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4"/>
  </p:notesMasterIdLst>
  <p:sldIdLst>
    <p:sldId id="797" r:id="rId5"/>
    <p:sldId id="548" r:id="rId6"/>
    <p:sldId id="396" r:id="rId7"/>
    <p:sldId id="808" r:id="rId8"/>
    <p:sldId id="791" r:id="rId9"/>
    <p:sldId id="806" r:id="rId10"/>
    <p:sldId id="810" r:id="rId11"/>
    <p:sldId id="775" r:id="rId12"/>
    <p:sldId id="483" r:id="rId13"/>
    <p:sldId id="809" r:id="rId14"/>
    <p:sldId id="807" r:id="rId15"/>
    <p:sldId id="795" r:id="rId16"/>
    <p:sldId id="805" r:id="rId17"/>
    <p:sldId id="798" r:id="rId18"/>
    <p:sldId id="758" r:id="rId19"/>
    <p:sldId id="757" r:id="rId20"/>
    <p:sldId id="776" r:id="rId21"/>
    <p:sldId id="630" r:id="rId22"/>
    <p:sldId id="6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356DD-D116-4F48-9DC4-9BBE7E801807}">
          <p14:sldIdLst>
            <p14:sldId id="797"/>
            <p14:sldId id="548"/>
            <p14:sldId id="396"/>
            <p14:sldId id="808"/>
            <p14:sldId id="791"/>
            <p14:sldId id="806"/>
            <p14:sldId id="810"/>
            <p14:sldId id="775"/>
            <p14:sldId id="483"/>
            <p14:sldId id="809"/>
            <p14:sldId id="807"/>
            <p14:sldId id="795"/>
            <p14:sldId id="805"/>
            <p14:sldId id="798"/>
            <p14:sldId id="758"/>
            <p14:sldId id="757"/>
            <p14:sldId id="776"/>
            <p14:sldId id="630"/>
            <p14:sldId id="649"/>
          </p14:sldIdLst>
        </p14:section>
        <p14:section name="Untitled Section" id="{C6720F26-669C-42AA-AC25-740F5DC9BD2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Simonson" initials="KS" lastIdx="1" clrIdx="0">
    <p:extLst>
      <p:ext uri="{19B8F6BF-5375-455C-9EA6-DF929625EA0E}">
        <p15:presenceInfo xmlns:p15="http://schemas.microsoft.com/office/powerpoint/2012/main" userId="Ken Simo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29"/>
    <a:srgbClr val="CEA93A"/>
    <a:srgbClr val="632523"/>
    <a:srgbClr val="E2ADAC"/>
    <a:srgbClr val="C4D79B"/>
    <a:srgbClr val="963634"/>
    <a:srgbClr val="DA9694"/>
    <a:srgbClr val="445321"/>
    <a:srgbClr val="7693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3629" autoAdjust="0"/>
  </p:normalViewPr>
  <p:slideViewPr>
    <p:cSldViewPr snapToGrid="0">
      <p:cViewPr varScale="1">
        <p:scale>
          <a:sx n="63" d="100"/>
          <a:sy n="63" d="100"/>
        </p:scale>
        <p:origin x="1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4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387199225795102"/>
          <c:y val="3.9416585138588867E-3"/>
          <c:w val="0.46703022038446312"/>
          <c:h val="0.9008328689316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A0-4711-8036-ED3F107BD51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A0-4711-8036-ED3F107BD51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A0-4711-8036-ED3F107BD51D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97BE-441C-9A36-05171D1604E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A0-4711-8036-ED3F107BD51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A0-4711-8036-ED3F107BD51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A0-4711-8036-ED3F107BD51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A0-4711-8036-ED3F107BD51D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A0-4711-8036-ED3F107BD51D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A0-4711-8036-ED3F107BD51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A0-4711-8036-ED3F107BD51D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A0-4711-8036-ED3F107BD51D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A0-4711-8036-ED3F107BD51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A0-4711-8036-ED3F107BD51D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4A0-4711-8036-ED3F107BD51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4A0-4711-8036-ED3F107BD51D}"/>
              </c:ext>
            </c:extLst>
          </c:dPt>
          <c:dLbls>
            <c:dLbl>
              <c:idx val="0"/>
              <c:layout>
                <c:manualLayout>
                  <c:x val="-7.4864274451721014E-4"/>
                  <c:y val="-2.6395309033991963E-3"/>
                </c:manualLayout>
              </c:layout>
              <c:tx>
                <c:rich>
                  <a:bodyPr/>
                  <a:lstStyle/>
                  <a:p>
                    <a:fld id="{7BA4144D-CD30-4EBC-8D4B-6674E9C94072}" type="VALUE">
                      <a:rPr lang="en-US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A0-4711-8036-ED3F107BD51D}"/>
                </c:ext>
              </c:extLst>
            </c:dLbl>
            <c:dLbl>
              <c:idx val="1"/>
              <c:layout>
                <c:manualLayout>
                  <c:x val="2.7365196959112043E-3"/>
                  <c:y val="-5.2790618067983927E-3"/>
                </c:manualLayout>
              </c:layout>
              <c:tx>
                <c:rich>
                  <a:bodyPr/>
                  <a:lstStyle/>
                  <a:p>
                    <a:fld id="{76E1A7E8-3200-4EF1-9B38-70985DD0F779}" type="VALUE">
                      <a:rPr lang="en-US" b="1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A0-4711-8036-ED3F107BD51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64406E-19E5-4D61-B651-6BBA3791FCA0}" type="VALUE">
                      <a:rPr lang="en-US" smtClean="0">
                        <a:solidFill>
                          <a:srgbClr val="C00000"/>
                        </a:solidFill>
                      </a:rPr>
                      <a:pPr>
                        <a:defRPr sz="1300" b="1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A0-4711-8036-ED3F107BD5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99E827-8018-415B-A7F7-37B61D1F5652}" type="VALUE">
                      <a:rPr lang="en-US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97BE-441C-9A36-05171D1604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87F4BE-6A59-4207-88F8-0F22E3E8A010}" type="VALUE">
                      <a:rPr lang="en-US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A0-4711-8036-ED3F107BD5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469C97-58AC-4E39-A3E9-D26E3BF5749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A0-4711-8036-ED3F107BD5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A0771FF-96E3-40ED-8D4D-A4E422814C0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4A0-4711-8036-ED3F107BD5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E6EFBF1-B599-4020-9ADE-09F68F705FA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4A0-4711-8036-ED3F107BD5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3825B3C-9D3D-44C9-8632-CF4760F4ECC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97BE-441C-9A36-05171D1604E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6B56BD1-75B5-4F05-AEFE-D06B77A712D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A0-4711-8036-ED3F107BD5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3464D1A-5391-451D-8E6B-C47C23286B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4A0-4711-8036-ED3F107BD51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9D0997F-D9AA-4811-A651-E5B1D891536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4A0-4711-8036-ED3F107BD51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DCB31DC-A189-4C04-B861-18FA07D1DE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4A0-4711-8036-ED3F107BD51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7C96141-79E2-477B-A9FA-E7EEC7B8AB1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4A0-4711-8036-ED3F107BD51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F015DB8-6E3F-4834-AE0E-1F99B54DA8F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4A0-4711-8036-ED3F107BD51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D6A5732-6C91-4F04-941C-4E7D65781B7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4A0-4711-8036-ED3F107BD51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AC4E3E6-D502-478D-8E36-8EE6D40BCF2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74A0-4711-8036-ED3F107BD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Retail</c:v>
                </c:pt>
                <c:pt idx="1">
                  <c:v>Private Office</c:v>
                </c:pt>
                <c:pt idx="2">
                  <c:v>Lodging</c:v>
                </c:pt>
                <c:pt idx="3">
                  <c:v>Higher Education</c:v>
                </c:pt>
                <c:pt idx="4">
                  <c:v>K-12 School</c:v>
                </c:pt>
                <c:pt idx="5">
                  <c:v>Public Building</c:v>
                </c:pt>
                <c:pt idx="6">
                  <c:v>Multifamily Residential</c:v>
                </c:pt>
                <c:pt idx="7">
                  <c:v>Federal (e.g., VA, GSA, USACE, NAVFAC)</c:v>
                </c:pt>
                <c:pt idx="8">
                  <c:v>Warehouse</c:v>
                </c:pt>
                <c:pt idx="9">
                  <c:v>Bridge/Highway</c:v>
                </c:pt>
                <c:pt idx="10">
                  <c:v>Transportation (e.g., transit, rail, airport)</c:v>
                </c:pt>
                <c:pt idx="11">
                  <c:v>Manufacturing</c:v>
                </c:pt>
                <c:pt idx="12">
                  <c:v>Water/Sewer</c:v>
                </c:pt>
                <c:pt idx="13">
                  <c:v>Hospital</c:v>
                </c:pt>
                <c:pt idx="14">
                  <c:v>Other Healthcare (e.g., clinic, testing or screening facility, medical lab)</c:v>
                </c:pt>
                <c:pt idx="15">
                  <c:v>Power</c:v>
                </c:pt>
                <c:pt idx="16">
                  <c:v>Data Center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-0.18</c:v>
                </c:pt>
                <c:pt idx="1">
                  <c:v>-0.14000000000000001</c:v>
                </c:pt>
                <c:pt idx="2">
                  <c:v>-7.0000000000000007E-2</c:v>
                </c:pt>
                <c:pt idx="3">
                  <c:v>-0.05</c:v>
                </c:pt>
                <c:pt idx="4">
                  <c:v>-0.01</c:v>
                </c:pt>
                <c:pt idx="5">
                  <c:v>0.01</c:v>
                </c:pt>
                <c:pt idx="6">
                  <c:v>0.04</c:v>
                </c:pt>
                <c:pt idx="7">
                  <c:v>0.05</c:v>
                </c:pt>
                <c:pt idx="8">
                  <c:v>0.05</c:v>
                </c:pt>
                <c:pt idx="9">
                  <c:v>0.1</c:v>
                </c:pt>
                <c:pt idx="10">
                  <c:v>0.11</c:v>
                </c:pt>
                <c:pt idx="11">
                  <c:v>0.15</c:v>
                </c:pt>
                <c:pt idx="12">
                  <c:v>0.16</c:v>
                </c:pt>
                <c:pt idx="13">
                  <c:v>0.2</c:v>
                </c:pt>
                <c:pt idx="14">
                  <c:v>0.24</c:v>
                </c:pt>
                <c:pt idx="15">
                  <c:v>0.34</c:v>
                </c:pt>
                <c:pt idx="16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4A0-4711-8036-ED3F107BD5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3748640"/>
        <c:axId val="1502701152"/>
      </c:barChart>
      <c:catAx>
        <c:axId val="150374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701152"/>
        <c:crosses val="autoZero"/>
        <c:auto val="1"/>
        <c:lblAlgn val="ctr"/>
        <c:lblOffset val="100"/>
        <c:noMultiLvlLbl val="0"/>
      </c:catAx>
      <c:valAx>
        <c:axId val="1502701152"/>
        <c:scaling>
          <c:orientation val="minMax"/>
          <c:max val="0.60000000000000009"/>
          <c:min val="-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48640"/>
        <c:crosses val="autoZero"/>
        <c:crossBetween val="between"/>
        <c:majorUnit val="0.1"/>
        <c:minorUnit val="5.000000000000001E-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007840841560007"/>
          <c:y val="8.8817852224640503E-2"/>
          <c:w val="0.48069089285661487"/>
          <c:h val="0.80341816202088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0B-47F2-981B-CFDFD04B4BD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C-4E81-8868-426C2B3F343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C-4E81-8868-426C2B3F3436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2026:</a:t>
                    </a:r>
                    <a:r>
                      <a:rPr lang="en-US" sz="1600" b="1" baseline="0" dirty="0"/>
                      <a:t> 15%/</a:t>
                    </a:r>
                    <a:r>
                      <a:rPr lang="en-US" sz="1600" baseline="0" dirty="0"/>
                      <a:t>2025:10%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96019045265134"/>
                      <c:h val="7.298717230599978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519-4DD2-BB16-59EC4DC44D86}"/>
                </c:ext>
              </c:extLst>
            </c:dLbl>
            <c:dLbl>
              <c:idx val="5"/>
              <c:layout>
                <c:manualLayout>
                  <c:x val="-5.0383803391737068E-3"/>
                  <c:y val="-2.440417252798455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2026:63%/</a:t>
                    </a:r>
                    <a:r>
                      <a:rPr lang="en-US" sz="1600" baseline="0" dirty="0"/>
                      <a:t>2025: 69%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7000339003018"/>
                      <c:h val="7.56494764274981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12C-4E81-8868-426C2B3F3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Harder to hire</c:v>
                </c:pt>
                <c:pt idx="2">
                  <c:v>Easier to hire</c:v>
                </c:pt>
                <c:pt idx="4">
                  <c:v>Decrease</c:v>
                </c:pt>
                <c:pt idx="5">
                  <c:v>Increase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0.53</c:v>
                </c:pt>
                <c:pt idx="2" formatCode="0%">
                  <c:v>0.12</c:v>
                </c:pt>
                <c:pt idx="4" formatCode="0%">
                  <c:v>0.15</c:v>
                </c:pt>
                <c:pt idx="5" formatCode="0%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8D-4729-ADDE-FDD0853D0F5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B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0B-47F2-981B-CFDFD04B4BD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0B-47F2-981B-CFDFD04B4B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Harder to hire</c:v>
                </c:pt>
                <c:pt idx="2">
                  <c:v>Easier to hire</c:v>
                </c:pt>
                <c:pt idx="4">
                  <c:v>Decrease</c:v>
                </c:pt>
                <c:pt idx="5">
                  <c:v>Increase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%">
                  <c:v>0.39</c:v>
                </c:pt>
                <c:pt idx="2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DC-4755-B4F5-E79014D0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1503748640"/>
        <c:axId val="1502701152"/>
      </c:barChart>
      <c:catAx>
        <c:axId val="150374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2701152"/>
        <c:crosses val="autoZero"/>
        <c:auto val="1"/>
        <c:lblAlgn val="ctr"/>
        <c:lblOffset val="100"/>
        <c:noMultiLvlLbl val="0"/>
      </c:catAx>
      <c:valAx>
        <c:axId val="15027011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48640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7916946865292E-2"/>
          <c:y val="8.7585814643719187E-2"/>
          <c:w val="0.90952083053134714"/>
          <c:h val="0.864237398313708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[$-409]mmm\-yy;@</c:formatCode>
                <c:ptCount val="7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  <c:pt idx="62">
                  <c:v>45748</c:v>
                </c:pt>
                <c:pt idx="63">
                  <c:v>45778</c:v>
                </c:pt>
                <c:pt idx="64">
                  <c:v>45809</c:v>
                </c:pt>
                <c:pt idx="65">
                  <c:v>45839</c:v>
                </c:pt>
                <c:pt idx="66">
                  <c:v>45870</c:v>
                </c:pt>
                <c:pt idx="67">
                  <c:v>45901</c:v>
                </c:pt>
                <c:pt idx="68">
                  <c:v>45931</c:v>
                </c:pt>
                <c:pt idx="69">
                  <c:v>45962</c:v>
                </c:pt>
                <c:pt idx="70">
                  <c:v>45992</c:v>
                </c:pt>
              </c:numCache>
            </c:numRef>
          </c:cat>
          <c:val>
            <c:numRef>
              <c:f>Sheet1!$B$2:$B$72</c:f>
              <c:numCache>
                <c:formatCode>0.0%</c:formatCode>
                <c:ptCount val="71"/>
                <c:pt idx="0">
                  <c:v>3.4060800446242066E-2</c:v>
                </c:pt>
                <c:pt idx="1">
                  <c:v>2.0152618799861223E-2</c:v>
                </c:pt>
                <c:pt idx="2">
                  <c:v>-0.13063763608087092</c:v>
                </c:pt>
                <c:pt idx="3">
                  <c:v>-5.2952315372697602E-2</c:v>
                </c:pt>
                <c:pt idx="4">
                  <c:v>-2.5127870653255922E-2</c:v>
                </c:pt>
                <c:pt idx="5">
                  <c:v>-1.9866415482103099E-2</c:v>
                </c:pt>
                <c:pt idx="6">
                  <c:v>-8.2636126731585029E-3</c:v>
                </c:pt>
                <c:pt idx="7">
                  <c:v>-2.3558332479769323E-3</c:v>
                </c:pt>
                <c:pt idx="8">
                  <c:v>5.5886863179416034E-3</c:v>
                </c:pt>
                <c:pt idx="9">
                  <c:v>1.214395360736821E-2</c:v>
                </c:pt>
                <c:pt idx="10">
                  <c:v>2.4487704918032725E-2</c:v>
                </c:pt>
                <c:pt idx="11">
                  <c:v>2.13278994735949E-2</c:v>
                </c:pt>
                <c:pt idx="12">
                  <c:v>9.2714338693907807E-3</c:v>
                </c:pt>
                <c:pt idx="13">
                  <c:v>3.0464792084594169E-2</c:v>
                </c:pt>
                <c:pt idx="14">
                  <c:v>0.20691711389385808</c:v>
                </c:pt>
                <c:pt idx="15">
                  <c:v>0.10208310611844265</c:v>
                </c:pt>
                <c:pt idx="16">
                  <c:v>7.5037853445543826E-2</c:v>
                </c:pt>
                <c:pt idx="17">
                  <c:v>6.8845011357679536E-2</c:v>
                </c:pt>
                <c:pt idx="18">
                  <c:v>6.3236870310825172E-2</c:v>
                </c:pt>
                <c:pt idx="19">
                  <c:v>5.869267624914442E-2</c:v>
                </c:pt>
                <c:pt idx="20">
                  <c:v>5.4186858246636813E-2</c:v>
                </c:pt>
                <c:pt idx="21">
                  <c:v>5.4632469414579866E-2</c:v>
                </c:pt>
                <c:pt idx="22">
                  <c:v>4.7504750475047659E-2</c:v>
                </c:pt>
                <c:pt idx="23">
                  <c:v>4.7284939979383434E-2</c:v>
                </c:pt>
                <c:pt idx="24">
                  <c:v>6.5439604489577641E-2</c:v>
                </c:pt>
                <c:pt idx="25">
                  <c:v>5.6620582703665941E-2</c:v>
                </c:pt>
                <c:pt idx="26">
                  <c:v>5.4907773386034198E-2</c:v>
                </c:pt>
                <c:pt idx="27">
                  <c:v>6.5083292099620715E-2</c:v>
                </c:pt>
                <c:pt idx="28">
                  <c:v>5.5093350802489297E-2</c:v>
                </c:pt>
                <c:pt idx="29">
                  <c:v>5.7871505640019617E-2</c:v>
                </c:pt>
                <c:pt idx="30">
                  <c:v>5.453303850156082E-2</c:v>
                </c:pt>
                <c:pt idx="31">
                  <c:v>5.0137384839178893E-2</c:v>
                </c:pt>
                <c:pt idx="32">
                  <c:v>4.7511894046547425E-2</c:v>
                </c:pt>
                <c:pt idx="33">
                  <c:v>4.3429630576505208E-2</c:v>
                </c:pt>
                <c:pt idx="34">
                  <c:v>4.156323594933483E-2</c:v>
                </c:pt>
                <c:pt idx="35">
                  <c:v>3.9022066994760955E-2</c:v>
                </c:pt>
                <c:pt idx="36">
                  <c:v>2.7590531431258818E-2</c:v>
                </c:pt>
                <c:pt idx="37">
                  <c:v>1.8330574899291078E-2</c:v>
                </c:pt>
                <c:pt idx="38">
                  <c:v>2.4385674587067276E-2</c:v>
                </c:pt>
                <c:pt idx="39">
                  <c:v>1.5950198216055499E-2</c:v>
                </c:pt>
                <c:pt idx="40">
                  <c:v>2.4276667080591171E-2</c:v>
                </c:pt>
                <c:pt idx="41">
                  <c:v>1.9656930922577767E-2</c:v>
                </c:pt>
                <c:pt idx="42">
                  <c:v>1.7391840636467388E-2</c:v>
                </c:pt>
                <c:pt idx="43">
                  <c:v>1.7699932278519979E-2</c:v>
                </c:pt>
                <c:pt idx="44">
                  <c:v>1.8842447676916497E-2</c:v>
                </c:pt>
                <c:pt idx="45">
                  <c:v>1.5221585862607662E-2</c:v>
                </c:pt>
                <c:pt idx="46">
                  <c:v>1.3505255438767971E-2</c:v>
                </c:pt>
                <c:pt idx="47">
                  <c:v>1.4209754308764351E-2</c:v>
                </c:pt>
                <c:pt idx="48">
                  <c:v>1.2631578947368449E-2</c:v>
                </c:pt>
                <c:pt idx="49">
                  <c:v>2.2999080036798528E-2</c:v>
                </c:pt>
                <c:pt idx="50">
                  <c:v>1.9385515727871082E-2</c:v>
                </c:pt>
                <c:pt idx="51">
                  <c:v>1.9418955583330736E-2</c:v>
                </c:pt>
                <c:pt idx="52">
                  <c:v>1.5427047341940987E-2</c:v>
                </c:pt>
                <c:pt idx="53">
                  <c:v>1.570125185656672E-2</c:v>
                </c:pt>
                <c:pt idx="54">
                  <c:v>1.6518655472373068E-2</c:v>
                </c:pt>
                <c:pt idx="55">
                  <c:v>1.8511236804694436E-2</c:v>
                </c:pt>
                <c:pt idx="56">
                  <c:v>1.1716867469879546E-2</c:v>
                </c:pt>
                <c:pt idx="57">
                  <c:v>1.3243634608422858E-2</c:v>
                </c:pt>
                <c:pt idx="58">
                  <c:v>1.2933373530298354E-2</c:v>
                </c:pt>
                <c:pt idx="59">
                  <c:v>1.0334749465184164E-2</c:v>
                </c:pt>
                <c:pt idx="60">
                  <c:v>1.1298924342402466E-2</c:v>
                </c:pt>
                <c:pt idx="61">
                  <c:v>2.6978417266187052E-3</c:v>
                </c:pt>
                <c:pt idx="62">
                  <c:v>1.2259299126899784E-3</c:v>
                </c:pt>
                <c:pt idx="63" formatCode="0.00%">
                  <c:v>-1.7643540669855372E-3</c:v>
                </c:pt>
                <c:pt idx="64" formatCode="0.00%">
                  <c:v>-4.0891860430410029E-3</c:v>
                </c:pt>
                <c:pt idx="65" formatCode="0.00%">
                  <c:v>-6.2072875943775495E-3</c:v>
                </c:pt>
                <c:pt idx="66">
                  <c:v>-1.0972628063689004E-2</c:v>
                </c:pt>
                <c:pt idx="67">
                  <c:v>-1.4046862471416321E-2</c:v>
                </c:pt>
                <c:pt idx="68">
                  <c:v>-1.2117062133436622E-2</c:v>
                </c:pt>
                <c:pt idx="69">
                  <c:v>-1.1045940393604776E-2</c:v>
                </c:pt>
                <c:pt idx="70">
                  <c:v>-1.2321795291526426E-2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6-0242-B213-8DBE7C2D4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Nonresidential Construction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[$-409]mmm\-yy;@</c:formatCode>
                <c:ptCount val="7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  <c:pt idx="62">
                  <c:v>45748</c:v>
                </c:pt>
                <c:pt idx="63">
                  <c:v>45778</c:v>
                </c:pt>
                <c:pt idx="64">
                  <c:v>45809</c:v>
                </c:pt>
                <c:pt idx="65">
                  <c:v>45839</c:v>
                </c:pt>
                <c:pt idx="66">
                  <c:v>45870</c:v>
                </c:pt>
                <c:pt idx="67">
                  <c:v>45901</c:v>
                </c:pt>
                <c:pt idx="68">
                  <c:v>45931</c:v>
                </c:pt>
                <c:pt idx="69">
                  <c:v>45962</c:v>
                </c:pt>
                <c:pt idx="70">
                  <c:v>45992</c:v>
                </c:pt>
              </c:numCache>
            </c:numRef>
          </c:cat>
          <c:val>
            <c:numRef>
              <c:f>Sheet1!$C$2:$C$72</c:f>
              <c:numCache>
                <c:formatCode>0.0%</c:formatCode>
                <c:ptCount val="71"/>
                <c:pt idx="0">
                  <c:v>2.5200432890871826E-2</c:v>
                </c:pt>
                <c:pt idx="1">
                  <c:v>1.2909763835036892E-2</c:v>
                </c:pt>
                <c:pt idx="2">
                  <c:v>-0.12128978554686649</c:v>
                </c:pt>
                <c:pt idx="3">
                  <c:v>-7.064908987734074E-2</c:v>
                </c:pt>
                <c:pt idx="4">
                  <c:v>-5.8270799347471376E-2</c:v>
                </c:pt>
                <c:pt idx="5">
                  <c:v>-5.9144104044987843E-2</c:v>
                </c:pt>
                <c:pt idx="6">
                  <c:v>-6.0799826595859974E-2</c:v>
                </c:pt>
                <c:pt idx="7">
                  <c:v>-6.237559498052795E-2</c:v>
                </c:pt>
                <c:pt idx="8">
                  <c:v>-5.6711961225549667E-2</c:v>
                </c:pt>
                <c:pt idx="9">
                  <c:v>-5.7011554052589362E-2</c:v>
                </c:pt>
                <c:pt idx="10">
                  <c:v>-5.3193339420025368E-2</c:v>
                </c:pt>
                <c:pt idx="11">
                  <c:v>-6.0300748635412391E-2</c:v>
                </c:pt>
                <c:pt idx="12">
                  <c:v>-7.4281528717307976E-2</c:v>
                </c:pt>
                <c:pt idx="13">
                  <c:v>-5.0785158119100449E-2</c:v>
                </c:pt>
                <c:pt idx="14">
                  <c:v>8.9270578850276686E-2</c:v>
                </c:pt>
                <c:pt idx="15">
                  <c:v>2.4447523543364279E-2</c:v>
                </c:pt>
                <c:pt idx="16">
                  <c:v>4.1112342941609552E-3</c:v>
                </c:pt>
                <c:pt idx="17">
                  <c:v>5.3769644381878182E-3</c:v>
                </c:pt>
                <c:pt idx="18">
                  <c:v>5.2157858296792902E-3</c:v>
                </c:pt>
                <c:pt idx="19">
                  <c:v>1.0222211966679785E-2</c:v>
                </c:pt>
                <c:pt idx="20">
                  <c:v>1.0115838972359299E-2</c:v>
                </c:pt>
                <c:pt idx="21">
                  <c:v>1.8528309694029896E-2</c:v>
                </c:pt>
                <c:pt idx="22">
                  <c:v>2.2178854322121539E-2</c:v>
                </c:pt>
                <c:pt idx="23">
                  <c:v>1.8596749012765174E-2</c:v>
                </c:pt>
                <c:pt idx="24">
                  <c:v>4.1982778682801869E-2</c:v>
                </c:pt>
                <c:pt idx="25">
                  <c:v>2.951217835620858E-2</c:v>
                </c:pt>
                <c:pt idx="26">
                  <c:v>2.8927794942212984E-2</c:v>
                </c:pt>
                <c:pt idx="27">
                  <c:v>3.3446426115263064E-2</c:v>
                </c:pt>
                <c:pt idx="28">
                  <c:v>4.3911303307724074E-2</c:v>
                </c:pt>
                <c:pt idx="29">
                  <c:v>4.5264655924344845E-2</c:v>
                </c:pt>
                <c:pt idx="30">
                  <c:v>4.6032693543943425E-2</c:v>
                </c:pt>
                <c:pt idx="31">
                  <c:v>4.5660118775696583E-2</c:v>
                </c:pt>
                <c:pt idx="32">
                  <c:v>4.1806703606140506E-2</c:v>
                </c:pt>
                <c:pt idx="33">
                  <c:v>3.7962398718035487E-2</c:v>
                </c:pt>
                <c:pt idx="34">
                  <c:v>3.7622694908020927E-2</c:v>
                </c:pt>
                <c:pt idx="35">
                  <c:v>4.8009737186133522E-2</c:v>
                </c:pt>
                <c:pt idx="36">
                  <c:v>4.2926698530397274E-2</c:v>
                </c:pt>
                <c:pt idx="37">
                  <c:v>3.9438249760744205E-2</c:v>
                </c:pt>
                <c:pt idx="38">
                  <c:v>3.9680597878066805E-2</c:v>
                </c:pt>
                <c:pt idx="39">
                  <c:v>3.9085202191610616E-2</c:v>
                </c:pt>
                <c:pt idx="40">
                  <c:v>3.6974197386686891E-2</c:v>
                </c:pt>
                <c:pt idx="41">
                  <c:v>3.5333128376301232E-2</c:v>
                </c:pt>
                <c:pt idx="42">
                  <c:v>4.0363468756172957E-2</c:v>
                </c:pt>
                <c:pt idx="43">
                  <c:v>3.6020882937591592E-2</c:v>
                </c:pt>
                <c:pt idx="44">
                  <c:v>3.6597859493863745E-2</c:v>
                </c:pt>
                <c:pt idx="45">
                  <c:v>3.7161060253538811E-2</c:v>
                </c:pt>
                <c:pt idx="46">
                  <c:v>3.5067971252922325E-2</c:v>
                </c:pt>
                <c:pt idx="47">
                  <c:v>3.1120956641431479E-2</c:v>
                </c:pt>
                <c:pt idx="48">
                  <c:v>3.1651533321911784E-2</c:v>
                </c:pt>
                <c:pt idx="49">
                  <c:v>3.5029869601524606E-2</c:v>
                </c:pt>
                <c:pt idx="50">
                  <c:v>3.3074471043792533E-2</c:v>
                </c:pt>
                <c:pt idx="51">
                  <c:v>3.4156650940375101E-2</c:v>
                </c:pt>
                <c:pt idx="52">
                  <c:v>3.1108561229043076E-2</c:v>
                </c:pt>
                <c:pt idx="53">
                  <c:v>3.1476021804144404E-2</c:v>
                </c:pt>
                <c:pt idx="54">
                  <c:v>3.0253164556961948E-2</c:v>
                </c:pt>
                <c:pt idx="55">
                  <c:v>3.2997385510668803E-2</c:v>
                </c:pt>
                <c:pt idx="56">
                  <c:v>3.2277735722096253E-2</c:v>
                </c:pt>
                <c:pt idx="57">
                  <c:v>3.0546354144828033E-2</c:v>
                </c:pt>
                <c:pt idx="58">
                  <c:v>3.0847415091182676E-2</c:v>
                </c:pt>
                <c:pt idx="59">
                  <c:v>2.8909329829172027E-2</c:v>
                </c:pt>
                <c:pt idx="60">
                  <c:v>2.5802299995848422E-2</c:v>
                </c:pt>
                <c:pt idx="61">
                  <c:v>2.5631477688822613E-2</c:v>
                </c:pt>
                <c:pt idx="62">
                  <c:v>2.6051481703907763E-2</c:v>
                </c:pt>
                <c:pt idx="63">
                  <c:v>2.5370022500671194E-2</c:v>
                </c:pt>
                <c:pt idx="64">
                  <c:v>2.3431221020092697E-2</c:v>
                </c:pt>
                <c:pt idx="65">
                  <c:v>2.1940737389730791E-2</c:v>
                </c:pt>
                <c:pt idx="66">
                  <c:v>1.6382028914281036E-2</c:v>
                </c:pt>
                <c:pt idx="67">
                  <c:v>1.7471883738493142E-2</c:v>
                </c:pt>
                <c:pt idx="68">
                  <c:v>1.3118494225010619E-2</c:v>
                </c:pt>
                <c:pt idx="69">
                  <c:v>1.5664734004679076E-2</c:v>
                </c:pt>
                <c:pt idx="70">
                  <c:v>1.1279949686555615E-2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6-0242-B213-8DBE7C2D49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Nonfarm Employment </c:v>
                </c:pt>
              </c:strCache>
            </c:strRef>
          </c:tx>
          <c:spPr>
            <a:ln w="38100" cap="rnd">
              <a:solidFill>
                <a:srgbClr val="76933C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[$-409]mmm\-yy;@</c:formatCode>
                <c:ptCount val="7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  <c:pt idx="62">
                  <c:v>45748</c:v>
                </c:pt>
                <c:pt idx="63">
                  <c:v>45778</c:v>
                </c:pt>
                <c:pt idx="64">
                  <c:v>45809</c:v>
                </c:pt>
                <c:pt idx="65">
                  <c:v>45839</c:v>
                </c:pt>
                <c:pt idx="66">
                  <c:v>45870</c:v>
                </c:pt>
                <c:pt idx="67">
                  <c:v>45901</c:v>
                </c:pt>
                <c:pt idx="68">
                  <c:v>45931</c:v>
                </c:pt>
                <c:pt idx="69">
                  <c:v>45962</c:v>
                </c:pt>
                <c:pt idx="70">
                  <c:v>45992</c:v>
                </c:pt>
              </c:numCache>
            </c:numRef>
          </c:cat>
          <c:val>
            <c:numRef>
              <c:f>Sheet1!$D$2:$D$72</c:f>
              <c:numCache>
                <c:formatCode>0.0%</c:formatCode>
                <c:ptCount val="71"/>
                <c:pt idx="0">
                  <c:v>1.5184020467446633E-2</c:v>
                </c:pt>
                <c:pt idx="1">
                  <c:v>4.1511442256519423E-3</c:v>
                </c:pt>
                <c:pt idx="2">
                  <c:v>-0.13371811135537948</c:v>
                </c:pt>
                <c:pt idx="3">
                  <c:v>-0.11667662484232888</c:v>
                </c:pt>
                <c:pt idx="4">
                  <c:v>-8.7382374980934638E-2</c:v>
                </c:pt>
                <c:pt idx="5">
                  <c:v>-7.8307783057947097E-2</c:v>
                </c:pt>
                <c:pt idx="6">
                  <c:v>-6.824122664796077E-2</c:v>
                </c:pt>
                <c:pt idx="7">
                  <c:v>-6.316499028535931E-2</c:v>
                </c:pt>
                <c:pt idx="8">
                  <c:v>-5.9215435102709199E-2</c:v>
                </c:pt>
                <c:pt idx="9">
                  <c:v>-5.8808402895913284E-2</c:v>
                </c:pt>
                <c:pt idx="10">
                  <c:v>-6.1206873830420915E-2</c:v>
                </c:pt>
                <c:pt idx="11">
                  <c:v>-6.0020513090244448E-2</c:v>
                </c:pt>
                <c:pt idx="12">
                  <c:v>-5.7930971116551051E-2</c:v>
                </c:pt>
                <c:pt idx="13">
                  <c:v>-4.3830824676701297E-2</c:v>
                </c:pt>
                <c:pt idx="14">
                  <c:v>0.10874798742620563</c:v>
                </c:pt>
                <c:pt idx="15">
                  <c:v>9.0496411258502121E-2</c:v>
                </c:pt>
                <c:pt idx="16">
                  <c:v>5.9359104781281792E-2</c:v>
                </c:pt>
                <c:pt idx="17">
                  <c:v>5.3888856929183687E-2</c:v>
                </c:pt>
                <c:pt idx="18">
                  <c:v>4.5611119397154808E-2</c:v>
                </c:pt>
                <c:pt idx="19">
                  <c:v>4.2452031602708801E-2</c:v>
                </c:pt>
                <c:pt idx="20">
                  <c:v>4.267295531271275E-2</c:v>
                </c:pt>
                <c:pt idx="21">
                  <c:v>4.5045991747406179E-2</c:v>
                </c:pt>
                <c:pt idx="22">
                  <c:v>5.1005439550798386E-2</c:v>
                </c:pt>
                <c:pt idx="23">
                  <c:v>4.922046037952283E-2</c:v>
                </c:pt>
                <c:pt idx="24">
                  <c:v>5.1071448475728698E-2</c:v>
                </c:pt>
                <c:pt idx="25">
                  <c:v>4.8625353361787041E-2</c:v>
                </c:pt>
                <c:pt idx="26">
                  <c:v>4.8660572282075043E-2</c:v>
                </c:pt>
                <c:pt idx="27">
                  <c:v>4.6837955560456522E-2</c:v>
                </c:pt>
                <c:pt idx="28">
                  <c:v>4.5023973002078346E-2</c:v>
                </c:pt>
                <c:pt idx="29">
                  <c:v>4.4289632773373E-2</c:v>
                </c:pt>
                <c:pt idx="30">
                  <c:v>4.1196568424341634E-2</c:v>
                </c:pt>
                <c:pt idx="31">
                  <c:v>3.8808212318477718E-2</c:v>
                </c:pt>
                <c:pt idx="32">
                  <c:v>3.6039553308786408E-2</c:v>
                </c:pt>
                <c:pt idx="33">
                  <c:v>3.3766164118171516E-2</c:v>
                </c:pt>
                <c:pt idx="34">
                  <c:v>3.0679435295374712E-2</c:v>
                </c:pt>
                <c:pt idx="35">
                  <c:v>3.182539365092063E-2</c:v>
                </c:pt>
                <c:pt idx="36">
                  <c:v>2.7910521955260979E-2</c:v>
                </c:pt>
                <c:pt idx="37">
                  <c:v>2.5273215017245252E-2</c:v>
                </c:pt>
                <c:pt idx="38">
                  <c:v>2.4635511800120011E-2</c:v>
                </c:pt>
                <c:pt idx="39">
                  <c:v>2.450425302188397E-2</c:v>
                </c:pt>
                <c:pt idx="40">
                  <c:v>2.3091110775632907E-2</c:v>
                </c:pt>
                <c:pt idx="41">
                  <c:v>1.9405549856581879E-2</c:v>
                </c:pt>
                <c:pt idx="42">
                  <c:v>1.8853646125543102E-2</c:v>
                </c:pt>
                <c:pt idx="43">
                  <c:v>1.8376293864363277E-2</c:v>
                </c:pt>
                <c:pt idx="44">
                  <c:v>1.6938140378005756E-2</c:v>
                </c:pt>
                <c:pt idx="45">
                  <c:v>1.5893910900719798E-2</c:v>
                </c:pt>
                <c:pt idx="46">
                  <c:v>1.6807484967862326E-2</c:v>
                </c:pt>
                <c:pt idx="47">
                  <c:v>1.4659516733428092E-2</c:v>
                </c:pt>
                <c:pt idx="48">
                  <c:v>1.4088957094773223E-2</c:v>
                </c:pt>
                <c:pt idx="49">
                  <c:v>1.5118804415773566E-2</c:v>
                </c:pt>
                <c:pt idx="50">
                  <c:v>1.4467104712749458E-2</c:v>
                </c:pt>
                <c:pt idx="51">
                  <c:v>1.4227511663475009E-2</c:v>
                </c:pt>
                <c:pt idx="52">
                  <c:v>1.3113407882158964E-2</c:v>
                </c:pt>
                <c:pt idx="53">
                  <c:v>1.2716399925650081E-2</c:v>
                </c:pt>
                <c:pt idx="54">
                  <c:v>1.2152955639791005E-2</c:v>
                </c:pt>
                <c:pt idx="55">
                  <c:v>1.2665191193214529E-2</c:v>
                </c:pt>
                <c:pt idx="56">
                  <c:v>1.1742908254536161E-2</c:v>
                </c:pt>
                <c:pt idx="57">
                  <c:v>1.2498324407478568E-2</c:v>
                </c:pt>
                <c:pt idx="58">
                  <c:v>1.2821002994965908E-2</c:v>
                </c:pt>
                <c:pt idx="59">
                  <c:v>1.2760348680984916E-2</c:v>
                </c:pt>
                <c:pt idx="60">
                  <c:v>1.1979322316256653E-2</c:v>
                </c:pt>
                <c:pt idx="61">
                  <c:v>1.1160700114908231E-2</c:v>
                </c:pt>
                <c:pt idx="62">
                  <c:v>1.1406096361848575E-2</c:v>
                </c:pt>
                <c:pt idx="63">
                  <c:v>1.0289682439110931E-2</c:v>
                </c:pt>
                <c:pt idx="64">
                  <c:v>9.6507614856093469E-3</c:v>
                </c:pt>
                <c:pt idx="65">
                  <c:v>9.5441225799510129E-3</c:v>
                </c:pt>
                <c:pt idx="66">
                  <c:v>8.926199121930236E-3</c:v>
                </c:pt>
                <c:pt idx="67">
                  <c:v>8.0788812107583669E-3</c:v>
                </c:pt>
                <c:pt idx="68">
                  <c:v>6.7063236464213992E-3</c:v>
                </c:pt>
                <c:pt idx="69">
                  <c:v>5.4028836394126806E-3</c:v>
                </c:pt>
                <c:pt idx="70">
                  <c:v>3.6742962841791347E-3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8-4625-B3B3-174D4EC5F3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Bold 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[$-409]mmm\-yy;@</c:formatCode>
                <c:ptCount val="7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  <c:pt idx="62">
                  <c:v>45748</c:v>
                </c:pt>
                <c:pt idx="63">
                  <c:v>45778</c:v>
                </c:pt>
                <c:pt idx="64">
                  <c:v>45809</c:v>
                </c:pt>
                <c:pt idx="65">
                  <c:v>45839</c:v>
                </c:pt>
                <c:pt idx="66">
                  <c:v>45870</c:v>
                </c:pt>
                <c:pt idx="67">
                  <c:v>45901</c:v>
                </c:pt>
                <c:pt idx="68">
                  <c:v>45931</c:v>
                </c:pt>
                <c:pt idx="69">
                  <c:v>45962</c:v>
                </c:pt>
                <c:pt idx="70">
                  <c:v>45992</c:v>
                </c:pt>
              </c:numCache>
            </c:numRef>
          </c:cat>
          <c:val>
            <c:numRef>
              <c:f>Sheet1!$E$2:$E$72</c:f>
              <c:numCache>
                <c:formatCode>0.0%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9-E845-ACA6-034013F211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[$-409]mmm\-yy;@</c:formatCode>
                <c:ptCount val="7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  <c:pt idx="62">
                  <c:v>45748</c:v>
                </c:pt>
                <c:pt idx="63">
                  <c:v>45778</c:v>
                </c:pt>
                <c:pt idx="64">
                  <c:v>45809</c:v>
                </c:pt>
                <c:pt idx="65">
                  <c:v>45839</c:v>
                </c:pt>
                <c:pt idx="66">
                  <c:v>45870</c:v>
                </c:pt>
                <c:pt idx="67">
                  <c:v>45901</c:v>
                </c:pt>
                <c:pt idx="68">
                  <c:v>45931</c:v>
                </c:pt>
                <c:pt idx="69">
                  <c:v>45962</c:v>
                </c:pt>
                <c:pt idx="70">
                  <c:v>45992</c:v>
                </c:pt>
              </c:numCache>
            </c:numRef>
          </c:cat>
          <c:val>
            <c:numRef>
              <c:f>Sheet1!$F$2:$F$72</c:f>
              <c:numCache>
                <c:formatCode>0.0%</c:formatCode>
                <c:ptCount val="71"/>
                <c:pt idx="0">
                  <c:v>2.8636713943835414E-2</c:v>
                </c:pt>
                <c:pt idx="1">
                  <c:v>1.5723100967368141E-2</c:v>
                </c:pt>
                <c:pt idx="2">
                  <c:v>-0.12491620411337258</c:v>
                </c:pt>
                <c:pt idx="3">
                  <c:v>-6.3783177270480745E-2</c:v>
                </c:pt>
                <c:pt idx="4">
                  <c:v>-4.5415812318589772E-2</c:v>
                </c:pt>
                <c:pt idx="5">
                  <c:v>-4.3905809812363861E-2</c:v>
                </c:pt>
                <c:pt idx="6">
                  <c:v>-4.0452064436446632E-2</c:v>
                </c:pt>
                <c:pt idx="7">
                  <c:v>-3.9094677455667512E-2</c:v>
                </c:pt>
                <c:pt idx="8">
                  <c:v>-3.2516774526541566E-2</c:v>
                </c:pt>
                <c:pt idx="9">
                  <c:v>-3.0140762929777541E-2</c:v>
                </c:pt>
                <c:pt idx="10">
                  <c:v>-2.2980260885736417E-2</c:v>
                </c:pt>
                <c:pt idx="11">
                  <c:v>-2.8589899203124151E-2</c:v>
                </c:pt>
                <c:pt idx="12">
                  <c:v>-4.1706647037947416E-2</c:v>
                </c:pt>
                <c:pt idx="13">
                  <c:v>-1.9087665309262699E-2</c:v>
                </c:pt>
                <c:pt idx="14">
                  <c:v>0.13461214359037221</c:v>
                </c:pt>
                <c:pt idx="15">
                  <c:v>5.4916676178518378E-2</c:v>
                </c:pt>
                <c:pt idx="16">
                  <c:v>3.2205872097077849E-2</c:v>
                </c:pt>
                <c:pt idx="17">
                  <c:v>3.0619336187246243E-2</c:v>
                </c:pt>
                <c:pt idx="18">
                  <c:v>2.8441725603089146E-2</c:v>
                </c:pt>
                <c:pt idx="19">
                  <c:v>2.9742133770690654E-2</c:v>
                </c:pt>
                <c:pt idx="20">
                  <c:v>2.7905449770190539E-2</c:v>
                </c:pt>
                <c:pt idx="21">
                  <c:v>3.316842508063178E-2</c:v>
                </c:pt>
                <c:pt idx="22">
                  <c:v>3.2507613661083491E-2</c:v>
                </c:pt>
                <c:pt idx="23">
                  <c:v>3.0314142525363619E-2</c:v>
                </c:pt>
                <c:pt idx="24">
                  <c:v>5.1614407593339268E-2</c:v>
                </c:pt>
                <c:pt idx="25">
                  <c:v>4.0622041920216567E-2</c:v>
                </c:pt>
                <c:pt idx="26">
                  <c:v>3.9578691513064541E-2</c:v>
                </c:pt>
                <c:pt idx="27">
                  <c:v>4.6417896317134957E-2</c:v>
                </c:pt>
                <c:pt idx="28">
                  <c:v>4.8524404086265537E-2</c:v>
                </c:pt>
                <c:pt idx="29">
                  <c:v>5.0464592520667387E-2</c:v>
                </c:pt>
                <c:pt idx="30">
                  <c:v>4.9550519459546728E-2</c:v>
                </c:pt>
                <c:pt idx="31">
                  <c:v>4.7513886100515289E-2</c:v>
                </c:pt>
                <c:pt idx="32">
                  <c:v>4.4168529756201495E-2</c:v>
                </c:pt>
                <c:pt idx="33">
                  <c:v>4.0225399806875804E-2</c:v>
                </c:pt>
                <c:pt idx="34">
                  <c:v>3.9253124053566416E-2</c:v>
                </c:pt>
                <c:pt idx="35">
                  <c:v>4.4278351194948606E-2</c:v>
                </c:pt>
                <c:pt idx="36">
                  <c:v>3.6546713795667186E-2</c:v>
                </c:pt>
                <c:pt idx="37">
                  <c:v>3.0654676819918344E-2</c:v>
                </c:pt>
                <c:pt idx="38">
                  <c:v>3.331774608370365E-2</c:v>
                </c:pt>
                <c:pt idx="39">
                  <c:v>2.9430392017474674E-2</c:v>
                </c:pt>
                <c:pt idx="40">
                  <c:v>3.1703073651652931E-2</c:v>
                </c:pt>
                <c:pt idx="41">
                  <c:v>2.8821588589475422E-2</c:v>
                </c:pt>
                <c:pt idx="42">
                  <c:v>3.0811642518271481E-2</c:v>
                </c:pt>
                <c:pt idx="43">
                  <c:v>2.8416278029770606E-2</c:v>
                </c:pt>
                <c:pt idx="44">
                  <c:v>2.9223965435937745E-2</c:v>
                </c:pt>
                <c:pt idx="45">
                  <c:v>2.8051881993896167E-2</c:v>
                </c:pt>
                <c:pt idx="46">
                  <c:v>2.6126400081090646E-2</c:v>
                </c:pt>
                <c:pt idx="47">
                  <c:v>2.4135319363797113E-2</c:v>
                </c:pt>
                <c:pt idx="48">
                  <c:v>2.3807426608448225E-2</c:v>
                </c:pt>
                <c:pt idx="49">
                  <c:v>3.0083340688159616E-2</c:v>
                </c:pt>
                <c:pt idx="50">
                  <c:v>2.7428944953551672E-2</c:v>
                </c:pt>
                <c:pt idx="51">
                  <c:v>2.8086784019285198E-2</c:v>
                </c:pt>
                <c:pt idx="52">
                  <c:v>2.4645556180126073E-2</c:v>
                </c:pt>
                <c:pt idx="53">
                  <c:v>2.4981906211784533E-2</c:v>
                </c:pt>
                <c:pt idx="54">
                  <c:v>2.4616571094498461E-2</c:v>
                </c:pt>
                <c:pt idx="55">
                  <c:v>2.7047174148020318E-2</c:v>
                </c:pt>
                <c:pt idx="56">
                  <c:v>2.3824855119124345E-2</c:v>
                </c:pt>
                <c:pt idx="57">
                  <c:v>2.3451995151275423E-2</c:v>
                </c:pt>
                <c:pt idx="58">
                  <c:v>2.3510236337144646E-2</c:v>
                </c:pt>
                <c:pt idx="59">
                  <c:v>2.1310950056697458E-2</c:v>
                </c:pt>
                <c:pt idx="60">
                  <c:v>1.9886189053992514E-2</c:v>
                </c:pt>
                <c:pt idx="61">
                  <c:v>1.6267028972202686E-2</c:v>
                </c:pt>
                <c:pt idx="62">
                  <c:v>1.5893213267590994E-2</c:v>
                </c:pt>
                <c:pt idx="63">
                  <c:v>1.4288680190027457E-2</c:v>
                </c:pt>
                <c:pt idx="64">
                  <c:v>1.2190959184668651E-2</c:v>
                </c:pt>
                <c:pt idx="65">
                  <c:v>1.0457755052349603E-2</c:v>
                </c:pt>
                <c:pt idx="66">
                  <c:v>5.2445005584420565E-3</c:v>
                </c:pt>
                <c:pt idx="67">
                  <c:v>4.6331018798537816E-3</c:v>
                </c:pt>
                <c:pt idx="68">
                  <c:v>2.8664731494921054E-3</c:v>
                </c:pt>
                <c:pt idx="69">
                  <c:v>4.8222184622077821E-3</c:v>
                </c:pt>
                <c:pt idx="70">
                  <c:v>1.7131137652311168E-3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E4-45A6-B968-91AFF168B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5992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2143"/>
        <c:crossesAt val="0"/>
        <c:auto val="1"/>
        <c:lblOffset val="100"/>
        <c:baseTimeUnit val="months"/>
        <c:majorUnit val="5"/>
        <c:majorTimeUnit val="months"/>
      </c:dateAx>
      <c:valAx>
        <c:axId val="1523392143"/>
        <c:scaling>
          <c:orientation val="minMax"/>
          <c:max val="7.0000000000000007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7916946865292E-2"/>
          <c:y val="4.7918177331782177E-2"/>
          <c:w val="0.90952083053134714"/>
          <c:h val="0.879743848859967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hires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37196</c:v>
                </c:pt>
                <c:pt idx="1">
                  <c:v>37561</c:v>
                </c:pt>
                <c:pt idx="2">
                  <c:v>37926</c:v>
                </c:pt>
                <c:pt idx="3">
                  <c:v>38292</c:v>
                </c:pt>
                <c:pt idx="4">
                  <c:v>38657</c:v>
                </c:pt>
                <c:pt idx="5">
                  <c:v>39022</c:v>
                </c:pt>
                <c:pt idx="6">
                  <c:v>39387</c:v>
                </c:pt>
                <c:pt idx="7">
                  <c:v>39753</c:v>
                </c:pt>
                <c:pt idx="8">
                  <c:v>40118</c:v>
                </c:pt>
                <c:pt idx="9">
                  <c:v>40483</c:v>
                </c:pt>
                <c:pt idx="10">
                  <c:v>40848</c:v>
                </c:pt>
                <c:pt idx="11">
                  <c:v>41214</c:v>
                </c:pt>
                <c:pt idx="12">
                  <c:v>41579</c:v>
                </c:pt>
                <c:pt idx="13">
                  <c:v>41944</c:v>
                </c:pt>
                <c:pt idx="14">
                  <c:v>42309</c:v>
                </c:pt>
                <c:pt idx="15">
                  <c:v>42675</c:v>
                </c:pt>
                <c:pt idx="16">
                  <c:v>43040</c:v>
                </c:pt>
                <c:pt idx="17">
                  <c:v>43405</c:v>
                </c:pt>
                <c:pt idx="18">
                  <c:v>43770</c:v>
                </c:pt>
                <c:pt idx="19">
                  <c:v>44136</c:v>
                </c:pt>
                <c:pt idx="20">
                  <c:v>44501</c:v>
                </c:pt>
                <c:pt idx="21">
                  <c:v>44866</c:v>
                </c:pt>
                <c:pt idx="22">
                  <c:v>45231</c:v>
                </c:pt>
                <c:pt idx="23">
                  <c:v>45597</c:v>
                </c:pt>
                <c:pt idx="24">
                  <c:v>45962</c:v>
                </c:pt>
              </c:numCache>
            </c:numRef>
          </c:cat>
          <c:val>
            <c:numRef>
              <c:f>Sheet1!$B$2:$B$26</c:f>
              <c:numCache>
                <c:formatCode>0%</c:formatCode>
                <c:ptCount val="25"/>
                <c:pt idx="0">
                  <c:v>6.7000000000000004E-2</c:v>
                </c:pt>
                <c:pt idx="1">
                  <c:v>6.2000000000000006E-2</c:v>
                </c:pt>
                <c:pt idx="2">
                  <c:v>7.0999999999999994E-2</c:v>
                </c:pt>
                <c:pt idx="3">
                  <c:v>6.3E-2</c:v>
                </c:pt>
                <c:pt idx="4">
                  <c:v>6.7000000000000004E-2</c:v>
                </c:pt>
                <c:pt idx="5">
                  <c:v>6.0999999999999999E-2</c:v>
                </c:pt>
                <c:pt idx="6">
                  <c:v>0.05</c:v>
                </c:pt>
                <c:pt idx="7">
                  <c:v>5.2000000000000005E-2</c:v>
                </c:pt>
                <c:pt idx="8">
                  <c:v>5.5999999999999994E-2</c:v>
                </c:pt>
                <c:pt idx="9">
                  <c:v>6.0999999999999999E-2</c:v>
                </c:pt>
                <c:pt idx="10">
                  <c:v>5.7000000000000002E-2</c:v>
                </c:pt>
                <c:pt idx="11">
                  <c:v>6.8000000000000005E-2</c:v>
                </c:pt>
                <c:pt idx="12">
                  <c:v>5.2000000000000005E-2</c:v>
                </c:pt>
                <c:pt idx="13">
                  <c:v>5.0999999999999997E-2</c:v>
                </c:pt>
                <c:pt idx="14">
                  <c:v>5.2999999999999999E-2</c:v>
                </c:pt>
                <c:pt idx="15">
                  <c:v>5.0999999999999997E-2</c:v>
                </c:pt>
                <c:pt idx="16">
                  <c:v>5.0999999999999997E-2</c:v>
                </c:pt>
                <c:pt idx="17">
                  <c:v>5.2999999999999999E-2</c:v>
                </c:pt>
                <c:pt idx="18">
                  <c:v>5.5E-2</c:v>
                </c:pt>
                <c:pt idx="19">
                  <c:v>5.2000000000000005E-2</c:v>
                </c:pt>
                <c:pt idx="20">
                  <c:v>5.5999999999999994E-2</c:v>
                </c:pt>
                <c:pt idx="21">
                  <c:v>4.2000000000000003E-2</c:v>
                </c:pt>
                <c:pt idx="22">
                  <c:v>4.5999999999999999E-2</c:v>
                </c:pt>
                <c:pt idx="23" formatCode="0.0%">
                  <c:v>4.0999999999999995E-2</c:v>
                </c:pt>
                <c:pt idx="24" formatCode="0.0%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B-4A32-A146-C113A54115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37196</c:v>
                </c:pt>
                <c:pt idx="1">
                  <c:v>37561</c:v>
                </c:pt>
                <c:pt idx="2">
                  <c:v>37926</c:v>
                </c:pt>
                <c:pt idx="3">
                  <c:v>38292</c:v>
                </c:pt>
                <c:pt idx="4">
                  <c:v>38657</c:v>
                </c:pt>
                <c:pt idx="5">
                  <c:v>39022</c:v>
                </c:pt>
                <c:pt idx="6">
                  <c:v>39387</c:v>
                </c:pt>
                <c:pt idx="7">
                  <c:v>39753</c:v>
                </c:pt>
                <c:pt idx="8">
                  <c:v>40118</c:v>
                </c:pt>
                <c:pt idx="9">
                  <c:v>40483</c:v>
                </c:pt>
                <c:pt idx="10">
                  <c:v>40848</c:v>
                </c:pt>
                <c:pt idx="11">
                  <c:v>41214</c:v>
                </c:pt>
                <c:pt idx="12">
                  <c:v>41579</c:v>
                </c:pt>
                <c:pt idx="13">
                  <c:v>41944</c:v>
                </c:pt>
                <c:pt idx="14">
                  <c:v>42309</c:v>
                </c:pt>
                <c:pt idx="15">
                  <c:v>42675</c:v>
                </c:pt>
                <c:pt idx="16">
                  <c:v>43040</c:v>
                </c:pt>
                <c:pt idx="17">
                  <c:v>43405</c:v>
                </c:pt>
                <c:pt idx="18">
                  <c:v>43770</c:v>
                </c:pt>
                <c:pt idx="19">
                  <c:v>44136</c:v>
                </c:pt>
                <c:pt idx="20">
                  <c:v>44501</c:v>
                </c:pt>
                <c:pt idx="21">
                  <c:v>44866</c:v>
                </c:pt>
                <c:pt idx="22">
                  <c:v>45231</c:v>
                </c:pt>
                <c:pt idx="23">
                  <c:v>45597</c:v>
                </c:pt>
                <c:pt idx="24">
                  <c:v>45962</c:v>
                </c:pt>
              </c:numCache>
            </c:numRef>
          </c:cat>
          <c:val>
            <c:numRef>
              <c:f>Sheet1!$C$2:$C$26</c:f>
              <c:numCache>
                <c:formatCode>0%</c:formatCode>
                <c:ptCount val="25"/>
                <c:pt idx="0">
                  <c:v>2.4E-2</c:v>
                </c:pt>
                <c:pt idx="1">
                  <c:v>1.6E-2</c:v>
                </c:pt>
                <c:pt idx="2">
                  <c:v>1.7000000000000001E-2</c:v>
                </c:pt>
                <c:pt idx="3">
                  <c:v>0.02</c:v>
                </c:pt>
                <c:pt idx="4">
                  <c:v>2.3E-2</c:v>
                </c:pt>
                <c:pt idx="5">
                  <c:v>1.8000000000000002E-2</c:v>
                </c:pt>
                <c:pt idx="6">
                  <c:v>1.9E-2</c:v>
                </c:pt>
                <c:pt idx="7">
                  <c:v>0.01</c:v>
                </c:pt>
                <c:pt idx="8">
                  <c:v>1.1000000000000001E-2</c:v>
                </c:pt>
                <c:pt idx="9">
                  <c:v>1.6E-2</c:v>
                </c:pt>
                <c:pt idx="10">
                  <c:v>1.4999999999999999E-2</c:v>
                </c:pt>
                <c:pt idx="11">
                  <c:v>1.7000000000000001E-2</c:v>
                </c:pt>
                <c:pt idx="12">
                  <c:v>2.5000000000000001E-2</c:v>
                </c:pt>
                <c:pt idx="13">
                  <c:v>2.2000000000000002E-2</c:v>
                </c:pt>
                <c:pt idx="14">
                  <c:v>1.8000000000000002E-2</c:v>
                </c:pt>
                <c:pt idx="15">
                  <c:v>2.8999999999999998E-2</c:v>
                </c:pt>
                <c:pt idx="16">
                  <c:v>3.3000000000000002E-2</c:v>
                </c:pt>
                <c:pt idx="17">
                  <c:v>4.0999999999999995E-2</c:v>
                </c:pt>
                <c:pt idx="18">
                  <c:v>3.1000000000000003E-2</c:v>
                </c:pt>
                <c:pt idx="19">
                  <c:v>3.4000000000000002E-2</c:v>
                </c:pt>
                <c:pt idx="20">
                  <c:v>4.5999999999999999E-2</c:v>
                </c:pt>
                <c:pt idx="21">
                  <c:v>3.9E-2</c:v>
                </c:pt>
                <c:pt idx="22">
                  <c:v>5.2999999999999999E-2</c:v>
                </c:pt>
                <c:pt idx="23" formatCode="0.0%">
                  <c:v>3.2000000000000001E-2</c:v>
                </c:pt>
                <c:pt idx="24" formatCode="0.0%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B-4A32-A146-C113A54115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Layoffs</c:v>
                </c:pt>
              </c:strCache>
            </c:strRef>
          </c:tx>
          <c:spPr>
            <a:ln w="38100" cap="rnd">
              <a:solidFill>
                <a:srgbClr val="CEA93A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37196</c:v>
                </c:pt>
                <c:pt idx="1">
                  <c:v>37561</c:v>
                </c:pt>
                <c:pt idx="2">
                  <c:v>37926</c:v>
                </c:pt>
                <c:pt idx="3">
                  <c:v>38292</c:v>
                </c:pt>
                <c:pt idx="4">
                  <c:v>38657</c:v>
                </c:pt>
                <c:pt idx="5">
                  <c:v>39022</c:v>
                </c:pt>
                <c:pt idx="6">
                  <c:v>39387</c:v>
                </c:pt>
                <c:pt idx="7">
                  <c:v>39753</c:v>
                </c:pt>
                <c:pt idx="8">
                  <c:v>40118</c:v>
                </c:pt>
                <c:pt idx="9">
                  <c:v>40483</c:v>
                </c:pt>
                <c:pt idx="10">
                  <c:v>40848</c:v>
                </c:pt>
                <c:pt idx="11">
                  <c:v>41214</c:v>
                </c:pt>
                <c:pt idx="12">
                  <c:v>41579</c:v>
                </c:pt>
                <c:pt idx="13">
                  <c:v>41944</c:v>
                </c:pt>
                <c:pt idx="14">
                  <c:v>42309</c:v>
                </c:pt>
                <c:pt idx="15">
                  <c:v>42675</c:v>
                </c:pt>
                <c:pt idx="16">
                  <c:v>43040</c:v>
                </c:pt>
                <c:pt idx="17">
                  <c:v>43405</c:v>
                </c:pt>
                <c:pt idx="18">
                  <c:v>43770</c:v>
                </c:pt>
                <c:pt idx="19">
                  <c:v>44136</c:v>
                </c:pt>
                <c:pt idx="20">
                  <c:v>44501</c:v>
                </c:pt>
                <c:pt idx="21">
                  <c:v>44866</c:v>
                </c:pt>
                <c:pt idx="22">
                  <c:v>45231</c:v>
                </c:pt>
                <c:pt idx="23">
                  <c:v>45597</c:v>
                </c:pt>
                <c:pt idx="24">
                  <c:v>45962</c:v>
                </c:pt>
              </c:numCache>
            </c:numRef>
          </c:cat>
          <c:val>
            <c:numRef>
              <c:f>Sheet1!$D$2:$D$26</c:f>
              <c:numCache>
                <c:formatCode>0%</c:formatCode>
                <c:ptCount val="25"/>
                <c:pt idx="0">
                  <c:v>4.2999999999999997E-2</c:v>
                </c:pt>
                <c:pt idx="1">
                  <c:v>3.7999999999999999E-2</c:v>
                </c:pt>
                <c:pt idx="2">
                  <c:v>4.2000000000000003E-2</c:v>
                </c:pt>
                <c:pt idx="3">
                  <c:v>3.6000000000000004E-2</c:v>
                </c:pt>
                <c:pt idx="4">
                  <c:v>2.7999999999999997E-2</c:v>
                </c:pt>
                <c:pt idx="5">
                  <c:v>3.7999999999999999E-2</c:v>
                </c:pt>
                <c:pt idx="6">
                  <c:v>3.2000000000000001E-2</c:v>
                </c:pt>
                <c:pt idx="7">
                  <c:v>5.4000000000000006E-2</c:v>
                </c:pt>
                <c:pt idx="8">
                  <c:v>4.0999999999999995E-2</c:v>
                </c:pt>
                <c:pt idx="9">
                  <c:v>4.4999999999999998E-2</c:v>
                </c:pt>
                <c:pt idx="10">
                  <c:v>3.4000000000000002E-2</c:v>
                </c:pt>
                <c:pt idx="11">
                  <c:v>4.5999999999999999E-2</c:v>
                </c:pt>
                <c:pt idx="12">
                  <c:v>3.3000000000000002E-2</c:v>
                </c:pt>
                <c:pt idx="13">
                  <c:v>3.2000000000000001E-2</c:v>
                </c:pt>
                <c:pt idx="14">
                  <c:v>2.5000000000000001E-2</c:v>
                </c:pt>
                <c:pt idx="15">
                  <c:v>0.02</c:v>
                </c:pt>
                <c:pt idx="16">
                  <c:v>2.4E-2</c:v>
                </c:pt>
                <c:pt idx="17">
                  <c:v>2.6000000000000002E-2</c:v>
                </c:pt>
                <c:pt idx="18">
                  <c:v>3.2000000000000001E-2</c:v>
                </c:pt>
                <c:pt idx="19">
                  <c:v>2.4E-2</c:v>
                </c:pt>
                <c:pt idx="20">
                  <c:v>0.02</c:v>
                </c:pt>
                <c:pt idx="21">
                  <c:v>1.8000000000000002E-2</c:v>
                </c:pt>
                <c:pt idx="22">
                  <c:v>2.2000000000000002E-2</c:v>
                </c:pt>
                <c:pt idx="23" formatCode="0.0%">
                  <c:v>1.7000000000000001E-2</c:v>
                </c:pt>
                <c:pt idx="24" formatCode="0.0%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BB-4A32-A146-C113A54115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Quit rate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37196</c:v>
                </c:pt>
                <c:pt idx="1">
                  <c:v>37561</c:v>
                </c:pt>
                <c:pt idx="2">
                  <c:v>37926</c:v>
                </c:pt>
                <c:pt idx="3">
                  <c:v>38292</c:v>
                </c:pt>
                <c:pt idx="4">
                  <c:v>38657</c:v>
                </c:pt>
                <c:pt idx="5">
                  <c:v>39022</c:v>
                </c:pt>
                <c:pt idx="6">
                  <c:v>39387</c:v>
                </c:pt>
                <c:pt idx="7">
                  <c:v>39753</c:v>
                </c:pt>
                <c:pt idx="8">
                  <c:v>40118</c:v>
                </c:pt>
                <c:pt idx="9">
                  <c:v>40483</c:v>
                </c:pt>
                <c:pt idx="10">
                  <c:v>40848</c:v>
                </c:pt>
                <c:pt idx="11">
                  <c:v>41214</c:v>
                </c:pt>
                <c:pt idx="12">
                  <c:v>41579</c:v>
                </c:pt>
                <c:pt idx="13">
                  <c:v>41944</c:v>
                </c:pt>
                <c:pt idx="14">
                  <c:v>42309</c:v>
                </c:pt>
                <c:pt idx="15">
                  <c:v>42675</c:v>
                </c:pt>
                <c:pt idx="16">
                  <c:v>43040</c:v>
                </c:pt>
                <c:pt idx="17">
                  <c:v>43405</c:v>
                </c:pt>
                <c:pt idx="18">
                  <c:v>43770</c:v>
                </c:pt>
                <c:pt idx="19">
                  <c:v>44136</c:v>
                </c:pt>
                <c:pt idx="20">
                  <c:v>44501</c:v>
                </c:pt>
                <c:pt idx="21">
                  <c:v>44866</c:v>
                </c:pt>
                <c:pt idx="22">
                  <c:v>45231</c:v>
                </c:pt>
                <c:pt idx="23">
                  <c:v>45597</c:v>
                </c:pt>
                <c:pt idx="24">
                  <c:v>45962</c:v>
                </c:pt>
              </c:numCache>
            </c:numRef>
          </c:cat>
          <c:val>
            <c:numRef>
              <c:f>Sheet1!$E$2:$E$26</c:f>
              <c:numCache>
                <c:formatCode>0%</c:formatCode>
                <c:ptCount val="25"/>
                <c:pt idx="0">
                  <c:v>2.6000000000000002E-2</c:v>
                </c:pt>
                <c:pt idx="1">
                  <c:v>1.9E-2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2.7999999999999997E-2</c:v>
                </c:pt>
                <c:pt idx="5">
                  <c:v>2.1000000000000001E-2</c:v>
                </c:pt>
                <c:pt idx="6">
                  <c:v>2.1000000000000001E-2</c:v>
                </c:pt>
                <c:pt idx="7">
                  <c:v>1.4999999999999999E-2</c:v>
                </c:pt>
                <c:pt idx="8">
                  <c:v>1.6E-2</c:v>
                </c:pt>
                <c:pt idx="9">
                  <c:v>1.3000000000000001E-2</c:v>
                </c:pt>
                <c:pt idx="10">
                  <c:v>2.1000000000000001E-2</c:v>
                </c:pt>
                <c:pt idx="11">
                  <c:v>1.8000000000000002E-2</c:v>
                </c:pt>
                <c:pt idx="12">
                  <c:v>1.3000000000000001E-2</c:v>
                </c:pt>
                <c:pt idx="13">
                  <c:v>1.4999999999999999E-2</c:v>
                </c:pt>
                <c:pt idx="14">
                  <c:v>1.9E-2</c:v>
                </c:pt>
                <c:pt idx="15">
                  <c:v>2.2000000000000002E-2</c:v>
                </c:pt>
                <c:pt idx="16">
                  <c:v>0.02</c:v>
                </c:pt>
                <c:pt idx="17">
                  <c:v>2.5000000000000001E-2</c:v>
                </c:pt>
                <c:pt idx="18">
                  <c:v>2.2000000000000002E-2</c:v>
                </c:pt>
                <c:pt idx="19">
                  <c:v>2.1000000000000001E-2</c:v>
                </c:pt>
                <c:pt idx="20">
                  <c:v>2.8999999999999998E-2</c:v>
                </c:pt>
                <c:pt idx="21">
                  <c:v>1.7000000000000001E-2</c:v>
                </c:pt>
                <c:pt idx="22">
                  <c:v>0.02</c:v>
                </c:pt>
                <c:pt idx="23" formatCode="0.0%">
                  <c:v>1.7000000000000001E-2</c:v>
                </c:pt>
                <c:pt idx="24" formatCode="0.0%">
                  <c:v>1.8000000000000002E-2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BB-4A32-A146-C113A54115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Bold 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37196</c:v>
                </c:pt>
                <c:pt idx="1">
                  <c:v>37561</c:v>
                </c:pt>
                <c:pt idx="2">
                  <c:v>37926</c:v>
                </c:pt>
                <c:pt idx="3">
                  <c:v>38292</c:v>
                </c:pt>
                <c:pt idx="4">
                  <c:v>38657</c:v>
                </c:pt>
                <c:pt idx="5">
                  <c:v>39022</c:v>
                </c:pt>
                <c:pt idx="6">
                  <c:v>39387</c:v>
                </c:pt>
                <c:pt idx="7">
                  <c:v>39753</c:v>
                </c:pt>
                <c:pt idx="8">
                  <c:v>40118</c:v>
                </c:pt>
                <c:pt idx="9">
                  <c:v>40483</c:v>
                </c:pt>
                <c:pt idx="10">
                  <c:v>40848</c:v>
                </c:pt>
                <c:pt idx="11">
                  <c:v>41214</c:v>
                </c:pt>
                <c:pt idx="12">
                  <c:v>41579</c:v>
                </c:pt>
                <c:pt idx="13">
                  <c:v>41944</c:v>
                </c:pt>
                <c:pt idx="14">
                  <c:v>42309</c:v>
                </c:pt>
                <c:pt idx="15">
                  <c:v>42675</c:v>
                </c:pt>
                <c:pt idx="16">
                  <c:v>43040</c:v>
                </c:pt>
                <c:pt idx="17">
                  <c:v>43405</c:v>
                </c:pt>
                <c:pt idx="18">
                  <c:v>43770</c:v>
                </c:pt>
                <c:pt idx="19">
                  <c:v>44136</c:v>
                </c:pt>
                <c:pt idx="20">
                  <c:v>44501</c:v>
                </c:pt>
                <c:pt idx="21">
                  <c:v>44866</c:v>
                </c:pt>
                <c:pt idx="22">
                  <c:v>45231</c:v>
                </c:pt>
                <c:pt idx="23">
                  <c:v>45597</c:v>
                </c:pt>
                <c:pt idx="24">
                  <c:v>45962</c:v>
                </c:pt>
              </c:numCache>
            </c:numRef>
          </c:cat>
          <c:val>
            <c:numRef>
              <c:f>Sheet1!$F$2:$F$26</c:f>
              <c:numCache>
                <c:formatCode>0.0%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D-438E-9A28-F79059FDF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5962"/>
          <c:min val="3719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2143"/>
        <c:crossesAt val="0"/>
        <c:auto val="1"/>
        <c:lblOffset val="100"/>
        <c:baseTimeUnit val="months"/>
        <c:majorUnit val="4"/>
        <c:majorTimeUnit val="years"/>
      </c:dateAx>
      <c:valAx>
        <c:axId val="1523392143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source!$N$1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source!$M$57:$M$81</c:f>
              <c:strCache>
                <c:ptCount val="2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Apr-24</c:v>
                </c:pt>
                <c:pt idx="7">
                  <c:v>May-24</c:v>
                </c:pt>
                <c:pt idx="8">
                  <c:v>Jun-24</c:v>
                </c:pt>
                <c:pt idx="9">
                  <c:v>Jul-24</c:v>
                </c:pt>
                <c:pt idx="10">
                  <c:v>Aug-24</c:v>
                </c:pt>
                <c:pt idx="11">
                  <c:v>Sep-24</c:v>
                </c:pt>
                <c:pt idx="12">
                  <c:v>Oct-24</c:v>
                </c:pt>
                <c:pt idx="13">
                  <c:v>Nov-24</c:v>
                </c:pt>
                <c:pt idx="14">
                  <c:v>Dec-24</c:v>
                </c:pt>
                <c:pt idx="15">
                  <c:v>Jan-25</c:v>
                </c:pt>
                <c:pt idx="16">
                  <c:v>Feb-25</c:v>
                </c:pt>
                <c:pt idx="17">
                  <c:v>Mar-25</c:v>
                </c:pt>
                <c:pt idx="18">
                  <c:v>Apr-25</c:v>
                </c:pt>
                <c:pt idx="19">
                  <c:v>May-25</c:v>
                </c:pt>
                <c:pt idx="20">
                  <c:v>Jun-25</c:v>
                </c:pt>
                <c:pt idx="21">
                  <c:v>Jul-25</c:v>
                </c:pt>
                <c:pt idx="22">
                  <c:v>Aug-25</c:v>
                </c:pt>
                <c:pt idx="23">
                  <c:v>Sep-25</c:v>
                </c:pt>
                <c:pt idx="24">
                  <c:v>Oct-25</c:v>
                </c:pt>
              </c:strCache>
            </c:strRef>
          </c:cat>
          <c:val>
            <c:numRef>
              <c:f>source!$N$57:$N$81</c:f>
              <c:numCache>
                <c:formatCode>0%</c:formatCode>
                <c:ptCount val="25"/>
                <c:pt idx="0">
                  <c:v>0.11870143580088933</c:v>
                </c:pt>
                <c:pt idx="1">
                  <c:v>0.13216430662085704</c:v>
                </c:pt>
                <c:pt idx="2">
                  <c:v>0.14097348783258143</c:v>
                </c:pt>
                <c:pt idx="3">
                  <c:v>0.1039054894834527</c:v>
                </c:pt>
                <c:pt idx="4">
                  <c:v>0.10518562287777179</c:v>
                </c:pt>
                <c:pt idx="5">
                  <c:v>8.9391860653245517E-2</c:v>
                </c:pt>
                <c:pt idx="6">
                  <c:v>9.0369194626859481E-2</c:v>
                </c:pt>
                <c:pt idx="7">
                  <c:v>7.8273185903379602E-2</c:v>
                </c:pt>
                <c:pt idx="8">
                  <c:v>6.1927755859234518E-2</c:v>
                </c:pt>
                <c:pt idx="9">
                  <c:v>5.5122489360059798E-2</c:v>
                </c:pt>
                <c:pt idx="10">
                  <c:v>4.6030478917144187E-2</c:v>
                </c:pt>
                <c:pt idx="11">
                  <c:v>3.5065081846779811E-2</c:v>
                </c:pt>
                <c:pt idx="12">
                  <c:v>2.5379246617057174E-2</c:v>
                </c:pt>
                <c:pt idx="13">
                  <c:v>1.1826229951446523E-2</c:v>
                </c:pt>
                <c:pt idx="14">
                  <c:v>-7.0746179246929897E-5</c:v>
                </c:pt>
                <c:pt idx="15">
                  <c:v>3.7892019311512649E-3</c:v>
                </c:pt>
                <c:pt idx="16">
                  <c:v>-8.7818637234186696E-3</c:v>
                </c:pt>
                <c:pt idx="17">
                  <c:v>-1.1042534633215978E-2</c:v>
                </c:pt>
                <c:pt idx="18" formatCode="0.0%">
                  <c:v>-2.4044479613359475E-2</c:v>
                </c:pt>
                <c:pt idx="19">
                  <c:v>-2.989414765161261E-2</c:v>
                </c:pt>
                <c:pt idx="20">
                  <c:v>-1.7775335182553687E-2</c:v>
                </c:pt>
                <c:pt idx="21" formatCode="0.0%">
                  <c:v>-1.4660483308841638E-2</c:v>
                </c:pt>
                <c:pt idx="22">
                  <c:v>-1.2733741376542745E-2</c:v>
                </c:pt>
                <c:pt idx="23">
                  <c:v>-1.5283401730711485E-2</c:v>
                </c:pt>
                <c:pt idx="24" formatCode="0.0%">
                  <c:v>-9.9571438194433065E-3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94-449A-83BA-595D44486ACC}"/>
            </c:ext>
          </c:extLst>
        </c:ser>
        <c:ser>
          <c:idx val="2"/>
          <c:order val="1"/>
          <c:tx>
            <c:strRef>
              <c:f>source!$T$1</c:f>
              <c:strCache>
                <c:ptCount val="1"/>
                <c:pt idx="0">
                  <c:v>Private
_x000d_Residential</c:v>
                </c:pt>
              </c:strCache>
            </c:strRef>
          </c:tx>
          <c:spPr>
            <a:ln w="28575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source!$M$57:$M$81</c:f>
              <c:strCache>
                <c:ptCount val="2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Apr-24</c:v>
                </c:pt>
                <c:pt idx="7">
                  <c:v>May-24</c:v>
                </c:pt>
                <c:pt idx="8">
                  <c:v>Jun-24</c:v>
                </c:pt>
                <c:pt idx="9">
                  <c:v>Jul-24</c:v>
                </c:pt>
                <c:pt idx="10">
                  <c:v>Aug-24</c:v>
                </c:pt>
                <c:pt idx="11">
                  <c:v>Sep-24</c:v>
                </c:pt>
                <c:pt idx="12">
                  <c:v>Oct-24</c:v>
                </c:pt>
                <c:pt idx="13">
                  <c:v>Nov-24</c:v>
                </c:pt>
                <c:pt idx="14">
                  <c:v>Dec-24</c:v>
                </c:pt>
                <c:pt idx="15">
                  <c:v>Jan-25</c:v>
                </c:pt>
                <c:pt idx="16">
                  <c:v>Feb-25</c:v>
                </c:pt>
                <c:pt idx="17">
                  <c:v>Mar-25</c:v>
                </c:pt>
                <c:pt idx="18">
                  <c:v>Apr-25</c:v>
                </c:pt>
                <c:pt idx="19">
                  <c:v>May-25</c:v>
                </c:pt>
                <c:pt idx="20">
                  <c:v>Jun-25</c:v>
                </c:pt>
                <c:pt idx="21">
                  <c:v>Jul-25</c:v>
                </c:pt>
                <c:pt idx="22">
                  <c:v>Aug-25</c:v>
                </c:pt>
                <c:pt idx="23">
                  <c:v>Sep-25</c:v>
                </c:pt>
                <c:pt idx="24">
                  <c:v>Oct-25</c:v>
                </c:pt>
              </c:strCache>
            </c:strRef>
          </c:cat>
          <c:val>
            <c:numRef>
              <c:f>source!$T$57:$T$81</c:f>
              <c:numCache>
                <c:formatCode>0%</c:formatCode>
                <c:ptCount val="25"/>
                <c:pt idx="0">
                  <c:v>-3.1342971885793762E-2</c:v>
                </c:pt>
                <c:pt idx="1">
                  <c:v>-6.4551955459262239E-3</c:v>
                </c:pt>
                <c:pt idx="2">
                  <c:v>1.0435882152684862E-2</c:v>
                </c:pt>
                <c:pt idx="3">
                  <c:v>5.6659700726325278E-2</c:v>
                </c:pt>
                <c:pt idx="4">
                  <c:v>7.6678726883766271E-2</c:v>
                </c:pt>
                <c:pt idx="5">
                  <c:v>7.6780216600333018E-2</c:v>
                </c:pt>
                <c:pt idx="6">
                  <c:v>0.10969838753472687</c:v>
                </c:pt>
                <c:pt idx="7">
                  <c:v>0.10735291382661175</c:v>
                </c:pt>
                <c:pt idx="8">
                  <c:v>8.5228327214252372E-2</c:v>
                </c:pt>
                <c:pt idx="9">
                  <c:v>6.2209959037029978E-2</c:v>
                </c:pt>
                <c:pt idx="10">
                  <c:v>5.7864796600869732E-2</c:v>
                </c:pt>
                <c:pt idx="11">
                  <c:v>4.6695127469866191E-2</c:v>
                </c:pt>
                <c:pt idx="12">
                  <c:v>4.5648333662556086E-2</c:v>
                </c:pt>
                <c:pt idx="13">
                  <c:v>3.7382380405114206E-2</c:v>
                </c:pt>
                <c:pt idx="14">
                  <c:v>3.9285282542411586E-2</c:v>
                </c:pt>
                <c:pt idx="15">
                  <c:v>1.1743226320267187E-2</c:v>
                </c:pt>
                <c:pt idx="16">
                  <c:v>-6.0657688118660302E-3</c:v>
                </c:pt>
                <c:pt idx="17">
                  <c:v>-1.122633966037927E-2</c:v>
                </c:pt>
                <c:pt idx="18">
                  <c:v>-4.4213860065841562E-2</c:v>
                </c:pt>
                <c:pt idx="19">
                  <c:v>-6.400754091924897E-2</c:v>
                </c:pt>
                <c:pt idx="20">
                  <c:v>-4.2402019882286833E-2</c:v>
                </c:pt>
                <c:pt idx="21">
                  <c:v>-3.1482116146555675E-2</c:v>
                </c:pt>
                <c:pt idx="22">
                  <c:v>-1.8934770471231346E-2</c:v>
                </c:pt>
                <c:pt idx="23">
                  <c:v>-2.7173860307554969E-2</c:v>
                </c:pt>
                <c:pt idx="24">
                  <c:v>-1.3467679081486151E-2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94-449A-83BA-595D44486ACC}"/>
            </c:ext>
          </c:extLst>
        </c:ser>
        <c:ser>
          <c:idx val="3"/>
          <c:order val="2"/>
          <c:tx>
            <c:strRef>
              <c:f>source!$U$1</c:f>
              <c:strCache>
                <c:ptCount val="1"/>
                <c:pt idx="0">
                  <c:v>Private
_x000d_Nonresidential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source!$M$57:$M$81</c:f>
              <c:strCache>
                <c:ptCount val="2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Apr-24</c:v>
                </c:pt>
                <c:pt idx="7">
                  <c:v>May-24</c:v>
                </c:pt>
                <c:pt idx="8">
                  <c:v>Jun-24</c:v>
                </c:pt>
                <c:pt idx="9">
                  <c:v>Jul-24</c:v>
                </c:pt>
                <c:pt idx="10">
                  <c:v>Aug-24</c:v>
                </c:pt>
                <c:pt idx="11">
                  <c:v>Sep-24</c:v>
                </c:pt>
                <c:pt idx="12">
                  <c:v>Oct-24</c:v>
                </c:pt>
                <c:pt idx="13">
                  <c:v>Nov-24</c:v>
                </c:pt>
                <c:pt idx="14">
                  <c:v>Dec-24</c:v>
                </c:pt>
                <c:pt idx="15">
                  <c:v>Jan-25</c:v>
                </c:pt>
                <c:pt idx="16">
                  <c:v>Feb-25</c:v>
                </c:pt>
                <c:pt idx="17">
                  <c:v>Mar-25</c:v>
                </c:pt>
                <c:pt idx="18">
                  <c:v>Apr-25</c:v>
                </c:pt>
                <c:pt idx="19">
                  <c:v>May-25</c:v>
                </c:pt>
                <c:pt idx="20">
                  <c:v>Jun-25</c:v>
                </c:pt>
                <c:pt idx="21">
                  <c:v>Jul-25</c:v>
                </c:pt>
                <c:pt idx="22">
                  <c:v>Aug-25</c:v>
                </c:pt>
                <c:pt idx="23">
                  <c:v>Sep-25</c:v>
                </c:pt>
                <c:pt idx="24">
                  <c:v>Oct-25</c:v>
                </c:pt>
              </c:strCache>
            </c:strRef>
          </c:cat>
          <c:val>
            <c:numRef>
              <c:f>source!$U$57:$U$81</c:f>
              <c:numCache>
                <c:formatCode>0%</c:formatCode>
                <c:ptCount val="25"/>
                <c:pt idx="0">
                  <c:v>0.27452886702216461</c:v>
                </c:pt>
                <c:pt idx="1">
                  <c:v>0.26447165082593344</c:v>
                </c:pt>
                <c:pt idx="2">
                  <c:v>0.25795292314638468</c:v>
                </c:pt>
                <c:pt idx="3">
                  <c:v>0.11963926611702919</c:v>
                </c:pt>
                <c:pt idx="4">
                  <c:v>9.7665553676972439E-2</c:v>
                </c:pt>
                <c:pt idx="5">
                  <c:v>7.75934093691103E-2</c:v>
                </c:pt>
                <c:pt idx="6">
                  <c:v>4.5419063825189745E-2</c:v>
                </c:pt>
                <c:pt idx="7">
                  <c:v>3.2095337640692029E-2</c:v>
                </c:pt>
                <c:pt idx="8">
                  <c:v>2.9300232074424327E-2</c:v>
                </c:pt>
                <c:pt idx="9">
                  <c:v>1.899765176610365E-2</c:v>
                </c:pt>
                <c:pt idx="10">
                  <c:v>5.0715537765219894E-3</c:v>
                </c:pt>
                <c:pt idx="11">
                  <c:v>-2.8468590654790625E-3</c:v>
                </c:pt>
                <c:pt idx="12">
                  <c:v>-2.7369835007910581E-2</c:v>
                </c:pt>
                <c:pt idx="13">
                  <c:v>-3.9820515126147267E-2</c:v>
                </c:pt>
                <c:pt idx="14">
                  <c:v>-5.970781149291645E-2</c:v>
                </c:pt>
                <c:pt idx="15">
                  <c:v>-3.1561181216984091E-2</c:v>
                </c:pt>
                <c:pt idx="16">
                  <c:v>-3.0711655903547314E-2</c:v>
                </c:pt>
                <c:pt idx="17">
                  <c:v>-4.0610627641036671E-2</c:v>
                </c:pt>
                <c:pt idx="18">
                  <c:v>-3.7496883441352505E-2</c:v>
                </c:pt>
                <c:pt idx="19">
                  <c:v>-3.1576903125236234E-2</c:v>
                </c:pt>
                <c:pt idx="20">
                  <c:v>-3.3633091187898791E-2</c:v>
                </c:pt>
                <c:pt idx="21">
                  <c:v>-3.0601014326048313E-2</c:v>
                </c:pt>
                <c:pt idx="22">
                  <c:v>-3.6524337627889848E-2</c:v>
                </c:pt>
                <c:pt idx="23">
                  <c:v>-3.4139521622961258E-2</c:v>
                </c:pt>
                <c:pt idx="24">
                  <c:v>-2.6419643222589124E-2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94-449A-83BA-595D44486ACC}"/>
            </c:ext>
          </c:extLst>
        </c:ser>
        <c:ser>
          <c:idx val="4"/>
          <c:order val="3"/>
          <c:tx>
            <c:strRef>
              <c:f>source!$V$1</c:f>
              <c:strCache>
                <c:ptCount val="1"/>
                <c:pt idx="0">
                  <c:v>Total
_x000d_Public Construction3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source!$M$57:$M$81</c:f>
              <c:strCache>
                <c:ptCount val="2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Apr-24</c:v>
                </c:pt>
                <c:pt idx="7">
                  <c:v>May-24</c:v>
                </c:pt>
                <c:pt idx="8">
                  <c:v>Jun-24</c:v>
                </c:pt>
                <c:pt idx="9">
                  <c:v>Jul-24</c:v>
                </c:pt>
                <c:pt idx="10">
                  <c:v>Aug-24</c:v>
                </c:pt>
                <c:pt idx="11">
                  <c:v>Sep-24</c:v>
                </c:pt>
                <c:pt idx="12">
                  <c:v>Oct-24</c:v>
                </c:pt>
                <c:pt idx="13">
                  <c:v>Nov-24</c:v>
                </c:pt>
                <c:pt idx="14">
                  <c:v>Dec-24</c:v>
                </c:pt>
                <c:pt idx="15">
                  <c:v>Jan-25</c:v>
                </c:pt>
                <c:pt idx="16">
                  <c:v>Feb-25</c:v>
                </c:pt>
                <c:pt idx="17">
                  <c:v>Mar-25</c:v>
                </c:pt>
                <c:pt idx="18">
                  <c:v>Apr-25</c:v>
                </c:pt>
                <c:pt idx="19">
                  <c:v>May-25</c:v>
                </c:pt>
                <c:pt idx="20">
                  <c:v>Jun-25</c:v>
                </c:pt>
                <c:pt idx="21">
                  <c:v>Jul-25</c:v>
                </c:pt>
                <c:pt idx="22">
                  <c:v>Aug-25</c:v>
                </c:pt>
                <c:pt idx="23">
                  <c:v>Sep-25</c:v>
                </c:pt>
                <c:pt idx="24">
                  <c:v>Oct-25</c:v>
                </c:pt>
              </c:strCache>
            </c:strRef>
          </c:cat>
          <c:val>
            <c:numRef>
              <c:f>source!$V$57:$V$81</c:f>
              <c:numCache>
                <c:formatCode>0%</c:formatCode>
                <c:ptCount val="25"/>
                <c:pt idx="0">
                  <c:v>0.21141620657414986</c:v>
                </c:pt>
                <c:pt idx="1">
                  <c:v>0.22254179173836047</c:v>
                </c:pt>
                <c:pt idx="2">
                  <c:v>0.22099522903367463</c:v>
                </c:pt>
                <c:pt idx="3">
                  <c:v>0.17527817213303726</c:v>
                </c:pt>
                <c:pt idx="4">
                  <c:v>0.17528808641286411</c:v>
                </c:pt>
                <c:pt idx="5">
                  <c:v>0.13362533225470935</c:v>
                </c:pt>
                <c:pt idx="6">
                  <c:v>0.12898084103011864</c:v>
                </c:pt>
                <c:pt idx="7">
                  <c:v>9.8920915170402246E-2</c:v>
                </c:pt>
                <c:pt idx="8">
                  <c:v>7.108116989812685E-2</c:v>
                </c:pt>
                <c:pt idx="9">
                  <c:v>0.10117734277090357</c:v>
                </c:pt>
                <c:pt idx="10">
                  <c:v>9.1234955350664601E-2</c:v>
                </c:pt>
                <c:pt idx="11">
                  <c:v>7.4945966221715954E-2</c:v>
                </c:pt>
                <c:pt idx="12">
                  <c:v>7.3734694816630628E-2</c:v>
                </c:pt>
                <c:pt idx="13">
                  <c:v>4.8828847339223339E-2</c:v>
                </c:pt>
                <c:pt idx="14">
                  <c:v>2.4371212952464551E-2</c:v>
                </c:pt>
                <c:pt idx="15">
                  <c:v>4.5594487611787131E-2</c:v>
                </c:pt>
                <c:pt idx="16">
                  <c:v>2.0542991179120822E-2</c:v>
                </c:pt>
                <c:pt idx="17">
                  <c:v>3.6104660290378683E-2</c:v>
                </c:pt>
                <c:pt idx="18">
                  <c:v>3.4947303124351736E-2</c:v>
                </c:pt>
                <c:pt idx="19">
                  <c:v>3.8309149589357404E-2</c:v>
                </c:pt>
                <c:pt idx="20">
                  <c:v>5.4606817414782315E-2</c:v>
                </c:pt>
                <c:pt idx="21">
                  <c:v>4.1342069407710187E-2</c:v>
                </c:pt>
                <c:pt idx="22">
                  <c:v>3.5035418481917623E-2</c:v>
                </c:pt>
                <c:pt idx="23">
                  <c:v>3.502344781773177E-2</c:v>
                </c:pt>
                <c:pt idx="24">
                  <c:v>2.0667797778942221E-2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3-40B3-9502-BA9BF55E3EE9}"/>
            </c:ext>
          </c:extLst>
        </c:ser>
        <c:ser>
          <c:idx val="0"/>
          <c:order val="4"/>
          <c:tx>
            <c:strRef>
              <c:f>source!$W$1</c:f>
              <c:strCache>
                <c:ptCount val="1"/>
                <c:pt idx="0">
                  <c:v>Line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source!$M$57:$M$81</c:f>
              <c:strCache>
                <c:ptCount val="2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Apr-24</c:v>
                </c:pt>
                <c:pt idx="7">
                  <c:v>May-24</c:v>
                </c:pt>
                <c:pt idx="8">
                  <c:v>Jun-24</c:v>
                </c:pt>
                <c:pt idx="9">
                  <c:v>Jul-24</c:v>
                </c:pt>
                <c:pt idx="10">
                  <c:v>Aug-24</c:v>
                </c:pt>
                <c:pt idx="11">
                  <c:v>Sep-24</c:v>
                </c:pt>
                <c:pt idx="12">
                  <c:v>Oct-24</c:v>
                </c:pt>
                <c:pt idx="13">
                  <c:v>Nov-24</c:v>
                </c:pt>
                <c:pt idx="14">
                  <c:v>Dec-24</c:v>
                </c:pt>
                <c:pt idx="15">
                  <c:v>Jan-25</c:v>
                </c:pt>
                <c:pt idx="16">
                  <c:v>Feb-25</c:v>
                </c:pt>
                <c:pt idx="17">
                  <c:v>Mar-25</c:v>
                </c:pt>
                <c:pt idx="18">
                  <c:v>Apr-25</c:v>
                </c:pt>
                <c:pt idx="19">
                  <c:v>May-25</c:v>
                </c:pt>
                <c:pt idx="20">
                  <c:v>Jun-25</c:v>
                </c:pt>
                <c:pt idx="21">
                  <c:v>Jul-25</c:v>
                </c:pt>
                <c:pt idx="22">
                  <c:v>Aug-25</c:v>
                </c:pt>
                <c:pt idx="23">
                  <c:v>Sep-25</c:v>
                </c:pt>
                <c:pt idx="24">
                  <c:v>Oct-25</c:v>
                </c:pt>
              </c:strCache>
            </c:strRef>
          </c:cat>
          <c:val>
            <c:numRef>
              <c:f>source!$W$57:$W$81</c:f>
              <c:numCache>
                <c:formatCode>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D-477C-8C3A-908CC54CF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6261808"/>
        <c:axId val="1089682816"/>
      </c:lineChart>
      <c:catAx>
        <c:axId val="102626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89682816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089682816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2626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430728276076478"/>
          <c:y val="4.533720015249821E-2"/>
          <c:w val="0.43464951975391314"/>
          <c:h val="0.800195292489184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Increased competition for projects</c:v>
                </c:pt>
                <c:pt idx="1">
                  <c:v>Material costs</c:v>
                </c:pt>
                <c:pt idx="2">
                  <c:v>Worker quality</c:v>
                </c:pt>
                <c:pt idx="3">
                  <c:v>Rising direct labor costs (pay, benefits, employer taxes)</c:v>
                </c:pt>
                <c:pt idx="4">
                  <c:v>Insufficient supply of workers or subcontractors</c:v>
                </c:pt>
                <c:pt idx="5">
                  <c:v>Economic slowdown/recession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0.43790000000000001</c:v>
                </c:pt>
                <c:pt idx="1">
                  <c:v>0.52529999999999999</c:v>
                </c:pt>
                <c:pt idx="2">
                  <c:v>0.53100000000000003</c:v>
                </c:pt>
                <c:pt idx="3">
                  <c:v>0.5575</c:v>
                </c:pt>
                <c:pt idx="4">
                  <c:v>0.56779999999999997</c:v>
                </c:pt>
                <c:pt idx="5">
                  <c:v>0.623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D-4721-B686-50835CBF6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03748640"/>
        <c:axId val="1502701152"/>
      </c:barChart>
      <c:catAx>
        <c:axId val="150374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701152"/>
        <c:crosses val="autoZero"/>
        <c:auto val="1"/>
        <c:lblAlgn val="ctr"/>
        <c:lblOffset val="100"/>
        <c:noMultiLvlLbl val="0"/>
      </c:catAx>
      <c:valAx>
        <c:axId val="15027011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748640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31160449206097"/>
          <c:y val="2.6935728199433399E-2"/>
          <c:w val="0.53055797943289895"/>
          <c:h val="0.875183064603034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2-3C4A-A08E-8E073EE207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5-9C4B-8BFE-FEF4EEF5EC3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44-4F7A-A4A1-BC80AC9B62B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2-4807-97E2-F54F3322F2B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0E-4677-BCED-CB02B00500DA}"/>
              </c:ext>
            </c:extLst>
          </c:dPt>
          <c:dLbls>
            <c:dLbl>
              <c:idx val="3"/>
              <c:layout>
                <c:manualLayout>
                  <c:x val="-1.0749914000687995E-3"/>
                  <c:y val="-4.59981800026452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B2-4807-97E2-F54F3322F2B5}"/>
                </c:ext>
              </c:extLst>
            </c:dLbl>
            <c:dLbl>
              <c:idx val="4"/>
              <c:layout>
                <c:manualLayout>
                  <c:x val="-5.9124950228744561E-3"/>
                  <c:y val="-2.80448788726223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D13BCD-0705-4DDC-B70E-00D3604F01BF}" type="VALUE">
                      <a:rPr lang="en-US" smtClean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95785356551787E-2"/>
                      <c:h val="0.10178899828109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0E-4677-BCED-CB02B0050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Have not been affected</c:v>
                </c:pt>
                <c:pt idx="1">
                  <c:v>Unsure</c:v>
                </c:pt>
                <c:pt idx="2">
                  <c:v>Accelerated purchases</c:v>
                </c:pt>
                <c:pt idx="3">
                  <c:v>Passed most or all tariff costs</c:v>
                </c:pt>
                <c:pt idx="4">
                  <c:v>Raised bid prices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7.0000000000000007E-2</c:v>
                </c:pt>
                <c:pt idx="2">
                  <c:v>0.32</c:v>
                </c:pt>
                <c:pt idx="3">
                  <c:v>0.35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2-3C4A-A08E-8E073EE20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-458915744"/>
        <c:axId val="-458911424"/>
      </c:barChart>
      <c:catAx>
        <c:axId val="-45891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8911424"/>
        <c:crosses val="autoZero"/>
        <c:auto val="1"/>
        <c:lblAlgn val="ctr"/>
        <c:lblOffset val="100"/>
        <c:noMultiLvlLbl val="0"/>
      </c:catAx>
      <c:valAx>
        <c:axId val="-4589114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8915744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31160449206097"/>
          <c:y val="2.6935728199433399E-2"/>
          <c:w val="0.53055797943289895"/>
          <c:h val="0.875183064603034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2-3C4A-A08E-8E073EE207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75-9C4B-8BFE-FEF4EEF5EC3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44-4F7A-A4A1-BC80AC9B62B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2-4807-97E2-F54F3322F2B5}"/>
              </c:ext>
            </c:extLst>
          </c:dPt>
          <c:dLbls>
            <c:dLbl>
              <c:idx val="2"/>
              <c:layout>
                <c:manualLayout>
                  <c:x val="-1.0749914000687995E-3"/>
                  <c:y val="-4.59981800026452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4-4F7A-A4A1-BC80AC9B62BC}"/>
                </c:ext>
              </c:extLst>
            </c:dLbl>
            <c:dLbl>
              <c:idx val="3"/>
              <c:layout>
                <c:manualLayout>
                  <c:x val="-5.9124950228744561E-3"/>
                  <c:y val="-2.80448788726223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D13BCD-0705-4DDC-B70E-00D3604F01BF}" type="VALUE">
                      <a:rPr lang="en-US" smtClean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95785356551787E-2"/>
                      <c:h val="0.10178899828109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B2-4807-97E2-F54F3322F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Jobsite visited by immigration enforcement</c:v>
                </c:pt>
                <c:pt idx="1">
                  <c:v>workers left or failed to appear</c:v>
                </c:pt>
                <c:pt idx="2">
                  <c:v>subcontractors affected</c:v>
                </c:pt>
                <c:pt idx="3">
                  <c:v>Total Affected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0.11</c:v>
                </c:pt>
                <c:pt idx="2">
                  <c:v>0.24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2-3C4A-A08E-8E073EE20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-458915744"/>
        <c:axId val="-458911424"/>
      </c:barChart>
      <c:catAx>
        <c:axId val="-45891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8911424"/>
        <c:crosses val="autoZero"/>
        <c:auto val="1"/>
        <c:lblAlgn val="ctr"/>
        <c:lblOffset val="100"/>
        <c:noMultiLvlLbl val="0"/>
      </c:catAx>
      <c:valAx>
        <c:axId val="-45891142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8915744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0.27468</cdr:x>
      <cdr:y>0.05496</cdr:y>
    </cdr:from>
    <cdr:to>
      <cdr:x>0.50998</cdr:x>
      <cdr:y>0.16535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4A5B862-1FF6-9E46-ACB1-E4C85D5334D9}"/>
            </a:ext>
          </a:extLst>
        </cdr:cNvPr>
        <cdr:cNvSpPr txBox="1"/>
      </cdr:nvSpPr>
      <cdr:spPr>
        <a:xfrm xmlns:a="http://schemas.openxmlformats.org/drawingml/2006/main">
          <a:off x="2769499" y="232913"/>
          <a:ext cx="2372377" cy="46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0" u="sng" dirty="0"/>
            <a:t>Expect headcount to:</a:t>
          </a:r>
        </a:p>
      </cdr:txBody>
    </cdr:sp>
  </cdr:relSizeAnchor>
  <cdr:relSizeAnchor xmlns:cdr="http://schemas.openxmlformats.org/drawingml/2006/chartDrawing">
    <cdr:from>
      <cdr:x>0.14512</cdr:x>
      <cdr:y>0.38111</cdr:y>
    </cdr:from>
    <cdr:to>
      <cdr:x>0.4819</cdr:x>
      <cdr:y>0.48915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8D2B08D-B2CB-5848-8DFB-C12AE792EC4D}"/>
            </a:ext>
          </a:extLst>
        </cdr:cNvPr>
        <cdr:cNvSpPr txBox="1"/>
      </cdr:nvSpPr>
      <cdr:spPr>
        <a:xfrm xmlns:a="http://schemas.openxmlformats.org/drawingml/2006/main">
          <a:off x="1463167" y="1817994"/>
          <a:ext cx="3395587" cy="515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u="sng" dirty="0"/>
            <a:t>Expect it will become/continue to be:</a:t>
          </a:r>
          <a:endParaRPr lang="en-US" sz="1600" b="1" i="0" u="sng" dirty="0"/>
        </a:p>
      </cdr:txBody>
    </cdr:sp>
  </cdr:relSizeAnchor>
  <cdr:relSizeAnchor xmlns:cdr="http://schemas.openxmlformats.org/drawingml/2006/chartDrawing">
    <cdr:from>
      <cdr:x>0.36249</cdr:x>
      <cdr:y>0.27544</cdr:y>
    </cdr:from>
    <cdr:to>
      <cdr:x>0.4647</cdr:x>
      <cdr:y>0.38452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5445007A-985C-2490-D44B-B8EFD7343D7A}"/>
            </a:ext>
          </a:extLst>
        </cdr:cNvPr>
        <cdr:cNvSpPr txBox="1"/>
      </cdr:nvSpPr>
      <cdr:spPr>
        <a:xfrm xmlns:a="http://schemas.openxmlformats.org/drawingml/2006/main">
          <a:off x="3654818" y="1313946"/>
          <a:ext cx="1030533" cy="520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Decrease</a:t>
          </a:r>
          <a:endParaRPr lang="en-US" sz="1600" i="0" dirty="0"/>
        </a:p>
      </cdr:txBody>
    </cdr:sp>
  </cdr:relSizeAnchor>
  <cdr:relSizeAnchor xmlns:cdr="http://schemas.openxmlformats.org/drawingml/2006/chartDrawing">
    <cdr:from>
      <cdr:x>0.28417</cdr:x>
      <cdr:y>0.44546</cdr:y>
    </cdr:from>
    <cdr:to>
      <cdr:x>0.46135</cdr:x>
      <cdr:y>0.55454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98EA5365-141A-B9BF-1648-1C375E3529AD}"/>
            </a:ext>
          </a:extLst>
        </cdr:cNvPr>
        <cdr:cNvSpPr txBox="1"/>
      </cdr:nvSpPr>
      <cdr:spPr>
        <a:xfrm xmlns:a="http://schemas.openxmlformats.org/drawingml/2006/main">
          <a:off x="2865140" y="2124980"/>
          <a:ext cx="1786424" cy="52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u="sng" dirty="0"/>
            <a:t>Easier/easy to hire:</a:t>
          </a:r>
          <a:endParaRPr lang="en-US" sz="1600" i="0" u="sng" dirty="0"/>
        </a:p>
      </cdr:txBody>
    </cdr:sp>
  </cdr:relSizeAnchor>
  <cdr:relSizeAnchor xmlns:cdr="http://schemas.openxmlformats.org/drawingml/2006/chartDrawing">
    <cdr:from>
      <cdr:x>0.27712</cdr:x>
      <cdr:y>0.69248</cdr:y>
    </cdr:from>
    <cdr:to>
      <cdr:x>0.46979</cdr:x>
      <cdr:y>0.80156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612394A4-25F5-D126-1179-7DB33C09FEBA}"/>
            </a:ext>
          </a:extLst>
        </cdr:cNvPr>
        <cdr:cNvSpPr txBox="1"/>
      </cdr:nvSpPr>
      <cdr:spPr>
        <a:xfrm xmlns:a="http://schemas.openxmlformats.org/drawingml/2006/main">
          <a:off x="2794020" y="3303340"/>
          <a:ext cx="1942640" cy="520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u="sng" dirty="0"/>
            <a:t>Harder/hard to hire:</a:t>
          </a:r>
          <a:endParaRPr lang="en-US" sz="1600" i="0" u="sng" dirty="0"/>
        </a:p>
      </cdr:txBody>
    </cdr:sp>
  </cdr:relSizeAnchor>
  <cdr:relSizeAnchor xmlns:cdr="http://schemas.openxmlformats.org/drawingml/2006/chartDrawing">
    <cdr:from>
      <cdr:x>0.26976</cdr:x>
      <cdr:y>0.80962</cdr:y>
    </cdr:from>
    <cdr:to>
      <cdr:x>0.46868</cdr:x>
      <cdr:y>0.9187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C2AB2C77-CF22-1B89-0C91-49CC4CDE26C8}"/>
            </a:ext>
          </a:extLst>
        </cdr:cNvPr>
        <cdr:cNvSpPr txBox="1"/>
      </cdr:nvSpPr>
      <cdr:spPr>
        <a:xfrm xmlns:a="http://schemas.openxmlformats.org/drawingml/2006/main">
          <a:off x="2719831" y="3862136"/>
          <a:ext cx="2005612" cy="52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Hourly craft workers</a:t>
          </a:r>
          <a:endParaRPr lang="en-US" sz="1600" i="0" dirty="0"/>
        </a:p>
      </cdr:txBody>
    </cdr:sp>
  </cdr:relSizeAnchor>
  <cdr:relSizeAnchor xmlns:cdr="http://schemas.openxmlformats.org/drawingml/2006/chartDrawing">
    <cdr:from>
      <cdr:x>0.37181</cdr:x>
      <cdr:y>0.49339</cdr:y>
    </cdr:from>
    <cdr:to>
      <cdr:x>0.57072</cdr:x>
      <cdr:y>0.60246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B582B4A4-F82D-2860-AADA-9A4A53072109}"/>
            </a:ext>
          </a:extLst>
        </cdr:cNvPr>
        <cdr:cNvSpPr txBox="1"/>
      </cdr:nvSpPr>
      <cdr:spPr>
        <a:xfrm xmlns:a="http://schemas.openxmlformats.org/drawingml/2006/main">
          <a:off x="3748780" y="2353610"/>
          <a:ext cx="2005511" cy="520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Salaried</a:t>
          </a:r>
          <a:endParaRPr lang="en-US" sz="1600" i="0" dirty="0"/>
        </a:p>
      </cdr:txBody>
    </cdr:sp>
  </cdr:relSizeAnchor>
  <cdr:relSizeAnchor xmlns:cdr="http://schemas.openxmlformats.org/drawingml/2006/chartDrawing">
    <cdr:from>
      <cdr:x>0.27017</cdr:x>
      <cdr:y>0.55029</cdr:y>
    </cdr:from>
    <cdr:to>
      <cdr:x>0.46909</cdr:x>
      <cdr:y>0.65937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A49FE1C-ADF6-10FC-8F16-D9334412B5D5}"/>
            </a:ext>
          </a:extLst>
        </cdr:cNvPr>
        <cdr:cNvSpPr txBox="1"/>
      </cdr:nvSpPr>
      <cdr:spPr>
        <a:xfrm xmlns:a="http://schemas.openxmlformats.org/drawingml/2006/main">
          <a:off x="2724014" y="2625035"/>
          <a:ext cx="2005612" cy="520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Hourly craft workers</a:t>
          </a:r>
          <a:endParaRPr lang="en-US" sz="1600" i="0" dirty="0"/>
        </a:p>
      </cdr:txBody>
    </cdr:sp>
  </cdr:relSizeAnchor>
  <cdr:relSizeAnchor xmlns:cdr="http://schemas.openxmlformats.org/drawingml/2006/chartDrawing">
    <cdr:from>
      <cdr:x>0.37131</cdr:x>
      <cdr:y>0.74611</cdr:y>
    </cdr:from>
    <cdr:to>
      <cdr:x>0.57023</cdr:x>
      <cdr:y>0.85519</cdr:y>
    </cdr:to>
    <cdr:sp macro="" textlink="">
      <cdr:nvSpPr>
        <cdr:cNvPr id="10" name="TextBox 8">
          <a:extLst xmlns:a="http://schemas.openxmlformats.org/drawingml/2006/main">
            <a:ext uri="{FF2B5EF4-FFF2-40B4-BE49-F238E27FC236}">
              <a16:creationId xmlns:a16="http://schemas.microsoft.com/office/drawing/2014/main" id="{FD5B8B81-7616-9E21-A071-274A03E46392}"/>
            </a:ext>
          </a:extLst>
        </cdr:cNvPr>
        <cdr:cNvSpPr txBox="1"/>
      </cdr:nvSpPr>
      <cdr:spPr>
        <a:xfrm xmlns:a="http://schemas.openxmlformats.org/drawingml/2006/main">
          <a:off x="3743758" y="3339588"/>
          <a:ext cx="2005612" cy="488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Salaried</a:t>
          </a:r>
          <a:endParaRPr lang="en-US" sz="1600" i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0.10404</cdr:x>
      <cdr:y>0.39291</cdr:y>
    </cdr:from>
    <cdr:to>
      <cdr:x>0.37987</cdr:x>
      <cdr:y>0.50403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94027C36-46D4-01A7-C02F-DEFD7258044E}"/>
            </a:ext>
          </a:extLst>
        </cdr:cNvPr>
        <cdr:cNvSpPr txBox="1"/>
      </cdr:nvSpPr>
      <cdr:spPr>
        <a:xfrm xmlns:a="http://schemas.openxmlformats.org/drawingml/2006/main">
          <a:off x="1207170" y="1632447"/>
          <a:ext cx="3200418" cy="461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Accelerated purchases</a:t>
          </a:r>
        </a:p>
      </cdr:txBody>
    </cdr:sp>
  </cdr:relSizeAnchor>
  <cdr:relSizeAnchor xmlns:cdr="http://schemas.openxmlformats.org/drawingml/2006/chartDrawing">
    <cdr:from>
      <cdr:x>0.10404</cdr:x>
      <cdr:y>0.74687</cdr:y>
    </cdr:from>
    <cdr:to>
      <cdr:x>0.37987</cdr:x>
      <cdr:y>0.85799</cdr:y>
    </cdr:to>
    <cdr:sp macro="" textlink="">
      <cdr:nvSpPr>
        <cdr:cNvPr id="5" name="TextBox 10">
          <a:extLst xmlns:a="http://schemas.openxmlformats.org/drawingml/2006/main">
            <a:ext uri="{FF2B5EF4-FFF2-40B4-BE49-F238E27FC236}">
              <a16:creationId xmlns:a16="http://schemas.microsoft.com/office/drawing/2014/main" id="{77C81293-18CF-2F8A-B03B-EA8F15AE1F44}"/>
            </a:ext>
          </a:extLst>
        </cdr:cNvPr>
        <cdr:cNvSpPr txBox="1"/>
      </cdr:nvSpPr>
      <cdr:spPr>
        <a:xfrm xmlns:a="http://schemas.openxmlformats.org/drawingml/2006/main">
          <a:off x="1207153" y="3103044"/>
          <a:ext cx="3200418" cy="461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Have not been affected</a:t>
          </a:r>
        </a:p>
      </cdr:txBody>
    </cdr:sp>
  </cdr:relSizeAnchor>
  <cdr:relSizeAnchor xmlns:cdr="http://schemas.openxmlformats.org/drawingml/2006/chartDrawing">
    <cdr:from>
      <cdr:x>0.10404</cdr:x>
      <cdr:y>0.54832</cdr:y>
    </cdr:from>
    <cdr:to>
      <cdr:x>0.37987</cdr:x>
      <cdr:y>0.65945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06C4EDEF-1099-674C-164A-FE85D7D2B4C2}"/>
            </a:ext>
          </a:extLst>
        </cdr:cNvPr>
        <cdr:cNvSpPr txBox="1"/>
      </cdr:nvSpPr>
      <cdr:spPr>
        <a:xfrm xmlns:a="http://schemas.openxmlformats.org/drawingml/2006/main">
          <a:off x="1207170" y="2278133"/>
          <a:ext cx="3200418" cy="461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Unsure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0.0891</cdr:x>
      <cdr:y>0.42699</cdr:y>
    </cdr:from>
    <cdr:to>
      <cdr:x>0.43164</cdr:x>
      <cdr:y>0.7159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94027C36-46D4-01A7-C02F-DEFD7258044E}"/>
            </a:ext>
          </a:extLst>
        </cdr:cNvPr>
        <cdr:cNvSpPr txBox="1"/>
      </cdr:nvSpPr>
      <cdr:spPr>
        <a:xfrm xmlns:a="http://schemas.openxmlformats.org/drawingml/2006/main">
          <a:off x="1033816" y="1774033"/>
          <a:ext cx="3974417" cy="12003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Workers left or failed to appear because of actual or rumored immigration actions</a:t>
          </a:r>
        </a:p>
      </cdr:txBody>
    </cdr:sp>
  </cdr:relSizeAnchor>
  <cdr:relSizeAnchor xmlns:cdr="http://schemas.openxmlformats.org/drawingml/2006/chartDrawing">
    <cdr:from>
      <cdr:x>0.08911</cdr:x>
      <cdr:y>0.71929</cdr:y>
    </cdr:from>
    <cdr:to>
      <cdr:x>0.42202</cdr:x>
      <cdr:y>0.9193</cdr:y>
    </cdr:to>
    <cdr:sp macro="" textlink="">
      <cdr:nvSpPr>
        <cdr:cNvPr id="5" name="TextBox 10">
          <a:extLst xmlns:a="http://schemas.openxmlformats.org/drawingml/2006/main">
            <a:ext uri="{FF2B5EF4-FFF2-40B4-BE49-F238E27FC236}">
              <a16:creationId xmlns:a16="http://schemas.microsoft.com/office/drawing/2014/main" id="{77C81293-18CF-2F8A-B03B-EA8F15AE1F44}"/>
            </a:ext>
          </a:extLst>
        </cdr:cNvPr>
        <cdr:cNvSpPr txBox="1"/>
      </cdr:nvSpPr>
      <cdr:spPr>
        <a:xfrm xmlns:a="http://schemas.openxmlformats.org/drawingml/2006/main">
          <a:off x="1033985" y="2988446"/>
          <a:ext cx="3862648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Jobsite or offsite was visited by immigration agents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309AB04-C996-4E0F-B3B5-8F9AE2695C6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4FC3BFF-6905-428A-875D-D79AE72FA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48">
              <a:defRPr/>
            </a:pPr>
            <a:fld id="{04FC3BFF-6905-428A-875D-D79AE72FAEF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148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22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A7F26-7707-ADC6-027F-61510F054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C387A-33F0-2B69-721B-996588302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AEBB5-892E-0731-A507-2B9AECB96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F7155-1D81-2419-4691-4C12052AC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3BFF-6905-428A-875D-D79AE72FA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79C7CFB-24CE-91B0-CA46-15C61E916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45EEA54-663A-0D6A-BC9F-27D02485F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891DA06-AB02-A3F1-63E6-3F5A550C2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BC64C-2640-41B1-8DB4-C07C3A486ED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3BFF-6905-428A-875D-D79AE72FAE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CFEE3-58EA-F9C5-C9AD-1A70B672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A0C96-D76F-CAFA-28BC-F47356C64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13C67-04FE-9D9F-F6C2-16CDAA014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1E86E-D54A-0890-80C2-8F88D917F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48">
              <a:defRPr/>
            </a:pPr>
            <a:fld id="{04FC3BFF-6905-428A-875D-D79AE72FAEF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148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243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43B32-51E9-0DFB-48C0-556F9FDD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D7D37-BFD4-5510-1366-0FAF3547F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6DC4F-7279-AB70-FDA9-D0922882F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03430-F8DF-D10E-3258-72C7D8EDB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48">
              <a:defRPr/>
            </a:pPr>
            <a:fld id="{04FC3BFF-6905-428A-875D-D79AE72FAEF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148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89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9A5E-3D04-304B-8B2D-79305FF838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471" y="4875295"/>
            <a:ext cx="5255942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rgbClr val="4E4E4E"/>
                </a:solidFill>
                <a:effectLst/>
                <a:latin typeface="Nunito ExtraLight" pitchFamily="2" charset="77"/>
                <a:cs typeface="Arial" panose="020B0604020202020204" pitchFamily="34" charset="0"/>
              </a:rPr>
              <a:t>The Associated General Contractors of America</a:t>
            </a:r>
            <a:endParaRPr lang="en-US" sz="1400" b="0" i="0">
              <a:solidFill>
                <a:srgbClr val="4E4E4E"/>
              </a:solidFill>
              <a:latin typeface="Nunito Extra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</p:spTree>
    <p:extLst>
      <p:ext uri="{BB962C8B-B14F-4D97-AF65-F5344CB8AC3E}">
        <p14:creationId xmlns:p14="http://schemas.microsoft.com/office/powerpoint/2010/main" val="4301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20" y="1871831"/>
            <a:ext cx="9660804" cy="33106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Point One</a:t>
            </a:r>
          </a:p>
          <a:p>
            <a:r>
              <a:rPr lang="en-US"/>
              <a:t>Point Two</a:t>
            </a:r>
          </a:p>
          <a:p>
            <a:r>
              <a:rPr lang="en-US"/>
              <a:t>Point Three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20" y="461115"/>
            <a:ext cx="835439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6386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9754" y="1951984"/>
            <a:ext cx="8354397" cy="30314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Break or Intro of New Topic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1502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713546-9960-9A4A-9FC8-169B3D75C7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264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 sz="1100" i="0">
                <a:latin typeface="Nunito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Image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315878"/>
            <a:ext cx="2306868" cy="8765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044" y="2233949"/>
            <a:ext cx="8189912" cy="224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Break or Intro of New Topic Title with Image 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1D833-4557-D94E-8ADE-FD091E9D93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5BE6-CE1E-E046-8A32-4672C2138595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04C4B-A28E-7B41-9B2C-BE000A519973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3B31CC9-5F1F-0044-92E6-231AE1F73B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82308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241908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Point One</a:t>
            </a:r>
          </a:p>
          <a:p>
            <a:r>
              <a:rPr lang="en-US"/>
              <a:t>Point Two</a:t>
            </a:r>
          </a:p>
          <a:p>
            <a:r>
              <a:rPr lang="en-US"/>
              <a:t>Point Three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311" y="1722008"/>
            <a:ext cx="4535652" cy="346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3CD2D48-D8D2-8341-A05F-05D85603B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437" y="1722008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Subtitle One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4B82B2C-700B-B440-9881-26B39C427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5437" y="3771525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Subtitle Two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704C630-C5B3-8647-9FA3-B1575313F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4301936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Point One</a:t>
            </a:r>
          </a:p>
          <a:p>
            <a:r>
              <a:rPr lang="en-US"/>
              <a:t>Point Two</a:t>
            </a:r>
          </a:p>
          <a:p>
            <a:r>
              <a:rPr lang="en-US"/>
              <a:t>Point Three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2"/>
            <a:ext cx="4914677" cy="33935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EA0029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/>
              <a:t>Point One</a:t>
            </a:r>
          </a:p>
          <a:p>
            <a:r>
              <a:rPr lang="en-US"/>
              <a:t>Point Two</a:t>
            </a:r>
          </a:p>
          <a:p>
            <a:r>
              <a:rPr lang="en-US"/>
              <a:t>Point Three</a:t>
            </a:r>
          </a:p>
          <a:p>
            <a:r>
              <a:rPr lang="en-US"/>
              <a:t>Point Four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/>
          </a:p>
          <a:p>
            <a:r>
              <a:rPr lang="en-US"/>
              <a:t>Insert or Drag and Drop Image Here</a:t>
            </a:r>
          </a:p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B2C7-1649-714B-9036-6F3313F76B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75" y="6488113"/>
            <a:ext cx="4622800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latin typeface="Nunito" pitchFamily="2" charset="77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452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98518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pp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wwwbls.gov/ect" TargetMode="External"/><Relationship Id="rId2" Type="http://schemas.openxmlformats.org/officeDocument/2006/relationships/hyperlink" Target="http://www.bls.gov/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1.com/" TargetMode="External"/><Relationship Id="rId4" Type="http://schemas.openxmlformats.org/officeDocument/2006/relationships/hyperlink" Target="https://www.clrcconsulting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c.org/tariff-resources-contractors" TargetMode="External"/><Relationship Id="rId2" Type="http://schemas.openxmlformats.org/officeDocument/2006/relationships/hyperlink" Target="https://www.agc.org/tariff-resources-contracto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ensusdocs.org/price-escalation-clause/" TargetMode="External"/><Relationship Id="rId3" Type="http://schemas.openxmlformats.org/officeDocument/2006/relationships/hyperlink" Target="https://www.agc.org/tariff-resources-contractors" TargetMode="External"/><Relationship Id="rId7" Type="http://schemas.openxmlformats.org/officeDocument/2006/relationships/hyperlink" Target="https://www.agc.org/agc-construction-impact-model" TargetMode="External"/><Relationship Id="rId2" Type="http://schemas.openxmlformats.org/officeDocument/2006/relationships/hyperlink" Target="https://marketplace.agc.org/Store/ItemDetail?iProductCode=4401&amp;OrderLineId=901649fd-c733-4103-93e0-a251778cd0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c.org/newsroom" TargetMode="External"/><Relationship Id="rId5" Type="http://schemas.openxmlformats.org/officeDocument/2006/relationships/hyperlink" Target="https://www.agc.org/learn/construction-data/state-fact-sheet" TargetMode="External"/><Relationship Id="rId4" Type="http://schemas.openxmlformats.org/officeDocument/2006/relationships/hyperlink" Target="https://news.agc.org/economics/2026-construction-industry-outlook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bls.gov/jl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D08FC9-76A8-D54F-BCF8-2C9F6BA10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71" y="4586536"/>
            <a:ext cx="5255942" cy="1296905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Ken Simonson</a:t>
            </a:r>
          </a:p>
          <a:p>
            <a:r>
              <a:rPr lang="en-US" sz="2400" dirty="0">
                <a:latin typeface="+mn-lt"/>
              </a:rPr>
              <a:t>Chief Economist, AGC of America </a:t>
            </a:r>
          </a:p>
          <a:p>
            <a:r>
              <a:rPr lang="en-US" sz="2400" dirty="0">
                <a:latin typeface="+mn-lt"/>
              </a:rPr>
              <a:t>ken.simonson@agc.org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64C09-28DB-654A-9CBE-A18E47989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471" y="2474844"/>
            <a:ext cx="10578707" cy="186649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Construction Outlook:</a:t>
            </a:r>
          </a:p>
          <a:p>
            <a:r>
              <a:rPr lang="en-US" sz="3600" dirty="0">
                <a:latin typeface="+mn-lt"/>
              </a:rPr>
              <a:t>What’s in the Mix for ‘26?</a:t>
            </a:r>
          </a:p>
          <a:p>
            <a:endParaRPr lang="en-US" sz="3600" dirty="0">
              <a:latin typeface="+mn-lt"/>
            </a:endParaRP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6FA9E0-9533-4C15-B92A-20FD44B35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634" y="1679713"/>
            <a:ext cx="9677179" cy="42738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 dirty="0">
                <a:latin typeface="+mn-lt"/>
                <a:cs typeface="Poppins"/>
              </a:rPr>
              <a:t>January 2026</a:t>
            </a:r>
            <a:r>
              <a:rPr lang="en-US" dirty="0">
                <a:latin typeface="Poppins"/>
                <a:cs typeface="Poppins"/>
              </a:rPr>
              <a:t>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D3CB2-4C68-DC40-9111-1471F2D081D1}"/>
              </a:ext>
            </a:extLst>
          </p:cNvPr>
          <p:cNvSpPr txBox="1"/>
          <p:nvPr/>
        </p:nvSpPr>
        <p:spPr>
          <a:xfrm>
            <a:off x="8182948" y="6433900"/>
            <a:ext cx="3788584" cy="238527"/>
          </a:xfrm>
          <a:prstGeom prst="rect">
            <a:avLst/>
          </a:prstGeom>
          <a:solidFill>
            <a:srgbClr val="EB0029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407495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1582-AAF6-40A1-888F-96456128F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49" y="568775"/>
            <a:ext cx="8487564" cy="400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 "/>
                <a:cs typeface="Calibri" panose="020F0502020204030204" pitchFamily="34" charset="0"/>
              </a:rPr>
              <a:t>Price </a:t>
            </a:r>
            <a:r>
              <a:rPr lang="en-US" sz="2400" dirty="0">
                <a:solidFill>
                  <a:prstClr val="black"/>
                </a:solidFill>
                <a:latin typeface="Calibri  "/>
                <a:cs typeface="Poppins" panose="00000500000000000000" pitchFamily="2" charset="0"/>
              </a:rPr>
              <a:t>changes for construction inputs as of November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C43A7-EB76-488A-A059-FED468740829}"/>
              </a:ext>
            </a:extLst>
          </p:cNvPr>
          <p:cNvSpPr txBox="1"/>
          <p:nvPr/>
        </p:nvSpPr>
        <p:spPr>
          <a:xfrm>
            <a:off x="429149" y="1041907"/>
            <a:ext cx="91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producer price indexes (PPIs), 1 - &amp; 12-mo. change (not seasonally adjusted)</a:t>
            </a:r>
            <a:endParaRPr lang="en-US" sz="200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72E744C2-D67F-1740-B13E-7AB655FF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013" y="1174096"/>
            <a:ext cx="3545587" cy="10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92" fontAlgn="base">
              <a:spcBef>
                <a:spcPct val="0"/>
              </a:spcBef>
              <a:defRPr/>
            </a:pPr>
            <a:endParaRPr lang="en-US" b="1" u="sng" dirty="0">
              <a:latin typeface="Calibri" pitchFamily="34" charset="0"/>
              <a:cs typeface="Arial" pitchFamily="34" charset="0"/>
            </a:endParaRPr>
          </a:p>
          <a:p>
            <a:pPr algn="ctr" defTabSz="1097192" fontAlgn="base">
              <a:spcBef>
                <a:spcPct val="0"/>
              </a:spcBef>
              <a:defRPr/>
            </a:pPr>
            <a:r>
              <a:rPr lang="en-US" b="1" u="sng" dirty="0">
                <a:latin typeface="Calibri" pitchFamily="34" charset="0"/>
                <a:cs typeface="Arial" pitchFamily="34" charset="0"/>
              </a:rPr>
              <a:t>November 2025 change from:</a:t>
            </a:r>
          </a:p>
          <a:p>
            <a:pPr defTabSz="1097192" fontAlgn="base">
              <a:spcBef>
                <a:spcPct val="0"/>
              </a:spcBef>
              <a:defRPr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  Oct. 2025   Nov. 2024     Feb. 2020 </a:t>
            </a:r>
          </a:p>
          <a:p>
            <a:pPr defTabSz="1097192" fontAlgn="base">
              <a:spcBef>
                <a:spcPct val="0"/>
              </a:spcBef>
              <a:defRPr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u="sng" dirty="0">
                <a:latin typeface="Calibri" pitchFamily="34" charset="0"/>
                <a:cs typeface="Arial" pitchFamily="34" charset="0"/>
              </a:rPr>
              <a:t>(1 month)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 </a:t>
            </a:r>
            <a:r>
              <a:rPr lang="en-US" b="1" u="sng" dirty="0">
                <a:latin typeface="Calibri" pitchFamily="34" charset="0"/>
                <a:cs typeface="Arial" pitchFamily="34" charset="0"/>
              </a:rPr>
              <a:t>(12 months)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(</a:t>
            </a:r>
            <a:r>
              <a:rPr lang="en-US" b="1" u="sng" dirty="0">
                <a:latin typeface="Calibri" pitchFamily="34" charset="0"/>
                <a:cs typeface="Arial" pitchFamily="34" charset="0"/>
              </a:rPr>
              <a:t>67 months)      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F875C3B4-9AC3-4198-9365-9F834D530AFC}"/>
              </a:ext>
            </a:extLst>
          </p:cNvPr>
          <p:cNvSpPr txBox="1">
            <a:spLocks/>
          </p:cNvSpPr>
          <p:nvPr/>
        </p:nvSpPr>
        <p:spPr>
          <a:xfrm>
            <a:off x="852894" y="6473826"/>
            <a:ext cx="7375525" cy="31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n-lt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Bureau of Labor Statistics,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www.bls.gov/ppi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7DFFDCB-62A4-4A47-B404-802687AA358E}"/>
              </a:ext>
            </a:extLst>
          </p:cNvPr>
          <p:cNvGraphicFramePr>
            <a:graphicFrameLocks noGrp="1"/>
          </p:cNvGraphicFramePr>
          <p:nvPr/>
        </p:nvGraphicFramePr>
        <p:xfrm>
          <a:off x="697584" y="2570069"/>
          <a:ext cx="105888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567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2466753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46471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22733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80322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249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PPI for inputs to new nonresidential construction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3.6%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42%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6206C2D6-09F7-477B-A15F-12634375E62F}"/>
              </a:ext>
            </a:extLst>
          </p:cNvPr>
          <p:cNvGraphicFramePr>
            <a:graphicFrameLocks noGrp="1"/>
          </p:cNvGraphicFramePr>
          <p:nvPr/>
        </p:nvGraphicFramePr>
        <p:xfrm>
          <a:off x="697584" y="2252469"/>
          <a:ext cx="105888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1040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35839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31185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Overall input costs are rising again and have outpaced the CPI since 2020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C948AE4D-5868-44D7-83D2-37B11018EE38}"/>
              </a:ext>
            </a:extLst>
          </p:cNvPr>
          <p:cNvGraphicFramePr>
            <a:graphicFrameLocks noGrp="1"/>
          </p:cNvGraphicFramePr>
          <p:nvPr/>
        </p:nvGraphicFramePr>
        <p:xfrm>
          <a:off x="674016" y="3850935"/>
          <a:ext cx="88598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365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1120552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...and some input prices remain volatile</a:t>
                      </a:r>
                      <a:endParaRPr lang="en-US" sz="1800" b="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684A44-E0CF-4C80-1615-C9CDE3ACB558}"/>
              </a:ext>
            </a:extLst>
          </p:cNvPr>
          <p:cNvGraphicFramePr>
            <a:graphicFrameLocks noGrp="1"/>
          </p:cNvGraphicFramePr>
          <p:nvPr/>
        </p:nvGraphicFramePr>
        <p:xfrm>
          <a:off x="697584" y="4654894"/>
          <a:ext cx="105888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206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600114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35839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31185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Aluminum mill shapes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3.1%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28%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67%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7ED81AB-EEA4-1B46-FB2D-2A316FE2696B}"/>
              </a:ext>
            </a:extLst>
          </p:cNvPr>
          <p:cNvGraphicFramePr>
            <a:graphicFrameLocks noGrp="1"/>
          </p:cNvGraphicFramePr>
          <p:nvPr/>
        </p:nvGraphicFramePr>
        <p:xfrm>
          <a:off x="697584" y="4289134"/>
          <a:ext cx="1058884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4453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174867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67737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20552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363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mill products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-3.2%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4.6%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55%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C4AD47D-91F3-A498-90D8-3936E7518631}"/>
              </a:ext>
            </a:extLst>
          </p:cNvPr>
          <p:cNvGraphicFramePr>
            <a:graphicFrameLocks noGrp="1"/>
          </p:cNvGraphicFramePr>
          <p:nvPr/>
        </p:nvGraphicFramePr>
        <p:xfrm>
          <a:off x="697584" y="5046849"/>
          <a:ext cx="1058884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84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149136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46471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938798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064257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249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​Copper and brass mill shapes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3.0%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77%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9B322D-7E98-AF5D-633E-32880835853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890109"/>
          <a:ext cx="10575229" cy="97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080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2464373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45654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21939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79183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97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Consumer price index (CPI)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2.7%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26%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7C15E5-2E05-CE25-6653-7BCEEF6834B6}"/>
              </a:ext>
            </a:extLst>
          </p:cNvPr>
          <p:cNvGraphicFramePr>
            <a:graphicFrameLocks noGrp="1"/>
          </p:cNvGraphicFramePr>
          <p:nvPr/>
        </p:nvGraphicFramePr>
        <p:xfrm>
          <a:off x="707800" y="5386957"/>
          <a:ext cx="105888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206">
                  <a:extLst>
                    <a:ext uri="{9D8B030D-6E8A-4147-A177-3AD203B41FA5}">
                      <a16:colId xmlns:a16="http://schemas.microsoft.com/office/drawing/2014/main" val="1613185996"/>
                    </a:ext>
                  </a:extLst>
                </a:gridCol>
                <a:gridCol w="1600114">
                  <a:extLst>
                    <a:ext uri="{9D8B030D-6E8A-4147-A177-3AD203B41FA5}">
                      <a16:colId xmlns:a16="http://schemas.microsoft.com/office/drawing/2014/main" val="2477260596"/>
                    </a:ext>
                  </a:extLst>
                </a:gridCol>
                <a:gridCol w="835839">
                  <a:extLst>
                    <a:ext uri="{9D8B030D-6E8A-4147-A177-3AD203B41FA5}">
                      <a16:colId xmlns:a16="http://schemas.microsoft.com/office/drawing/2014/main" val="3406682344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058325042"/>
                    </a:ext>
                  </a:extLst>
                </a:gridCol>
                <a:gridCol w="1131185">
                  <a:extLst>
                    <a:ext uri="{9D8B030D-6E8A-4147-A177-3AD203B41FA5}">
                      <a16:colId xmlns:a16="http://schemas.microsoft.com/office/drawing/2014/main" val="94005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 machinery and equipment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4.7%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36%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43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6AD6D-4C1B-D75C-2DE4-4B72BD3F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C29E5-CB76-18D6-429D-FDFF8B8FF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7" y="1207698"/>
            <a:ext cx="10967095" cy="423751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dirty="0">
                <a:latin typeface="Calibri  "/>
                <a:cs typeface="Poppins"/>
                <a:hlinkClick r:id="rId2"/>
              </a:rPr>
              <a:t>BLS</a:t>
            </a:r>
            <a:r>
              <a:rPr lang="en-US" sz="2000" dirty="0">
                <a:latin typeface="Calibri  "/>
                <a:cs typeface="Poppins"/>
              </a:rPr>
              <a:t>: Average hourly earnings for production and nonsupervisory employees (Dec. 2024-Dec. 2025):</a:t>
            </a:r>
          </a:p>
          <a:p>
            <a:pPr marL="0" indent="0">
              <a:buNone/>
            </a:pPr>
            <a:r>
              <a:rPr lang="en-US" sz="2000" dirty="0">
                <a:latin typeface="Calibri  "/>
                <a:cs typeface="Poppins"/>
              </a:rPr>
              <a:t>	Construction 4.5%	Private sector 3.8%</a:t>
            </a:r>
          </a:p>
          <a:p>
            <a:r>
              <a:rPr lang="en-US" sz="2000" dirty="0">
                <a:latin typeface="Calibri  "/>
                <a:cs typeface="Poppins"/>
                <a:hlinkClick r:id="rId3" action="ppaction://hlinkfile"/>
              </a:rPr>
              <a:t>BLS</a:t>
            </a:r>
            <a:r>
              <a:rPr lang="en-US" sz="2000" dirty="0">
                <a:latin typeface="Calibri  "/>
                <a:cs typeface="Poppins"/>
              </a:rPr>
              <a:t>: Wages and salaries (employment cost index, Q3 2024-Q3 2025):</a:t>
            </a:r>
          </a:p>
          <a:p>
            <a:pPr marL="0" indent="0">
              <a:buNone/>
            </a:pPr>
            <a:r>
              <a:rPr lang="en-US" sz="2000" dirty="0">
                <a:latin typeface="Calibri  "/>
                <a:cs typeface="Poppins"/>
              </a:rPr>
              <a:t>	Construction 4.1%	Private sector 3.8%</a:t>
            </a:r>
          </a:p>
          <a:p>
            <a:r>
              <a:rPr lang="en-US" sz="2000" dirty="0">
                <a:latin typeface="Calibri  "/>
                <a:cs typeface="Poppins"/>
                <a:hlinkClick r:id="rId4"/>
              </a:rPr>
              <a:t>CLRC</a:t>
            </a:r>
            <a:r>
              <a:rPr lang="en-US" sz="2000" dirty="0">
                <a:latin typeface="Calibri  "/>
                <a:cs typeface="Poppins"/>
              </a:rPr>
              <a:t>: First-year settlements for construction union contracts: 4.7% (through Sep. 2025)</a:t>
            </a:r>
          </a:p>
          <a:p>
            <a:r>
              <a:rPr lang="en-US" sz="2000" dirty="0">
                <a:latin typeface="Calibri  "/>
                <a:cs typeface="Poppins"/>
                <a:hlinkClick r:id="rId5"/>
              </a:rPr>
              <a:t>PAS</a:t>
            </a:r>
            <a:r>
              <a:rPr lang="en-US" sz="2000" dirty="0">
                <a:latin typeface="Calibri  "/>
                <a:cs typeface="Poppins"/>
              </a:rPr>
              <a:t>: Construction firm wage increases for support staff: 4.0% (Oct. 2025)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B375-C7C0-874D-E458-DCA893A4B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8" y="345990"/>
            <a:ext cx="8827744" cy="4562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Construction pay increases continue to outpace the private sector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646C3-9353-26D7-903D-4D6E46F240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200">
                <a:latin typeface="+mn-lt"/>
              </a:rPr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145B7-2580-3E65-0296-B8CC31924304}"/>
              </a:ext>
            </a:extLst>
          </p:cNvPr>
          <p:cNvSpPr txBox="1"/>
          <p:nvPr/>
        </p:nvSpPr>
        <p:spPr>
          <a:xfrm>
            <a:off x="8172451" y="6473826"/>
            <a:ext cx="384423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340221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45648"/>
            <a:ext cx="9448800" cy="1139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Tariff announcements &amp; dates affecting construction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(as of Jan. 22)</a:t>
            </a:r>
          </a:p>
          <a:p>
            <a:r>
              <a:rPr lang="en-US" sz="2000" b="0" dirty="0">
                <a:latin typeface="Arial Narrow" panose="020B0606020202030204" pitchFamily="34" charset="0"/>
                <a:cs typeface="Calibri" panose="020F0502020204030204" pitchFamily="34" charset="0"/>
              </a:rPr>
              <a:t>(more at </a:t>
            </a:r>
            <a:r>
              <a:rPr lang="en-US" sz="2000" b="0" dirty="0">
                <a:latin typeface="Arial Narrow" panose="020B0606020202030204" pitchFamily="34" charset="0"/>
              </a:rPr>
              <a:t>AGC </a:t>
            </a:r>
            <a:r>
              <a:rPr lang="en-US" sz="2000" b="0" dirty="0">
                <a:latin typeface="Arial Narrow" panose="020B0606020202030204" pitchFamily="34" charset="0"/>
                <a:hlinkClick r:id="rId2"/>
              </a:rPr>
              <a:t>Tariff Resource Center</a:t>
            </a:r>
            <a:r>
              <a:rPr lang="en-US" sz="2000" b="0" dirty="0">
                <a:latin typeface="Arial Narrow" panose="020B0606020202030204" pitchFamily="34" charset="0"/>
              </a:rPr>
              <a:t>: </a:t>
            </a:r>
            <a:r>
              <a:rPr lang="en-US" sz="2000" b="0" dirty="0">
                <a:latin typeface="Arial Narrow" panose="020B0606020202030204" pitchFamily="34" charset="0"/>
                <a:hlinkClick r:id="rId3"/>
              </a:rPr>
              <a:t>www.agc.org/tariff-resources-contractors</a:t>
            </a:r>
            <a:r>
              <a:rPr lang="en-US" sz="2000" b="0" dirty="0">
                <a:latin typeface="Arial Narrow" panose="020B0606020202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Source: White House and media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E5285-DC84-DB45-80C4-C80AA3FB38BD}"/>
              </a:ext>
            </a:extLst>
          </p:cNvPr>
          <p:cNvSpPr txBox="1"/>
          <p:nvPr/>
        </p:nvSpPr>
        <p:spPr>
          <a:xfrm>
            <a:off x="8172451" y="6473826"/>
            <a:ext cx="384423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85247-2A59-945A-4DB1-EBAA2742DE01}"/>
              </a:ext>
            </a:extLst>
          </p:cNvPr>
          <p:cNvSpPr txBox="1"/>
          <p:nvPr/>
        </p:nvSpPr>
        <p:spPr>
          <a:xfrm>
            <a:off x="241541" y="948906"/>
            <a:ext cx="111539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“baseline” tariff on nearly all imports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country-specific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“reciprocal” tariffs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Aug. 7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30%: 10% tariff Feb. 4; changed to 20% March 4; 54% April 5, 145% April 9, </a:t>
            </a:r>
            <a:r>
              <a:rPr lang="en-US" sz="2000" dirty="0"/>
              <a:t>reduced to 30% May 12 under “truce” until Nov. 10; truce extended for a year Oct. 30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35% on Aug. 1 if not covered by USMCA; higher rate threatened on Oct. 24; 10% on energy, “critical minerals”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Mexico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25% if not covered by USMCA; 30% threatened but date not certain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15% on Aug. 1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Japan, South Korea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15% on Aug. 7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Brazil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50% on Aug. 1,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exceptions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&amp; aluminum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on March 12; 50% on June 4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Copper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on Aug. 7 for copper products, not unprocessed copper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Lumber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on Oct. 1; duties on Canadian lumber raised from 14.5% to 35% in early August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 &amp; light trucks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25%;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medium and heavy trucks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25% on Nov. 1; lower rate for parts, USMCA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 on Chinese ships calling on U.S. ports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/>
              <a:t> began on Oct. 14; suspended as of Nov. 10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51FF3CC-8BA3-2A46-60CE-0447BD5F01D6}"/>
              </a:ext>
            </a:extLst>
          </p:cNvPr>
          <p:cNvSpPr txBox="1">
            <a:spLocks/>
          </p:cNvSpPr>
          <p:nvPr/>
        </p:nvSpPr>
        <p:spPr>
          <a:xfrm>
            <a:off x="954088" y="5951765"/>
            <a:ext cx="6003303" cy="24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207D-EF9B-94A5-E6E2-A473E20FF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78E8AE9-8C84-7BB7-9757-BDC51888D7C3}"/>
              </a:ext>
            </a:extLst>
          </p:cNvPr>
          <p:cNvGraphicFramePr/>
          <p:nvPr/>
        </p:nvGraphicFramePr>
        <p:xfrm>
          <a:off x="-250283" y="1889300"/>
          <a:ext cx="11602865" cy="415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659C0F-84F2-E0E0-294C-D5582C1F5AD6}"/>
              </a:ext>
            </a:extLst>
          </p:cNvPr>
          <p:cNvSpPr txBox="1"/>
          <p:nvPr/>
        </p:nvSpPr>
        <p:spPr>
          <a:xfrm>
            <a:off x="956887" y="1998067"/>
            <a:ext cx="3200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Raised bid prices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39675-E323-1CC3-13DE-A54CCD863691}"/>
              </a:ext>
            </a:extLst>
          </p:cNvPr>
          <p:cNvSpPr txBox="1"/>
          <p:nvPr/>
        </p:nvSpPr>
        <p:spPr>
          <a:xfrm>
            <a:off x="8171509" y="6416390"/>
            <a:ext cx="360485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27C36-46D4-01A7-C02F-DEFD7258044E}"/>
              </a:ext>
            </a:extLst>
          </p:cNvPr>
          <p:cNvSpPr txBox="1"/>
          <p:nvPr/>
        </p:nvSpPr>
        <p:spPr>
          <a:xfrm>
            <a:off x="956887" y="2624379"/>
            <a:ext cx="37512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Passed most or all tariff costs on to project owner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B8199D7-D1C6-3D17-0AC5-6E3F3299E37D}"/>
              </a:ext>
            </a:extLst>
          </p:cNvPr>
          <p:cNvSpPr txBox="1">
            <a:spLocks/>
          </p:cNvSpPr>
          <p:nvPr/>
        </p:nvSpPr>
        <p:spPr>
          <a:xfrm>
            <a:off x="743038" y="6535653"/>
            <a:ext cx="4808111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Source: AGC 2026 Outlook Survey; 951 total respondents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BE1077-4111-89A4-E192-6943A018108C}"/>
              </a:ext>
            </a:extLst>
          </p:cNvPr>
          <p:cNvSpPr txBox="1">
            <a:spLocks/>
          </p:cNvSpPr>
          <p:nvPr/>
        </p:nvSpPr>
        <p:spPr>
          <a:xfrm>
            <a:off x="708526" y="690262"/>
            <a:ext cx="858058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Actions taken in response to actual or proposed tariffs </a:t>
            </a:r>
          </a:p>
          <a:p>
            <a:r>
              <a:rPr lang="en-US" sz="2000" b="0" dirty="0">
                <a:latin typeface="+mn-lt"/>
              </a:rPr>
              <a:t>(% of firms - some respondents reported multiple actions):</a:t>
            </a:r>
          </a:p>
        </p:txBody>
      </p:sp>
    </p:spTree>
    <p:extLst>
      <p:ext uri="{BB962C8B-B14F-4D97-AF65-F5344CB8AC3E}">
        <p14:creationId xmlns:p14="http://schemas.microsoft.com/office/powerpoint/2010/main" val="9254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B1EF-DAA9-AB57-BA27-00450AA6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153E1F-2433-1C27-18F6-E128062DB0E9}"/>
              </a:ext>
            </a:extLst>
          </p:cNvPr>
          <p:cNvGraphicFramePr/>
          <p:nvPr/>
        </p:nvGraphicFramePr>
        <p:xfrm>
          <a:off x="-250283" y="1889300"/>
          <a:ext cx="11602865" cy="415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97D6A72-01B8-D266-580E-20A864D32214}"/>
              </a:ext>
            </a:extLst>
          </p:cNvPr>
          <p:cNvSpPr txBox="1"/>
          <p:nvPr/>
        </p:nvSpPr>
        <p:spPr>
          <a:xfrm>
            <a:off x="839418" y="2049757"/>
            <a:ext cx="38626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Total affected by immigration enforcement actions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81C9B-335A-AA34-6116-CA6FB39D02B3}"/>
              </a:ext>
            </a:extLst>
          </p:cNvPr>
          <p:cNvSpPr txBox="1"/>
          <p:nvPr/>
        </p:nvSpPr>
        <p:spPr>
          <a:xfrm>
            <a:off x="8171509" y="6416390"/>
            <a:ext cx="360485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E7D5F-ADEE-1608-66C3-71D8348738FC}"/>
              </a:ext>
            </a:extLst>
          </p:cNvPr>
          <p:cNvSpPr txBox="1"/>
          <p:nvPr/>
        </p:nvSpPr>
        <p:spPr>
          <a:xfrm>
            <a:off x="839418" y="3041211"/>
            <a:ext cx="3751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Subcontractors lost workers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7ECDE23-D690-01A7-CF02-78C425164B86}"/>
              </a:ext>
            </a:extLst>
          </p:cNvPr>
          <p:cNvSpPr txBox="1">
            <a:spLocks/>
          </p:cNvSpPr>
          <p:nvPr/>
        </p:nvSpPr>
        <p:spPr>
          <a:xfrm>
            <a:off x="743038" y="6535653"/>
            <a:ext cx="4808111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Source: AGC 2026 Outlook Survey; 951 total respondents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28C6BC-421F-199F-6111-6235EAEB8516}"/>
              </a:ext>
            </a:extLst>
          </p:cNvPr>
          <p:cNvSpPr txBox="1">
            <a:spLocks/>
          </p:cNvSpPr>
          <p:nvPr/>
        </p:nvSpPr>
        <p:spPr>
          <a:xfrm>
            <a:off x="708526" y="597929"/>
            <a:ext cx="7462983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Immigration enforcement affected rising share of firms in past 6 months</a:t>
            </a:r>
            <a:r>
              <a:rPr lang="en-US" sz="2400" dirty="0">
                <a:latin typeface="+mn-lt"/>
              </a:rPr>
              <a:t> </a:t>
            </a:r>
          </a:p>
          <a:p>
            <a:r>
              <a:rPr lang="en-US" sz="2000" b="0" dirty="0">
                <a:latin typeface="+mn-lt"/>
              </a:rPr>
              <a:t>(% of firms - some respondents reported multiple types of effects):</a:t>
            </a:r>
          </a:p>
        </p:txBody>
      </p:sp>
    </p:spTree>
    <p:extLst>
      <p:ext uri="{BB962C8B-B14F-4D97-AF65-F5344CB8AC3E}">
        <p14:creationId xmlns:p14="http://schemas.microsoft.com/office/powerpoint/2010/main" val="218747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F18A-1874-FFF3-7D67-EB77ABD6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C96A1-D61E-7487-CB60-BE6670FA52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1872" y="6481361"/>
            <a:ext cx="7807419" cy="238527"/>
          </a:xfrm>
        </p:spPr>
        <p:txBody>
          <a:bodyPr/>
          <a:lstStyle/>
          <a:p>
            <a:r>
              <a:rPr lang="en-US" sz="1200" dirty="0">
                <a:latin typeface="+mj-lt"/>
              </a:rPr>
              <a:t>Source: Harvard Joint Center for Housing Studies from Census Bureau, 2024 American Community Survey 1-Year </a:t>
            </a:r>
            <a:r>
              <a:rPr lang="en-US" sz="1200" dirty="0" err="1">
                <a:latin typeface="+mj-lt"/>
              </a:rPr>
              <a:t>Ests</a:t>
            </a:r>
            <a:r>
              <a:rPr lang="en-US" sz="1200" dirty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136" name="Title 134">
            <a:extLst>
              <a:ext uri="{FF2B5EF4-FFF2-40B4-BE49-F238E27FC236}">
                <a16:creationId xmlns:a16="http://schemas.microsoft.com/office/drawing/2014/main" id="{15F58DE5-D803-5EF1-435D-1C86BC5CE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147" y="320733"/>
            <a:ext cx="9196476" cy="106545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trades rely heavily on immigrants (34% vs. 18% for all workers); impact varies greatly by state (1-53%)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D105D4-F743-53F1-9068-A8CAED84F0EC}"/>
              </a:ext>
            </a:extLst>
          </p:cNvPr>
          <p:cNvSpPr txBox="1"/>
          <p:nvPr/>
        </p:nvSpPr>
        <p:spPr>
          <a:xfrm>
            <a:off x="8119541" y="6473826"/>
            <a:ext cx="389714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9" name="Title 134">
            <a:extLst>
              <a:ext uri="{FF2B5EF4-FFF2-40B4-BE49-F238E27FC236}">
                <a16:creationId xmlns:a16="http://schemas.microsoft.com/office/drawing/2014/main" id="{88ECB797-1A7B-ADD5-16FB-6D2C4DB238F3}"/>
              </a:ext>
            </a:extLst>
          </p:cNvPr>
          <p:cNvSpPr txBox="1">
            <a:spLocks/>
          </p:cNvSpPr>
          <p:nvPr/>
        </p:nvSpPr>
        <p:spPr>
          <a:xfrm>
            <a:off x="414147" y="1136574"/>
            <a:ext cx="7029249" cy="49922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of construction trade workers who are foreign born by state, 2023</a:t>
            </a:r>
            <a:endParaRPr lang="en-US" sz="1800" b="0" i="1" u="sng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4C8CE76-15C1-5189-0A40-DEE42C1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r="10660" b="4906"/>
          <a:stretch/>
        </p:blipFill>
        <p:spPr>
          <a:xfrm>
            <a:off x="1520042" y="1635800"/>
            <a:ext cx="7029249" cy="44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0DF68-32D9-4616-D248-45FD2851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6FF3-CCD5-EC43-A533-A788F90EEA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92" y="6473826"/>
            <a:ext cx="7884544" cy="246062"/>
          </a:xfrm>
        </p:spPr>
        <p:txBody>
          <a:bodyPr/>
          <a:lstStyle/>
          <a:p>
            <a:r>
              <a:rPr lang="en-US" sz="1200" dirty="0">
                <a:latin typeface="+mj-lt"/>
              </a:rPr>
              <a:t>Source: Harvard Joint Center for Housing Studies from Census Bureau, 2023 American Community Survey 1-Year </a:t>
            </a:r>
            <a:r>
              <a:rPr lang="en-US" sz="1200" dirty="0" err="1">
                <a:latin typeface="+mj-lt"/>
              </a:rPr>
              <a:t>Ests</a:t>
            </a:r>
            <a:r>
              <a:rPr lang="en-US" sz="1200" dirty="0">
                <a:latin typeface="+mj-lt"/>
              </a:rPr>
              <a:t>.</a:t>
            </a:r>
          </a:p>
        </p:txBody>
      </p:sp>
      <p:sp>
        <p:nvSpPr>
          <p:cNvPr id="136" name="Title 134">
            <a:extLst>
              <a:ext uri="{FF2B5EF4-FFF2-40B4-BE49-F238E27FC236}">
                <a16:creationId xmlns:a16="http://schemas.microsoft.com/office/drawing/2014/main" id="{29B9C085-2400-73F8-EEFA-90FE8DAD4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60490"/>
            <a:ext cx="9645067" cy="106545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Foreign-born share of construction trade workers varies greatly by trade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59EE747-2933-9479-453F-D3F971AC818C}"/>
              </a:ext>
            </a:extLst>
          </p:cNvPr>
          <p:cNvSpPr txBox="1"/>
          <p:nvPr/>
        </p:nvSpPr>
        <p:spPr>
          <a:xfrm>
            <a:off x="8119541" y="6473826"/>
            <a:ext cx="389714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764A87-FC35-DD42-2239-187BFA57B6F4}"/>
              </a:ext>
            </a:extLst>
          </p:cNvPr>
          <p:cNvGraphicFramePr>
            <a:graphicFrameLocks noGrp="1"/>
          </p:cNvGraphicFramePr>
          <p:nvPr/>
        </p:nvGraphicFramePr>
        <p:xfrm>
          <a:off x="74427" y="1847850"/>
          <a:ext cx="11942259" cy="3775043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813673">
                  <a:extLst>
                    <a:ext uri="{9D8B030D-6E8A-4147-A177-3AD203B41FA5}">
                      <a16:colId xmlns:a16="http://schemas.microsoft.com/office/drawing/2014/main" val="2669251009"/>
                    </a:ext>
                  </a:extLst>
                </a:gridCol>
                <a:gridCol w="892765">
                  <a:extLst>
                    <a:ext uri="{9D8B030D-6E8A-4147-A177-3AD203B41FA5}">
                      <a16:colId xmlns:a16="http://schemas.microsoft.com/office/drawing/2014/main" val="1376186599"/>
                    </a:ext>
                  </a:extLst>
                </a:gridCol>
                <a:gridCol w="4432144">
                  <a:extLst>
                    <a:ext uri="{9D8B030D-6E8A-4147-A177-3AD203B41FA5}">
                      <a16:colId xmlns:a16="http://schemas.microsoft.com/office/drawing/2014/main" val="3218690785"/>
                    </a:ext>
                  </a:extLst>
                </a:gridCol>
                <a:gridCol w="803677">
                  <a:extLst>
                    <a:ext uri="{9D8B030D-6E8A-4147-A177-3AD203B41FA5}">
                      <a16:colId xmlns:a16="http://schemas.microsoft.com/office/drawing/2014/main" val="364314048"/>
                    </a:ext>
                  </a:extLst>
                </a:gridCol>
              </a:tblGrid>
              <a:tr h="63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sng" strike="noStrike" dirty="0">
                          <a:effectLst/>
                        </a:rPr>
                        <a:t>Occupation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Foreign </a:t>
                      </a:r>
                      <a:r>
                        <a:rPr lang="en-US" sz="2200" b="1" u="sng" strike="noStrike" dirty="0">
                          <a:effectLst/>
                        </a:rPr>
                        <a:t>born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Occupation</a:t>
                      </a:r>
                      <a:endParaRPr lang="en-US" sz="2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Foreign </a:t>
                      </a:r>
                      <a:r>
                        <a:rPr lang="en-US" sz="22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born</a:t>
                      </a:r>
                      <a:endParaRPr lang="en-US" sz="2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82635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Plasterers &amp; Stucco Masons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61%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Pipelayers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26%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856678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nb-NO" sz="2200" u="none" strike="noStrike" dirty="0">
                          <a:effectLst/>
                        </a:rPr>
                        <a:t> Drywall Installers, Ceiling Tile Installers, &amp; Tapers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61%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Plumbers, Pipefitters, &amp; Steamfitters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18%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426166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Roofers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52%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Glaziers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18%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94586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Painters &amp; Paperhangers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51%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Solar Photovoltaic Installers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17%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526254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Carpet, Floor, &amp; Tile Installers and Finishers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45%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Sheet Metal Workers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17%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063860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Construction Laborers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43%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Boilermakers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16%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34904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Insulation Workers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34%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Electricians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16%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51427"/>
                  </a:ext>
                </a:extLst>
              </a:tr>
              <a:tr h="37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Carpenters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32%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Structural Iron &amp; Steel Workers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806600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Cement Masons, Concrete Finishers, Terrazzo Workers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31%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Construction Equipment Operators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0" marR="4780" marT="47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71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6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41D68-DF06-FEBB-CB7D-B110A73F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18D3F-CC07-D75F-045E-C03AE467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7" y="1207698"/>
            <a:ext cx="10967095" cy="423751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dirty="0">
                <a:latin typeface="Calibri  "/>
                <a:cs typeface="Poppins"/>
              </a:rPr>
              <a:t>Higher tariffs will raise costs, invite retaliation, may disrupt supply chains</a:t>
            </a:r>
          </a:p>
          <a:p>
            <a:r>
              <a:rPr lang="en-US" sz="2000" dirty="0">
                <a:latin typeface="Calibri  "/>
                <a:cs typeface="Poppins"/>
              </a:rPr>
              <a:t>Harsh immigration/deportation actions will worsen construction labor shortages</a:t>
            </a:r>
          </a:p>
          <a:p>
            <a:r>
              <a:rPr lang="en-US" sz="2000" dirty="0">
                <a:latin typeface="Calibri  "/>
                <a:cs typeface="Poppins"/>
              </a:rPr>
              <a:t>Expectation of larger deficits may push interest rates higher</a:t>
            </a:r>
          </a:p>
          <a:p>
            <a:r>
              <a:rPr lang="en-US" sz="2000" dirty="0">
                <a:latin typeface="Calibri  "/>
                <a:cs typeface="Poppins"/>
              </a:rPr>
              <a:t>Less support for renewables may slow solar and EV-related projects </a:t>
            </a:r>
          </a:p>
          <a:p>
            <a:r>
              <a:rPr lang="en-US" sz="2000" dirty="0">
                <a:latin typeface="Calibri  "/>
                <a:cs typeface="Poppins"/>
              </a:rPr>
              <a:t>However, lessened federal regulatory hurdles may help projects start sooner</a:t>
            </a:r>
          </a:p>
          <a:p>
            <a:r>
              <a:rPr lang="en-US" sz="2000" dirty="0">
                <a:latin typeface="Calibri  "/>
                <a:cs typeface="Poppins"/>
              </a:rPr>
              <a:t>OBBBA adds certainty about corporate taxes; may lead to speedup of some investments</a:t>
            </a:r>
            <a:endParaRPr lang="en-US" sz="2400" dirty="0">
              <a:latin typeface="Calibri  "/>
              <a:cs typeface="Poppi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4D2AF-1655-2B9D-C934-C6D822282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8" y="345990"/>
            <a:ext cx="8827744" cy="4562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Likely policy impacts on construction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7A51C-DF2C-A4F0-531E-2E21B3B30E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200">
                <a:latin typeface="+mn-lt"/>
              </a:rPr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49D4F-BFED-8DD9-4542-568DD0DDED66}"/>
              </a:ext>
            </a:extLst>
          </p:cNvPr>
          <p:cNvSpPr txBox="1"/>
          <p:nvPr/>
        </p:nvSpPr>
        <p:spPr>
          <a:xfrm>
            <a:off x="8172451" y="6473826"/>
            <a:ext cx="384423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85512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4E9ED-2084-4935-BD1B-B69860302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7" y="1207698"/>
            <a:ext cx="10967095" cy="423751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dirty="0">
                <a:latin typeface="Calibri  "/>
                <a:cs typeface="Poppins"/>
              </a:rPr>
              <a:t>Economic growth is close to stalling; risks of inflation and recession are high</a:t>
            </a:r>
          </a:p>
          <a:p>
            <a:r>
              <a:rPr lang="en-US" sz="2000" dirty="0">
                <a:latin typeface="Calibri  "/>
                <a:cs typeface="Poppins"/>
              </a:rPr>
              <a:t>Single-family: gradual pickup if mortgage rates don’t spike; multifamily close to bottoming out</a:t>
            </a:r>
            <a:endParaRPr lang="en-US" sz="2000" dirty="0">
              <a:latin typeface="Calibri  "/>
            </a:endParaRPr>
          </a:p>
          <a:p>
            <a:r>
              <a:rPr lang="en-US" sz="2000" dirty="0">
                <a:latin typeface="Calibri  "/>
                <a:cs typeface="Poppins"/>
              </a:rPr>
              <a:t>Warehouse, office: declines likely throughout 2026 given high costs, weak demand</a:t>
            </a:r>
          </a:p>
          <a:p>
            <a:r>
              <a:rPr lang="en-US" sz="2000" dirty="0">
                <a:latin typeface="Calibri  "/>
                <a:cs typeface="Poppins"/>
              </a:rPr>
              <a:t>Data center, power, infrastructure, specialty health care: best bets for growth</a:t>
            </a:r>
          </a:p>
          <a:p>
            <a:r>
              <a:rPr lang="en-US" sz="2000" dirty="0">
                <a:latin typeface="Calibri  "/>
                <a:cs typeface="Poppins"/>
              </a:rPr>
              <a:t>Mfg. construction: canceled &amp; deferred projects likely to outweigh new starts</a:t>
            </a:r>
          </a:p>
          <a:p>
            <a:r>
              <a:rPr lang="en-US" sz="2000" dirty="0">
                <a:latin typeface="Calibri  "/>
                <a:cs typeface="Poppins"/>
              </a:rPr>
              <a:t>Materials costs: up 2-4%, much more if tariffs last; lead times: few problems except electrical gear</a:t>
            </a:r>
          </a:p>
          <a:p>
            <a:r>
              <a:rPr lang="en-US" sz="2000" dirty="0">
                <a:latin typeface="Calibri  "/>
                <a:cs typeface="Poppins"/>
              </a:rPr>
              <a:t>Labor costs: up 4-5%; ICE actions make availability a challenge</a:t>
            </a:r>
            <a:endParaRPr lang="en-US" sz="2400" dirty="0">
              <a:latin typeface="Calibri  "/>
              <a:cs typeface="Poppi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8" y="345990"/>
            <a:ext cx="8827744" cy="4562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Medium-term outlook: growing risk of decline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200">
                <a:latin typeface="+mn-lt"/>
              </a:rPr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E5285-DC84-DB45-80C4-C80AA3FB38BD}"/>
              </a:ext>
            </a:extLst>
          </p:cNvPr>
          <p:cNvSpPr txBox="1"/>
          <p:nvPr/>
        </p:nvSpPr>
        <p:spPr>
          <a:xfrm>
            <a:off x="8172451" y="6473826"/>
            <a:ext cx="384423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262516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84DA2-CE5A-4B00-874A-C0050F0A8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11" y="1647568"/>
            <a:ext cx="8220513" cy="428070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 i="1" dirty="0">
                <a:latin typeface="Arial Narrow" panose="020B0606020202030204" pitchFamily="34" charset="0"/>
              </a:rPr>
              <a:t>Data </a:t>
            </a:r>
            <a:r>
              <a:rPr lang="en-US" i="1" dirty="0">
                <a:latin typeface="Arial Narrow" panose="020B0606020202030204" pitchFamily="34" charset="0"/>
              </a:rPr>
              <a:t>DIGest</a:t>
            </a:r>
            <a:r>
              <a:rPr lang="en-US" sz="2000" dirty="0">
                <a:latin typeface="Arial Narrow" panose="020B0606020202030204" pitchFamily="34" charset="0"/>
              </a:rPr>
              <a:t>: weekly email summary of construction economic news (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subscribe</a:t>
            </a:r>
            <a:r>
              <a:rPr lang="en-US" sz="2000" dirty="0">
                <a:latin typeface="Arial Narrow" panose="020B0606020202030204" pitchFamily="34" charset="0"/>
              </a:rPr>
              <a:t>)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AGC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Tariff Resource Center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AGC/Sage Construction Hiring and Business Outlook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Survey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State and metro data, </a:t>
            </a:r>
            <a:r>
              <a:rPr lang="en-US" sz="2000" dirty="0">
                <a:latin typeface="Arial Narrow" panose="020B0606020202030204" pitchFamily="34" charset="0"/>
                <a:hlinkClick r:id="rId5"/>
              </a:rPr>
              <a:t>fact sheets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Monthly </a:t>
            </a:r>
            <a:r>
              <a:rPr lang="en-US" sz="2000" dirty="0">
                <a:latin typeface="Arial Narrow" panose="020B0606020202030204" pitchFamily="34" charset="0"/>
                <a:hlinkClick r:id="rId6"/>
              </a:rPr>
              <a:t>press releases</a:t>
            </a:r>
            <a:r>
              <a:rPr lang="en-US" sz="2000" dirty="0">
                <a:latin typeface="Arial Narrow" panose="020B0606020202030204" pitchFamily="34" charset="0"/>
              </a:rPr>
              <a:t>: construction spending; producer price indexes; national, state, metro employment with rankings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Construction impact model: </a:t>
            </a:r>
            <a:r>
              <a:rPr lang="en-US" sz="2000" dirty="0">
                <a:latin typeface="Arial Narrow" panose="020B0606020202030204" pitchFamily="34" charset="0"/>
                <a:hlinkClick r:id="rId7"/>
              </a:rPr>
              <a:t>www.agc.org/agc-construction-impact-model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ConsensusDocs </a:t>
            </a:r>
            <a:r>
              <a:rPr lang="en-US" sz="2000" dirty="0">
                <a:latin typeface="Arial Narrow" panose="020B0606020202030204" pitchFamily="34" charset="0"/>
                <a:hlinkClick r:id="rId8"/>
              </a:rPr>
              <a:t>Price Escalation Resource Center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BDFF-1CA2-412B-858D-2DDBB5AE9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169" y="461115"/>
            <a:ext cx="8534400" cy="89799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  "/>
              </a:rPr>
              <a:t>AGC economic resources</a:t>
            </a:r>
          </a:p>
          <a:p>
            <a:r>
              <a:rPr lang="en-US" sz="2400" b="0" dirty="0">
                <a:latin typeface="Calibri  "/>
              </a:rPr>
              <a:t>(email ken.simonson@agc.org)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42ADF-7DBA-430C-9F23-BC6D08DAC9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200">
                <a:latin typeface="+mn-lt"/>
              </a:rPr>
              <a:t>Source: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004FE-F934-3F43-93D1-76FAE71B740A}"/>
              </a:ext>
            </a:extLst>
          </p:cNvPr>
          <p:cNvSpPr txBox="1"/>
          <p:nvPr/>
        </p:nvSpPr>
        <p:spPr>
          <a:xfrm>
            <a:off x="8201025" y="6473826"/>
            <a:ext cx="3815661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0201C7-A45E-F4CF-A197-14F626AFA8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62"/>
          <a:stretch/>
        </p:blipFill>
        <p:spPr>
          <a:xfrm>
            <a:off x="8882744" y="1359110"/>
            <a:ext cx="2081348" cy="47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83FDE-0566-BE46-8385-98515C4D7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327" y="342492"/>
            <a:ext cx="9138554" cy="94570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  <a:cs typeface="Poppins" panose="00000500000000000000" pitchFamily="2" charset="0"/>
              </a:rPr>
              <a:t>Contractors have generally lower expectations for 2026 than in 2025</a:t>
            </a:r>
          </a:p>
          <a:p>
            <a:r>
              <a:rPr lang="en-US" sz="1700" b="0" dirty="0">
                <a:latin typeface="+mn-lt"/>
                <a:cs typeface="Poppins" panose="00000500000000000000" pitchFamily="2" charset="0"/>
              </a:rPr>
              <a:t>Net % expecting </a:t>
            </a:r>
            <a:r>
              <a:rPr lang="en-US" sz="1700" dirty="0">
                <a:solidFill>
                  <a:srgbClr val="00B050"/>
                </a:solidFill>
                <a:latin typeface="+mn-lt"/>
                <a:cs typeface="Poppins" panose="00000500000000000000" pitchFamily="2" charset="0"/>
              </a:rPr>
              <a:t>higher</a:t>
            </a:r>
            <a:r>
              <a:rPr lang="en-US" sz="1700" b="0" dirty="0">
                <a:latin typeface="+mn-lt"/>
                <a:cs typeface="Poppins" panose="00000500000000000000" pitchFamily="2" charset="0"/>
              </a:rPr>
              <a:t> value - % expecting </a:t>
            </a:r>
            <a:r>
              <a:rPr lang="en-US" sz="1700" dirty="0">
                <a:solidFill>
                  <a:srgbClr val="C00000"/>
                </a:solidFill>
                <a:latin typeface="+mn-lt"/>
                <a:cs typeface="Poppins" panose="00000500000000000000" pitchFamily="2" charset="0"/>
              </a:rPr>
              <a:t>lower</a:t>
            </a:r>
            <a:r>
              <a:rPr lang="en-US" sz="1700" b="0" dirty="0">
                <a:latin typeface="+mn-lt"/>
                <a:cs typeface="Poppins" panose="00000500000000000000" pitchFamily="2" charset="0"/>
              </a:rPr>
              <a:t> value of available projects than in previous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10FFD7-6C64-B144-8126-5ACA00946013}"/>
              </a:ext>
            </a:extLst>
          </p:cNvPr>
          <p:cNvSpPr txBox="1">
            <a:spLocks/>
          </p:cNvSpPr>
          <p:nvPr/>
        </p:nvSpPr>
        <p:spPr>
          <a:xfrm>
            <a:off x="773334" y="5976937"/>
            <a:ext cx="6321923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Source: AGC Outlook Surveys. 2026: 951 total respondents; 2025: 1,109 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96CE2-9BED-AC4C-A0FB-34E14870C870}"/>
              </a:ext>
            </a:extLst>
          </p:cNvPr>
          <p:cNvSpPr txBox="1"/>
          <p:nvPr/>
        </p:nvSpPr>
        <p:spPr>
          <a:xfrm>
            <a:off x="8163738" y="6436025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A39E6672-AA47-22DC-47E1-2CE2EC886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229109"/>
              </p:ext>
            </p:extLst>
          </p:nvPr>
        </p:nvGraphicFramePr>
        <p:xfrm>
          <a:off x="-144927" y="1598095"/>
          <a:ext cx="11563593" cy="473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07AF3ED-BF6F-3335-7A60-FBD2749F3B90}"/>
              </a:ext>
            </a:extLst>
          </p:cNvPr>
          <p:cNvSpPr txBox="1"/>
          <p:nvPr/>
        </p:nvSpPr>
        <p:spPr>
          <a:xfrm>
            <a:off x="10485490" y="1285731"/>
            <a:ext cx="707931" cy="376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/>
              <a:t>2026</a:t>
            </a:r>
            <a:r>
              <a:rPr lang="en-US" sz="1600" b="1" i="0" u="sng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966FC-6E00-632E-C1E5-83830DEA52A7}"/>
              </a:ext>
            </a:extLst>
          </p:cNvPr>
          <p:cNvSpPr txBox="1"/>
          <p:nvPr/>
        </p:nvSpPr>
        <p:spPr>
          <a:xfrm>
            <a:off x="11258201" y="1182497"/>
            <a:ext cx="1093829" cy="376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/>
              <a:t>Net </a:t>
            </a:r>
            <a:r>
              <a:rPr lang="en-US" sz="1200" b="1" dirty="0"/>
              <a:t>change</a:t>
            </a:r>
          </a:p>
          <a:p>
            <a:r>
              <a:rPr lang="en-US" sz="1200" b="1" u="sng" dirty="0"/>
              <a:t>from 2025</a:t>
            </a:r>
            <a:endParaRPr lang="en-US" sz="1200" b="1" i="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AEC118-5476-31CC-31F8-4FFDAB665AEA}"/>
              </a:ext>
            </a:extLst>
          </p:cNvPr>
          <p:cNvGraphicFramePr>
            <a:graphicFrameLocks noGrp="1"/>
          </p:cNvGraphicFramePr>
          <p:nvPr/>
        </p:nvGraphicFramePr>
        <p:xfrm>
          <a:off x="11193421" y="1598095"/>
          <a:ext cx="609600" cy="445537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491525291"/>
                    </a:ext>
                  </a:extLst>
                </a:gridCol>
              </a:tblGrid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147949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60826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481616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342868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78610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4621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490425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704536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334535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175042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895221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906068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78225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49683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37774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761192"/>
                  </a:ext>
                </a:extLst>
              </a:tr>
              <a:tr h="26208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3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49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83348-A6F6-4D8F-8ABF-E7A39160C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533" y="478928"/>
            <a:ext cx="8759339" cy="111711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  <a:cs typeface="Poppins" panose="00000500000000000000" pitchFamily="2" charset="0"/>
              </a:rPr>
              <a:t>Fewer firms than a year ago expect to add employees </a:t>
            </a:r>
          </a:p>
          <a:p>
            <a:r>
              <a:rPr lang="en-US" sz="2000" b="0" dirty="0">
                <a:latin typeface="+mn-lt"/>
                <a:cs typeface="Poppins" panose="00000500000000000000" pitchFamily="2" charset="0"/>
              </a:rPr>
              <a:t>% of respondents who: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DC95062-342C-4781-A2B4-82DA75D25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01232"/>
              </p:ext>
            </p:extLst>
          </p:nvPr>
        </p:nvGraphicFramePr>
        <p:xfrm>
          <a:off x="802620" y="1421176"/>
          <a:ext cx="10082506" cy="477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6A0C7C-C344-7C4C-A240-CE82B14E3844}"/>
              </a:ext>
            </a:extLst>
          </p:cNvPr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F865DF-C2D2-0723-C617-0E2011D55B97}"/>
              </a:ext>
            </a:extLst>
          </p:cNvPr>
          <p:cNvSpPr txBox="1">
            <a:spLocks/>
          </p:cNvSpPr>
          <p:nvPr/>
        </p:nvSpPr>
        <p:spPr>
          <a:xfrm>
            <a:off x="802620" y="5975913"/>
            <a:ext cx="6321923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Source: AGC Outlook Surveys. 2026: 951 total respondents; 2025: 1,109 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5007A-985C-2490-D44B-B8EFD7343D7A}"/>
              </a:ext>
            </a:extLst>
          </p:cNvPr>
          <p:cNvSpPr txBox="1"/>
          <p:nvPr/>
        </p:nvSpPr>
        <p:spPr>
          <a:xfrm>
            <a:off x="4525257" y="2132741"/>
            <a:ext cx="1030523" cy="4622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0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8963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3AAA6B-A918-EE44-9E37-0D22E806BF1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0" y="1533195"/>
          <a:ext cx="9300754" cy="446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0" y="229294"/>
            <a:ext cx="9300754" cy="80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Construction job growth has tailed off sharply in 2025 </a:t>
            </a:r>
          </a:p>
          <a:p>
            <a:r>
              <a:rPr lang="en-US" sz="2000" b="0" dirty="0">
                <a:latin typeface="+mn-lt"/>
              </a:rPr>
              <a:t>Year-over-year % change in employment, Jan. 2022-Dec. 2025, seasonally adjusted</a:t>
            </a:r>
          </a:p>
          <a:p>
            <a:endParaRPr lang="en-US" sz="24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5493-7F4D-C54A-ACB5-D38BEBDD3C4C}"/>
              </a:ext>
            </a:extLst>
          </p:cNvPr>
          <p:cNvSpPr txBox="1"/>
          <p:nvPr/>
        </p:nvSpPr>
        <p:spPr>
          <a:xfrm>
            <a:off x="9013364" y="4974257"/>
            <a:ext cx="15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Residential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43FBE-CB77-D24B-820B-4C248BCF2447}"/>
              </a:ext>
            </a:extLst>
          </p:cNvPr>
          <p:cNvSpPr txBox="1"/>
          <p:nvPr/>
        </p:nvSpPr>
        <p:spPr>
          <a:xfrm>
            <a:off x="8964492" y="4512146"/>
            <a:ext cx="154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Total Nonfarm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7905EE-398A-4048-B227-364007BB1D63}"/>
              </a:ext>
            </a:extLst>
          </p:cNvPr>
          <p:cNvSpPr txBox="1"/>
          <p:nvPr/>
        </p:nvSpPr>
        <p:spPr>
          <a:xfrm>
            <a:off x="10332720" y="2067029"/>
            <a:ext cx="1785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% change since: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106DC-67C2-D840-9B16-74D718DE4257}"/>
              </a:ext>
            </a:extLst>
          </p:cNvPr>
          <p:cNvSpPr txBox="1"/>
          <p:nvPr/>
        </p:nvSpPr>
        <p:spPr>
          <a:xfrm>
            <a:off x="10442332" y="2364100"/>
            <a:ext cx="95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Dec.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C4A00-65F5-6B45-B22F-8449FA648024}"/>
              </a:ext>
            </a:extLst>
          </p:cNvPr>
          <p:cNvSpPr txBox="1"/>
          <p:nvPr/>
        </p:nvSpPr>
        <p:spPr>
          <a:xfrm>
            <a:off x="11139462" y="2364100"/>
            <a:ext cx="80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Jan.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164C-B29F-2E4C-A8CD-D34DDA56EA7D}"/>
              </a:ext>
            </a:extLst>
          </p:cNvPr>
          <p:cNvSpPr txBox="1"/>
          <p:nvPr/>
        </p:nvSpPr>
        <p:spPr>
          <a:xfrm>
            <a:off x="11193280" y="5229626"/>
            <a:ext cx="82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  5.4%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A3F0B-961A-C14D-BDCF-E736E7D043C2}"/>
              </a:ext>
            </a:extLst>
          </p:cNvPr>
          <p:cNvSpPr txBox="1"/>
          <p:nvPr/>
        </p:nvSpPr>
        <p:spPr>
          <a:xfrm>
            <a:off x="11210959" y="4548636"/>
            <a:ext cx="76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6.3%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A734A-B098-254D-AAC2-DDF6FC9271AF}"/>
              </a:ext>
            </a:extLst>
          </p:cNvPr>
          <p:cNvSpPr txBox="1"/>
          <p:nvPr/>
        </p:nvSpPr>
        <p:spPr>
          <a:xfrm>
            <a:off x="8971007" y="3907021"/>
            <a:ext cx="163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Nonresidential Construction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1AB42-D4DA-7D48-9189-7266599AE4A9}"/>
              </a:ext>
            </a:extLst>
          </p:cNvPr>
          <p:cNvSpPr txBox="1"/>
          <p:nvPr/>
        </p:nvSpPr>
        <p:spPr>
          <a:xfrm>
            <a:off x="11238475" y="4133159"/>
            <a:ext cx="80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 12%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12208-CECC-974F-9123-5AC63185B94C}"/>
              </a:ext>
            </a:extLst>
          </p:cNvPr>
          <p:cNvSpPr txBox="1"/>
          <p:nvPr/>
        </p:nvSpPr>
        <p:spPr>
          <a:xfrm>
            <a:off x="8172451" y="6490085"/>
            <a:ext cx="3666590" cy="246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244EC75-2943-4442-BD5C-BC7C87ED080F}"/>
              </a:ext>
            </a:extLst>
          </p:cNvPr>
          <p:cNvSpPr txBox="1">
            <a:spLocks/>
          </p:cNvSpPr>
          <p:nvPr/>
        </p:nvSpPr>
        <p:spPr>
          <a:xfrm>
            <a:off x="320165" y="5996865"/>
            <a:ext cx="642942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n-lt"/>
              </a:rPr>
              <a:t>Source: BLS current employment statistics, https://www.bls.gov/ces/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F9258-79C1-CD6F-7CBB-D2DEFE57A7CB}"/>
              </a:ext>
            </a:extLst>
          </p:cNvPr>
          <p:cNvSpPr txBox="1"/>
          <p:nvPr/>
        </p:nvSpPr>
        <p:spPr>
          <a:xfrm>
            <a:off x="10531625" y="5207711"/>
            <a:ext cx="82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-1.2%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57536-5F44-7DD7-36CA-FFF62DDF8618}"/>
              </a:ext>
            </a:extLst>
          </p:cNvPr>
          <p:cNvSpPr txBox="1"/>
          <p:nvPr/>
        </p:nvSpPr>
        <p:spPr>
          <a:xfrm>
            <a:off x="10604711" y="4530964"/>
            <a:ext cx="76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0.4%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26303-1D7F-45C9-5C6E-8D444627FBF6}"/>
              </a:ext>
            </a:extLst>
          </p:cNvPr>
          <p:cNvSpPr txBox="1"/>
          <p:nvPr/>
        </p:nvSpPr>
        <p:spPr>
          <a:xfrm>
            <a:off x="10567635" y="4123957"/>
            <a:ext cx="80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679D3-E51E-FBEF-2566-18294A53EAD1}"/>
              </a:ext>
            </a:extLst>
          </p:cNvPr>
          <p:cNvSpPr txBox="1"/>
          <p:nvPr/>
        </p:nvSpPr>
        <p:spPr>
          <a:xfrm>
            <a:off x="8964492" y="4740505"/>
            <a:ext cx="174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953DF-B7FA-E466-6020-CA1EACA1D047}"/>
              </a:ext>
            </a:extLst>
          </p:cNvPr>
          <p:cNvSpPr txBox="1"/>
          <p:nvPr/>
        </p:nvSpPr>
        <p:spPr>
          <a:xfrm>
            <a:off x="11214733" y="4735112"/>
            <a:ext cx="76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9.5%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86F4B-BBCB-26E2-2B8A-4949D3C86770}"/>
              </a:ext>
            </a:extLst>
          </p:cNvPr>
          <p:cNvSpPr txBox="1"/>
          <p:nvPr/>
        </p:nvSpPr>
        <p:spPr>
          <a:xfrm>
            <a:off x="10580120" y="4737802"/>
            <a:ext cx="76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38856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C78C4-0E4C-40C9-9A80-4D32B93B6A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1840" y="6483312"/>
            <a:ext cx="5179418" cy="246613"/>
          </a:xfrm>
        </p:spPr>
        <p:txBody>
          <a:bodyPr/>
          <a:lstStyle/>
          <a:p>
            <a:r>
              <a:rPr lang="en-US" sz="1200" dirty="0">
                <a:latin typeface="+mj-lt"/>
              </a:rPr>
              <a:t>Source: Bureau of Labor Statistics, state and area employment, www.bls.gov/sae</a:t>
            </a:r>
          </a:p>
        </p:txBody>
      </p:sp>
      <p:sp>
        <p:nvSpPr>
          <p:cNvPr id="136" name="Title 134">
            <a:extLst>
              <a:ext uri="{FF2B5EF4-FFF2-40B4-BE49-F238E27FC236}">
                <a16:creationId xmlns:a16="http://schemas.microsoft.com/office/drawing/2014/main" id="{CFF474C6-9666-463A-A465-BB9A0B29D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7" y="128075"/>
            <a:ext cx="9911750" cy="1316793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+mn-lt"/>
                <a:cs typeface="Arial"/>
              </a:rPr>
              <a:t>Construction Job Growth Is Uneven Across States</a:t>
            </a:r>
          </a:p>
          <a:p>
            <a:r>
              <a:rPr lang="en-US" sz="1800" b="0" dirty="0">
                <a:latin typeface="+mn-lt"/>
                <a:cs typeface="Arial" panose="020B0604020202020204" pitchFamily="34" charset="0"/>
              </a:rPr>
              <a:t>32 states &amp; DC </a:t>
            </a:r>
            <a:r>
              <a:rPr lang="en-US" sz="1800" b="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up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 &amp;</a:t>
            </a:r>
            <a:r>
              <a:rPr lang="en-US" sz="1800" b="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17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 states </a:t>
            </a:r>
            <a:r>
              <a:rPr lang="en-US" sz="1800" b="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down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&amp; 1 state 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unchanged</a:t>
            </a:r>
            <a:r>
              <a:rPr lang="en-US" sz="1800" b="0" dirty="0">
                <a:latin typeface="+mn-lt"/>
                <a:cs typeface="Arial"/>
              </a:rPr>
              <a:t> Nov. 2024-Nov. 2025 </a:t>
            </a:r>
            <a:r>
              <a:rPr lang="en-US" sz="1800" b="1" dirty="0">
                <a:latin typeface="+mn-lt"/>
                <a:cs typeface="Arial"/>
              </a:rPr>
              <a:t>(U.S.: </a:t>
            </a:r>
            <a:r>
              <a:rPr lang="en-US" sz="1800" b="1" dirty="0">
                <a:solidFill>
                  <a:srgbClr val="00B050"/>
                </a:solidFill>
                <a:latin typeface="+mn-lt"/>
                <a:cs typeface="Arial"/>
              </a:rPr>
              <a:t>up 0.7%</a:t>
            </a:r>
            <a:r>
              <a:rPr lang="en-US" sz="1800" b="1" dirty="0">
                <a:latin typeface="+mn-lt"/>
                <a:cs typeface="Arial"/>
              </a:rPr>
              <a:t>)</a:t>
            </a:r>
          </a:p>
          <a:p>
            <a:r>
              <a:rPr lang="en-US" sz="1800" b="0" dirty="0">
                <a:latin typeface="+mn-lt"/>
                <a:cs typeface="Arial"/>
              </a:rPr>
              <a:t>188 metros (52%)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  <a:r>
              <a:rPr lang="en-US" sz="1800" b="0" dirty="0">
                <a:latin typeface="Calibri" panose="020F0502020204030204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(34%)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down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50 unchanged</a:t>
            </a:r>
            <a:r>
              <a:rPr lang="en-US" sz="1800" b="0" dirty="0">
                <a:latin typeface="+mn-lt"/>
                <a:cs typeface="Arial"/>
              </a:rPr>
              <a:t> </a:t>
            </a:r>
            <a:endParaRPr lang="en-US" sz="1800" b="0" dirty="0"/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3A9EE256-25EA-4A18-B98A-1F4996E09294}"/>
              </a:ext>
            </a:extLst>
          </p:cNvPr>
          <p:cNvGraphicFramePr>
            <a:graphicFrameLocks noGrp="1"/>
          </p:cNvGraphicFramePr>
          <p:nvPr/>
        </p:nvGraphicFramePr>
        <p:xfrm>
          <a:off x="663330" y="1323679"/>
          <a:ext cx="1629821" cy="2061357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778991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850830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426679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Top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341714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493017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27188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76315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KY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236603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+mn-lt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4315936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D9E7CB9A-C35F-854F-8041-D3374FB3A1F8}"/>
              </a:ext>
            </a:extLst>
          </p:cNvPr>
          <p:cNvSpPr txBox="1"/>
          <p:nvPr/>
        </p:nvSpPr>
        <p:spPr>
          <a:xfrm>
            <a:off x="8119541" y="6473826"/>
            <a:ext cx="3897146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©2025 The Associated General Contractors of America, Inc.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12ADF66-04DF-29B6-C1EA-A5AF01EC3E0C}"/>
              </a:ext>
            </a:extLst>
          </p:cNvPr>
          <p:cNvGraphicFramePr>
            <a:graphicFrameLocks noGrp="1"/>
          </p:cNvGraphicFramePr>
          <p:nvPr/>
        </p:nvGraphicFramePr>
        <p:xfrm>
          <a:off x="589217" y="3593016"/>
          <a:ext cx="2303154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77">
                  <a:extLst>
                    <a:ext uri="{9D8B030D-6E8A-4147-A177-3AD203B41FA5}">
                      <a16:colId xmlns:a16="http://schemas.microsoft.com/office/drawing/2014/main" val="994158276"/>
                    </a:ext>
                  </a:extLst>
                </a:gridCol>
                <a:gridCol w="1151577">
                  <a:extLst>
                    <a:ext uri="{9D8B030D-6E8A-4147-A177-3AD203B41FA5}">
                      <a16:colId xmlns:a16="http://schemas.microsoft.com/office/drawing/2014/main" val="3086144700"/>
                    </a:ext>
                  </a:extLst>
                </a:gridCol>
              </a:tblGrid>
              <a:tr h="341722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Bottom 5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69272"/>
                  </a:ext>
                </a:extLst>
              </a:tr>
              <a:tr h="308051">
                <a:tc>
                  <a:txBody>
                    <a:bodyPr/>
                    <a:lstStyle/>
                    <a:p>
                      <a:r>
                        <a:rPr lang="en-US" sz="1500" dirty="0"/>
                        <a:t>NJ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-7.5%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462860"/>
                  </a:ext>
                </a:extLst>
              </a:tr>
              <a:tr h="305511">
                <a:tc>
                  <a:txBody>
                    <a:bodyPr/>
                    <a:lstStyle/>
                    <a:p>
                      <a:r>
                        <a:rPr lang="en-US" sz="1500" dirty="0"/>
                        <a:t>NV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-7.3%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05534"/>
                  </a:ext>
                </a:extLst>
              </a:tr>
              <a:tr h="309321">
                <a:tc>
                  <a:txBody>
                    <a:bodyPr/>
                    <a:lstStyle/>
                    <a:p>
                      <a:r>
                        <a:rPr lang="en-US" sz="1500" dirty="0"/>
                        <a:t>WA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-4.8%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1462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r>
                        <a:rPr lang="en-US" sz="1500" dirty="0"/>
                        <a:t>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-4.6%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826683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r>
                        <a:rPr lang="en-US" sz="1500" dirty="0"/>
                        <a:t>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-3.1%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227122"/>
                  </a:ext>
                </a:extLst>
              </a:tr>
            </a:tbl>
          </a:graphicData>
        </a:graphic>
      </p:graphicFrame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12C225DC-778F-2420-4098-CBE9CBE1B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4"/>
          <a:stretch/>
        </p:blipFill>
        <p:spPr>
          <a:xfrm>
            <a:off x="4751689" y="1326558"/>
            <a:ext cx="7432914" cy="327321"/>
          </a:xfrm>
          <a:prstGeom prst="rect">
            <a:avLst/>
          </a:prstGeom>
        </p:spPr>
      </p:pic>
      <p:pic>
        <p:nvPicPr>
          <p:cNvPr id="243" name="Picture 24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69CE6CF-E30C-1689-19CB-CD0B5CFF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68" r="12113"/>
          <a:stretch>
            <a:fillRect/>
          </a:stretch>
        </p:blipFill>
        <p:spPr>
          <a:xfrm>
            <a:off x="4963272" y="1814713"/>
            <a:ext cx="6820079" cy="42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81E12C-56FB-4943-9E59-F5C17830D578}"/>
              </a:ext>
            </a:extLst>
          </p:cNvPr>
          <p:cNvSpPr txBox="1">
            <a:spLocks/>
          </p:cNvSpPr>
          <p:nvPr/>
        </p:nvSpPr>
        <p:spPr>
          <a:xfrm>
            <a:off x="66474" y="76200"/>
            <a:ext cx="9433127" cy="1491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  "/>
                <a:cs typeface="Poppins" panose="00000500000000000000" pitchFamily="2" charset="0"/>
              </a:rPr>
              <a:t>Low rates for hires and job openings but also layoffs (“</a:t>
            </a:r>
            <a:r>
              <a:rPr lang="en-US" sz="2400" b="1">
                <a:solidFill>
                  <a:prstClr val="black"/>
                </a:solidFill>
                <a:latin typeface="Calibri  "/>
                <a:cs typeface="Poppins" panose="00000500000000000000" pitchFamily="2" charset="0"/>
              </a:rPr>
              <a:t>low hire, low fire”)</a:t>
            </a:r>
            <a:br>
              <a:rPr lang="en-US" sz="2400" b="1" dirty="0">
                <a:solidFill>
                  <a:prstClr val="black"/>
                </a:solidFill>
                <a:latin typeface="Calibri  "/>
                <a:cs typeface="Poppins" panose="00000500000000000000" pitchFamily="2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586E5-0D16-4B85-B0C6-C294BAD5E154}"/>
              </a:ext>
            </a:extLst>
          </p:cNvPr>
          <p:cNvSpPr txBox="1"/>
          <p:nvPr/>
        </p:nvSpPr>
        <p:spPr>
          <a:xfrm>
            <a:off x="66475" y="478203"/>
            <a:ext cx="968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job openings, hires, quits, and layoffs as % of Nov. employment, 2001-25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FB0B71-C6C9-4713-9198-AAB38925DA8C}"/>
              </a:ext>
            </a:extLst>
          </p:cNvPr>
          <p:cNvSpPr txBox="1">
            <a:spLocks/>
          </p:cNvSpPr>
          <p:nvPr/>
        </p:nvSpPr>
        <p:spPr>
          <a:xfrm>
            <a:off x="754220" y="6473826"/>
            <a:ext cx="8908438" cy="30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Bureau of Labor Statistics,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www.bls.gov/jlt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Job Openings &amp; Labor Turnover Survey (JOLTS)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3CE3F-7382-BD77-5E71-202D677F580A}"/>
              </a:ext>
            </a:extLst>
          </p:cNvPr>
          <p:cNvSpPr txBox="1"/>
          <p:nvPr/>
        </p:nvSpPr>
        <p:spPr>
          <a:xfrm>
            <a:off x="8902927" y="3671465"/>
            <a:ext cx="126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openings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E0725-7841-F2A3-3624-4410059E51D9}"/>
              </a:ext>
            </a:extLst>
          </p:cNvPr>
          <p:cNvSpPr txBox="1"/>
          <p:nvPr/>
        </p:nvSpPr>
        <p:spPr>
          <a:xfrm>
            <a:off x="9822078" y="2589645"/>
            <a:ext cx="126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black"/>
                </a:solidFill>
                <a:latin typeface="Calibri" panose="020F0502020204030204"/>
              </a:rPr>
              <a:t>Nov.      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CBA11-97C6-7ADB-1B63-86CD32F25026}"/>
              </a:ext>
            </a:extLst>
          </p:cNvPr>
          <p:cNvSpPr txBox="1"/>
          <p:nvPr/>
        </p:nvSpPr>
        <p:spPr>
          <a:xfrm>
            <a:off x="10661218" y="3889516"/>
            <a:ext cx="99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4472C4"/>
                </a:solidFill>
                <a:latin typeface="Calibri" panose="020F0502020204030204"/>
              </a:rPr>
              <a:t>3.2%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017BA-CDCF-A52D-5E8D-E2F494286295}"/>
              </a:ext>
            </a:extLst>
          </p:cNvPr>
          <p:cNvSpPr txBox="1"/>
          <p:nvPr/>
        </p:nvSpPr>
        <p:spPr>
          <a:xfrm>
            <a:off x="8904281" y="3322975"/>
            <a:ext cx="768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94A05-98C0-1C40-9191-9E206BC9E960}"/>
              </a:ext>
            </a:extLst>
          </p:cNvPr>
          <p:cNvSpPr txBox="1"/>
          <p:nvPr/>
        </p:nvSpPr>
        <p:spPr>
          <a:xfrm>
            <a:off x="10647152" y="3335532"/>
            <a:ext cx="100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/>
              </a:rPr>
              <a:t>4.1%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5367E-A50E-DA15-2F5E-AFB4E1D68BEF}"/>
              </a:ext>
            </a:extLst>
          </p:cNvPr>
          <p:cNvSpPr txBox="1"/>
          <p:nvPr/>
        </p:nvSpPr>
        <p:spPr>
          <a:xfrm>
            <a:off x="9825268" y="3895312"/>
            <a:ext cx="9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4472C4"/>
                </a:solidFill>
                <a:latin typeface="Calibri" panose="020F0502020204030204"/>
              </a:rPr>
              <a:t>3.4%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99771-BA71-70C0-AFA6-0B19B4654931}"/>
              </a:ext>
            </a:extLst>
          </p:cNvPr>
          <p:cNvSpPr txBox="1"/>
          <p:nvPr/>
        </p:nvSpPr>
        <p:spPr>
          <a:xfrm>
            <a:off x="9900815" y="3338430"/>
            <a:ext cx="91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/>
              </a:rPr>
              <a:t>4.1%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0B786-C0DF-2012-E1A4-B2340096D8A7}"/>
              </a:ext>
            </a:extLst>
          </p:cNvPr>
          <p:cNvSpPr txBox="1"/>
          <p:nvPr/>
        </p:nvSpPr>
        <p:spPr>
          <a:xfrm>
            <a:off x="10703659" y="2576573"/>
            <a:ext cx="169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C476D-3789-05C1-B7D4-056B81DA48F8}"/>
              </a:ext>
            </a:extLst>
          </p:cNvPr>
          <p:cNvSpPr txBox="1"/>
          <p:nvPr/>
        </p:nvSpPr>
        <p:spPr>
          <a:xfrm>
            <a:off x="10682992" y="2823729"/>
            <a:ext cx="772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black"/>
                </a:solidFill>
                <a:latin typeface="Calibri" panose="020F0502020204030204"/>
              </a:rPr>
              <a:t>2024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6FB03-8A35-0E2D-0D37-8588335C1D70}"/>
              </a:ext>
            </a:extLst>
          </p:cNvPr>
          <p:cNvSpPr txBox="1"/>
          <p:nvPr/>
        </p:nvSpPr>
        <p:spPr>
          <a:xfrm>
            <a:off x="11455027" y="4462251"/>
            <a:ext cx="9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6062A7-749C-9C8B-9512-B683035A7997}"/>
              </a:ext>
            </a:extLst>
          </p:cNvPr>
          <p:cNvSpPr txBox="1"/>
          <p:nvPr/>
        </p:nvSpPr>
        <p:spPr>
          <a:xfrm>
            <a:off x="11362892" y="3982881"/>
            <a:ext cx="84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557BC-2833-E209-7954-0E454623BF80}"/>
              </a:ext>
            </a:extLst>
          </p:cNvPr>
          <p:cNvSpPr txBox="1"/>
          <p:nvPr/>
        </p:nvSpPr>
        <p:spPr>
          <a:xfrm>
            <a:off x="8921619" y="4481279"/>
            <a:ext cx="100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Layoffs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B1976-C6D2-CB7C-717F-39CF577A6BF9}"/>
              </a:ext>
            </a:extLst>
          </p:cNvPr>
          <p:cNvSpPr txBox="1"/>
          <p:nvPr/>
        </p:nvSpPr>
        <p:spPr>
          <a:xfrm>
            <a:off x="10635036" y="4481279"/>
            <a:ext cx="100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1.7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9B8E5A-75CE-FAB3-3DE0-98F2F0950D02}"/>
              </a:ext>
            </a:extLst>
          </p:cNvPr>
          <p:cNvSpPr txBox="1"/>
          <p:nvPr/>
        </p:nvSpPr>
        <p:spPr>
          <a:xfrm>
            <a:off x="9898312" y="4481279"/>
            <a:ext cx="91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556F6D-1E22-9AF5-0CEF-3048E4EF0F0F}"/>
              </a:ext>
            </a:extLst>
          </p:cNvPr>
          <p:cNvSpPr txBox="1"/>
          <p:nvPr/>
        </p:nvSpPr>
        <p:spPr>
          <a:xfrm>
            <a:off x="11345654" y="4680660"/>
            <a:ext cx="84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4DEC64ED-0FB9-4714-AD38-CB1759B48717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6474" y="1412240"/>
          <a:ext cx="9150274" cy="438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AC75BF-9719-2361-792F-76C6CA840690}"/>
              </a:ext>
            </a:extLst>
          </p:cNvPr>
          <p:cNvSpPr txBox="1"/>
          <p:nvPr/>
        </p:nvSpPr>
        <p:spPr>
          <a:xfrm>
            <a:off x="8903481" y="4319807"/>
            <a:ext cx="100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DB5CF-0AB6-A440-5E58-F7A2725E567E}"/>
              </a:ext>
            </a:extLst>
          </p:cNvPr>
          <p:cNvSpPr txBox="1"/>
          <p:nvPr/>
        </p:nvSpPr>
        <p:spPr>
          <a:xfrm>
            <a:off x="10626523" y="4332364"/>
            <a:ext cx="100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/>
              </a:rPr>
              <a:t>.7%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4D1E81-F978-9EDC-FAE7-9D9B3C05C509}"/>
              </a:ext>
            </a:extLst>
          </p:cNvPr>
          <p:cNvSpPr txBox="1"/>
          <p:nvPr/>
        </p:nvSpPr>
        <p:spPr>
          <a:xfrm>
            <a:off x="9889799" y="4332364"/>
            <a:ext cx="91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/>
              </a:rPr>
              <a:t>1.8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403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52757-B4D3-8C0B-81B3-3B07A70A8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>
            <a:extLst>
              <a:ext uri="{FF2B5EF4-FFF2-40B4-BE49-F238E27FC236}">
                <a16:creationId xmlns:a16="http://schemas.microsoft.com/office/drawing/2014/main" id="{C96658C8-6270-5016-0972-32142B8D749F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76953" y="5919787"/>
            <a:ext cx="6864350" cy="246063"/>
          </a:xfrm>
        </p:spPr>
        <p:txBody>
          <a:bodyPr/>
          <a:lstStyle/>
          <a:p>
            <a:r>
              <a:rPr lang="en-US" altLang="en-US" sz="1200" dirty="0">
                <a:latin typeface="+mn-lt"/>
              </a:rPr>
              <a:t>Source: Author, from U.S. Census Bureau, www.census.gov/constructionspending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A17AC-87FC-702B-D566-5C8AE9B02A47}"/>
              </a:ext>
            </a:extLst>
          </p:cNvPr>
          <p:cNvSpPr txBox="1"/>
          <p:nvPr/>
        </p:nvSpPr>
        <p:spPr>
          <a:xfrm>
            <a:off x="8181975" y="6473825"/>
            <a:ext cx="3835400" cy="23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22533" name="Text Placeholder 2">
            <a:extLst>
              <a:ext uri="{FF2B5EF4-FFF2-40B4-BE49-F238E27FC236}">
                <a16:creationId xmlns:a16="http://schemas.microsoft.com/office/drawing/2014/main" id="{24CF3269-69F5-7865-9EFB-86C6B3A2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295275"/>
            <a:ext cx="92598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construction is declining; public remains positive but weak</a:t>
            </a:r>
          </a:p>
        </p:txBody>
      </p:sp>
      <p:sp>
        <p:nvSpPr>
          <p:cNvPr id="22534" name="TextBox 8">
            <a:extLst>
              <a:ext uri="{FF2B5EF4-FFF2-40B4-BE49-F238E27FC236}">
                <a16:creationId xmlns:a16="http://schemas.microsoft.com/office/drawing/2014/main" id="{22D1CA9B-0D32-2699-D732-CF9945FA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63575"/>
            <a:ext cx="9259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Year-over-year % change in current dollars, seasonally adjusted, Oct. 2023-Oct. 2025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33DEB51-A079-58A1-90B5-E4AFD2CB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723" y="4897039"/>
            <a:ext cx="577763" cy="3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$914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9E01566-DAD6-4370-C8DD-4DD2C9BC3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229" y="5105847"/>
            <a:ext cx="1852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nonresidential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80C2541-631B-9930-1F98-DE403D30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27" y="4313133"/>
            <a:ext cx="5891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$524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3048C-ECB3-5518-2475-74DE15B6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581" y="2578182"/>
            <a:ext cx="1385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Oct. 2025</a:t>
            </a:r>
          </a:p>
          <a:p>
            <a:pPr eaLnBrk="1" hangingPunct="1"/>
            <a:r>
              <a:rPr lang="en-US" alt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(billion $)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55600E5-9A41-2A1A-4571-ED3653A9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251" y="4323703"/>
            <a:ext cx="626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7%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BE41071-A646-E2C9-9148-6D52345A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8782" y="4915011"/>
            <a:ext cx="626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5%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3C692D5-3DB8-2EBB-5F91-B33A6132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386" y="5098709"/>
            <a:ext cx="626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- 3%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FF8CB88-203B-D488-8961-FACEE81B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229" y="4318181"/>
            <a:ext cx="703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E7CBD8-01C8-FFC3-3682-ACEA523F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425" y="4902325"/>
            <a:ext cx="151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residential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CBA0CC5-BB67-4971-2CCC-A7760AA2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832" y="5088139"/>
            <a:ext cx="636729" cy="3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$737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9747701-4AFD-4055-304E-7B14F73F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7020" y="4313133"/>
            <a:ext cx="628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94DE51C-ADBD-BD19-0FBD-1C755608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0787" y="4915010"/>
            <a:ext cx="777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-1%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86257C91-B984-C6DC-C211-84B2D6E8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28" y="5116265"/>
            <a:ext cx="7554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6AF1A7-4B4E-8A95-353F-0A695947F005}"/>
              </a:ext>
            </a:extLst>
          </p:cNvPr>
          <p:cNvGraphicFramePr>
            <a:graphicFrameLocks/>
          </p:cNvGraphicFramePr>
          <p:nvPr/>
        </p:nvGraphicFramePr>
        <p:xfrm>
          <a:off x="124050" y="1186633"/>
          <a:ext cx="8115596" cy="46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3FF62FC-0B77-D2A3-8A58-6A82E8C6AACD}"/>
              </a:ext>
            </a:extLst>
          </p:cNvPr>
          <p:cNvSpPr txBox="1"/>
          <p:nvPr/>
        </p:nvSpPr>
        <p:spPr>
          <a:xfrm>
            <a:off x="10265434" y="2578182"/>
            <a:ext cx="2121247" cy="74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1" i="0" u="sng" dirty="0">
                <a:solidFill>
                  <a:srgbClr val="000000"/>
                </a:solidFill>
                <a:effectLst/>
              </a:rPr>
              <a:t>year-over-year % change</a:t>
            </a: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sz="1400" b="1" dirty="0">
                <a:solidFill>
                  <a:srgbClr val="000000"/>
                </a:solidFill>
              </a:rPr>
              <a:t>Oct.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2023-   Oct</a:t>
            </a:r>
            <a:r>
              <a:rPr lang="en-US" sz="1400" b="1" dirty="0">
                <a:solidFill>
                  <a:srgbClr val="000000"/>
                </a:solidFill>
              </a:rPr>
              <a:t>.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2024-</a:t>
            </a:r>
            <a:r>
              <a:rPr lang="en-US" sz="1400" b="1" i="0" u="sng" dirty="0">
                <a:solidFill>
                  <a:srgbClr val="000000"/>
                </a:solidFill>
                <a:effectLst/>
              </a:rPr>
              <a:t>Oct</a:t>
            </a:r>
            <a:r>
              <a:rPr lang="en-US" sz="1400" b="1" u="sng" dirty="0">
                <a:solidFill>
                  <a:srgbClr val="000000"/>
                </a:solidFill>
              </a:rPr>
              <a:t>.</a:t>
            </a:r>
            <a:r>
              <a:rPr lang="en-US" sz="1400" b="1" i="0" u="sng" dirty="0">
                <a:solidFill>
                  <a:srgbClr val="000000"/>
                </a:solidFill>
                <a:effectLst/>
              </a:rPr>
              <a:t> 2024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      </a:t>
            </a:r>
            <a:r>
              <a:rPr lang="en-US" sz="1400" b="1" i="0" u="sng" dirty="0">
                <a:solidFill>
                  <a:srgbClr val="000000"/>
                </a:solidFill>
                <a:effectLst/>
              </a:rPr>
              <a:t> Oct</a:t>
            </a:r>
            <a:r>
              <a:rPr lang="en-US" sz="1400" b="1" u="sng" dirty="0">
                <a:solidFill>
                  <a:srgbClr val="000000"/>
                </a:solidFill>
              </a:rPr>
              <a:t>.</a:t>
            </a:r>
            <a:r>
              <a:rPr lang="en-US" sz="1400" b="1" i="0" u="sng" dirty="0">
                <a:solidFill>
                  <a:srgbClr val="000000"/>
                </a:solidFill>
                <a:effectLst/>
              </a:rPr>
              <a:t> 2025</a:t>
            </a:r>
            <a:endParaRPr lang="en-US" sz="1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76609AC-0558-ED92-A443-3FC1F1A41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771" y="4643095"/>
            <a:ext cx="686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$2,175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ED46F54-55E3-365F-2656-9B8F52E5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367" y="4650779"/>
            <a:ext cx="626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3%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2548E17-3EAD-361E-672B-25CCAEDA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0" y="4643095"/>
            <a:ext cx="151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construction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917F707-AE61-2540-2777-3D4A861A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5257" y="4650779"/>
            <a:ext cx="9059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-1%</a:t>
            </a:r>
          </a:p>
        </p:txBody>
      </p:sp>
    </p:spTree>
    <p:extLst>
      <p:ext uri="{BB962C8B-B14F-4D97-AF65-F5344CB8AC3E}">
        <p14:creationId xmlns:p14="http://schemas.microsoft.com/office/powerpoint/2010/main" val="232328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37720-9497-795A-15FF-C29EB2B0F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87262"/>
            <a:ext cx="12192000" cy="4899354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$2,175B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Total -1.0%: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$926B </a:t>
            </a:r>
            <a:r>
              <a:rPr lang="en-US" sz="2000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Residential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-1% (Private single-family -6%; multi -3%;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improvements 4%); public 13%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      $1,249B </a:t>
            </a:r>
            <a:r>
              <a:rPr lang="en-US" sz="2000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Nonresidential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-1% (private -3%,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public 2%)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u="sng" dirty="0">
              <a:latin typeface="+mn-lt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u="sng" dirty="0">
                <a:latin typeface="+mn-lt"/>
                <a:cs typeface="Arial" panose="020B0604020202020204" pitchFamily="34" charset="0"/>
              </a:rPr>
              <a:t>Nonresidential segments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+mn-lt"/>
                <a:cs typeface="Arial" panose="020B0604020202020204" pitchFamily="34" charset="0"/>
              </a:rPr>
              <a:t>(in descending order of October 2025 spending; combined new &amp; renovation spending)</a:t>
            </a:r>
            <a:endParaRPr lang="en-US" sz="1900" u="sng" dirty="0">
              <a:latin typeface="+mn-lt"/>
              <a:cs typeface="Arial" panose="020B0604020202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900" dirty="0">
                <a:latin typeface="+mn-lt"/>
                <a:cs typeface="Arial" panose="020B0604020202020204" pitchFamily="34" charset="0"/>
              </a:rPr>
              <a:t>$214B </a:t>
            </a:r>
            <a:r>
              <a:rPr lang="en-US" sz="19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Mfg. -10% (computer/electronic -22%; </a:t>
            </a:r>
            <a:r>
              <a:rPr lang="en-US" sz="1900" dirty="0">
                <a:latin typeface="+mn-lt"/>
                <a:cs typeface="Arial" panose="020B0604020202020204" pitchFamily="34" charset="0"/>
              </a:rPr>
              <a:t>chemical 13%; </a:t>
            </a:r>
            <a:r>
              <a:rPr lang="en-US" sz="19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food/beverage/tobacco -6%; transportation equipment -13%)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$158B Power 3% (electric 3%; oil/gas fields &amp; pipelines 6%)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$143B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Highway and street -1% (pavement -4%;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bridge 13%)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$141B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Educational -1% (primary/secondary -4%; higher ed -4%;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other 23%)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$122B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Commercial -2% (warehouse -6%;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retail 0.5%;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farm -4%)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$106B </a:t>
            </a:r>
            <a:r>
              <a:rPr lang="en-US" sz="2000" dirty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Office including data centers -1% </a:t>
            </a:r>
            <a:r>
              <a:rPr lang="en-US" sz="2000" dirty="0">
                <a:latin typeface="Calibri (Body)"/>
                <a:cs typeface="Arial" panose="020B0604020202020204" pitchFamily="34" charset="0"/>
              </a:rPr>
              <a:t>(data centers 18%; </a:t>
            </a:r>
            <a:r>
              <a:rPr lang="en-US" sz="2000" dirty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other private office -12%; public office -8%)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$69B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Health care -0.5%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(hospital 0.5%;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medical building -7%;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special care 17%)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$69B Transportation 4% (air 8%;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private rail/truck -2%; transit -9%)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$227B Other 6%: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Sewage/waste 16%; Amuse/recreation 4%; Water supply 5%; Communication 0.3%; </a:t>
            </a:r>
            <a:r>
              <a:rPr lang="en-US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Lodging -1%;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Public safety 0.3%;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Conserv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/dev 7%;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Relig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15%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B362-8E46-688C-FCB7-95BD5A676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301841"/>
            <a:ext cx="9366250" cy="91894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Spending trends: mix of increases and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decreases</a:t>
            </a:r>
            <a:endParaRPr lang="en-US" sz="2400" b="0" dirty="0">
              <a:solidFill>
                <a:srgbClr val="C00000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0" dirty="0">
                <a:latin typeface="+mn-lt"/>
                <a:cs typeface="Poppins" panose="00000500000000000000" pitchFamily="2" charset="0"/>
              </a:rPr>
              <a:t>current dollars, seasonally adjusted annual rate (billion $), Oct. 2024-Oct.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13E06-DE94-57A3-16F4-A22EBED4AC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4088" y="6473825"/>
            <a:ext cx="6864350" cy="246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>
                <a:latin typeface="+mn-lt"/>
              </a:rPr>
              <a:t>Source: Author, from U.S. Census Bureau, www.census.gov/constructionspending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5AA63-DD24-A8F5-1550-109D8B150DE0}"/>
              </a:ext>
            </a:extLst>
          </p:cNvPr>
          <p:cNvSpPr txBox="1"/>
          <p:nvPr/>
        </p:nvSpPr>
        <p:spPr>
          <a:xfrm>
            <a:off x="8181975" y="6473825"/>
            <a:ext cx="3835400" cy="23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F6D56B80-071C-40EB-8501-AFDE9EF1E83D}"/>
              </a:ext>
            </a:extLst>
          </p:cNvPr>
          <p:cNvGraphicFramePr>
            <a:graphicFrameLocks/>
          </p:cNvGraphicFramePr>
          <p:nvPr/>
        </p:nvGraphicFramePr>
        <p:xfrm>
          <a:off x="275468" y="1828800"/>
          <a:ext cx="11420346" cy="353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9E2F3CC-0D98-49DF-A6C6-6617E097E805}"/>
              </a:ext>
            </a:extLst>
          </p:cNvPr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©2026 The Associated General Contractors of America, Inc.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31AA16-CB5E-437C-99F6-FFE849C9E48E}"/>
              </a:ext>
            </a:extLst>
          </p:cNvPr>
          <p:cNvSpPr txBox="1">
            <a:spLocks/>
          </p:cNvSpPr>
          <p:nvPr/>
        </p:nvSpPr>
        <p:spPr>
          <a:xfrm>
            <a:off x="486592" y="457112"/>
            <a:ext cx="8881851" cy="93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  <a:cs typeface="Poppins" panose="00000500000000000000" pitchFamily="2" charset="0"/>
              </a:rPr>
              <a:t>Firms’ major concerns for 2026</a:t>
            </a:r>
          </a:p>
          <a:p>
            <a:r>
              <a:rPr lang="en-US" sz="2000" b="0" dirty="0">
                <a:latin typeface="+mn-lt"/>
                <a:cs typeface="Poppins" panose="00000500000000000000" pitchFamily="2" charset="0"/>
              </a:rPr>
              <a:t>% of respondents who listed as a major concern: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82EAB-C9C2-9AB0-B3C8-259C314FE331}"/>
              </a:ext>
            </a:extLst>
          </p:cNvPr>
          <p:cNvSpPr txBox="1">
            <a:spLocks/>
          </p:cNvSpPr>
          <p:nvPr/>
        </p:nvSpPr>
        <p:spPr>
          <a:xfrm>
            <a:off x="702675" y="6517523"/>
            <a:ext cx="6321923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Source: AGC 2026 Outlook Survey; 951 total respondents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8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614f45-e450-4993-a7c6-7bbf9d4ae8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BE55EFE376B4CB252B6631EFDF1CD" ma:contentTypeVersion="18" ma:contentTypeDescription="Create a new document." ma:contentTypeScope="" ma:versionID="81d42032f359442e1e34926b04d909df">
  <xsd:schema xmlns:xsd="http://www.w3.org/2001/XMLSchema" xmlns:xs="http://www.w3.org/2001/XMLSchema" xmlns:p="http://schemas.microsoft.com/office/2006/metadata/properties" xmlns:ns3="b2614f45-e450-4993-a7c6-7bbf9d4ae850" xmlns:ns4="b8aad867-6d36-4bb2-8b6a-6a22d071eec2" targetNamespace="http://schemas.microsoft.com/office/2006/metadata/properties" ma:root="true" ma:fieldsID="b9f40650b145ab08dad886132796f575" ns3:_="" ns4:_="">
    <xsd:import namespace="b2614f45-e450-4993-a7c6-7bbf9d4ae850"/>
    <xsd:import namespace="b8aad867-6d36-4bb2-8b6a-6a22d071ee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14f45-e450-4993-a7c6-7bbf9d4ae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ad867-6d36-4bb2-8b6a-6a22d071e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DC81C-DE15-4165-9DF8-FBF3C125B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96767-2279-475B-B620-F00E1DE071E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b2614f45-e450-4993-a7c6-7bbf9d4ae850"/>
    <ds:schemaRef ds:uri="b8aad867-6d36-4bb2-8b6a-6a22d071eec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721D75-C0FC-4FB1-B990-103695CC9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14f45-e450-4993-a7c6-7bbf9d4ae850"/>
    <ds:schemaRef ds:uri="b8aad867-6d36-4bb2-8b6a-6a22d071e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156938</TotalTime>
  <Words>2308</Words>
  <Application>Microsoft Office PowerPoint</Application>
  <PresentationFormat>Widescreen</PresentationFormat>
  <Paragraphs>347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Calibri  </vt:lpstr>
      <vt:lpstr>Calibri (Body)</vt:lpstr>
      <vt:lpstr>Nunito</vt:lpstr>
      <vt:lpstr>Nunito ExtraLight</vt:lpstr>
      <vt:lpstr>Nunito Light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Macrina Wilkins</cp:lastModifiedBy>
  <cp:revision>240</cp:revision>
  <cp:lastPrinted>2023-03-17T20:08:21Z</cp:lastPrinted>
  <dcterms:created xsi:type="dcterms:W3CDTF">2019-05-30T18:50:33Z</dcterms:created>
  <dcterms:modified xsi:type="dcterms:W3CDTF">2026-01-26T19:08:38Z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0x0101005F5BE55EFE376B4CB252B6631EFDF1CD</vt:lpwstr>
  </property>
</Properties>
</file>