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</p:sldMasterIdLst>
  <p:notesMasterIdLst>
    <p:notesMasterId r:id="rId20"/>
  </p:notesMasterIdLst>
  <p:sldIdLst>
    <p:sldId id="607" r:id="rId5"/>
    <p:sldId id="728" r:id="rId6"/>
    <p:sldId id="726" r:id="rId7"/>
    <p:sldId id="732" r:id="rId8"/>
    <p:sldId id="733" r:id="rId9"/>
    <p:sldId id="734" r:id="rId10"/>
    <p:sldId id="735" r:id="rId11"/>
    <p:sldId id="624" r:id="rId12"/>
    <p:sldId id="731" r:id="rId13"/>
    <p:sldId id="725" r:id="rId14"/>
    <p:sldId id="716" r:id="rId15"/>
    <p:sldId id="723" r:id="rId16"/>
    <p:sldId id="630" r:id="rId17"/>
    <p:sldId id="667" r:id="rId18"/>
    <p:sldId id="64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F7356DD-D116-4F48-9DC4-9BBE7E801807}">
          <p14:sldIdLst>
            <p14:sldId id="607"/>
            <p14:sldId id="728"/>
            <p14:sldId id="726"/>
            <p14:sldId id="732"/>
            <p14:sldId id="733"/>
            <p14:sldId id="734"/>
            <p14:sldId id="735"/>
            <p14:sldId id="624"/>
            <p14:sldId id="731"/>
            <p14:sldId id="725"/>
            <p14:sldId id="716"/>
            <p14:sldId id="723"/>
            <p14:sldId id="630"/>
            <p14:sldId id="667"/>
            <p14:sldId id="649"/>
          </p14:sldIdLst>
        </p14:section>
        <p14:section name="Untitled Section" id="{C6720F26-669C-42AA-AC25-740F5DC9BD2C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n Simonson" initials="KS" lastIdx="1" clrIdx="0">
    <p:extLst>
      <p:ext uri="{19B8F6BF-5375-455C-9EA6-DF929625EA0E}">
        <p15:presenceInfo xmlns:p15="http://schemas.microsoft.com/office/powerpoint/2012/main" userId="Ken Simon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A93A"/>
    <a:srgbClr val="632523"/>
    <a:srgbClr val="E2ADAC"/>
    <a:srgbClr val="C4D79B"/>
    <a:srgbClr val="963634"/>
    <a:srgbClr val="EB0029"/>
    <a:srgbClr val="DA9694"/>
    <a:srgbClr val="445321"/>
    <a:srgbClr val="76933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30" autoAdjust="0"/>
    <p:restoredTop sz="93629" autoAdjust="0"/>
  </p:normalViewPr>
  <p:slideViewPr>
    <p:cSldViewPr snapToGrid="0">
      <p:cViewPr>
        <p:scale>
          <a:sx n="60" d="100"/>
          <a:sy n="60" d="100"/>
        </p:scale>
        <p:origin x="188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40" d="100"/>
        <a:sy n="140" d="100"/>
      </p:scale>
      <p:origin x="0" y="-47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47916946865292E-2"/>
          <c:y val="8.7585814643719187E-2"/>
          <c:w val="0.90952083053134714"/>
          <c:h val="0.8642373983137087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Residential Construction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Sheet1!$A$2:$A$60</c:f>
              <c:numCache>
                <c:formatCode>[$-409]mmm\-yy;@</c:formatCode>
                <c:ptCount val="59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44063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44197</c:v>
                </c:pt>
                <c:pt idx="12">
                  <c:v>44228</c:v>
                </c:pt>
                <c:pt idx="13">
                  <c:v>44256</c:v>
                </c:pt>
                <c:pt idx="14">
                  <c:v>44287</c:v>
                </c:pt>
                <c:pt idx="15">
                  <c:v>44317</c:v>
                </c:pt>
                <c:pt idx="16">
                  <c:v>44348</c:v>
                </c:pt>
                <c:pt idx="17">
                  <c:v>44378</c:v>
                </c:pt>
                <c:pt idx="18">
                  <c:v>44409</c:v>
                </c:pt>
                <c:pt idx="19">
                  <c:v>44440</c:v>
                </c:pt>
                <c:pt idx="20">
                  <c:v>44470</c:v>
                </c:pt>
                <c:pt idx="21">
                  <c:v>44501</c:v>
                </c:pt>
                <c:pt idx="22">
                  <c:v>44531</c:v>
                </c:pt>
                <c:pt idx="23">
                  <c:v>44562</c:v>
                </c:pt>
                <c:pt idx="24">
                  <c:v>44593</c:v>
                </c:pt>
                <c:pt idx="25">
                  <c:v>44621</c:v>
                </c:pt>
                <c:pt idx="26">
                  <c:v>44652</c:v>
                </c:pt>
                <c:pt idx="27">
                  <c:v>44682</c:v>
                </c:pt>
                <c:pt idx="28">
                  <c:v>44713</c:v>
                </c:pt>
                <c:pt idx="29">
                  <c:v>44743</c:v>
                </c:pt>
                <c:pt idx="30">
                  <c:v>44774</c:v>
                </c:pt>
                <c:pt idx="31">
                  <c:v>44805</c:v>
                </c:pt>
                <c:pt idx="32">
                  <c:v>44835</c:v>
                </c:pt>
                <c:pt idx="33">
                  <c:v>44866</c:v>
                </c:pt>
                <c:pt idx="34">
                  <c:v>44896</c:v>
                </c:pt>
                <c:pt idx="35">
                  <c:v>44927</c:v>
                </c:pt>
                <c:pt idx="36">
                  <c:v>44958</c:v>
                </c:pt>
                <c:pt idx="37">
                  <c:v>44986</c:v>
                </c:pt>
                <c:pt idx="38">
                  <c:v>45017</c:v>
                </c:pt>
                <c:pt idx="39">
                  <c:v>45047</c:v>
                </c:pt>
                <c:pt idx="40">
                  <c:v>45078</c:v>
                </c:pt>
                <c:pt idx="41">
                  <c:v>45108</c:v>
                </c:pt>
                <c:pt idx="42">
                  <c:v>45139</c:v>
                </c:pt>
                <c:pt idx="43">
                  <c:v>45170</c:v>
                </c:pt>
                <c:pt idx="44">
                  <c:v>45200</c:v>
                </c:pt>
                <c:pt idx="45">
                  <c:v>45231</c:v>
                </c:pt>
                <c:pt idx="46">
                  <c:v>45261</c:v>
                </c:pt>
                <c:pt idx="47">
                  <c:v>45292</c:v>
                </c:pt>
                <c:pt idx="48">
                  <c:v>45323</c:v>
                </c:pt>
                <c:pt idx="49">
                  <c:v>45352</c:v>
                </c:pt>
                <c:pt idx="50">
                  <c:v>45383</c:v>
                </c:pt>
                <c:pt idx="51">
                  <c:v>45413</c:v>
                </c:pt>
                <c:pt idx="52">
                  <c:v>45444</c:v>
                </c:pt>
                <c:pt idx="53">
                  <c:v>45474</c:v>
                </c:pt>
                <c:pt idx="54">
                  <c:v>45505</c:v>
                </c:pt>
                <c:pt idx="55">
                  <c:v>45536</c:v>
                </c:pt>
                <c:pt idx="56">
                  <c:v>45566</c:v>
                </c:pt>
                <c:pt idx="57">
                  <c:v>45597</c:v>
                </c:pt>
                <c:pt idx="58">
                  <c:v>45627</c:v>
                </c:pt>
              </c:numCache>
            </c:numRef>
          </c:cat>
          <c:val>
            <c:numRef>
              <c:f>Sheet1!$B$2:$B$60</c:f>
              <c:numCache>
                <c:formatCode>0.0%</c:formatCode>
                <c:ptCount val="59"/>
                <c:pt idx="0">
                  <c:v>3.4060800446242066E-2</c:v>
                </c:pt>
                <c:pt idx="1">
                  <c:v>2.0152618799861223E-2</c:v>
                </c:pt>
                <c:pt idx="2">
                  <c:v>-0.13063763608087092</c:v>
                </c:pt>
                <c:pt idx="3">
                  <c:v>-5.2952315372697602E-2</c:v>
                </c:pt>
                <c:pt idx="4">
                  <c:v>-2.5127870653255922E-2</c:v>
                </c:pt>
                <c:pt idx="5">
                  <c:v>-1.9866415482103099E-2</c:v>
                </c:pt>
                <c:pt idx="6">
                  <c:v>-8.2636126731585029E-3</c:v>
                </c:pt>
                <c:pt idx="7">
                  <c:v>-2.3558332479769323E-3</c:v>
                </c:pt>
                <c:pt idx="8">
                  <c:v>5.5886863179416034E-3</c:v>
                </c:pt>
                <c:pt idx="9">
                  <c:v>1.214395360736821E-2</c:v>
                </c:pt>
                <c:pt idx="10">
                  <c:v>2.4487704918032725E-2</c:v>
                </c:pt>
                <c:pt idx="11">
                  <c:v>2.13278994735949E-2</c:v>
                </c:pt>
                <c:pt idx="12">
                  <c:v>9.2714338693907807E-3</c:v>
                </c:pt>
                <c:pt idx="13">
                  <c:v>3.0464792084594169E-2</c:v>
                </c:pt>
                <c:pt idx="14">
                  <c:v>0.20691711389385808</c:v>
                </c:pt>
                <c:pt idx="15">
                  <c:v>0.10208310611844265</c:v>
                </c:pt>
                <c:pt idx="16">
                  <c:v>7.5037853445543826E-2</c:v>
                </c:pt>
                <c:pt idx="17">
                  <c:v>6.8845011357679536E-2</c:v>
                </c:pt>
                <c:pt idx="18">
                  <c:v>6.3236870310825172E-2</c:v>
                </c:pt>
                <c:pt idx="19">
                  <c:v>5.869267624914442E-2</c:v>
                </c:pt>
                <c:pt idx="20">
                  <c:v>5.4186858246636813E-2</c:v>
                </c:pt>
                <c:pt idx="21">
                  <c:v>5.4632469414579866E-2</c:v>
                </c:pt>
                <c:pt idx="22">
                  <c:v>4.7504750475047659E-2</c:v>
                </c:pt>
                <c:pt idx="23">
                  <c:v>4.7185182722043056E-2</c:v>
                </c:pt>
                <c:pt idx="24">
                  <c:v>6.1798503474078025E-2</c:v>
                </c:pt>
                <c:pt idx="25">
                  <c:v>5.9458210974362304E-2</c:v>
                </c:pt>
                <c:pt idx="26">
                  <c:v>5.691699604743089E-2</c:v>
                </c:pt>
                <c:pt idx="27">
                  <c:v>6.6369783935345483E-2</c:v>
                </c:pt>
                <c:pt idx="28">
                  <c:v>5.5551916148051217E-2</c:v>
                </c:pt>
                <c:pt idx="29">
                  <c:v>5.7904201405917906E-2</c:v>
                </c:pt>
                <c:pt idx="30">
                  <c:v>5.4435483870967777E-2</c:v>
                </c:pt>
                <c:pt idx="31">
                  <c:v>5.0913205107483435E-2</c:v>
                </c:pt>
                <c:pt idx="32">
                  <c:v>4.7222579400797104E-2</c:v>
                </c:pt>
                <c:pt idx="33">
                  <c:v>4.1640035791895756E-2</c:v>
                </c:pt>
                <c:pt idx="34">
                  <c:v>3.92400229138819E-2</c:v>
                </c:pt>
                <c:pt idx="35">
                  <c:v>3.9184554807570056E-2</c:v>
                </c:pt>
                <c:pt idx="36">
                  <c:v>3.0044673755741519E-2</c:v>
                </c:pt>
                <c:pt idx="37">
                  <c:v>1.8374910461241539E-2</c:v>
                </c:pt>
                <c:pt idx="38">
                  <c:v>2.2749937671403639E-2</c:v>
                </c:pt>
                <c:pt idx="39">
                  <c:v>1.6642435116156831E-2</c:v>
                </c:pt>
                <c:pt idx="40">
                  <c:v>2.5010860795630686E-2</c:v>
                </c:pt>
                <c:pt idx="41">
                  <c:v>2.0583508468290244E-2</c:v>
                </c:pt>
                <c:pt idx="42">
                  <c:v>1.9027940541540823E-2</c:v>
                </c:pt>
                <c:pt idx="43">
                  <c:v>1.9901568748077459E-2</c:v>
                </c:pt>
                <c:pt idx="44">
                  <c:v>2.0996408509070846E-2</c:v>
                </c:pt>
                <c:pt idx="45">
                  <c:v>1.8990642736616072E-2</c:v>
                </c:pt>
                <c:pt idx="46">
                  <c:v>1.9016995865870436E-2</c:v>
                </c:pt>
                <c:pt idx="47">
                  <c:v>1.8578500275010752E-2</c:v>
                </c:pt>
                <c:pt idx="48">
                  <c:v>1.8111847530618876E-2</c:v>
                </c:pt>
                <c:pt idx="49">
                  <c:v>2.6178170586256433E-2</c:v>
                </c:pt>
                <c:pt idx="50">
                  <c:v>2.1573526723139794E-2</c:v>
                </c:pt>
                <c:pt idx="51">
                  <c:v>2.1116689487296406E-2</c:v>
                </c:pt>
                <c:pt idx="52">
                  <c:v>1.6771615403245368E-2</c:v>
                </c:pt>
                <c:pt idx="53">
                  <c:v>1.8260553570347098E-2</c:v>
                </c:pt>
                <c:pt idx="54">
                  <c:v>1.864237508700781E-2</c:v>
                </c:pt>
                <c:pt idx="55">
                  <c:v>1.8457640920469365E-2</c:v>
                </c:pt>
                <c:pt idx="56">
                  <c:v>1.3379032500526142E-2</c:v>
                </c:pt>
                <c:pt idx="57">
                  <c:v>1.6017342084663037E-2</c:v>
                </c:pt>
                <c:pt idx="58">
                  <c:v>1.5326361341507394E-2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6F6-0242-B213-8DBE7C2D49C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Nonresidential Construction</c:v>
                </c:pt>
              </c:strCache>
            </c:strRef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Sheet1!$A$2:$A$60</c:f>
              <c:numCache>
                <c:formatCode>[$-409]mmm\-yy;@</c:formatCode>
                <c:ptCount val="59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44063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44197</c:v>
                </c:pt>
                <c:pt idx="12">
                  <c:v>44228</c:v>
                </c:pt>
                <c:pt idx="13">
                  <c:v>44256</c:v>
                </c:pt>
                <c:pt idx="14">
                  <c:v>44287</c:v>
                </c:pt>
                <c:pt idx="15">
                  <c:v>44317</c:v>
                </c:pt>
                <c:pt idx="16">
                  <c:v>44348</c:v>
                </c:pt>
                <c:pt idx="17">
                  <c:v>44378</c:v>
                </c:pt>
                <c:pt idx="18">
                  <c:v>44409</c:v>
                </c:pt>
                <c:pt idx="19">
                  <c:v>44440</c:v>
                </c:pt>
                <c:pt idx="20">
                  <c:v>44470</c:v>
                </c:pt>
                <c:pt idx="21">
                  <c:v>44501</c:v>
                </c:pt>
                <c:pt idx="22">
                  <c:v>44531</c:v>
                </c:pt>
                <c:pt idx="23">
                  <c:v>44562</c:v>
                </c:pt>
                <c:pt idx="24">
                  <c:v>44593</c:v>
                </c:pt>
                <c:pt idx="25">
                  <c:v>44621</c:v>
                </c:pt>
                <c:pt idx="26">
                  <c:v>44652</c:v>
                </c:pt>
                <c:pt idx="27">
                  <c:v>44682</c:v>
                </c:pt>
                <c:pt idx="28">
                  <c:v>44713</c:v>
                </c:pt>
                <c:pt idx="29">
                  <c:v>44743</c:v>
                </c:pt>
                <c:pt idx="30">
                  <c:v>44774</c:v>
                </c:pt>
                <c:pt idx="31">
                  <c:v>44805</c:v>
                </c:pt>
                <c:pt idx="32">
                  <c:v>44835</c:v>
                </c:pt>
                <c:pt idx="33">
                  <c:v>44866</c:v>
                </c:pt>
                <c:pt idx="34">
                  <c:v>44896</c:v>
                </c:pt>
                <c:pt idx="35">
                  <c:v>44927</c:v>
                </c:pt>
                <c:pt idx="36">
                  <c:v>44958</c:v>
                </c:pt>
                <c:pt idx="37">
                  <c:v>44986</c:v>
                </c:pt>
                <c:pt idx="38">
                  <c:v>45017</c:v>
                </c:pt>
                <c:pt idx="39">
                  <c:v>45047</c:v>
                </c:pt>
                <c:pt idx="40">
                  <c:v>45078</c:v>
                </c:pt>
                <c:pt idx="41">
                  <c:v>45108</c:v>
                </c:pt>
                <c:pt idx="42">
                  <c:v>45139</c:v>
                </c:pt>
                <c:pt idx="43">
                  <c:v>45170</c:v>
                </c:pt>
                <c:pt idx="44">
                  <c:v>45200</c:v>
                </c:pt>
                <c:pt idx="45">
                  <c:v>45231</c:v>
                </c:pt>
                <c:pt idx="46">
                  <c:v>45261</c:v>
                </c:pt>
                <c:pt idx="47">
                  <c:v>45292</c:v>
                </c:pt>
                <c:pt idx="48">
                  <c:v>45323</c:v>
                </c:pt>
                <c:pt idx="49">
                  <c:v>45352</c:v>
                </c:pt>
                <c:pt idx="50">
                  <c:v>45383</c:v>
                </c:pt>
                <c:pt idx="51">
                  <c:v>45413</c:v>
                </c:pt>
                <c:pt idx="52">
                  <c:v>45444</c:v>
                </c:pt>
                <c:pt idx="53">
                  <c:v>45474</c:v>
                </c:pt>
                <c:pt idx="54">
                  <c:v>45505</c:v>
                </c:pt>
                <c:pt idx="55">
                  <c:v>45536</c:v>
                </c:pt>
                <c:pt idx="56">
                  <c:v>45566</c:v>
                </c:pt>
                <c:pt idx="57">
                  <c:v>45597</c:v>
                </c:pt>
                <c:pt idx="58">
                  <c:v>45627</c:v>
                </c:pt>
              </c:numCache>
            </c:numRef>
          </c:cat>
          <c:val>
            <c:numRef>
              <c:f>Sheet1!$C$2:$C$60</c:f>
              <c:numCache>
                <c:formatCode>0.0%</c:formatCode>
                <c:ptCount val="59"/>
                <c:pt idx="0">
                  <c:v>2.5200432890871826E-2</c:v>
                </c:pt>
                <c:pt idx="1">
                  <c:v>1.2909763835036892E-2</c:v>
                </c:pt>
                <c:pt idx="2">
                  <c:v>-0.12128978554686649</c:v>
                </c:pt>
                <c:pt idx="3">
                  <c:v>-7.064908987734074E-2</c:v>
                </c:pt>
                <c:pt idx="4">
                  <c:v>-5.8270799347471376E-2</c:v>
                </c:pt>
                <c:pt idx="5">
                  <c:v>-5.9144104044987843E-2</c:v>
                </c:pt>
                <c:pt idx="6">
                  <c:v>-6.0799826595859974E-2</c:v>
                </c:pt>
                <c:pt idx="7">
                  <c:v>-6.237559498052795E-2</c:v>
                </c:pt>
                <c:pt idx="8">
                  <c:v>-5.6711961225549667E-2</c:v>
                </c:pt>
                <c:pt idx="9">
                  <c:v>-5.7011554052589362E-2</c:v>
                </c:pt>
                <c:pt idx="10">
                  <c:v>-5.3193339420025368E-2</c:v>
                </c:pt>
                <c:pt idx="11">
                  <c:v>-6.0300748635412391E-2</c:v>
                </c:pt>
                <c:pt idx="12">
                  <c:v>-7.4281528717307976E-2</c:v>
                </c:pt>
                <c:pt idx="13">
                  <c:v>-5.0785158119100449E-2</c:v>
                </c:pt>
                <c:pt idx="14">
                  <c:v>8.9270578850276686E-2</c:v>
                </c:pt>
                <c:pt idx="15">
                  <c:v>2.4447523543364279E-2</c:v>
                </c:pt>
                <c:pt idx="16">
                  <c:v>4.1112342941609552E-3</c:v>
                </c:pt>
                <c:pt idx="17">
                  <c:v>5.3769644381878182E-3</c:v>
                </c:pt>
                <c:pt idx="18">
                  <c:v>5.2157858296792902E-3</c:v>
                </c:pt>
                <c:pt idx="19">
                  <c:v>1.0222211966679785E-2</c:v>
                </c:pt>
                <c:pt idx="20">
                  <c:v>1.0115838972359299E-2</c:v>
                </c:pt>
                <c:pt idx="21">
                  <c:v>1.8528309694029896E-2</c:v>
                </c:pt>
                <c:pt idx="22">
                  <c:v>2.2178854322121539E-2</c:v>
                </c:pt>
                <c:pt idx="23">
                  <c:v>1.8780420607952812E-2</c:v>
                </c:pt>
                <c:pt idx="24">
                  <c:v>4.5776122876425372E-2</c:v>
                </c:pt>
                <c:pt idx="25">
                  <c:v>2.958091790206915E-2</c:v>
                </c:pt>
                <c:pt idx="26">
                  <c:v>2.8744707632452311E-2</c:v>
                </c:pt>
                <c:pt idx="27">
                  <c:v>3.3996607216542157E-2</c:v>
                </c:pt>
                <c:pt idx="28">
                  <c:v>4.2945208630445958E-2</c:v>
                </c:pt>
                <c:pt idx="29">
                  <c:v>4.4553091860625345E-2</c:v>
                </c:pt>
                <c:pt idx="30">
                  <c:v>4.5803104049958673E-2</c:v>
                </c:pt>
                <c:pt idx="31">
                  <c:v>4.4883508451347649E-2</c:v>
                </c:pt>
                <c:pt idx="32">
                  <c:v>4.0353347261331385E-2</c:v>
                </c:pt>
                <c:pt idx="33">
                  <c:v>3.8300945674498349E-2</c:v>
                </c:pt>
                <c:pt idx="34">
                  <c:v>3.7465465735271035E-2</c:v>
                </c:pt>
                <c:pt idx="35">
                  <c:v>4.7640510208680889E-2</c:v>
                </c:pt>
                <c:pt idx="36">
                  <c:v>3.9766784609564461E-2</c:v>
                </c:pt>
                <c:pt idx="37">
                  <c:v>3.9502381270307765E-2</c:v>
                </c:pt>
                <c:pt idx="38">
                  <c:v>4.1044693110275629E-2</c:v>
                </c:pt>
                <c:pt idx="39">
                  <c:v>3.9862542955326499E-2</c:v>
                </c:pt>
                <c:pt idx="40">
                  <c:v>3.8133256875675356E-2</c:v>
                </c:pt>
                <c:pt idx="41">
                  <c:v>3.6829498758432853E-2</c:v>
                </c:pt>
                <c:pt idx="42">
                  <c:v>4.2282277008188499E-2</c:v>
                </c:pt>
                <c:pt idx="43">
                  <c:v>3.8189966116515428E-2</c:v>
                </c:pt>
                <c:pt idx="44">
                  <c:v>3.9224674219108281E-2</c:v>
                </c:pt>
                <c:pt idx="45">
                  <c:v>3.9083557951482717E-2</c:v>
                </c:pt>
                <c:pt idx="46">
                  <c:v>3.7563056138907328E-2</c:v>
                </c:pt>
                <c:pt idx="47">
                  <c:v>3.525641025641018E-2</c:v>
                </c:pt>
                <c:pt idx="48">
                  <c:v>3.5206745997774166E-2</c:v>
                </c:pt>
                <c:pt idx="49">
                  <c:v>3.8622107088569571E-2</c:v>
                </c:pt>
                <c:pt idx="50">
                  <c:v>3.6370629968373321E-2</c:v>
                </c:pt>
                <c:pt idx="51">
                  <c:v>3.6031810331961706E-2</c:v>
                </c:pt>
                <c:pt idx="52">
                  <c:v>3.5606543445931671E-2</c:v>
                </c:pt>
                <c:pt idx="53">
                  <c:v>3.5266939363753816E-2</c:v>
                </c:pt>
                <c:pt idx="54">
                  <c:v>3.3890094150852111E-2</c:v>
                </c:pt>
                <c:pt idx="55">
                  <c:v>3.6848311294533816E-2</c:v>
                </c:pt>
                <c:pt idx="56">
                  <c:v>3.5286704473850031E-2</c:v>
                </c:pt>
                <c:pt idx="57">
                  <c:v>3.1965189741014866E-2</c:v>
                </c:pt>
                <c:pt idx="58">
                  <c:v>3.0318838160420896E-2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6F6-0242-B213-8DBE7C2D49C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Nonfarm Employment </c:v>
                </c:pt>
              </c:strCache>
            </c:strRef>
          </c:tx>
          <c:spPr>
            <a:ln w="38100" cap="rnd">
              <a:solidFill>
                <a:srgbClr val="76933C"/>
              </a:solidFill>
              <a:round/>
            </a:ln>
            <a:effectLst/>
          </c:spPr>
          <c:marker>
            <c:symbol val="none"/>
          </c:marker>
          <c:cat>
            <c:numRef>
              <c:f>Sheet1!$A$2:$A$60</c:f>
              <c:numCache>
                <c:formatCode>[$-409]mmm\-yy;@</c:formatCode>
                <c:ptCount val="59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44063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44197</c:v>
                </c:pt>
                <c:pt idx="12">
                  <c:v>44228</c:v>
                </c:pt>
                <c:pt idx="13">
                  <c:v>44256</c:v>
                </c:pt>
                <c:pt idx="14">
                  <c:v>44287</c:v>
                </c:pt>
                <c:pt idx="15">
                  <c:v>44317</c:v>
                </c:pt>
                <c:pt idx="16">
                  <c:v>44348</c:v>
                </c:pt>
                <c:pt idx="17">
                  <c:v>44378</c:v>
                </c:pt>
                <c:pt idx="18">
                  <c:v>44409</c:v>
                </c:pt>
                <c:pt idx="19">
                  <c:v>44440</c:v>
                </c:pt>
                <c:pt idx="20">
                  <c:v>44470</c:v>
                </c:pt>
                <c:pt idx="21">
                  <c:v>44501</c:v>
                </c:pt>
                <c:pt idx="22">
                  <c:v>44531</c:v>
                </c:pt>
                <c:pt idx="23">
                  <c:v>44562</c:v>
                </c:pt>
                <c:pt idx="24">
                  <c:v>44593</c:v>
                </c:pt>
                <c:pt idx="25">
                  <c:v>44621</c:v>
                </c:pt>
                <c:pt idx="26">
                  <c:v>44652</c:v>
                </c:pt>
                <c:pt idx="27">
                  <c:v>44682</c:v>
                </c:pt>
                <c:pt idx="28">
                  <c:v>44713</c:v>
                </c:pt>
                <c:pt idx="29">
                  <c:v>44743</c:v>
                </c:pt>
                <c:pt idx="30">
                  <c:v>44774</c:v>
                </c:pt>
                <c:pt idx="31">
                  <c:v>44805</c:v>
                </c:pt>
                <c:pt idx="32">
                  <c:v>44835</c:v>
                </c:pt>
                <c:pt idx="33">
                  <c:v>44866</c:v>
                </c:pt>
                <c:pt idx="34">
                  <c:v>44896</c:v>
                </c:pt>
                <c:pt idx="35">
                  <c:v>44927</c:v>
                </c:pt>
                <c:pt idx="36">
                  <c:v>44958</c:v>
                </c:pt>
                <c:pt idx="37">
                  <c:v>44986</c:v>
                </c:pt>
                <c:pt idx="38">
                  <c:v>45017</c:v>
                </c:pt>
                <c:pt idx="39">
                  <c:v>45047</c:v>
                </c:pt>
                <c:pt idx="40">
                  <c:v>45078</c:v>
                </c:pt>
                <c:pt idx="41">
                  <c:v>45108</c:v>
                </c:pt>
                <c:pt idx="42">
                  <c:v>45139</c:v>
                </c:pt>
                <c:pt idx="43">
                  <c:v>45170</c:v>
                </c:pt>
                <c:pt idx="44">
                  <c:v>45200</c:v>
                </c:pt>
                <c:pt idx="45">
                  <c:v>45231</c:v>
                </c:pt>
                <c:pt idx="46">
                  <c:v>45261</c:v>
                </c:pt>
                <c:pt idx="47">
                  <c:v>45292</c:v>
                </c:pt>
                <c:pt idx="48">
                  <c:v>45323</c:v>
                </c:pt>
                <c:pt idx="49">
                  <c:v>45352</c:v>
                </c:pt>
                <c:pt idx="50">
                  <c:v>45383</c:v>
                </c:pt>
                <c:pt idx="51">
                  <c:v>45413</c:v>
                </c:pt>
                <c:pt idx="52">
                  <c:v>45444</c:v>
                </c:pt>
                <c:pt idx="53">
                  <c:v>45474</c:v>
                </c:pt>
                <c:pt idx="54">
                  <c:v>45505</c:v>
                </c:pt>
                <c:pt idx="55">
                  <c:v>45536</c:v>
                </c:pt>
                <c:pt idx="56">
                  <c:v>45566</c:v>
                </c:pt>
                <c:pt idx="57">
                  <c:v>45597</c:v>
                </c:pt>
                <c:pt idx="58">
                  <c:v>45627</c:v>
                </c:pt>
              </c:numCache>
            </c:numRef>
          </c:cat>
          <c:val>
            <c:numRef>
              <c:f>Sheet1!$D$2:$D$60</c:f>
              <c:numCache>
                <c:formatCode>0.0%</c:formatCode>
                <c:ptCount val="59"/>
                <c:pt idx="0">
                  <c:v>1.5184020467446633E-2</c:v>
                </c:pt>
                <c:pt idx="1">
                  <c:v>4.1511442256519423E-3</c:v>
                </c:pt>
                <c:pt idx="2">
                  <c:v>-0.13371811135537948</c:v>
                </c:pt>
                <c:pt idx="3">
                  <c:v>-0.11667662484232888</c:v>
                </c:pt>
                <c:pt idx="4">
                  <c:v>-8.7382374980934638E-2</c:v>
                </c:pt>
                <c:pt idx="5">
                  <c:v>-7.8307783057947097E-2</c:v>
                </c:pt>
                <c:pt idx="6">
                  <c:v>-6.824122664796077E-2</c:v>
                </c:pt>
                <c:pt idx="7">
                  <c:v>-6.316499028535931E-2</c:v>
                </c:pt>
                <c:pt idx="8">
                  <c:v>-5.9215435102709199E-2</c:v>
                </c:pt>
                <c:pt idx="9">
                  <c:v>-5.8808402895913284E-2</c:v>
                </c:pt>
                <c:pt idx="10">
                  <c:v>-6.1206873830420915E-2</c:v>
                </c:pt>
                <c:pt idx="11">
                  <c:v>-6.0020513090244448E-2</c:v>
                </c:pt>
                <c:pt idx="12">
                  <c:v>-5.7930971116551051E-2</c:v>
                </c:pt>
                <c:pt idx="13">
                  <c:v>-4.3830824676701297E-2</c:v>
                </c:pt>
                <c:pt idx="14">
                  <c:v>0.10874798742620563</c:v>
                </c:pt>
                <c:pt idx="15">
                  <c:v>9.0496411258502121E-2</c:v>
                </c:pt>
                <c:pt idx="16">
                  <c:v>5.9359104781281792E-2</c:v>
                </c:pt>
                <c:pt idx="17">
                  <c:v>5.3888856929183687E-2</c:v>
                </c:pt>
                <c:pt idx="18">
                  <c:v>4.5611119397154808E-2</c:v>
                </c:pt>
                <c:pt idx="19">
                  <c:v>4.2452031602708801E-2</c:v>
                </c:pt>
                <c:pt idx="20">
                  <c:v>4.267295531271275E-2</c:v>
                </c:pt>
                <c:pt idx="21">
                  <c:v>4.5045991747406179E-2</c:v>
                </c:pt>
                <c:pt idx="22">
                  <c:v>5.1005439550798386E-2</c:v>
                </c:pt>
                <c:pt idx="23">
                  <c:v>4.9276416565828957E-2</c:v>
                </c:pt>
                <c:pt idx="24">
                  <c:v>5.1078414980772445E-2</c:v>
                </c:pt>
                <c:pt idx="25">
                  <c:v>4.8791641261570866E-2</c:v>
                </c:pt>
                <c:pt idx="26">
                  <c:v>4.8598337643658292E-2</c:v>
                </c:pt>
                <c:pt idx="27">
                  <c:v>4.7086067155538404E-2</c:v>
                </c:pt>
                <c:pt idx="28">
                  <c:v>4.4989676861765977E-2</c:v>
                </c:pt>
                <c:pt idx="29">
                  <c:v>4.4214577163989681E-2</c:v>
                </c:pt>
                <c:pt idx="30">
                  <c:v>4.1162605878237481E-2</c:v>
                </c:pt>
                <c:pt idx="31">
                  <c:v>3.8963851182178676E-2</c:v>
                </c:pt>
                <c:pt idx="32">
                  <c:v>3.5931851991464668E-2</c:v>
                </c:pt>
                <c:pt idx="33">
                  <c:v>3.339746468865009E-2</c:v>
                </c:pt>
                <c:pt idx="34">
                  <c:v>3.0378918406325547E-2</c:v>
                </c:pt>
                <c:pt idx="35">
                  <c:v>3.1723705787459838E-2</c:v>
                </c:pt>
                <c:pt idx="36">
                  <c:v>2.7731382062090724E-2</c:v>
                </c:pt>
                <c:pt idx="37">
                  <c:v>2.5341877518662879E-2</c:v>
                </c:pt>
                <c:pt idx="38">
                  <c:v>2.5335988710251778E-2</c:v>
                </c:pt>
                <c:pt idx="39">
                  <c:v>2.5400189563477435E-2</c:v>
                </c:pt>
                <c:pt idx="40">
                  <c:v>2.4148659647648806E-2</c:v>
                </c:pt>
                <c:pt idx="41">
                  <c:v>2.073341261647434E-2</c:v>
                </c:pt>
                <c:pt idx="42">
                  <c:v>2.0485252575335493E-2</c:v>
                </c:pt>
                <c:pt idx="43">
                  <c:v>2.0392611504793663E-2</c:v>
                </c:pt>
                <c:pt idx="44">
                  <c:v>1.9071196969401613E-2</c:v>
                </c:pt>
                <c:pt idx="45">
                  <c:v>1.8546268366254743E-2</c:v>
                </c:pt>
                <c:pt idx="46">
                  <c:v>1.9528034687700514E-2</c:v>
                </c:pt>
                <c:pt idx="47">
                  <c:v>1.8007016727723826E-2</c:v>
                </c:pt>
                <c:pt idx="48">
                  <c:v>1.7644782664774927E-2</c:v>
                </c:pt>
                <c:pt idx="49">
                  <c:v>1.8684844658067343E-2</c:v>
                </c:pt>
                <c:pt idx="50">
                  <c:v>1.7558076715289032E-2</c:v>
                </c:pt>
                <c:pt idx="51">
                  <c:v>1.6965472086887867E-2</c:v>
                </c:pt>
                <c:pt idx="52">
                  <c:v>1.6157459926807539E-2</c:v>
                </c:pt>
                <c:pt idx="53">
                  <c:v>1.5882364238113834E-2</c:v>
                </c:pt>
                <c:pt idx="54">
                  <c:v>1.5017165214389372E-2</c:v>
                </c:pt>
                <c:pt idx="55">
                  <c:v>1.5051031806315306E-2</c:v>
                </c:pt>
                <c:pt idx="56">
                  <c:v>1.4257294429708222E-2</c:v>
                </c:pt>
                <c:pt idx="57">
                  <c:v>1.4431834103965252E-2</c:v>
                </c:pt>
                <c:pt idx="58">
                  <c:v>1.4189086100798455E-2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268-4625-B3B3-174D4EC5F37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Bold Line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Sheet1!$A$2:$A$60</c:f>
              <c:numCache>
                <c:formatCode>[$-409]mmm\-yy;@</c:formatCode>
                <c:ptCount val="59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44063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44197</c:v>
                </c:pt>
                <c:pt idx="12">
                  <c:v>44228</c:v>
                </c:pt>
                <c:pt idx="13">
                  <c:v>44256</c:v>
                </c:pt>
                <c:pt idx="14">
                  <c:v>44287</c:v>
                </c:pt>
                <c:pt idx="15">
                  <c:v>44317</c:v>
                </c:pt>
                <c:pt idx="16">
                  <c:v>44348</c:v>
                </c:pt>
                <c:pt idx="17">
                  <c:v>44378</c:v>
                </c:pt>
                <c:pt idx="18">
                  <c:v>44409</c:v>
                </c:pt>
                <c:pt idx="19">
                  <c:v>44440</c:v>
                </c:pt>
                <c:pt idx="20">
                  <c:v>44470</c:v>
                </c:pt>
                <c:pt idx="21">
                  <c:v>44501</c:v>
                </c:pt>
                <c:pt idx="22">
                  <c:v>44531</c:v>
                </c:pt>
                <c:pt idx="23">
                  <c:v>44562</c:v>
                </c:pt>
                <c:pt idx="24">
                  <c:v>44593</c:v>
                </c:pt>
                <c:pt idx="25">
                  <c:v>44621</c:v>
                </c:pt>
                <c:pt idx="26">
                  <c:v>44652</c:v>
                </c:pt>
                <c:pt idx="27">
                  <c:v>44682</c:v>
                </c:pt>
                <c:pt idx="28">
                  <c:v>44713</c:v>
                </c:pt>
                <c:pt idx="29">
                  <c:v>44743</c:v>
                </c:pt>
                <c:pt idx="30">
                  <c:v>44774</c:v>
                </c:pt>
                <c:pt idx="31">
                  <c:v>44805</c:v>
                </c:pt>
                <c:pt idx="32">
                  <c:v>44835</c:v>
                </c:pt>
                <c:pt idx="33">
                  <c:v>44866</c:v>
                </c:pt>
                <c:pt idx="34">
                  <c:v>44896</c:v>
                </c:pt>
                <c:pt idx="35">
                  <c:v>44927</c:v>
                </c:pt>
                <c:pt idx="36">
                  <c:v>44958</c:v>
                </c:pt>
                <c:pt idx="37">
                  <c:v>44986</c:v>
                </c:pt>
                <c:pt idx="38">
                  <c:v>45017</c:v>
                </c:pt>
                <c:pt idx="39">
                  <c:v>45047</c:v>
                </c:pt>
                <c:pt idx="40">
                  <c:v>45078</c:v>
                </c:pt>
                <c:pt idx="41">
                  <c:v>45108</c:v>
                </c:pt>
                <c:pt idx="42">
                  <c:v>45139</c:v>
                </c:pt>
                <c:pt idx="43">
                  <c:v>45170</c:v>
                </c:pt>
                <c:pt idx="44">
                  <c:v>45200</c:v>
                </c:pt>
                <c:pt idx="45">
                  <c:v>45231</c:v>
                </c:pt>
                <c:pt idx="46">
                  <c:v>45261</c:v>
                </c:pt>
                <c:pt idx="47">
                  <c:v>45292</c:v>
                </c:pt>
                <c:pt idx="48">
                  <c:v>45323</c:v>
                </c:pt>
                <c:pt idx="49">
                  <c:v>45352</c:v>
                </c:pt>
                <c:pt idx="50">
                  <c:v>45383</c:v>
                </c:pt>
                <c:pt idx="51">
                  <c:v>45413</c:v>
                </c:pt>
                <c:pt idx="52">
                  <c:v>45444</c:v>
                </c:pt>
                <c:pt idx="53">
                  <c:v>45474</c:v>
                </c:pt>
                <c:pt idx="54">
                  <c:v>45505</c:v>
                </c:pt>
                <c:pt idx="55">
                  <c:v>45536</c:v>
                </c:pt>
                <c:pt idx="56">
                  <c:v>45566</c:v>
                </c:pt>
                <c:pt idx="57">
                  <c:v>45597</c:v>
                </c:pt>
                <c:pt idx="58">
                  <c:v>45627</c:v>
                </c:pt>
              </c:numCache>
            </c:numRef>
          </c:cat>
          <c:val>
            <c:numRef>
              <c:f>Sheet1!$E$2:$E$60</c:f>
              <c:numCache>
                <c:formatCode>0.0%</c:formatCode>
                <c:ptCount val="5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599-E845-ACA6-034013F211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23390511"/>
        <c:axId val="1523392143"/>
      </c:lineChart>
      <c:dateAx>
        <c:axId val="1523390511"/>
        <c:scaling>
          <c:orientation val="minMax"/>
          <c:max val="45627"/>
          <c:min val="4456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-409]mmm\-yy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3392143"/>
        <c:crossesAt val="0"/>
        <c:auto val="1"/>
        <c:lblOffset val="100"/>
        <c:baseTimeUnit val="months"/>
        <c:majorUnit val="5"/>
        <c:majorTimeUnit val="months"/>
      </c:dateAx>
      <c:valAx>
        <c:axId val="1523392143"/>
        <c:scaling>
          <c:orientation val="minMax"/>
          <c:max val="7.0000000000000007E-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3390511"/>
        <c:crosses val="autoZero"/>
        <c:crossBetween val="midCat"/>
        <c:majorUnit val="1.0000000000000002E-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8387199225795102"/>
          <c:y val="3.9416585138588867E-3"/>
          <c:w val="0.46703022038446312"/>
          <c:h val="0.900832868931608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A0-4711-8036-ED3F107BD51D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A0-4711-8036-ED3F107BD51D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4A0-4711-8036-ED3F107BD51D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A0-4711-8036-ED3F107BD51D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4A0-4711-8036-ED3F107BD51D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4A0-4711-8036-ED3F107BD51D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4A0-4711-8036-ED3F107BD51D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4A0-4711-8036-ED3F107BD51D}"/>
              </c:ext>
            </c:extLst>
          </c:dPt>
          <c:dPt>
            <c:idx val="1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74A0-4711-8036-ED3F107BD51D}"/>
              </c:ext>
            </c:extLst>
          </c:dPt>
          <c:dPt>
            <c:idx val="1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74A0-4711-8036-ED3F107BD51D}"/>
              </c:ext>
            </c:extLst>
          </c:dPt>
          <c:dPt>
            <c:idx val="1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74A0-4711-8036-ED3F107BD51D}"/>
              </c:ext>
            </c:extLst>
          </c:dPt>
          <c:dPt>
            <c:idx val="1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74A0-4711-8036-ED3F107BD51D}"/>
              </c:ext>
            </c:extLst>
          </c:dPt>
          <c:dPt>
            <c:idx val="1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74A0-4711-8036-ED3F107BD51D}"/>
              </c:ext>
            </c:extLst>
          </c:dPt>
          <c:dPt>
            <c:idx val="1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74A0-4711-8036-ED3F107BD51D}"/>
              </c:ext>
            </c:extLst>
          </c:dPt>
          <c:dPt>
            <c:idx val="1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74A0-4711-8036-ED3F107BD51D}"/>
              </c:ext>
            </c:extLst>
          </c:dPt>
          <c:dLbls>
            <c:dLbl>
              <c:idx val="0"/>
              <c:layout>
                <c:manualLayout>
                  <c:x val="-0.10837971231249717"/>
                  <c:y val="-9.6781681761057458E-17"/>
                </c:manualLayout>
              </c:layout>
              <c:tx>
                <c:rich>
                  <a:bodyPr/>
                  <a:lstStyle/>
                  <a:p>
                    <a:fld id="{7BA4144D-CD30-4EBC-8D4B-6674E9C94072}" type="VALUE">
                      <a:rPr lang="en-US" smtClean="0">
                        <a:solidFill>
                          <a:srgbClr val="C00000"/>
                        </a:solidFill>
                      </a:rPr>
                      <a:pPr/>
                      <a:t>[VALUE]</a:t>
                    </a:fld>
                    <a:r>
                      <a:rPr lang="en-US" dirty="0">
                        <a:solidFill>
                          <a:srgbClr val="C00000"/>
                        </a:solidFill>
                      </a:rPr>
                      <a:t>/ -15%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4A0-4711-8036-ED3F107BD51D}"/>
                </c:ext>
              </c:extLst>
            </c:dLbl>
            <c:dLbl>
              <c:idx val="1"/>
              <c:layout>
                <c:manualLayout>
                  <c:x val="-9.7206615932784943E-2"/>
                  <c:y val="9.6781681761057458E-17"/>
                </c:manualLayout>
              </c:layout>
              <c:tx>
                <c:rich>
                  <a:bodyPr/>
                  <a:lstStyle/>
                  <a:p>
                    <a:fld id="{76E1A7E8-3200-4EF1-9B38-70985DD0F779}" type="VALUE">
                      <a:rPr lang="en-US" b="1" smtClean="0">
                        <a:solidFill>
                          <a:srgbClr val="C00000"/>
                        </a:solidFill>
                      </a:rPr>
                      <a:pPr/>
                      <a:t>[VALUE]</a:t>
                    </a:fld>
                    <a:r>
                      <a:rPr lang="en-US" b="1" dirty="0">
                        <a:solidFill>
                          <a:srgbClr val="C00000"/>
                        </a:solidFill>
                      </a:rPr>
                      <a:t>/ -24%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4A0-4711-8036-ED3F107BD51D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00" b="1" i="0" u="none" strike="noStrike" kern="1200" baseline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E64406E-19E5-4D61-B651-6BBA3791FCA0}" type="VALUE">
                      <a:rPr lang="en-US" smtClean="0">
                        <a:solidFill>
                          <a:srgbClr val="00B050"/>
                        </a:solidFill>
                      </a:rPr>
                      <a:pPr>
                        <a:defRPr sz="1300" b="1">
                          <a:solidFill>
                            <a:srgbClr val="C00000"/>
                          </a:solidFill>
                        </a:defRPr>
                      </a:pPr>
                      <a:t>[VALUE]</a:t>
                    </a:fld>
                    <a:r>
                      <a:rPr lang="en-US" dirty="0">
                        <a:solidFill>
                          <a:srgbClr val="C00000"/>
                        </a:solidFill>
                      </a:rPr>
                      <a:t>/ -3%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4A0-4711-8036-ED3F107BD51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199E827-8018-415B-A7F7-37B61D1F5652}" type="VALUE">
                      <a:rPr lang="en-US" smtClean="0"/>
                      <a:pPr/>
                      <a:t>[VALUE]</a:t>
                    </a:fld>
                    <a:r>
                      <a:rPr lang="en-US"/>
                      <a:t>/ 15%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97BE-441C-9A36-05171D1604E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7187F4BE-6A59-4207-88F8-0F22E3E8A010}" type="VALUE">
                      <a:rPr lang="en-US" smtClean="0"/>
                      <a:pPr/>
                      <a:t>[VALUE]</a:t>
                    </a:fld>
                    <a:r>
                      <a:rPr lang="en-US"/>
                      <a:t>/ 4%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4A0-4711-8036-ED3F107BD51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F0469C97-58AC-4E39-A3E9-D26E3BF5749A}" type="VALUE">
                      <a:rPr lang="en-US" smtClean="0"/>
                      <a:pPr/>
                      <a:t>[VALUE]</a:t>
                    </a:fld>
                    <a:r>
                      <a:rPr lang="en-US"/>
                      <a:t>/ 18%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4A0-4711-8036-ED3F107BD51D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6A0771FF-96E3-40ED-8D4D-A4E422814C0E}" type="VALUE">
                      <a:rPr lang="en-US" smtClean="0"/>
                      <a:pPr/>
                      <a:t>[VALUE]</a:t>
                    </a:fld>
                    <a:r>
                      <a:rPr lang="en-US"/>
                      <a:t>/ 15%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74A0-4711-8036-ED3F107BD51D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2E6EFBF1-B599-4020-9ADE-09F68F705FAE}" type="VALUE">
                      <a:rPr lang="en-US" smtClean="0"/>
                      <a:pPr/>
                      <a:t>[VALUE]</a:t>
                    </a:fld>
                    <a:r>
                      <a:rPr lang="en-US"/>
                      <a:t>/ 10%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74A0-4711-8036-ED3F107BD51D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93825B3C-9D3D-44C9-8632-CF4760F4ECC3}" type="VALUE">
                      <a:rPr lang="en-US" smtClean="0"/>
                      <a:pPr/>
                      <a:t>[VALUE]</a:t>
                    </a:fld>
                    <a:r>
                      <a:rPr lang="en-US"/>
                      <a:t>/ 29%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97BE-441C-9A36-05171D1604E1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B6B56BD1-75B5-4F05-AEFE-D06B77A712D7}" type="VALUE">
                      <a:rPr lang="en-US" smtClean="0"/>
                      <a:pPr/>
                      <a:t>[VALUE]</a:t>
                    </a:fld>
                    <a:r>
                      <a:rPr lang="en-US"/>
                      <a:t>/ 30%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74A0-4711-8036-ED3F107BD51D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B3464D1A-5391-451D-8E6B-C47C23286BAF}" type="VALUE">
                      <a:rPr lang="en-US" smtClean="0"/>
                      <a:pPr/>
                      <a:t>[VALUE]</a:t>
                    </a:fld>
                    <a:r>
                      <a:rPr lang="en-US"/>
                      <a:t>/ 23%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74A0-4711-8036-ED3F107BD51D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59D0997F-D9AA-4811-A651-E5B1D8915363}" type="VALUE">
                      <a:rPr lang="en-US" smtClean="0"/>
                      <a:pPr/>
                      <a:t>[VALUE]</a:t>
                    </a:fld>
                    <a:r>
                      <a:rPr lang="en-US"/>
                      <a:t>/ 15%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74A0-4711-8036-ED3F107BD51D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BDCB31DC-A189-4C04-B861-18FA07D1DE58}" type="VALUE">
                      <a:rPr lang="en-US" smtClean="0"/>
                      <a:pPr/>
                      <a:t>[VALUE]</a:t>
                    </a:fld>
                    <a:r>
                      <a:rPr lang="en-US"/>
                      <a:t>/ 22%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74A0-4711-8036-ED3F107BD51D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A7C96141-79E2-477B-A9FA-E7EEC7B8AB11}" type="VALUE">
                      <a:rPr lang="en-US" smtClean="0"/>
                      <a:pPr/>
                      <a:t>[VALUE]</a:t>
                    </a:fld>
                    <a:r>
                      <a:rPr lang="en-US"/>
                      <a:t>/ 30%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74A0-4711-8036-ED3F107BD51D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7F015DB8-6E3F-4834-AE0E-1F99B54DA8FB}" type="VALUE">
                      <a:rPr lang="en-US" smtClean="0"/>
                      <a:pPr/>
                      <a:t>[VALUE]</a:t>
                    </a:fld>
                    <a:r>
                      <a:rPr lang="en-US"/>
                      <a:t>/ 25%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74A0-4711-8036-ED3F107BD51D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6D6A5732-6C91-4F04-941C-4E7D65781B7D}" type="VALUE">
                      <a:rPr lang="en-US" smtClean="0"/>
                      <a:pPr/>
                      <a:t>[VALUE]</a:t>
                    </a:fld>
                    <a:r>
                      <a:rPr lang="en-US"/>
                      <a:t>/ 32%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74A0-4711-8036-ED3F107BD51D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BAC4E3E6-D502-478D-8E36-8EE6D40BCF2E}" type="VALUE">
                      <a:rPr lang="en-US" smtClean="0"/>
                      <a:pPr/>
                      <a:t>[VALUE]</a:t>
                    </a:fld>
                    <a:r>
                      <a:rPr lang="en-US"/>
                      <a:t>/ 20</a:t>
                    </a:r>
                    <a:r>
                      <a:rPr lang="en-US" dirty="0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74A0-4711-8036-ED3F107BD5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Sheet1!$A$2:$A$18</c:f>
              <c:strCache>
                <c:ptCount val="17"/>
                <c:pt idx="0">
                  <c:v>Retail</c:v>
                </c:pt>
                <c:pt idx="1">
                  <c:v>Private Office</c:v>
                </c:pt>
                <c:pt idx="2">
                  <c:v>Lodging</c:v>
                </c:pt>
                <c:pt idx="3">
                  <c:v>Higher Education</c:v>
                </c:pt>
                <c:pt idx="4">
                  <c:v>Multifamily Residential</c:v>
                </c:pt>
                <c:pt idx="5">
                  <c:v>K-12 School</c:v>
                </c:pt>
                <c:pt idx="6">
                  <c:v>Public Building</c:v>
                </c:pt>
                <c:pt idx="7">
                  <c:v>Warehouse</c:v>
                </c:pt>
                <c:pt idx="8">
                  <c:v>Federal (e.g., VA, GSA, USACE, NAVFAC)</c:v>
                </c:pt>
                <c:pt idx="9">
                  <c:v>Bridge/Highway</c:v>
                </c:pt>
                <c:pt idx="10">
                  <c:v>Hospital</c:v>
                </c:pt>
                <c:pt idx="11">
                  <c:v>Manufacturing</c:v>
                </c:pt>
                <c:pt idx="12">
                  <c:v>Other Healthcare</c:v>
                </c:pt>
                <c:pt idx="13">
                  <c:v>Transportation (e.g., transit, rail, airport)</c:v>
                </c:pt>
                <c:pt idx="14">
                  <c:v>Power</c:v>
                </c:pt>
                <c:pt idx="15">
                  <c:v>Water/Sewer</c:v>
                </c:pt>
                <c:pt idx="16">
                  <c:v>Data Center</c:v>
                </c:pt>
              </c:strCache>
            </c:strRef>
          </c:cat>
          <c:val>
            <c:numRef>
              <c:f>Sheet1!$B$2:$B$18</c:f>
              <c:numCache>
                <c:formatCode>0%</c:formatCode>
                <c:ptCount val="17"/>
                <c:pt idx="0">
                  <c:v>-4.8399999999999999E-2</c:v>
                </c:pt>
                <c:pt idx="1">
                  <c:v>-3.2299999999999995E-2</c:v>
                </c:pt>
                <c:pt idx="2">
                  <c:v>6.9200000000000012E-2</c:v>
                </c:pt>
                <c:pt idx="3">
                  <c:v>0.12290000000000001</c:v>
                </c:pt>
                <c:pt idx="4">
                  <c:v>0.12470000000000001</c:v>
                </c:pt>
                <c:pt idx="5">
                  <c:v>0.13049999999999998</c:v>
                </c:pt>
                <c:pt idx="6">
                  <c:v>0.13639999999999997</c:v>
                </c:pt>
                <c:pt idx="7">
                  <c:v>0.13879999999999998</c:v>
                </c:pt>
                <c:pt idx="8">
                  <c:v>0.2213</c:v>
                </c:pt>
                <c:pt idx="9">
                  <c:v>0.23850000000000002</c:v>
                </c:pt>
                <c:pt idx="10">
                  <c:v>0.24199999999999999</c:v>
                </c:pt>
                <c:pt idx="11">
                  <c:v>0.25370000000000004</c:v>
                </c:pt>
                <c:pt idx="12">
                  <c:v>0.2666</c:v>
                </c:pt>
                <c:pt idx="13">
                  <c:v>0.29430000000000001</c:v>
                </c:pt>
                <c:pt idx="14">
                  <c:v>0.32300000000000001</c:v>
                </c:pt>
                <c:pt idx="15">
                  <c:v>0.34560000000000002</c:v>
                </c:pt>
                <c:pt idx="16">
                  <c:v>0.41859999999999997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74A0-4711-8036-ED3F107BD51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503748640"/>
        <c:axId val="1502701152"/>
      </c:barChart>
      <c:catAx>
        <c:axId val="15037486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2701152"/>
        <c:crosses val="autoZero"/>
        <c:auto val="1"/>
        <c:lblAlgn val="ctr"/>
        <c:lblOffset val="100"/>
        <c:noMultiLvlLbl val="0"/>
      </c:catAx>
      <c:valAx>
        <c:axId val="1502701152"/>
        <c:scaling>
          <c:orientation val="minMax"/>
          <c:max val="0.45"/>
          <c:min val="-0.3000000000000000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3748640"/>
        <c:crosses val="autoZero"/>
        <c:crossBetween val="between"/>
        <c:majorUnit val="0.1"/>
        <c:minorUnit val="5.000000000000001E-2"/>
      </c:valAx>
      <c:spPr>
        <a:noFill/>
        <a:ln w="25400">
          <a:noFill/>
        </a:ln>
        <a:effectLst/>
      </c:spPr>
    </c:plotArea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430728276076478"/>
          <c:y val="4.533720015249821E-2"/>
          <c:w val="0.43464951975391314"/>
          <c:h val="0.80019529248918464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US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4CE-405E-84E5-275470C2E735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4CE-405E-84E5-275470C2E735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4CE-405E-84E5-275470C2E735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34CE-405E-84E5-275470C2E735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233B-4A27-8E4C-D8AA8BEDF37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No impact</c:v>
                </c:pt>
                <c:pt idx="1">
                  <c:v>Plans to bid on projects, nothing suitable available</c:v>
                </c:pt>
                <c:pt idx="2">
                  <c:v>Have bid on projects, no awards won</c:v>
                </c:pt>
                <c:pt idx="3">
                  <c:v>Have won bids, work not started</c:v>
                </c:pt>
                <c:pt idx="4">
                  <c:v>Have worked on new projects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0.31</c:v>
                </c:pt>
                <c:pt idx="1">
                  <c:v>0.06</c:v>
                </c:pt>
                <c:pt idx="2">
                  <c:v>7.0000000000000007E-2</c:v>
                </c:pt>
                <c:pt idx="3">
                  <c:v>0.05</c:v>
                </c:pt>
                <c:pt idx="4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CD-4721-B686-50835CBF66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503748640"/>
        <c:axId val="1502701152"/>
      </c:barChart>
      <c:catAx>
        <c:axId val="15037486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2701152"/>
        <c:crosses val="autoZero"/>
        <c:auto val="1"/>
        <c:lblAlgn val="ctr"/>
        <c:lblOffset val="100"/>
        <c:noMultiLvlLbl val="0"/>
      </c:catAx>
      <c:valAx>
        <c:axId val="150270115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3748640"/>
        <c:crosses val="autoZero"/>
        <c:crossBetween val="between"/>
        <c:majorUnit val="0.2"/>
      </c:valAx>
      <c:spPr>
        <a:noFill/>
        <a:ln w="25400">
          <a:noFill/>
        </a:ln>
        <a:effectLst/>
      </c:spPr>
    </c:plotArea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8007840841560007"/>
          <c:y val="8.8817852224640503E-2"/>
          <c:w val="0.48069089285661487"/>
          <c:h val="0.803418162020888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US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ysClr val="windowText" lastClr="000000">
                  <a:lumMod val="50000"/>
                  <a:lumOff val="50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D6-4FF9-9832-7761F4D1633A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EBE-4079-AA81-36EEFD2A84E0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EBE-4079-AA81-36EEFD2A84E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No change</c:v>
                </c:pt>
                <c:pt idx="1">
                  <c:v>Harder to hire</c:v>
                </c:pt>
                <c:pt idx="2">
                  <c:v>Easier to hire</c:v>
                </c:pt>
                <c:pt idx="3">
                  <c:v>Decrease</c:v>
                </c:pt>
                <c:pt idx="4">
                  <c:v>Increase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0.33</c:v>
                </c:pt>
                <c:pt idx="1">
                  <c:v>0.55000000000000004</c:v>
                </c:pt>
                <c:pt idx="2">
                  <c:v>0.124151309408341</c:v>
                </c:pt>
                <c:pt idx="3">
                  <c:v>0.1</c:v>
                </c:pt>
                <c:pt idx="4">
                  <c:v>0.69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28D-4729-ADDE-FDD0853D0F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503748640"/>
        <c:axId val="1502701152"/>
      </c:barChart>
      <c:catAx>
        <c:axId val="15037486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2701152"/>
        <c:crosses val="autoZero"/>
        <c:auto val="1"/>
        <c:lblAlgn val="ctr"/>
        <c:lblOffset val="100"/>
        <c:noMultiLvlLbl val="0"/>
      </c:catAx>
      <c:valAx>
        <c:axId val="150270115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3748640"/>
        <c:crosses val="autoZero"/>
        <c:crossBetween val="between"/>
        <c:majorUnit val="0.2"/>
      </c:valAx>
      <c:spPr>
        <a:noFill/>
        <a:ln w="25400">
          <a:noFill/>
        </a:ln>
        <a:effectLst/>
      </c:spPr>
    </c:plotArea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430728276076478"/>
          <c:y val="4.533720015249821E-2"/>
          <c:w val="0.43464951975391314"/>
          <c:h val="0.80019529248918464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US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High interest rates/financing costs</c:v>
                </c:pt>
                <c:pt idx="1">
                  <c:v>Economic slowdown/recession</c:v>
                </c:pt>
                <c:pt idx="2">
                  <c:v>Material costs</c:v>
                </c:pt>
                <c:pt idx="3">
                  <c:v>Worker quality</c:v>
                </c:pt>
                <c:pt idx="4">
                  <c:v>Insufficient supply of workers or subcontractors</c:v>
                </c:pt>
                <c:pt idx="5">
                  <c:v>Rising direct labor costs (pay, benefits, employer taxes)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0.40748031496062992</c:v>
                </c:pt>
                <c:pt idx="1">
                  <c:v>0.40748031496062992</c:v>
                </c:pt>
                <c:pt idx="2">
                  <c:v>0.53838582677165359</c:v>
                </c:pt>
                <c:pt idx="3">
                  <c:v>0.55905511811023623</c:v>
                </c:pt>
                <c:pt idx="4">
                  <c:v>0.59153543307086609</c:v>
                </c:pt>
                <c:pt idx="5">
                  <c:v>0.62204724409448819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CD-4721-B686-50835CBF66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503748640"/>
        <c:axId val="1502701152"/>
      </c:barChart>
      <c:catAx>
        <c:axId val="15037486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2701152"/>
        <c:crosses val="autoZero"/>
        <c:auto val="1"/>
        <c:lblAlgn val="ctr"/>
        <c:lblOffset val="100"/>
        <c:noMultiLvlLbl val="0"/>
      </c:catAx>
      <c:valAx>
        <c:axId val="150270115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3748640"/>
        <c:crosses val="autoZero"/>
        <c:crossBetween val="between"/>
        <c:majorUnit val="0.2"/>
      </c:valAx>
      <c:spPr>
        <a:noFill/>
        <a:ln w="25400">
          <a:noFill/>
        </a:ln>
        <a:effectLst/>
      </c:spPr>
    </c:plotArea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114958557060745E-2"/>
          <c:y val="6.1261631078116344E-2"/>
          <c:w val="0.88982379623366681"/>
          <c:h val="0.76699547052228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Nonres construction building</c:v>
                </c:pt>
              </c:strCache>
            </c:strRef>
          </c:tx>
          <c:spPr>
            <a:ln w="3175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Sheet1!$A$2:$A$60</c:f>
              <c:numCache>
                <c:formatCode>[$-409]mmm\-yy;@</c:formatCode>
                <c:ptCount val="59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  <c:pt idx="13">
                  <c:v>44228</c:v>
                </c:pt>
                <c:pt idx="14">
                  <c:v>44256</c:v>
                </c:pt>
                <c:pt idx="15">
                  <c:v>44287</c:v>
                </c:pt>
                <c:pt idx="16">
                  <c:v>44317</c:v>
                </c:pt>
                <c:pt idx="17">
                  <c:v>44348</c:v>
                </c:pt>
                <c:pt idx="18">
                  <c:v>44378</c:v>
                </c:pt>
                <c:pt idx="19">
                  <c:v>44409</c:v>
                </c:pt>
                <c:pt idx="20">
                  <c:v>44440</c:v>
                </c:pt>
                <c:pt idx="21">
                  <c:v>44470</c:v>
                </c:pt>
                <c:pt idx="22">
                  <c:v>44501</c:v>
                </c:pt>
                <c:pt idx="23">
                  <c:v>44531</c:v>
                </c:pt>
                <c:pt idx="24">
                  <c:v>44562</c:v>
                </c:pt>
                <c:pt idx="25">
                  <c:v>44593</c:v>
                </c:pt>
                <c:pt idx="26">
                  <c:v>44621</c:v>
                </c:pt>
                <c:pt idx="27">
                  <c:v>44652</c:v>
                </c:pt>
                <c:pt idx="28">
                  <c:v>44682</c:v>
                </c:pt>
                <c:pt idx="29">
                  <c:v>44713</c:v>
                </c:pt>
                <c:pt idx="30">
                  <c:v>44743</c:v>
                </c:pt>
                <c:pt idx="31">
                  <c:v>44774</c:v>
                </c:pt>
                <c:pt idx="32">
                  <c:v>44805</c:v>
                </c:pt>
                <c:pt idx="33">
                  <c:v>44835</c:v>
                </c:pt>
                <c:pt idx="34">
                  <c:v>44866</c:v>
                </c:pt>
                <c:pt idx="35">
                  <c:v>44896</c:v>
                </c:pt>
                <c:pt idx="36">
                  <c:v>44927</c:v>
                </c:pt>
                <c:pt idx="37">
                  <c:v>44958</c:v>
                </c:pt>
                <c:pt idx="38">
                  <c:v>44986</c:v>
                </c:pt>
                <c:pt idx="39">
                  <c:v>45017</c:v>
                </c:pt>
                <c:pt idx="40">
                  <c:v>45047</c:v>
                </c:pt>
                <c:pt idx="41">
                  <c:v>45078</c:v>
                </c:pt>
                <c:pt idx="42">
                  <c:v>45108</c:v>
                </c:pt>
                <c:pt idx="43">
                  <c:v>45139</c:v>
                </c:pt>
                <c:pt idx="44">
                  <c:v>45170</c:v>
                </c:pt>
                <c:pt idx="45">
                  <c:v>45200</c:v>
                </c:pt>
                <c:pt idx="46">
                  <c:v>45231</c:v>
                </c:pt>
                <c:pt idx="47">
                  <c:v>45261</c:v>
                </c:pt>
                <c:pt idx="48">
                  <c:v>45292</c:v>
                </c:pt>
                <c:pt idx="49">
                  <c:v>45323</c:v>
                </c:pt>
                <c:pt idx="50">
                  <c:v>45352</c:v>
                </c:pt>
                <c:pt idx="51">
                  <c:v>45383</c:v>
                </c:pt>
                <c:pt idx="52">
                  <c:v>45413</c:v>
                </c:pt>
                <c:pt idx="53">
                  <c:v>45444</c:v>
                </c:pt>
                <c:pt idx="54">
                  <c:v>45474</c:v>
                </c:pt>
                <c:pt idx="55">
                  <c:v>45505</c:v>
                </c:pt>
                <c:pt idx="56">
                  <c:v>45536</c:v>
                </c:pt>
                <c:pt idx="57">
                  <c:v>45566</c:v>
                </c:pt>
                <c:pt idx="58">
                  <c:v>45597</c:v>
                </c:pt>
              </c:numCache>
            </c:numRef>
          </c:cat>
          <c:val>
            <c:numRef>
              <c:f>Sheet1!$B$2:$B$60</c:f>
              <c:numCache>
                <c:formatCode>0.0%</c:formatCode>
                <c:ptCount val="59"/>
                <c:pt idx="0">
                  <c:v>0.29694688414889175</c:v>
                </c:pt>
                <c:pt idx="1">
                  <c:v>0.29820907955018738</c:v>
                </c:pt>
                <c:pt idx="2">
                  <c:v>0.3047619047619049</c:v>
                </c:pt>
                <c:pt idx="3">
                  <c:v>0.23110580747812245</c:v>
                </c:pt>
                <c:pt idx="4">
                  <c:v>0.2452981192476992</c:v>
                </c:pt>
                <c:pt idx="5">
                  <c:v>0.26502622025010086</c:v>
                </c:pt>
                <c:pt idx="6">
                  <c:v>0.28108545970028342</c:v>
                </c:pt>
                <c:pt idx="7">
                  <c:v>0.27921031426269138</c:v>
                </c:pt>
                <c:pt idx="8">
                  <c:v>0.26884320838371634</c:v>
                </c:pt>
                <c:pt idx="9">
                  <c:v>0.2716297786720322</c:v>
                </c:pt>
                <c:pt idx="10">
                  <c:v>0.27035699959887693</c:v>
                </c:pt>
                <c:pt idx="11">
                  <c:v>0.26550079491255962</c:v>
                </c:pt>
                <c:pt idx="12">
                  <c:v>0.27254668255860148</c:v>
                </c:pt>
                <c:pt idx="13">
                  <c:v>0.26574257425742576</c:v>
                </c:pt>
                <c:pt idx="14">
                  <c:v>0.26243093922651928</c:v>
                </c:pt>
                <c:pt idx="15">
                  <c:v>0.27244217953743627</c:v>
                </c:pt>
                <c:pt idx="16">
                  <c:v>0.2706386292834892</c:v>
                </c:pt>
                <c:pt idx="17">
                  <c:v>0.26850058117008924</c:v>
                </c:pt>
                <c:pt idx="18">
                  <c:v>0.26694915254237284</c:v>
                </c:pt>
                <c:pt idx="19">
                  <c:v>0.26263399693721268</c:v>
                </c:pt>
                <c:pt idx="20">
                  <c:v>0.26539923954372624</c:v>
                </c:pt>
                <c:pt idx="21">
                  <c:v>0.2690854119425547</c:v>
                </c:pt>
                <c:pt idx="22">
                  <c:v>0.27399322544222809</c:v>
                </c:pt>
                <c:pt idx="23">
                  <c:v>0.25261584454409569</c:v>
                </c:pt>
                <c:pt idx="24">
                  <c:v>0.2676579925650559</c:v>
                </c:pt>
                <c:pt idx="25">
                  <c:v>0.26807563959955522</c:v>
                </c:pt>
                <c:pt idx="26">
                  <c:v>0.25378089265953535</c:v>
                </c:pt>
                <c:pt idx="27">
                  <c:v>0.25889255592225885</c:v>
                </c:pt>
                <c:pt idx="28">
                  <c:v>0.27090178897407818</c:v>
                </c:pt>
                <c:pt idx="29">
                  <c:v>0.2713403559752996</c:v>
                </c:pt>
                <c:pt idx="30">
                  <c:v>0.26102675343456261</c:v>
                </c:pt>
                <c:pt idx="31">
                  <c:v>0.25549549549549561</c:v>
                </c:pt>
                <c:pt idx="32">
                  <c:v>0.26669059583632448</c:v>
                </c:pt>
                <c:pt idx="33">
                  <c:v>0.26642857142857146</c:v>
                </c:pt>
                <c:pt idx="34">
                  <c:v>0.26235335940277282</c:v>
                </c:pt>
                <c:pt idx="35">
                  <c:v>0.27665603967410551</c:v>
                </c:pt>
                <c:pt idx="36">
                  <c:v>0.27022253620628761</c:v>
                </c:pt>
                <c:pt idx="37">
                  <c:v>0.27832512315270924</c:v>
                </c:pt>
                <c:pt idx="38">
                  <c:v>0.28936319104268732</c:v>
                </c:pt>
                <c:pt idx="39">
                  <c:v>0.27301255230125515</c:v>
                </c:pt>
                <c:pt idx="40">
                  <c:v>0.2691906912122265</c:v>
                </c:pt>
                <c:pt idx="41">
                  <c:v>0.27093425605536325</c:v>
                </c:pt>
                <c:pt idx="42">
                  <c:v>0.276265931794695</c:v>
                </c:pt>
                <c:pt idx="43">
                  <c:v>0.28772774149192165</c:v>
                </c:pt>
                <c:pt idx="44">
                  <c:v>0.28752570253598358</c:v>
                </c:pt>
                <c:pt idx="45">
                  <c:v>0.28610447251621723</c:v>
                </c:pt>
                <c:pt idx="46">
                  <c:v>0.28993881713120329</c:v>
                </c:pt>
                <c:pt idx="47">
                  <c:v>0.28397153507285661</c:v>
                </c:pt>
                <c:pt idx="48">
                  <c:v>0.2901484480431849</c:v>
                </c:pt>
                <c:pt idx="49">
                  <c:v>0.29023569023569029</c:v>
                </c:pt>
                <c:pt idx="50">
                  <c:v>0.29942933870426325</c:v>
                </c:pt>
                <c:pt idx="51">
                  <c:v>0.29869259135098908</c:v>
                </c:pt>
                <c:pt idx="52">
                  <c:v>0.29549248747913182</c:v>
                </c:pt>
                <c:pt idx="53">
                  <c:v>0.28633189225141337</c:v>
                </c:pt>
                <c:pt idx="54">
                  <c:v>0.28415119363395214</c:v>
                </c:pt>
                <c:pt idx="55">
                  <c:v>0.28288169200264368</c:v>
                </c:pt>
                <c:pt idx="56">
                  <c:v>0.28458498023715417</c:v>
                </c:pt>
                <c:pt idx="57">
                  <c:v>0.27305546439120448</c:v>
                </c:pt>
                <c:pt idx="58">
                  <c:v>0.2715968586387435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B6-4158-B2FA-76B421C2A53F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Construction Employees &amp; Production Non</c:v>
                </c:pt>
              </c:strCache>
            </c:strRef>
          </c:tx>
          <c:spPr>
            <a:ln w="3175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Sheet1!$A$2:$A$60</c:f>
              <c:numCache>
                <c:formatCode>[$-409]mmm\-yy;@</c:formatCode>
                <c:ptCount val="59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  <c:pt idx="13">
                  <c:v>44228</c:v>
                </c:pt>
                <c:pt idx="14">
                  <c:v>44256</c:v>
                </c:pt>
                <c:pt idx="15">
                  <c:v>44287</c:v>
                </c:pt>
                <c:pt idx="16">
                  <c:v>44317</c:v>
                </c:pt>
                <c:pt idx="17">
                  <c:v>44348</c:v>
                </c:pt>
                <c:pt idx="18">
                  <c:v>44378</c:v>
                </c:pt>
                <c:pt idx="19">
                  <c:v>44409</c:v>
                </c:pt>
                <c:pt idx="20">
                  <c:v>44440</c:v>
                </c:pt>
                <c:pt idx="21">
                  <c:v>44470</c:v>
                </c:pt>
                <c:pt idx="22">
                  <c:v>44501</c:v>
                </c:pt>
                <c:pt idx="23">
                  <c:v>44531</c:v>
                </c:pt>
                <c:pt idx="24">
                  <c:v>44562</c:v>
                </c:pt>
                <c:pt idx="25">
                  <c:v>44593</c:v>
                </c:pt>
                <c:pt idx="26">
                  <c:v>44621</c:v>
                </c:pt>
                <c:pt idx="27">
                  <c:v>44652</c:v>
                </c:pt>
                <c:pt idx="28">
                  <c:v>44682</c:v>
                </c:pt>
                <c:pt idx="29">
                  <c:v>44713</c:v>
                </c:pt>
                <c:pt idx="30">
                  <c:v>44743</c:v>
                </c:pt>
                <c:pt idx="31">
                  <c:v>44774</c:v>
                </c:pt>
                <c:pt idx="32">
                  <c:v>44805</c:v>
                </c:pt>
                <c:pt idx="33">
                  <c:v>44835</c:v>
                </c:pt>
                <c:pt idx="34">
                  <c:v>44866</c:v>
                </c:pt>
                <c:pt idx="35">
                  <c:v>44896</c:v>
                </c:pt>
                <c:pt idx="36">
                  <c:v>44927</c:v>
                </c:pt>
                <c:pt idx="37">
                  <c:v>44958</c:v>
                </c:pt>
                <c:pt idx="38">
                  <c:v>44986</c:v>
                </c:pt>
                <c:pt idx="39">
                  <c:v>45017</c:v>
                </c:pt>
                <c:pt idx="40">
                  <c:v>45047</c:v>
                </c:pt>
                <c:pt idx="41">
                  <c:v>45078</c:v>
                </c:pt>
                <c:pt idx="42">
                  <c:v>45108</c:v>
                </c:pt>
                <c:pt idx="43">
                  <c:v>45139</c:v>
                </c:pt>
                <c:pt idx="44">
                  <c:v>45170</c:v>
                </c:pt>
                <c:pt idx="45">
                  <c:v>45200</c:v>
                </c:pt>
                <c:pt idx="46">
                  <c:v>45231</c:v>
                </c:pt>
                <c:pt idx="47">
                  <c:v>45261</c:v>
                </c:pt>
                <c:pt idx="48">
                  <c:v>45292</c:v>
                </c:pt>
                <c:pt idx="49">
                  <c:v>45323</c:v>
                </c:pt>
                <c:pt idx="50">
                  <c:v>45352</c:v>
                </c:pt>
                <c:pt idx="51">
                  <c:v>45383</c:v>
                </c:pt>
                <c:pt idx="52">
                  <c:v>45413</c:v>
                </c:pt>
                <c:pt idx="53">
                  <c:v>45444</c:v>
                </c:pt>
                <c:pt idx="54">
                  <c:v>45474</c:v>
                </c:pt>
                <c:pt idx="55">
                  <c:v>45505</c:v>
                </c:pt>
                <c:pt idx="56">
                  <c:v>45536</c:v>
                </c:pt>
                <c:pt idx="57">
                  <c:v>45566</c:v>
                </c:pt>
                <c:pt idx="58">
                  <c:v>45597</c:v>
                </c:pt>
              </c:numCache>
            </c:numRef>
          </c:cat>
          <c:val>
            <c:numRef>
              <c:f>Sheet1!$C$2:$C$60</c:f>
              <c:numCache>
                <c:formatCode>0.0%</c:formatCode>
                <c:ptCount val="59"/>
                <c:pt idx="0">
                  <c:v>0.21288163948138852</c:v>
                </c:pt>
                <c:pt idx="1">
                  <c:v>0.21574344023323613</c:v>
                </c:pt>
                <c:pt idx="2">
                  <c:v>0.20579710144927549</c:v>
                </c:pt>
                <c:pt idx="3">
                  <c:v>0.14359586316626888</c:v>
                </c:pt>
                <c:pt idx="4">
                  <c:v>0.15886354541816738</c:v>
                </c:pt>
                <c:pt idx="5">
                  <c:v>0.17870108914885033</c:v>
                </c:pt>
                <c:pt idx="6">
                  <c:v>0.1863102470635884</c:v>
                </c:pt>
                <c:pt idx="7">
                  <c:v>0.18412570507655118</c:v>
                </c:pt>
                <c:pt idx="8">
                  <c:v>0.1704957678355502</c:v>
                </c:pt>
                <c:pt idx="9">
                  <c:v>0.18028169014084494</c:v>
                </c:pt>
                <c:pt idx="10">
                  <c:v>0.18572001604492575</c:v>
                </c:pt>
                <c:pt idx="11">
                  <c:v>0.17885532591414943</c:v>
                </c:pt>
                <c:pt idx="12">
                  <c:v>0.18196265395311872</c:v>
                </c:pt>
                <c:pt idx="13">
                  <c:v>0.18099009900990101</c:v>
                </c:pt>
                <c:pt idx="14">
                  <c:v>0.17758484609313338</c:v>
                </c:pt>
                <c:pt idx="15">
                  <c:v>0.18620148961191688</c:v>
                </c:pt>
                <c:pt idx="16">
                  <c:v>0.17951713395638627</c:v>
                </c:pt>
                <c:pt idx="17">
                  <c:v>0.17783804726850058</c:v>
                </c:pt>
                <c:pt idx="18">
                  <c:v>0.17796610169491514</c:v>
                </c:pt>
                <c:pt idx="19">
                  <c:v>0.17572741194486982</c:v>
                </c:pt>
                <c:pt idx="20">
                  <c:v>0.16996197718631173</c:v>
                </c:pt>
                <c:pt idx="21">
                  <c:v>0.16931216931216933</c:v>
                </c:pt>
                <c:pt idx="22">
                  <c:v>0.16974030861874287</c:v>
                </c:pt>
                <c:pt idx="23">
                  <c:v>0.16778774289985046</c:v>
                </c:pt>
                <c:pt idx="24">
                  <c:v>0.16802973977695179</c:v>
                </c:pt>
                <c:pt idx="25">
                  <c:v>0.17315535780496855</c:v>
                </c:pt>
                <c:pt idx="26">
                  <c:v>0.1678347473257101</c:v>
                </c:pt>
                <c:pt idx="27">
                  <c:v>0.16648331499816646</c:v>
                </c:pt>
                <c:pt idx="28">
                  <c:v>0.17415115005476436</c:v>
                </c:pt>
                <c:pt idx="29">
                  <c:v>0.17435524881946957</c:v>
                </c:pt>
                <c:pt idx="30">
                  <c:v>0.1717281272595805</c:v>
                </c:pt>
                <c:pt idx="31">
                  <c:v>0.17333333333333342</c:v>
                </c:pt>
                <c:pt idx="32">
                  <c:v>0.17731514716439331</c:v>
                </c:pt>
                <c:pt idx="33">
                  <c:v>0.17607142857142857</c:v>
                </c:pt>
                <c:pt idx="34">
                  <c:v>0.1749022396018485</c:v>
                </c:pt>
                <c:pt idx="35">
                  <c:v>0.177470775770457</c:v>
                </c:pt>
                <c:pt idx="36">
                  <c:v>0.18120805369127513</c:v>
                </c:pt>
                <c:pt idx="37">
                  <c:v>0.18085855031667841</c:v>
                </c:pt>
                <c:pt idx="38">
                  <c:v>0.18124562631210636</c:v>
                </c:pt>
                <c:pt idx="39">
                  <c:v>0.1820083682008368</c:v>
                </c:pt>
                <c:pt idx="40">
                  <c:v>0.180270927405349</c:v>
                </c:pt>
                <c:pt idx="41">
                  <c:v>0.17958477508650536</c:v>
                </c:pt>
                <c:pt idx="42">
                  <c:v>0.1805029280055116</c:v>
                </c:pt>
                <c:pt idx="43">
                  <c:v>0.18563080096253015</c:v>
                </c:pt>
                <c:pt idx="44">
                  <c:v>0.18403015764222061</c:v>
                </c:pt>
                <c:pt idx="45">
                  <c:v>0.18368043700921827</c:v>
                </c:pt>
                <c:pt idx="46">
                  <c:v>0.18830727396329025</c:v>
                </c:pt>
                <c:pt idx="47">
                  <c:v>0.18536089461199576</c:v>
                </c:pt>
                <c:pt idx="48">
                  <c:v>0.19095816464237506</c:v>
                </c:pt>
                <c:pt idx="49">
                  <c:v>0.18619528619528611</c:v>
                </c:pt>
                <c:pt idx="50">
                  <c:v>0.18663981201745561</c:v>
                </c:pt>
                <c:pt idx="51">
                  <c:v>0.18706000670465969</c:v>
                </c:pt>
                <c:pt idx="52">
                  <c:v>0.18430717863105175</c:v>
                </c:pt>
                <c:pt idx="53">
                  <c:v>0.18323910874625865</c:v>
                </c:pt>
                <c:pt idx="54">
                  <c:v>0.18368700265251997</c:v>
                </c:pt>
                <c:pt idx="55">
                  <c:v>0.18341044282881694</c:v>
                </c:pt>
                <c:pt idx="56">
                  <c:v>0.1857707509881423</c:v>
                </c:pt>
                <c:pt idx="57">
                  <c:v>0.18871020676074829</c:v>
                </c:pt>
                <c:pt idx="58">
                  <c:v>0.18488219895287966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B6-4158-B2FA-76B421C2A53F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Residential building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Sheet1!$A$2:$A$60</c:f>
              <c:numCache>
                <c:formatCode>[$-409]mmm\-yy;@</c:formatCode>
                <c:ptCount val="59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  <c:pt idx="13">
                  <c:v>44228</c:v>
                </c:pt>
                <c:pt idx="14">
                  <c:v>44256</c:v>
                </c:pt>
                <c:pt idx="15">
                  <c:v>44287</c:v>
                </c:pt>
                <c:pt idx="16">
                  <c:v>44317</c:v>
                </c:pt>
                <c:pt idx="17">
                  <c:v>44348</c:v>
                </c:pt>
                <c:pt idx="18">
                  <c:v>44378</c:v>
                </c:pt>
                <c:pt idx="19">
                  <c:v>44409</c:v>
                </c:pt>
                <c:pt idx="20">
                  <c:v>44440</c:v>
                </c:pt>
                <c:pt idx="21">
                  <c:v>44470</c:v>
                </c:pt>
                <c:pt idx="22">
                  <c:v>44501</c:v>
                </c:pt>
                <c:pt idx="23">
                  <c:v>44531</c:v>
                </c:pt>
                <c:pt idx="24">
                  <c:v>44562</c:v>
                </c:pt>
                <c:pt idx="25">
                  <c:v>44593</c:v>
                </c:pt>
                <c:pt idx="26">
                  <c:v>44621</c:v>
                </c:pt>
                <c:pt idx="27">
                  <c:v>44652</c:v>
                </c:pt>
                <c:pt idx="28">
                  <c:v>44682</c:v>
                </c:pt>
                <c:pt idx="29">
                  <c:v>44713</c:v>
                </c:pt>
                <c:pt idx="30">
                  <c:v>44743</c:v>
                </c:pt>
                <c:pt idx="31">
                  <c:v>44774</c:v>
                </c:pt>
                <c:pt idx="32">
                  <c:v>44805</c:v>
                </c:pt>
                <c:pt idx="33">
                  <c:v>44835</c:v>
                </c:pt>
                <c:pt idx="34">
                  <c:v>44866</c:v>
                </c:pt>
                <c:pt idx="35">
                  <c:v>44896</c:v>
                </c:pt>
                <c:pt idx="36">
                  <c:v>44927</c:v>
                </c:pt>
                <c:pt idx="37">
                  <c:v>44958</c:v>
                </c:pt>
                <c:pt idx="38">
                  <c:v>44986</c:v>
                </c:pt>
                <c:pt idx="39">
                  <c:v>45017</c:v>
                </c:pt>
                <c:pt idx="40">
                  <c:v>45047</c:v>
                </c:pt>
                <c:pt idx="41">
                  <c:v>45078</c:v>
                </c:pt>
                <c:pt idx="42">
                  <c:v>45108</c:v>
                </c:pt>
                <c:pt idx="43">
                  <c:v>45139</c:v>
                </c:pt>
                <c:pt idx="44">
                  <c:v>45170</c:v>
                </c:pt>
                <c:pt idx="45">
                  <c:v>45200</c:v>
                </c:pt>
                <c:pt idx="46">
                  <c:v>45231</c:v>
                </c:pt>
                <c:pt idx="47">
                  <c:v>45261</c:v>
                </c:pt>
                <c:pt idx="48">
                  <c:v>45292</c:v>
                </c:pt>
                <c:pt idx="49">
                  <c:v>45323</c:v>
                </c:pt>
                <c:pt idx="50">
                  <c:v>45352</c:v>
                </c:pt>
                <c:pt idx="51">
                  <c:v>45383</c:v>
                </c:pt>
                <c:pt idx="52">
                  <c:v>45413</c:v>
                </c:pt>
                <c:pt idx="53">
                  <c:v>45444</c:v>
                </c:pt>
                <c:pt idx="54">
                  <c:v>45474</c:v>
                </c:pt>
                <c:pt idx="55">
                  <c:v>45505</c:v>
                </c:pt>
                <c:pt idx="56">
                  <c:v>45536</c:v>
                </c:pt>
                <c:pt idx="57">
                  <c:v>45566</c:v>
                </c:pt>
                <c:pt idx="58">
                  <c:v>45597</c:v>
                </c:pt>
              </c:numCache>
            </c:numRef>
          </c:cat>
          <c:val>
            <c:numRef>
              <c:f>Sheet1!$D$2:$D$60</c:f>
              <c:numCache>
                <c:formatCode>0.0%</c:formatCode>
                <c:ptCount val="59"/>
                <c:pt idx="0">
                  <c:v>7.9046424090338796E-2</c:v>
                </c:pt>
                <c:pt idx="1">
                  <c:v>8.6630570595585099E-2</c:v>
                </c:pt>
                <c:pt idx="2">
                  <c:v>8.5300207039337578E-2</c:v>
                </c:pt>
                <c:pt idx="3">
                  <c:v>4.733492442322982E-2</c:v>
                </c:pt>
                <c:pt idx="4">
                  <c:v>4.9219687875150082E-2</c:v>
                </c:pt>
                <c:pt idx="5">
                  <c:v>5.9298104074223576E-2</c:v>
                </c:pt>
                <c:pt idx="6">
                  <c:v>7.1283920615633781E-2</c:v>
                </c:pt>
                <c:pt idx="7">
                  <c:v>6.8493150684931475E-2</c:v>
                </c:pt>
                <c:pt idx="8">
                  <c:v>7.5775896815800187E-2</c:v>
                </c:pt>
                <c:pt idx="9">
                  <c:v>6.8812877263581373E-2</c:v>
                </c:pt>
                <c:pt idx="10">
                  <c:v>7.5010028078620172E-2</c:v>
                </c:pt>
                <c:pt idx="11">
                  <c:v>6.4387917329093838E-2</c:v>
                </c:pt>
                <c:pt idx="12">
                  <c:v>7.3500198649185444E-2</c:v>
                </c:pt>
                <c:pt idx="13">
                  <c:v>7.4455445544554411E-2</c:v>
                </c:pt>
                <c:pt idx="14">
                  <c:v>6.7482241515390715E-2</c:v>
                </c:pt>
                <c:pt idx="15">
                  <c:v>8.075264602116812E-2</c:v>
                </c:pt>
                <c:pt idx="16">
                  <c:v>8.2943925233644827E-2</c:v>
                </c:pt>
                <c:pt idx="17">
                  <c:v>8.9112746997287912E-2</c:v>
                </c:pt>
                <c:pt idx="18">
                  <c:v>8.8212634822804281E-2</c:v>
                </c:pt>
                <c:pt idx="19">
                  <c:v>9.0352220520673793E-2</c:v>
                </c:pt>
                <c:pt idx="20">
                  <c:v>7.6045627376425853E-2</c:v>
                </c:pt>
                <c:pt idx="21">
                  <c:v>7.860922146636426E-2</c:v>
                </c:pt>
                <c:pt idx="22">
                  <c:v>7.8660143018441847E-2</c:v>
                </c:pt>
                <c:pt idx="23">
                  <c:v>7.8475336322869876E-2</c:v>
                </c:pt>
                <c:pt idx="24">
                  <c:v>7.0631970260223137E-2</c:v>
                </c:pt>
                <c:pt idx="25">
                  <c:v>6.6370040786058682E-2</c:v>
                </c:pt>
                <c:pt idx="26">
                  <c:v>6.8240501659904154E-2</c:v>
                </c:pt>
                <c:pt idx="27">
                  <c:v>5.6105610561056146E-2</c:v>
                </c:pt>
                <c:pt idx="28">
                  <c:v>6.3891931361810872E-2</c:v>
                </c:pt>
                <c:pt idx="29">
                  <c:v>7.2284780239738403E-2</c:v>
                </c:pt>
                <c:pt idx="30">
                  <c:v>5.7845263919016683E-2</c:v>
                </c:pt>
                <c:pt idx="31">
                  <c:v>5.4054054054054057E-2</c:v>
                </c:pt>
                <c:pt idx="32">
                  <c:v>5.4199569274946215E-2</c:v>
                </c:pt>
                <c:pt idx="33">
                  <c:v>5.8214285714285677E-2</c:v>
                </c:pt>
                <c:pt idx="34">
                  <c:v>4.7635975826519725E-2</c:v>
                </c:pt>
                <c:pt idx="35">
                  <c:v>4.6050301098122588E-2</c:v>
                </c:pt>
                <c:pt idx="36">
                  <c:v>4.6979865771812145E-2</c:v>
                </c:pt>
                <c:pt idx="37">
                  <c:v>4.0464461646727602E-2</c:v>
                </c:pt>
                <c:pt idx="38">
                  <c:v>4.1637508747375832E-2</c:v>
                </c:pt>
                <c:pt idx="39">
                  <c:v>3.6262203626220332E-2</c:v>
                </c:pt>
                <c:pt idx="40">
                  <c:v>3.7513025356026464E-2</c:v>
                </c:pt>
                <c:pt idx="41">
                  <c:v>2.4913494809688665E-2</c:v>
                </c:pt>
                <c:pt idx="42">
                  <c:v>2.9968997588701255E-2</c:v>
                </c:pt>
                <c:pt idx="43">
                  <c:v>3.4719834994843643E-2</c:v>
                </c:pt>
                <c:pt idx="44">
                  <c:v>4.5236463331048672E-2</c:v>
                </c:pt>
                <c:pt idx="45">
                  <c:v>4.4042335268009533E-2</c:v>
                </c:pt>
                <c:pt idx="46">
                  <c:v>4.6906866077498263E-2</c:v>
                </c:pt>
                <c:pt idx="47">
                  <c:v>4.8797017960013477E-2</c:v>
                </c:pt>
                <c:pt idx="48">
                  <c:v>4.7570850202429155E-2</c:v>
                </c:pt>
                <c:pt idx="49">
                  <c:v>5.7575757575757606E-2</c:v>
                </c:pt>
                <c:pt idx="50">
                  <c:v>5.2702249076871446E-2</c:v>
                </c:pt>
                <c:pt idx="51">
                  <c:v>4.6262152195776153E-2</c:v>
                </c:pt>
                <c:pt idx="52">
                  <c:v>6.4106844741235444E-2</c:v>
                </c:pt>
                <c:pt idx="53">
                  <c:v>7.5490522115064948E-2</c:v>
                </c:pt>
                <c:pt idx="54">
                  <c:v>8.2559681697612686E-2</c:v>
                </c:pt>
                <c:pt idx="55">
                  <c:v>0.10211500330469266</c:v>
                </c:pt>
                <c:pt idx="56">
                  <c:v>0.10704874835309618</c:v>
                </c:pt>
                <c:pt idx="57">
                  <c:v>0.10895963242533641</c:v>
                </c:pt>
                <c:pt idx="58">
                  <c:v>0.11420157068062822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9B6-4158-B2FA-76B421C2A53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Heavy and civil</c:v>
                </c:pt>
              </c:strCache>
            </c:strRef>
          </c:tx>
          <c:spPr>
            <a:ln w="31750" cap="rnd">
              <a:solidFill>
                <a:srgbClr val="CEA93A"/>
              </a:solidFill>
              <a:round/>
            </a:ln>
            <a:effectLst/>
          </c:spPr>
          <c:marker>
            <c:symbol val="none"/>
          </c:marker>
          <c:cat>
            <c:numRef>
              <c:f>Sheet1!$A$2:$A$60</c:f>
              <c:numCache>
                <c:formatCode>[$-409]mmm\-yy;@</c:formatCode>
                <c:ptCount val="59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  <c:pt idx="13">
                  <c:v>44228</c:v>
                </c:pt>
                <c:pt idx="14">
                  <c:v>44256</c:v>
                </c:pt>
                <c:pt idx="15">
                  <c:v>44287</c:v>
                </c:pt>
                <c:pt idx="16">
                  <c:v>44317</c:v>
                </c:pt>
                <c:pt idx="17">
                  <c:v>44348</c:v>
                </c:pt>
                <c:pt idx="18">
                  <c:v>44378</c:v>
                </c:pt>
                <c:pt idx="19">
                  <c:v>44409</c:v>
                </c:pt>
                <c:pt idx="20">
                  <c:v>44440</c:v>
                </c:pt>
                <c:pt idx="21">
                  <c:v>44470</c:v>
                </c:pt>
                <c:pt idx="22">
                  <c:v>44501</c:v>
                </c:pt>
                <c:pt idx="23">
                  <c:v>44531</c:v>
                </c:pt>
                <c:pt idx="24">
                  <c:v>44562</c:v>
                </c:pt>
                <c:pt idx="25">
                  <c:v>44593</c:v>
                </c:pt>
                <c:pt idx="26">
                  <c:v>44621</c:v>
                </c:pt>
                <c:pt idx="27">
                  <c:v>44652</c:v>
                </c:pt>
                <c:pt idx="28">
                  <c:v>44682</c:v>
                </c:pt>
                <c:pt idx="29">
                  <c:v>44713</c:v>
                </c:pt>
                <c:pt idx="30">
                  <c:v>44743</c:v>
                </c:pt>
                <c:pt idx="31">
                  <c:v>44774</c:v>
                </c:pt>
                <c:pt idx="32">
                  <c:v>44805</c:v>
                </c:pt>
                <c:pt idx="33">
                  <c:v>44835</c:v>
                </c:pt>
                <c:pt idx="34">
                  <c:v>44866</c:v>
                </c:pt>
                <c:pt idx="35">
                  <c:v>44896</c:v>
                </c:pt>
                <c:pt idx="36">
                  <c:v>44927</c:v>
                </c:pt>
                <c:pt idx="37">
                  <c:v>44958</c:v>
                </c:pt>
                <c:pt idx="38">
                  <c:v>44986</c:v>
                </c:pt>
                <c:pt idx="39">
                  <c:v>45017</c:v>
                </c:pt>
                <c:pt idx="40">
                  <c:v>45047</c:v>
                </c:pt>
                <c:pt idx="41">
                  <c:v>45078</c:v>
                </c:pt>
                <c:pt idx="42">
                  <c:v>45108</c:v>
                </c:pt>
                <c:pt idx="43">
                  <c:v>45139</c:v>
                </c:pt>
                <c:pt idx="44">
                  <c:v>45170</c:v>
                </c:pt>
                <c:pt idx="45">
                  <c:v>45200</c:v>
                </c:pt>
                <c:pt idx="46">
                  <c:v>45231</c:v>
                </c:pt>
                <c:pt idx="47">
                  <c:v>45261</c:v>
                </c:pt>
                <c:pt idx="48">
                  <c:v>45292</c:v>
                </c:pt>
                <c:pt idx="49">
                  <c:v>45323</c:v>
                </c:pt>
                <c:pt idx="50">
                  <c:v>45352</c:v>
                </c:pt>
                <c:pt idx="51">
                  <c:v>45383</c:v>
                </c:pt>
                <c:pt idx="52">
                  <c:v>45413</c:v>
                </c:pt>
                <c:pt idx="53">
                  <c:v>45444</c:v>
                </c:pt>
                <c:pt idx="54">
                  <c:v>45474</c:v>
                </c:pt>
                <c:pt idx="55">
                  <c:v>45505</c:v>
                </c:pt>
                <c:pt idx="56">
                  <c:v>45536</c:v>
                </c:pt>
                <c:pt idx="57">
                  <c:v>45566</c:v>
                </c:pt>
                <c:pt idx="58">
                  <c:v>45597</c:v>
                </c:pt>
              </c:numCache>
            </c:numRef>
          </c:cat>
          <c:val>
            <c:numRef>
              <c:f>Sheet1!$E$2:$E$60</c:f>
              <c:numCache>
                <c:formatCode>0.0%</c:formatCode>
                <c:ptCount val="59"/>
                <c:pt idx="0">
                  <c:v>0.28147218736930157</c:v>
                </c:pt>
                <c:pt idx="1">
                  <c:v>0.2948771345272802</c:v>
                </c:pt>
                <c:pt idx="2">
                  <c:v>0.27619047619047626</c:v>
                </c:pt>
                <c:pt idx="3">
                  <c:v>0.1992840095465393</c:v>
                </c:pt>
                <c:pt idx="4">
                  <c:v>0.22008803521408565</c:v>
                </c:pt>
                <c:pt idx="5">
                  <c:v>0.24768051633723279</c:v>
                </c:pt>
                <c:pt idx="6">
                  <c:v>0.25718914540299709</c:v>
                </c:pt>
                <c:pt idx="7">
                  <c:v>0.2562449637389202</c:v>
                </c:pt>
                <c:pt idx="8">
                  <c:v>0.21966948810963333</c:v>
                </c:pt>
                <c:pt idx="9">
                  <c:v>0.22374245472837015</c:v>
                </c:pt>
                <c:pt idx="10">
                  <c:v>0.22583233052547128</c:v>
                </c:pt>
                <c:pt idx="11">
                  <c:v>0.21383147853736084</c:v>
                </c:pt>
                <c:pt idx="12">
                  <c:v>0.21732220897894314</c:v>
                </c:pt>
                <c:pt idx="13">
                  <c:v>0.22099009900990091</c:v>
                </c:pt>
                <c:pt idx="14">
                  <c:v>0.2150749802683504</c:v>
                </c:pt>
                <c:pt idx="15">
                  <c:v>0.22383379067032524</c:v>
                </c:pt>
                <c:pt idx="16">
                  <c:v>0.22507788161993775</c:v>
                </c:pt>
                <c:pt idx="17">
                  <c:v>0.2192948469585432</c:v>
                </c:pt>
                <c:pt idx="18">
                  <c:v>0.21956856702619412</c:v>
                </c:pt>
                <c:pt idx="19">
                  <c:v>0.21056661562021439</c:v>
                </c:pt>
                <c:pt idx="20">
                  <c:v>0.20760456273764261</c:v>
                </c:pt>
                <c:pt idx="21">
                  <c:v>0.20634920634920637</c:v>
                </c:pt>
                <c:pt idx="22">
                  <c:v>0.2013549115543847</c:v>
                </c:pt>
                <c:pt idx="23">
                  <c:v>0.20926756352765313</c:v>
                </c:pt>
                <c:pt idx="24">
                  <c:v>0.19776951672862456</c:v>
                </c:pt>
                <c:pt idx="25">
                  <c:v>0.19503151649981454</c:v>
                </c:pt>
                <c:pt idx="26">
                  <c:v>0.19218000737735155</c:v>
                </c:pt>
                <c:pt idx="27">
                  <c:v>0.18775210854418778</c:v>
                </c:pt>
                <c:pt idx="28">
                  <c:v>0.2201533406352684</c:v>
                </c:pt>
                <c:pt idx="29">
                  <c:v>0.21976026153287312</c:v>
                </c:pt>
                <c:pt idx="30">
                  <c:v>0.21728127259580626</c:v>
                </c:pt>
                <c:pt idx="31">
                  <c:v>0.22018018018018015</c:v>
                </c:pt>
                <c:pt idx="32">
                  <c:v>0.2196697774587221</c:v>
                </c:pt>
                <c:pt idx="33">
                  <c:v>0.21535714285714289</c:v>
                </c:pt>
                <c:pt idx="34">
                  <c:v>0.21365090650551019</c:v>
                </c:pt>
                <c:pt idx="35">
                  <c:v>0.2061636556854409</c:v>
                </c:pt>
                <c:pt idx="36">
                  <c:v>0.2211232779936419</c:v>
                </c:pt>
                <c:pt idx="37">
                  <c:v>0.2269528501055593</c:v>
                </c:pt>
                <c:pt idx="38">
                  <c:v>0.22743177046885935</c:v>
                </c:pt>
                <c:pt idx="39">
                  <c:v>0.23430962343096232</c:v>
                </c:pt>
                <c:pt idx="40">
                  <c:v>0.23410906564779446</c:v>
                </c:pt>
                <c:pt idx="41">
                  <c:v>0.23667820069204165</c:v>
                </c:pt>
                <c:pt idx="42">
                  <c:v>0.24354116431277989</c:v>
                </c:pt>
                <c:pt idx="43">
                  <c:v>0.25403918872464754</c:v>
                </c:pt>
                <c:pt idx="44">
                  <c:v>0.24880054832076759</c:v>
                </c:pt>
                <c:pt idx="45">
                  <c:v>0.24820757937862764</c:v>
                </c:pt>
                <c:pt idx="46">
                  <c:v>0.2617267165193744</c:v>
                </c:pt>
                <c:pt idx="47">
                  <c:v>0.26533378515757378</c:v>
                </c:pt>
                <c:pt idx="48">
                  <c:v>0.28373819163292835</c:v>
                </c:pt>
                <c:pt idx="49">
                  <c:v>0.26161616161616164</c:v>
                </c:pt>
                <c:pt idx="50">
                  <c:v>0.26586102719033239</c:v>
                </c:pt>
                <c:pt idx="51">
                  <c:v>0.26449882668454577</c:v>
                </c:pt>
                <c:pt idx="52">
                  <c:v>0.25709515859766274</c:v>
                </c:pt>
                <c:pt idx="53">
                  <c:v>0.25074825407382773</c:v>
                </c:pt>
                <c:pt idx="54">
                  <c:v>0.23872679045092834</c:v>
                </c:pt>
                <c:pt idx="55">
                  <c:v>0.2405816259087904</c:v>
                </c:pt>
                <c:pt idx="56">
                  <c:v>0.23386034255599478</c:v>
                </c:pt>
                <c:pt idx="57">
                  <c:v>0.24712832294059736</c:v>
                </c:pt>
                <c:pt idx="58">
                  <c:v>0.23952879581151845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9B6-4158-B2FA-76B421C2A53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Specialty trade</c:v>
                </c:pt>
              </c:strCache>
            </c:strRef>
          </c:tx>
          <c:spPr>
            <a:ln w="31750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numRef>
              <c:f>Sheet1!$A$2:$A$60</c:f>
              <c:numCache>
                <c:formatCode>[$-409]mmm\-yy;@</c:formatCode>
                <c:ptCount val="59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  <c:pt idx="13">
                  <c:v>44228</c:v>
                </c:pt>
                <c:pt idx="14">
                  <c:v>44256</c:v>
                </c:pt>
                <c:pt idx="15">
                  <c:v>44287</c:v>
                </c:pt>
                <c:pt idx="16">
                  <c:v>44317</c:v>
                </c:pt>
                <c:pt idx="17">
                  <c:v>44348</c:v>
                </c:pt>
                <c:pt idx="18">
                  <c:v>44378</c:v>
                </c:pt>
                <c:pt idx="19">
                  <c:v>44409</c:v>
                </c:pt>
                <c:pt idx="20">
                  <c:v>44440</c:v>
                </c:pt>
                <c:pt idx="21">
                  <c:v>44470</c:v>
                </c:pt>
                <c:pt idx="22">
                  <c:v>44501</c:v>
                </c:pt>
                <c:pt idx="23">
                  <c:v>44531</c:v>
                </c:pt>
                <c:pt idx="24">
                  <c:v>44562</c:v>
                </c:pt>
                <c:pt idx="25">
                  <c:v>44593</c:v>
                </c:pt>
                <c:pt idx="26">
                  <c:v>44621</c:v>
                </c:pt>
                <c:pt idx="27">
                  <c:v>44652</c:v>
                </c:pt>
                <c:pt idx="28">
                  <c:v>44682</c:v>
                </c:pt>
                <c:pt idx="29">
                  <c:v>44713</c:v>
                </c:pt>
                <c:pt idx="30">
                  <c:v>44743</c:v>
                </c:pt>
                <c:pt idx="31">
                  <c:v>44774</c:v>
                </c:pt>
                <c:pt idx="32">
                  <c:v>44805</c:v>
                </c:pt>
                <c:pt idx="33">
                  <c:v>44835</c:v>
                </c:pt>
                <c:pt idx="34">
                  <c:v>44866</c:v>
                </c:pt>
                <c:pt idx="35">
                  <c:v>44896</c:v>
                </c:pt>
                <c:pt idx="36">
                  <c:v>44927</c:v>
                </c:pt>
                <c:pt idx="37">
                  <c:v>44958</c:v>
                </c:pt>
                <c:pt idx="38">
                  <c:v>44986</c:v>
                </c:pt>
                <c:pt idx="39">
                  <c:v>45017</c:v>
                </c:pt>
                <c:pt idx="40">
                  <c:v>45047</c:v>
                </c:pt>
                <c:pt idx="41">
                  <c:v>45078</c:v>
                </c:pt>
                <c:pt idx="42">
                  <c:v>45108</c:v>
                </c:pt>
                <c:pt idx="43">
                  <c:v>45139</c:v>
                </c:pt>
                <c:pt idx="44">
                  <c:v>45170</c:v>
                </c:pt>
                <c:pt idx="45">
                  <c:v>45200</c:v>
                </c:pt>
                <c:pt idx="46">
                  <c:v>45231</c:v>
                </c:pt>
                <c:pt idx="47">
                  <c:v>45261</c:v>
                </c:pt>
                <c:pt idx="48">
                  <c:v>45292</c:v>
                </c:pt>
                <c:pt idx="49">
                  <c:v>45323</c:v>
                </c:pt>
                <c:pt idx="50">
                  <c:v>45352</c:v>
                </c:pt>
                <c:pt idx="51">
                  <c:v>45383</c:v>
                </c:pt>
                <c:pt idx="52">
                  <c:v>45413</c:v>
                </c:pt>
                <c:pt idx="53">
                  <c:v>45444</c:v>
                </c:pt>
                <c:pt idx="54">
                  <c:v>45474</c:v>
                </c:pt>
                <c:pt idx="55">
                  <c:v>45505</c:v>
                </c:pt>
                <c:pt idx="56">
                  <c:v>45536</c:v>
                </c:pt>
                <c:pt idx="57">
                  <c:v>45566</c:v>
                </c:pt>
                <c:pt idx="58">
                  <c:v>45597</c:v>
                </c:pt>
              </c:numCache>
            </c:numRef>
          </c:cat>
          <c:val>
            <c:numRef>
              <c:f>Sheet1!$F$2:$F$60</c:f>
              <c:numCache>
                <c:formatCode>0.0%</c:formatCode>
                <c:ptCount val="59"/>
                <c:pt idx="0">
                  <c:v>0.19489753241321622</c:v>
                </c:pt>
                <c:pt idx="1">
                  <c:v>0.1936693044564764</c:v>
                </c:pt>
                <c:pt idx="2">
                  <c:v>0.18881987577639761</c:v>
                </c:pt>
                <c:pt idx="3">
                  <c:v>0.12330946698488456</c:v>
                </c:pt>
                <c:pt idx="4">
                  <c:v>0.14165666266506613</c:v>
                </c:pt>
                <c:pt idx="5">
                  <c:v>0.16498588140379186</c:v>
                </c:pt>
                <c:pt idx="6">
                  <c:v>0.17051437829080587</c:v>
                </c:pt>
                <c:pt idx="7">
                  <c:v>0.16639806607574534</c:v>
                </c:pt>
                <c:pt idx="8">
                  <c:v>0.1648528819024587</c:v>
                </c:pt>
                <c:pt idx="9">
                  <c:v>0.17384305835010061</c:v>
                </c:pt>
                <c:pt idx="10">
                  <c:v>0.17809867629362219</c:v>
                </c:pt>
                <c:pt idx="11">
                  <c:v>0.17448330683624805</c:v>
                </c:pt>
                <c:pt idx="12">
                  <c:v>0.16964640444974172</c:v>
                </c:pt>
                <c:pt idx="13">
                  <c:v>0.16752475247524753</c:v>
                </c:pt>
                <c:pt idx="14">
                  <c:v>0.17048145224940806</c:v>
                </c:pt>
                <c:pt idx="15">
                  <c:v>0.17404939239513906</c:v>
                </c:pt>
                <c:pt idx="16">
                  <c:v>0.16627725856697817</c:v>
                </c:pt>
                <c:pt idx="17">
                  <c:v>0.16815187911662147</c:v>
                </c:pt>
                <c:pt idx="18">
                  <c:v>0.16718027734976887</c:v>
                </c:pt>
                <c:pt idx="19">
                  <c:v>0.16500765696784067</c:v>
                </c:pt>
                <c:pt idx="20">
                  <c:v>0.15779467680608358</c:v>
                </c:pt>
                <c:pt idx="21">
                  <c:v>0.15910808767951629</c:v>
                </c:pt>
                <c:pt idx="22">
                  <c:v>0.15732028603688369</c:v>
                </c:pt>
                <c:pt idx="23">
                  <c:v>0.15695067264573986</c:v>
                </c:pt>
                <c:pt idx="24">
                  <c:v>0.15873605947955402</c:v>
                </c:pt>
                <c:pt idx="25">
                  <c:v>0.16203188728216542</c:v>
                </c:pt>
                <c:pt idx="26">
                  <c:v>0.16119513094798971</c:v>
                </c:pt>
                <c:pt idx="27">
                  <c:v>0.15878254492115884</c:v>
                </c:pt>
                <c:pt idx="28">
                  <c:v>0.16283315078495805</c:v>
                </c:pt>
                <c:pt idx="29">
                  <c:v>0.1620050853614238</c:v>
                </c:pt>
                <c:pt idx="30">
                  <c:v>0.16232827187274035</c:v>
                </c:pt>
                <c:pt idx="31">
                  <c:v>0.16540540540540552</c:v>
                </c:pt>
                <c:pt idx="32">
                  <c:v>0.16870064608758087</c:v>
                </c:pt>
                <c:pt idx="33">
                  <c:v>0.16928571428571434</c:v>
                </c:pt>
                <c:pt idx="34">
                  <c:v>0.16850337717739064</c:v>
                </c:pt>
                <c:pt idx="35">
                  <c:v>0.17321997874601477</c:v>
                </c:pt>
                <c:pt idx="36">
                  <c:v>0.17555634051571892</c:v>
                </c:pt>
                <c:pt idx="37">
                  <c:v>0.17804363124560152</c:v>
                </c:pt>
                <c:pt idx="38">
                  <c:v>0.17109867039888035</c:v>
                </c:pt>
                <c:pt idx="39">
                  <c:v>0.17433751743375175</c:v>
                </c:pt>
                <c:pt idx="40">
                  <c:v>0.17297672803056632</c:v>
                </c:pt>
                <c:pt idx="41">
                  <c:v>0.17128027681660909</c:v>
                </c:pt>
                <c:pt idx="42">
                  <c:v>0.16879090595935234</c:v>
                </c:pt>
                <c:pt idx="43">
                  <c:v>0.17153661051907867</c:v>
                </c:pt>
                <c:pt idx="44">
                  <c:v>0.16895133653187114</c:v>
                </c:pt>
                <c:pt idx="45">
                  <c:v>0.17002389894161843</c:v>
                </c:pt>
                <c:pt idx="46">
                  <c:v>0.1736913664174031</c:v>
                </c:pt>
                <c:pt idx="47">
                  <c:v>0.16875635377838022</c:v>
                </c:pt>
                <c:pt idx="48">
                  <c:v>0.1727395411605937</c:v>
                </c:pt>
                <c:pt idx="49">
                  <c:v>0.16902356902356902</c:v>
                </c:pt>
                <c:pt idx="50">
                  <c:v>0.16750587445451501</c:v>
                </c:pt>
                <c:pt idx="51">
                  <c:v>0.17029835735836402</c:v>
                </c:pt>
                <c:pt idx="52">
                  <c:v>0.1646076794657764</c:v>
                </c:pt>
                <c:pt idx="53">
                  <c:v>0.16461589624210185</c:v>
                </c:pt>
                <c:pt idx="54">
                  <c:v>0.16744031830238729</c:v>
                </c:pt>
                <c:pt idx="55">
                  <c:v>0.16920026437541311</c:v>
                </c:pt>
                <c:pt idx="56">
                  <c:v>0.17555994729907767</c:v>
                </c:pt>
                <c:pt idx="57">
                  <c:v>0.17361339021988839</c:v>
                </c:pt>
                <c:pt idx="58">
                  <c:v>0.16786649214659682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9B6-4158-B2FA-76B421C2A53F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Sheet1!$A$2:$A$60</c:f>
              <c:numCache>
                <c:formatCode>[$-409]mmm\-yy;@</c:formatCode>
                <c:ptCount val="59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  <c:pt idx="13">
                  <c:v>44228</c:v>
                </c:pt>
                <c:pt idx="14">
                  <c:v>44256</c:v>
                </c:pt>
                <c:pt idx="15">
                  <c:v>44287</c:v>
                </c:pt>
                <c:pt idx="16">
                  <c:v>44317</c:v>
                </c:pt>
                <c:pt idx="17">
                  <c:v>44348</c:v>
                </c:pt>
                <c:pt idx="18">
                  <c:v>44378</c:v>
                </c:pt>
                <c:pt idx="19">
                  <c:v>44409</c:v>
                </c:pt>
                <c:pt idx="20">
                  <c:v>44440</c:v>
                </c:pt>
                <c:pt idx="21">
                  <c:v>44470</c:v>
                </c:pt>
                <c:pt idx="22">
                  <c:v>44501</c:v>
                </c:pt>
                <c:pt idx="23">
                  <c:v>44531</c:v>
                </c:pt>
                <c:pt idx="24">
                  <c:v>44562</c:v>
                </c:pt>
                <c:pt idx="25">
                  <c:v>44593</c:v>
                </c:pt>
                <c:pt idx="26">
                  <c:v>44621</c:v>
                </c:pt>
                <c:pt idx="27">
                  <c:v>44652</c:v>
                </c:pt>
                <c:pt idx="28">
                  <c:v>44682</c:v>
                </c:pt>
                <c:pt idx="29">
                  <c:v>44713</c:v>
                </c:pt>
                <c:pt idx="30">
                  <c:v>44743</c:v>
                </c:pt>
                <c:pt idx="31">
                  <c:v>44774</c:v>
                </c:pt>
                <c:pt idx="32">
                  <c:v>44805</c:v>
                </c:pt>
                <c:pt idx="33">
                  <c:v>44835</c:v>
                </c:pt>
                <c:pt idx="34">
                  <c:v>44866</c:v>
                </c:pt>
                <c:pt idx="35">
                  <c:v>44896</c:v>
                </c:pt>
                <c:pt idx="36">
                  <c:v>44927</c:v>
                </c:pt>
                <c:pt idx="37">
                  <c:v>44958</c:v>
                </c:pt>
                <c:pt idx="38">
                  <c:v>44986</c:v>
                </c:pt>
                <c:pt idx="39">
                  <c:v>45017</c:v>
                </c:pt>
                <c:pt idx="40">
                  <c:v>45047</c:v>
                </c:pt>
                <c:pt idx="41">
                  <c:v>45078</c:v>
                </c:pt>
                <c:pt idx="42">
                  <c:v>45108</c:v>
                </c:pt>
                <c:pt idx="43">
                  <c:v>45139</c:v>
                </c:pt>
                <c:pt idx="44">
                  <c:v>45170</c:v>
                </c:pt>
                <c:pt idx="45">
                  <c:v>45200</c:v>
                </c:pt>
                <c:pt idx="46">
                  <c:v>45231</c:v>
                </c:pt>
                <c:pt idx="47">
                  <c:v>45261</c:v>
                </c:pt>
                <c:pt idx="48">
                  <c:v>45292</c:v>
                </c:pt>
                <c:pt idx="49">
                  <c:v>45323</c:v>
                </c:pt>
                <c:pt idx="50">
                  <c:v>45352</c:v>
                </c:pt>
                <c:pt idx="51">
                  <c:v>45383</c:v>
                </c:pt>
                <c:pt idx="52">
                  <c:v>45413</c:v>
                </c:pt>
                <c:pt idx="53">
                  <c:v>45444</c:v>
                </c:pt>
                <c:pt idx="54">
                  <c:v>45474</c:v>
                </c:pt>
                <c:pt idx="55">
                  <c:v>45505</c:v>
                </c:pt>
                <c:pt idx="56">
                  <c:v>45536</c:v>
                </c:pt>
                <c:pt idx="57">
                  <c:v>45566</c:v>
                </c:pt>
                <c:pt idx="58">
                  <c:v>45597</c:v>
                </c:pt>
              </c:numCache>
            </c:numRef>
          </c:cat>
          <c:val>
            <c:numRef>
              <c:f>Sheet1!$G$2:$G$60</c:f>
              <c:numCache>
                <c:formatCode>General</c:formatCode>
                <c:ptCount val="59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9B6-4158-B2FA-76B421C2A53F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Column2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Sheet1!$A$2:$A$60</c:f>
              <c:numCache>
                <c:formatCode>[$-409]mmm\-yy;@</c:formatCode>
                <c:ptCount val="59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  <c:pt idx="13">
                  <c:v>44228</c:v>
                </c:pt>
                <c:pt idx="14">
                  <c:v>44256</c:v>
                </c:pt>
                <c:pt idx="15">
                  <c:v>44287</c:v>
                </c:pt>
                <c:pt idx="16">
                  <c:v>44317</c:v>
                </c:pt>
                <c:pt idx="17">
                  <c:v>44348</c:v>
                </c:pt>
                <c:pt idx="18">
                  <c:v>44378</c:v>
                </c:pt>
                <c:pt idx="19">
                  <c:v>44409</c:v>
                </c:pt>
                <c:pt idx="20">
                  <c:v>44440</c:v>
                </c:pt>
                <c:pt idx="21">
                  <c:v>44470</c:v>
                </c:pt>
                <c:pt idx="22">
                  <c:v>44501</c:v>
                </c:pt>
                <c:pt idx="23">
                  <c:v>44531</c:v>
                </c:pt>
                <c:pt idx="24">
                  <c:v>44562</c:v>
                </c:pt>
                <c:pt idx="25">
                  <c:v>44593</c:v>
                </c:pt>
                <c:pt idx="26">
                  <c:v>44621</c:v>
                </c:pt>
                <c:pt idx="27">
                  <c:v>44652</c:v>
                </c:pt>
                <c:pt idx="28">
                  <c:v>44682</c:v>
                </c:pt>
                <c:pt idx="29">
                  <c:v>44713</c:v>
                </c:pt>
                <c:pt idx="30">
                  <c:v>44743</c:v>
                </c:pt>
                <c:pt idx="31">
                  <c:v>44774</c:v>
                </c:pt>
                <c:pt idx="32">
                  <c:v>44805</c:v>
                </c:pt>
                <c:pt idx="33">
                  <c:v>44835</c:v>
                </c:pt>
                <c:pt idx="34">
                  <c:v>44866</c:v>
                </c:pt>
                <c:pt idx="35">
                  <c:v>44896</c:v>
                </c:pt>
                <c:pt idx="36">
                  <c:v>44927</c:v>
                </c:pt>
                <c:pt idx="37">
                  <c:v>44958</c:v>
                </c:pt>
                <c:pt idx="38">
                  <c:v>44986</c:v>
                </c:pt>
                <c:pt idx="39">
                  <c:v>45017</c:v>
                </c:pt>
                <c:pt idx="40">
                  <c:v>45047</c:v>
                </c:pt>
                <c:pt idx="41">
                  <c:v>45078</c:v>
                </c:pt>
                <c:pt idx="42">
                  <c:v>45108</c:v>
                </c:pt>
                <c:pt idx="43">
                  <c:v>45139</c:v>
                </c:pt>
                <c:pt idx="44">
                  <c:v>45170</c:v>
                </c:pt>
                <c:pt idx="45">
                  <c:v>45200</c:v>
                </c:pt>
                <c:pt idx="46">
                  <c:v>45231</c:v>
                </c:pt>
                <c:pt idx="47">
                  <c:v>45261</c:v>
                </c:pt>
                <c:pt idx="48">
                  <c:v>45292</c:v>
                </c:pt>
                <c:pt idx="49">
                  <c:v>45323</c:v>
                </c:pt>
                <c:pt idx="50">
                  <c:v>45352</c:v>
                </c:pt>
                <c:pt idx="51">
                  <c:v>45383</c:v>
                </c:pt>
                <c:pt idx="52">
                  <c:v>45413</c:v>
                </c:pt>
                <c:pt idx="53">
                  <c:v>45444</c:v>
                </c:pt>
                <c:pt idx="54">
                  <c:v>45474</c:v>
                </c:pt>
                <c:pt idx="55">
                  <c:v>45505</c:v>
                </c:pt>
                <c:pt idx="56">
                  <c:v>45536</c:v>
                </c:pt>
                <c:pt idx="57">
                  <c:v>45566</c:v>
                </c:pt>
                <c:pt idx="58">
                  <c:v>45597</c:v>
                </c:pt>
              </c:numCache>
            </c:numRef>
          </c:cat>
          <c:val>
            <c:numRef>
              <c:f>Sheet1!$H$2:$H$60</c:f>
              <c:numCache>
                <c:formatCode>General</c:formatCode>
                <c:ptCount val="59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9B6-4158-B2FA-76B421C2A53F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Column3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Sheet1!$A$2:$A$60</c:f>
              <c:numCache>
                <c:formatCode>[$-409]mmm\-yy;@</c:formatCode>
                <c:ptCount val="59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  <c:pt idx="13">
                  <c:v>44228</c:v>
                </c:pt>
                <c:pt idx="14">
                  <c:v>44256</c:v>
                </c:pt>
                <c:pt idx="15">
                  <c:v>44287</c:v>
                </c:pt>
                <c:pt idx="16">
                  <c:v>44317</c:v>
                </c:pt>
                <c:pt idx="17">
                  <c:v>44348</c:v>
                </c:pt>
                <c:pt idx="18">
                  <c:v>44378</c:v>
                </c:pt>
                <c:pt idx="19">
                  <c:v>44409</c:v>
                </c:pt>
                <c:pt idx="20">
                  <c:v>44440</c:v>
                </c:pt>
                <c:pt idx="21">
                  <c:v>44470</c:v>
                </c:pt>
                <c:pt idx="22">
                  <c:v>44501</c:v>
                </c:pt>
                <c:pt idx="23">
                  <c:v>44531</c:v>
                </c:pt>
                <c:pt idx="24">
                  <c:v>44562</c:v>
                </c:pt>
                <c:pt idx="25">
                  <c:v>44593</c:v>
                </c:pt>
                <c:pt idx="26">
                  <c:v>44621</c:v>
                </c:pt>
                <c:pt idx="27">
                  <c:v>44652</c:v>
                </c:pt>
                <c:pt idx="28">
                  <c:v>44682</c:v>
                </c:pt>
                <c:pt idx="29">
                  <c:v>44713</c:v>
                </c:pt>
                <c:pt idx="30">
                  <c:v>44743</c:v>
                </c:pt>
                <c:pt idx="31">
                  <c:v>44774</c:v>
                </c:pt>
                <c:pt idx="32">
                  <c:v>44805</c:v>
                </c:pt>
                <c:pt idx="33">
                  <c:v>44835</c:v>
                </c:pt>
                <c:pt idx="34">
                  <c:v>44866</c:v>
                </c:pt>
                <c:pt idx="35">
                  <c:v>44896</c:v>
                </c:pt>
                <c:pt idx="36">
                  <c:v>44927</c:v>
                </c:pt>
                <c:pt idx="37">
                  <c:v>44958</c:v>
                </c:pt>
                <c:pt idx="38">
                  <c:v>44986</c:v>
                </c:pt>
                <c:pt idx="39">
                  <c:v>45017</c:v>
                </c:pt>
                <c:pt idx="40">
                  <c:v>45047</c:v>
                </c:pt>
                <c:pt idx="41">
                  <c:v>45078</c:v>
                </c:pt>
                <c:pt idx="42">
                  <c:v>45108</c:v>
                </c:pt>
                <c:pt idx="43">
                  <c:v>45139</c:v>
                </c:pt>
                <c:pt idx="44">
                  <c:v>45170</c:v>
                </c:pt>
                <c:pt idx="45">
                  <c:v>45200</c:v>
                </c:pt>
                <c:pt idx="46">
                  <c:v>45231</c:v>
                </c:pt>
                <c:pt idx="47">
                  <c:v>45261</c:v>
                </c:pt>
                <c:pt idx="48">
                  <c:v>45292</c:v>
                </c:pt>
                <c:pt idx="49">
                  <c:v>45323</c:v>
                </c:pt>
                <c:pt idx="50">
                  <c:v>45352</c:v>
                </c:pt>
                <c:pt idx="51">
                  <c:v>45383</c:v>
                </c:pt>
                <c:pt idx="52">
                  <c:v>45413</c:v>
                </c:pt>
                <c:pt idx="53">
                  <c:v>45444</c:v>
                </c:pt>
                <c:pt idx="54">
                  <c:v>45474</c:v>
                </c:pt>
                <c:pt idx="55">
                  <c:v>45505</c:v>
                </c:pt>
                <c:pt idx="56">
                  <c:v>45536</c:v>
                </c:pt>
                <c:pt idx="57">
                  <c:v>45566</c:v>
                </c:pt>
                <c:pt idx="58">
                  <c:v>45597</c:v>
                </c:pt>
              </c:numCache>
            </c:numRef>
          </c:cat>
          <c:val>
            <c:numRef>
              <c:f>Sheet1!$I$2:$I$60</c:f>
              <c:numCache>
                <c:formatCode>General</c:formatCode>
                <c:ptCount val="59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9B6-4158-B2FA-76B421C2A53F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Column4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Sheet1!$A$2:$A$60</c:f>
              <c:numCache>
                <c:formatCode>[$-409]mmm\-yy;@</c:formatCode>
                <c:ptCount val="59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  <c:pt idx="13">
                  <c:v>44228</c:v>
                </c:pt>
                <c:pt idx="14">
                  <c:v>44256</c:v>
                </c:pt>
                <c:pt idx="15">
                  <c:v>44287</c:v>
                </c:pt>
                <c:pt idx="16">
                  <c:v>44317</c:v>
                </c:pt>
                <c:pt idx="17">
                  <c:v>44348</c:v>
                </c:pt>
                <c:pt idx="18">
                  <c:v>44378</c:v>
                </c:pt>
                <c:pt idx="19">
                  <c:v>44409</c:v>
                </c:pt>
                <c:pt idx="20">
                  <c:v>44440</c:v>
                </c:pt>
                <c:pt idx="21">
                  <c:v>44470</c:v>
                </c:pt>
                <c:pt idx="22">
                  <c:v>44501</c:v>
                </c:pt>
                <c:pt idx="23">
                  <c:v>44531</c:v>
                </c:pt>
                <c:pt idx="24">
                  <c:v>44562</c:v>
                </c:pt>
                <c:pt idx="25">
                  <c:v>44593</c:v>
                </c:pt>
                <c:pt idx="26">
                  <c:v>44621</c:v>
                </c:pt>
                <c:pt idx="27">
                  <c:v>44652</c:v>
                </c:pt>
                <c:pt idx="28">
                  <c:v>44682</c:v>
                </c:pt>
                <c:pt idx="29">
                  <c:v>44713</c:v>
                </c:pt>
                <c:pt idx="30">
                  <c:v>44743</c:v>
                </c:pt>
                <c:pt idx="31">
                  <c:v>44774</c:v>
                </c:pt>
                <c:pt idx="32">
                  <c:v>44805</c:v>
                </c:pt>
                <c:pt idx="33">
                  <c:v>44835</c:v>
                </c:pt>
                <c:pt idx="34">
                  <c:v>44866</c:v>
                </c:pt>
                <c:pt idx="35">
                  <c:v>44896</c:v>
                </c:pt>
                <c:pt idx="36">
                  <c:v>44927</c:v>
                </c:pt>
                <c:pt idx="37">
                  <c:v>44958</c:v>
                </c:pt>
                <c:pt idx="38">
                  <c:v>44986</c:v>
                </c:pt>
                <c:pt idx="39">
                  <c:v>45017</c:v>
                </c:pt>
                <c:pt idx="40">
                  <c:v>45047</c:v>
                </c:pt>
                <c:pt idx="41">
                  <c:v>45078</c:v>
                </c:pt>
                <c:pt idx="42">
                  <c:v>45108</c:v>
                </c:pt>
                <c:pt idx="43">
                  <c:v>45139</c:v>
                </c:pt>
                <c:pt idx="44">
                  <c:v>45170</c:v>
                </c:pt>
                <c:pt idx="45">
                  <c:v>45200</c:v>
                </c:pt>
                <c:pt idx="46">
                  <c:v>45231</c:v>
                </c:pt>
                <c:pt idx="47">
                  <c:v>45261</c:v>
                </c:pt>
                <c:pt idx="48">
                  <c:v>45292</c:v>
                </c:pt>
                <c:pt idx="49">
                  <c:v>45323</c:v>
                </c:pt>
                <c:pt idx="50">
                  <c:v>45352</c:v>
                </c:pt>
                <c:pt idx="51">
                  <c:v>45383</c:v>
                </c:pt>
                <c:pt idx="52">
                  <c:v>45413</c:v>
                </c:pt>
                <c:pt idx="53">
                  <c:v>45444</c:v>
                </c:pt>
                <c:pt idx="54">
                  <c:v>45474</c:v>
                </c:pt>
                <c:pt idx="55">
                  <c:v>45505</c:v>
                </c:pt>
                <c:pt idx="56">
                  <c:v>45536</c:v>
                </c:pt>
                <c:pt idx="57">
                  <c:v>45566</c:v>
                </c:pt>
                <c:pt idx="58">
                  <c:v>45597</c:v>
                </c:pt>
              </c:numCache>
            </c:numRef>
          </c:cat>
          <c:val>
            <c:numRef>
              <c:f>Sheet1!$J$2:$J$60</c:f>
              <c:numCache>
                <c:formatCode>General</c:formatCode>
                <c:ptCount val="59"/>
                <c:pt idx="14" formatCode="0.0%">
                  <c:v>2021</c:v>
                </c:pt>
                <c:pt idx="26" formatCode="0.0%">
                  <c:v>2022</c:v>
                </c:pt>
                <c:pt idx="38" formatCode="0.0%">
                  <c:v>2023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9B6-4158-B2FA-76B421C2A5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23390511"/>
        <c:axId val="1523392143"/>
      </c:lineChart>
      <c:dateAx>
        <c:axId val="1523390511"/>
        <c:scaling>
          <c:orientation val="minMax"/>
          <c:max val="45597"/>
          <c:min val="4383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m/yy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3392143"/>
        <c:crossesAt val="0"/>
        <c:auto val="1"/>
        <c:lblOffset val="100"/>
        <c:baseTimeUnit val="months"/>
        <c:majorUnit val="3"/>
        <c:majorTimeUnit val="months"/>
        <c:minorUnit val="1"/>
        <c:minorTimeUnit val="months"/>
      </c:dateAx>
      <c:valAx>
        <c:axId val="1523392143"/>
        <c:scaling>
          <c:orientation val="minMax"/>
          <c:max val="0.35000000000000003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3390511"/>
        <c:crosses val="autoZero"/>
        <c:crossBetween val="midCat"/>
        <c:majorUnit val="5.000000000000001E-2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896665064309819E-2"/>
          <c:y val="5.5209208624678284E-2"/>
          <c:w val="0.90801627815613462"/>
          <c:h val="0.90318983857470925"/>
        </c:manualLayout>
      </c:layout>
      <c:lineChart>
        <c:grouping val="standar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PPI inputs to nonres constructionWPUIP231200</c:v>
                </c:pt>
              </c:strCache>
            </c:strRef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Sheet1!$A$2:$A$60</c:f>
              <c:numCache>
                <c:formatCode>mmm\-yy</c:formatCode>
                <c:ptCount val="59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44197</c:v>
                </c:pt>
                <c:pt idx="12">
                  <c:v>44228</c:v>
                </c:pt>
                <c:pt idx="13">
                  <c:v>44256</c:v>
                </c:pt>
                <c:pt idx="14">
                  <c:v>44287</c:v>
                </c:pt>
                <c:pt idx="15">
                  <c:v>44317</c:v>
                </c:pt>
                <c:pt idx="16">
                  <c:v>44348</c:v>
                </c:pt>
                <c:pt idx="17">
                  <c:v>44378</c:v>
                </c:pt>
                <c:pt idx="18">
                  <c:v>44409</c:v>
                </c:pt>
                <c:pt idx="19">
                  <c:v>44440</c:v>
                </c:pt>
                <c:pt idx="20">
                  <c:v>44470</c:v>
                </c:pt>
                <c:pt idx="21">
                  <c:v>44501</c:v>
                </c:pt>
                <c:pt idx="22">
                  <c:v>44531</c:v>
                </c:pt>
                <c:pt idx="23">
                  <c:v>44562</c:v>
                </c:pt>
                <c:pt idx="24">
                  <c:v>44593</c:v>
                </c:pt>
                <c:pt idx="25">
                  <c:v>44621</c:v>
                </c:pt>
                <c:pt idx="26">
                  <c:v>44652</c:v>
                </c:pt>
                <c:pt idx="27">
                  <c:v>44682</c:v>
                </c:pt>
                <c:pt idx="28">
                  <c:v>44713</c:v>
                </c:pt>
                <c:pt idx="29">
                  <c:v>44743</c:v>
                </c:pt>
                <c:pt idx="30">
                  <c:v>44795</c:v>
                </c:pt>
                <c:pt idx="31">
                  <c:v>44826</c:v>
                </c:pt>
                <c:pt idx="32">
                  <c:v>44835</c:v>
                </c:pt>
                <c:pt idx="33">
                  <c:v>44866</c:v>
                </c:pt>
                <c:pt idx="34">
                  <c:v>44896</c:v>
                </c:pt>
                <c:pt idx="35">
                  <c:v>44927</c:v>
                </c:pt>
                <c:pt idx="36">
                  <c:v>44958</c:v>
                </c:pt>
                <c:pt idx="37">
                  <c:v>44986</c:v>
                </c:pt>
                <c:pt idx="38">
                  <c:v>45017</c:v>
                </c:pt>
                <c:pt idx="39">
                  <c:v>45047</c:v>
                </c:pt>
                <c:pt idx="40">
                  <c:v>45078</c:v>
                </c:pt>
                <c:pt idx="41">
                  <c:v>45108</c:v>
                </c:pt>
                <c:pt idx="42">
                  <c:v>45139</c:v>
                </c:pt>
                <c:pt idx="43">
                  <c:v>45170</c:v>
                </c:pt>
                <c:pt idx="44">
                  <c:v>45200</c:v>
                </c:pt>
                <c:pt idx="45">
                  <c:v>45231</c:v>
                </c:pt>
                <c:pt idx="46">
                  <c:v>45261</c:v>
                </c:pt>
                <c:pt idx="47">
                  <c:v>45292</c:v>
                </c:pt>
                <c:pt idx="48">
                  <c:v>45323</c:v>
                </c:pt>
                <c:pt idx="49">
                  <c:v>45352</c:v>
                </c:pt>
                <c:pt idx="50">
                  <c:v>45383</c:v>
                </c:pt>
                <c:pt idx="51">
                  <c:v>45413</c:v>
                </c:pt>
                <c:pt idx="52">
                  <c:v>45444</c:v>
                </c:pt>
                <c:pt idx="53">
                  <c:v>45474</c:v>
                </c:pt>
                <c:pt idx="54">
                  <c:v>45505</c:v>
                </c:pt>
                <c:pt idx="55">
                  <c:v>45536</c:v>
                </c:pt>
                <c:pt idx="56">
                  <c:v>45566</c:v>
                </c:pt>
                <c:pt idx="57">
                  <c:v>45597</c:v>
                </c:pt>
                <c:pt idx="58">
                  <c:v>45627</c:v>
                </c:pt>
              </c:numCache>
            </c:numRef>
          </c:cat>
          <c:val>
            <c:numRef>
              <c:f>Sheet1!$C$2:$C$60</c:f>
              <c:numCache>
                <c:formatCode>0%</c:formatCode>
                <c:ptCount val="59"/>
                <c:pt idx="0">
                  <c:v>1.2962962962963016E-2</c:v>
                </c:pt>
                <c:pt idx="1">
                  <c:v>-5.4995417048578771E-3</c:v>
                </c:pt>
                <c:pt idx="2">
                  <c:v>-4.7058823529411792E-2</c:v>
                </c:pt>
                <c:pt idx="3">
                  <c:v>-4.4384057971014544E-2</c:v>
                </c:pt>
                <c:pt idx="4">
                  <c:v>-1.8248175182481754E-2</c:v>
                </c:pt>
                <c:pt idx="5">
                  <c:v>-9.9909173478655248E-3</c:v>
                </c:pt>
                <c:pt idx="6">
                  <c:v>7.2926162260710768E-3</c:v>
                </c:pt>
                <c:pt idx="7">
                  <c:v>1.8231540565177756E-2</c:v>
                </c:pt>
                <c:pt idx="8">
                  <c:v>2.1917808219178134E-2</c:v>
                </c:pt>
                <c:pt idx="9">
                  <c:v>2.3765996343692818E-2</c:v>
                </c:pt>
                <c:pt idx="10">
                  <c:v>4.3755697356426593E-2</c:v>
                </c:pt>
                <c:pt idx="11">
                  <c:v>6.6303360581289841E-2</c:v>
                </c:pt>
                <c:pt idx="12">
                  <c:v>9.0493601462522763E-2</c:v>
                </c:pt>
                <c:pt idx="13">
                  <c:v>0.1299539170506912</c:v>
                </c:pt>
                <c:pt idx="14">
                  <c:v>0.18993352326685661</c:v>
                </c:pt>
                <c:pt idx="15">
                  <c:v>0.23412322274881506</c:v>
                </c:pt>
                <c:pt idx="16">
                  <c:v>0.24070631970260228</c:v>
                </c:pt>
                <c:pt idx="17">
                  <c:v>0.22985321100917433</c:v>
                </c:pt>
                <c:pt idx="18">
                  <c:v>0.21023529411764702</c:v>
                </c:pt>
                <c:pt idx="19">
                  <c:v>0.19825425246195161</c:v>
                </c:pt>
                <c:pt idx="20">
                  <c:v>0.21085790884718497</c:v>
                </c:pt>
                <c:pt idx="21">
                  <c:v>0.21903571428571439</c:v>
                </c:pt>
                <c:pt idx="22">
                  <c:v>0.20193886462882107</c:v>
                </c:pt>
                <c:pt idx="23">
                  <c:v>0.20980408858603067</c:v>
                </c:pt>
                <c:pt idx="24">
                  <c:v>0.2179044425817267</c:v>
                </c:pt>
                <c:pt idx="25">
                  <c:v>0.23142740619902138</c:v>
                </c:pt>
                <c:pt idx="26">
                  <c:v>0.21595371109337599</c:v>
                </c:pt>
                <c:pt idx="27">
                  <c:v>0.18942396313364065</c:v>
                </c:pt>
                <c:pt idx="28">
                  <c:v>0.1653258426966292</c:v>
                </c:pt>
                <c:pt idx="29">
                  <c:v>0.1420472346964656</c:v>
                </c:pt>
                <c:pt idx="30">
                  <c:v>0.12975301164277545</c:v>
                </c:pt>
                <c:pt idx="31">
                  <c:v>0.12551085210504692</c:v>
                </c:pt>
                <c:pt idx="32">
                  <c:v>0.11353186464445168</c:v>
                </c:pt>
                <c:pt idx="33">
                  <c:v>0.10032812820437684</c:v>
                </c:pt>
                <c:pt idx="34">
                  <c:v>6.7140428129223384E-2</c:v>
                </c:pt>
                <c:pt idx="35">
                  <c:v>4.8580943596820449E-2</c:v>
                </c:pt>
                <c:pt idx="36">
                  <c:v>2.7564420218037632E-2</c:v>
                </c:pt>
                <c:pt idx="37">
                  <c:v>-7.8954515045737122E-3</c:v>
                </c:pt>
                <c:pt idx="38">
                  <c:v>-1.3409119251242173E-2</c:v>
                </c:pt>
                <c:pt idx="39">
                  <c:v>-3.8072360731743457E-2</c:v>
                </c:pt>
                <c:pt idx="40">
                  <c:v>-4.1839417372132252E-2</c:v>
                </c:pt>
                <c:pt idx="41">
                  <c:v>-2.3599571510686101E-2</c:v>
                </c:pt>
                <c:pt idx="42">
                  <c:v>9.2664297108278266E-5</c:v>
                </c:pt>
                <c:pt idx="43">
                  <c:v>6.2398767956241049E-3</c:v>
                </c:pt>
                <c:pt idx="44">
                  <c:v>-3.3139357626691766E-3</c:v>
                </c:pt>
                <c:pt idx="45" formatCode="0.0%">
                  <c:v>-1.178193436730297E-3</c:v>
                </c:pt>
                <c:pt idx="46" formatCode="0.0%">
                  <c:v>1.8207569010363515E-2</c:v>
                </c:pt>
                <c:pt idx="47" formatCode="0.0%">
                  <c:v>1.3073168111407123E-2</c:v>
                </c:pt>
                <c:pt idx="48" formatCode="0.0%">
                  <c:v>1.4119128472012943E-2</c:v>
                </c:pt>
                <c:pt idx="49" formatCode="0.0%">
                  <c:v>9.2067752251620075E-3</c:v>
                </c:pt>
                <c:pt idx="50" formatCode="0.0%">
                  <c:v>9.7927033715639617E-3</c:v>
                </c:pt>
                <c:pt idx="51" formatCode="0.0%">
                  <c:v>1.21503420220584E-2</c:v>
                </c:pt>
                <c:pt idx="52" formatCode="0.0%">
                  <c:v>1.0083052689484817E-2</c:v>
                </c:pt>
                <c:pt idx="53" formatCode="0.0%">
                  <c:v>9.6800305051410705E-3</c:v>
                </c:pt>
                <c:pt idx="54" formatCode="0.0%">
                  <c:v>-3.1105845913550264E-4</c:v>
                </c:pt>
                <c:pt idx="55" formatCode="0.0%">
                  <c:v>-1.0495830694532459E-2</c:v>
                </c:pt>
                <c:pt idx="56" formatCode="0.0%">
                  <c:v>3.8569471598253168E-4</c:v>
                </c:pt>
                <c:pt idx="57" formatCode="0.00%">
                  <c:v>1.532791746915832E-4</c:v>
                </c:pt>
                <c:pt idx="58" formatCode="0.0%">
                  <c:v>2.781938797346437E-3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7E27-44DC-B61A-5109E09E5FB5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Line2</c:v>
                </c:pt>
              </c:strCache>
            </c:strRef>
          </c:tx>
          <c:spPr>
            <a:ln w="158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Sheet1!$A$2:$A$60</c:f>
              <c:numCache>
                <c:formatCode>mmm\-yy</c:formatCode>
                <c:ptCount val="59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44197</c:v>
                </c:pt>
                <c:pt idx="12">
                  <c:v>44228</c:v>
                </c:pt>
                <c:pt idx="13">
                  <c:v>44256</c:v>
                </c:pt>
                <c:pt idx="14">
                  <c:v>44287</c:v>
                </c:pt>
                <c:pt idx="15">
                  <c:v>44317</c:v>
                </c:pt>
                <c:pt idx="16">
                  <c:v>44348</c:v>
                </c:pt>
                <c:pt idx="17">
                  <c:v>44378</c:v>
                </c:pt>
                <c:pt idx="18">
                  <c:v>44409</c:v>
                </c:pt>
                <c:pt idx="19">
                  <c:v>44440</c:v>
                </c:pt>
                <c:pt idx="20">
                  <c:v>44470</c:v>
                </c:pt>
                <c:pt idx="21">
                  <c:v>44501</c:v>
                </c:pt>
                <c:pt idx="22">
                  <c:v>44531</c:v>
                </c:pt>
                <c:pt idx="23">
                  <c:v>44562</c:v>
                </c:pt>
                <c:pt idx="24">
                  <c:v>44593</c:v>
                </c:pt>
                <c:pt idx="25">
                  <c:v>44621</c:v>
                </c:pt>
                <c:pt idx="26">
                  <c:v>44652</c:v>
                </c:pt>
                <c:pt idx="27">
                  <c:v>44682</c:v>
                </c:pt>
                <c:pt idx="28">
                  <c:v>44713</c:v>
                </c:pt>
                <c:pt idx="29">
                  <c:v>44743</c:v>
                </c:pt>
                <c:pt idx="30">
                  <c:v>44795</c:v>
                </c:pt>
                <c:pt idx="31">
                  <c:v>44826</c:v>
                </c:pt>
                <c:pt idx="32">
                  <c:v>44835</c:v>
                </c:pt>
                <c:pt idx="33">
                  <c:v>44866</c:v>
                </c:pt>
                <c:pt idx="34">
                  <c:v>44896</c:v>
                </c:pt>
                <c:pt idx="35">
                  <c:v>44927</c:v>
                </c:pt>
                <c:pt idx="36">
                  <c:v>44958</c:v>
                </c:pt>
                <c:pt idx="37">
                  <c:v>44986</c:v>
                </c:pt>
                <c:pt idx="38">
                  <c:v>45017</c:v>
                </c:pt>
                <c:pt idx="39">
                  <c:v>45047</c:v>
                </c:pt>
                <c:pt idx="40">
                  <c:v>45078</c:v>
                </c:pt>
                <c:pt idx="41">
                  <c:v>45108</c:v>
                </c:pt>
                <c:pt idx="42">
                  <c:v>45139</c:v>
                </c:pt>
                <c:pt idx="43">
                  <c:v>45170</c:v>
                </c:pt>
                <c:pt idx="44">
                  <c:v>45200</c:v>
                </c:pt>
                <c:pt idx="45">
                  <c:v>45231</c:v>
                </c:pt>
                <c:pt idx="46">
                  <c:v>45261</c:v>
                </c:pt>
                <c:pt idx="47">
                  <c:v>45292</c:v>
                </c:pt>
                <c:pt idx="48">
                  <c:v>45323</c:v>
                </c:pt>
                <c:pt idx="49">
                  <c:v>45352</c:v>
                </c:pt>
                <c:pt idx="50">
                  <c:v>45383</c:v>
                </c:pt>
                <c:pt idx="51">
                  <c:v>45413</c:v>
                </c:pt>
                <c:pt idx="52">
                  <c:v>45444</c:v>
                </c:pt>
                <c:pt idx="53">
                  <c:v>45474</c:v>
                </c:pt>
                <c:pt idx="54">
                  <c:v>45505</c:v>
                </c:pt>
                <c:pt idx="55">
                  <c:v>45536</c:v>
                </c:pt>
                <c:pt idx="56">
                  <c:v>45566</c:v>
                </c:pt>
                <c:pt idx="57">
                  <c:v>45597</c:v>
                </c:pt>
                <c:pt idx="58">
                  <c:v>45627</c:v>
                </c:pt>
              </c:numCache>
            </c:numRef>
          </c:cat>
          <c:val>
            <c:numRef>
              <c:f>Sheet1!$E$2:$E$60</c:f>
              <c:numCache>
                <c:formatCode>0.0%</c:formatCode>
                <c:ptCount val="5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AAB-4B10-AC57-A1B02354D1DD}"/>
            </c:ext>
          </c:extLst>
        </c:ser>
        <c:ser>
          <c:idx val="4"/>
          <c:order val="2"/>
          <c:tx>
            <c:strRef>
              <c:f>Sheet1!$F$1</c:f>
              <c:strCache>
                <c:ptCount val="1"/>
                <c:pt idx="0">
                  <c:v>AHE</c:v>
                </c:pt>
              </c:strCache>
            </c:strRef>
          </c:tx>
          <c:spPr>
            <a:ln w="381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Sheet1!$A$2:$A$60</c:f>
              <c:numCache>
                <c:formatCode>mmm\-yy</c:formatCode>
                <c:ptCount val="59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44197</c:v>
                </c:pt>
                <c:pt idx="12">
                  <c:v>44228</c:v>
                </c:pt>
                <c:pt idx="13">
                  <c:v>44256</c:v>
                </c:pt>
                <c:pt idx="14">
                  <c:v>44287</c:v>
                </c:pt>
                <c:pt idx="15">
                  <c:v>44317</c:v>
                </c:pt>
                <c:pt idx="16">
                  <c:v>44348</c:v>
                </c:pt>
                <c:pt idx="17">
                  <c:v>44378</c:v>
                </c:pt>
                <c:pt idx="18">
                  <c:v>44409</c:v>
                </c:pt>
                <c:pt idx="19">
                  <c:v>44440</c:v>
                </c:pt>
                <c:pt idx="20">
                  <c:v>44470</c:v>
                </c:pt>
                <c:pt idx="21">
                  <c:v>44501</c:v>
                </c:pt>
                <c:pt idx="22">
                  <c:v>44531</c:v>
                </c:pt>
                <c:pt idx="23">
                  <c:v>44562</c:v>
                </c:pt>
                <c:pt idx="24">
                  <c:v>44593</c:v>
                </c:pt>
                <c:pt idx="25">
                  <c:v>44621</c:v>
                </c:pt>
                <c:pt idx="26">
                  <c:v>44652</c:v>
                </c:pt>
                <c:pt idx="27">
                  <c:v>44682</c:v>
                </c:pt>
                <c:pt idx="28">
                  <c:v>44713</c:v>
                </c:pt>
                <c:pt idx="29">
                  <c:v>44743</c:v>
                </c:pt>
                <c:pt idx="30">
                  <c:v>44795</c:v>
                </c:pt>
                <c:pt idx="31">
                  <c:v>44826</c:v>
                </c:pt>
                <c:pt idx="32">
                  <c:v>44835</c:v>
                </c:pt>
                <c:pt idx="33">
                  <c:v>44866</c:v>
                </c:pt>
                <c:pt idx="34">
                  <c:v>44896</c:v>
                </c:pt>
                <c:pt idx="35">
                  <c:v>44927</c:v>
                </c:pt>
                <c:pt idx="36">
                  <c:v>44958</c:v>
                </c:pt>
                <c:pt idx="37">
                  <c:v>44986</c:v>
                </c:pt>
                <c:pt idx="38">
                  <c:v>45017</c:v>
                </c:pt>
                <c:pt idx="39">
                  <c:v>45047</c:v>
                </c:pt>
                <c:pt idx="40">
                  <c:v>45078</c:v>
                </c:pt>
                <c:pt idx="41">
                  <c:v>45108</c:v>
                </c:pt>
                <c:pt idx="42">
                  <c:v>45139</c:v>
                </c:pt>
                <c:pt idx="43">
                  <c:v>45170</c:v>
                </c:pt>
                <c:pt idx="44">
                  <c:v>45200</c:v>
                </c:pt>
                <c:pt idx="45">
                  <c:v>45231</c:v>
                </c:pt>
                <c:pt idx="46">
                  <c:v>45261</c:v>
                </c:pt>
                <c:pt idx="47">
                  <c:v>45292</c:v>
                </c:pt>
                <c:pt idx="48">
                  <c:v>45323</c:v>
                </c:pt>
                <c:pt idx="49">
                  <c:v>45352</c:v>
                </c:pt>
                <c:pt idx="50">
                  <c:v>45383</c:v>
                </c:pt>
                <c:pt idx="51">
                  <c:v>45413</c:v>
                </c:pt>
                <c:pt idx="52">
                  <c:v>45444</c:v>
                </c:pt>
                <c:pt idx="53">
                  <c:v>45474</c:v>
                </c:pt>
                <c:pt idx="54">
                  <c:v>45505</c:v>
                </c:pt>
                <c:pt idx="55">
                  <c:v>45536</c:v>
                </c:pt>
                <c:pt idx="56">
                  <c:v>45566</c:v>
                </c:pt>
                <c:pt idx="57">
                  <c:v>45597</c:v>
                </c:pt>
                <c:pt idx="58">
                  <c:v>45627</c:v>
                </c:pt>
              </c:numCache>
            </c:numRef>
          </c:cat>
          <c:val>
            <c:numRef>
              <c:f>Sheet1!$F$2:$F$60</c:f>
              <c:numCache>
                <c:formatCode>0.0%</c:formatCode>
                <c:ptCount val="59"/>
                <c:pt idx="0" formatCode="0%">
                  <c:v>3.1219191587249402E-2</c:v>
                </c:pt>
                <c:pt idx="1">
                  <c:v>2.8496560759908203E-2</c:v>
                </c:pt>
                <c:pt idx="2">
                  <c:v>2.3179888997714688E-2</c:v>
                </c:pt>
                <c:pt idx="3">
                  <c:v>2.4437927663734114E-2</c:v>
                </c:pt>
                <c:pt idx="4">
                  <c:v>2.8990228013029334E-2</c:v>
                </c:pt>
                <c:pt idx="5">
                  <c:v>3.3539563660045506E-2</c:v>
                </c:pt>
                <c:pt idx="6">
                  <c:v>3.1108230719377863E-2</c:v>
                </c:pt>
                <c:pt idx="7">
                  <c:v>2.9763830475574189E-2</c:v>
                </c:pt>
                <c:pt idx="8">
                  <c:v>3.0029060381013876E-2</c:v>
                </c:pt>
                <c:pt idx="9">
                  <c:v>2.8277634961439556E-2</c:v>
                </c:pt>
                <c:pt idx="10">
                  <c:v>2.8214171208720711E-2</c:v>
                </c:pt>
                <c:pt idx="11">
                  <c:v>3.1059878322126238E-2</c:v>
                </c:pt>
                <c:pt idx="12">
                  <c:v>2.8680688336520144E-2</c:v>
                </c:pt>
                <c:pt idx="13">
                  <c:v>2.6433121019108226E-2</c:v>
                </c:pt>
                <c:pt idx="14">
                  <c:v>3.8608806636885686E-2</c:v>
                </c:pt>
                <c:pt idx="15">
                  <c:v>4.0394402035623396E-2</c:v>
                </c:pt>
                <c:pt idx="16">
                  <c:v>3.9252928141816981E-2</c:v>
                </c:pt>
                <c:pt idx="17">
                  <c:v>3.7492123503465702E-2</c:v>
                </c:pt>
                <c:pt idx="18">
                  <c:v>3.9283469516027653E-2</c:v>
                </c:pt>
                <c:pt idx="19">
                  <c:v>4.4297832233741868E-2</c:v>
                </c:pt>
                <c:pt idx="20">
                  <c:v>4.6394984326018934E-2</c:v>
                </c:pt>
                <c:pt idx="21">
                  <c:v>4.4999999999999929E-2</c:v>
                </c:pt>
                <c:pt idx="22">
                  <c:v>4.77081384471469E-2</c:v>
                </c:pt>
                <c:pt idx="23">
                  <c:v>5.3416149068322941E-2</c:v>
                </c:pt>
                <c:pt idx="24">
                  <c:v>5.173482032218097E-2</c:v>
                </c:pt>
                <c:pt idx="25">
                  <c:v>5.8951287620229782E-2</c:v>
                </c:pt>
                <c:pt idx="26">
                  <c:v>5.43778801843319E-2</c:v>
                </c:pt>
                <c:pt idx="27">
                  <c:v>5.5640476918373594E-2</c:v>
                </c:pt>
                <c:pt idx="28">
                  <c:v>5.8178495278708615E-2</c:v>
                </c:pt>
                <c:pt idx="29">
                  <c:v>5.587610081992115E-2</c:v>
                </c:pt>
                <c:pt idx="30">
                  <c:v>5.5337163592379751E-2</c:v>
                </c:pt>
                <c:pt idx="31">
                  <c:v>5.5054151624548679E-2</c:v>
                </c:pt>
                <c:pt idx="32">
                  <c:v>5.6321150389454622E-2</c:v>
                </c:pt>
                <c:pt idx="33">
                  <c:v>5.9509569377990491E-2</c:v>
                </c:pt>
                <c:pt idx="34">
                  <c:v>6.0119047619047496E-2</c:v>
                </c:pt>
                <c:pt idx="35">
                  <c:v>5.2476415094339653E-2</c:v>
                </c:pt>
                <c:pt idx="36">
                  <c:v>5.6259204712812858E-2</c:v>
                </c:pt>
                <c:pt idx="37">
                  <c:v>5.4497509522414278E-2</c:v>
                </c:pt>
                <c:pt idx="38">
                  <c:v>5.2738927738927806E-2</c:v>
                </c:pt>
                <c:pt idx="39">
                  <c:v>5.0101361135244625E-2</c:v>
                </c:pt>
                <c:pt idx="40">
                  <c:v>4.7207829591249292E-2</c:v>
                </c:pt>
                <c:pt idx="41">
                  <c:v>5.4644808743169355E-2</c:v>
                </c:pt>
                <c:pt idx="42">
                  <c:v>5.3295128939828067E-2</c:v>
                </c:pt>
                <c:pt idx="43">
                  <c:v>5.0470487596236187E-2</c:v>
                </c:pt>
                <c:pt idx="44">
                  <c:v>4.9631310266591039E-2</c:v>
                </c:pt>
                <c:pt idx="45">
                  <c:v>5.0239909681061283E-2</c:v>
                </c:pt>
                <c:pt idx="46">
                  <c:v>4.7445255474452691E-2</c:v>
                </c:pt>
                <c:pt idx="47">
                  <c:v>5.3221288515406119E-2</c:v>
                </c:pt>
                <c:pt idx="48">
                  <c:v>4.7685443390964886E-2</c:v>
                </c:pt>
                <c:pt idx="49">
                  <c:v>5.0013892747985469E-2</c:v>
                </c:pt>
                <c:pt idx="50">
                  <c:v>5.1203985607528209E-2</c:v>
                </c:pt>
                <c:pt idx="51">
                  <c:v>4.8538334252620108E-2</c:v>
                </c:pt>
                <c:pt idx="52">
                  <c:v>4.7553600879604085E-2</c:v>
                </c:pt>
                <c:pt idx="53">
                  <c:v>4.3359694573220517E-2</c:v>
                </c:pt>
                <c:pt idx="54">
                  <c:v>4.4341675734494088E-2</c:v>
                </c:pt>
                <c:pt idx="55">
                  <c:v>4.7231270358306043E-2</c:v>
                </c:pt>
                <c:pt idx="56">
                  <c:v>4.5393136990002698E-2</c:v>
                </c:pt>
                <c:pt idx="57">
                  <c:v>4.2461703843052895E-2</c:v>
                </c:pt>
                <c:pt idx="58">
                  <c:v>4.3956043956043966E-2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7D2-4C29-9149-1F24FDC0F1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23165327"/>
        <c:axId val="455392463"/>
        <c:extLst/>
      </c:lineChart>
      <c:dateAx>
        <c:axId val="923165327"/>
        <c:scaling>
          <c:orientation val="minMax"/>
          <c:max val="45627"/>
          <c:min val="4386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-409]mmm\-yyyy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5392463"/>
        <c:crosses val="autoZero"/>
        <c:auto val="1"/>
        <c:lblOffset val="100"/>
        <c:baseTimeUnit val="months"/>
        <c:majorUnit val="4"/>
        <c:majorTimeUnit val="months"/>
      </c:dateAx>
      <c:valAx>
        <c:axId val="455392463"/>
        <c:scaling>
          <c:orientation val="minMax"/>
          <c:max val="0.25"/>
          <c:min val="-5.000000000000001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3165327"/>
        <c:crosses val="autoZero"/>
        <c:crossBetween val="midCat"/>
        <c:majorUnit val="5.000000000000001E-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822213100405046"/>
          <c:y val="3.2747299372766651E-2"/>
          <c:w val="0.62367479495314382"/>
          <c:h val="0.870164523338610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C00000"/>
            </a:solidFill>
            <a:ln w="0">
              <a:solidFill>
                <a:schemeClr val="tx1">
                  <a:alpha val="96000"/>
                </a:schemeClr>
              </a:solidFill>
            </a:ln>
            <a:effectLst/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DED-4D6E-BE64-24AFDE3E9B39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DED-4D6E-BE64-24AFDE3E9B39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DED-4D6E-BE64-24AFDE3E9B39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 w="0">
                <a:solidFill>
                  <a:schemeClr val="tx1">
                    <a:alpha val="96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DED-4D6E-BE64-24AFDE3E9B39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 w="0">
                <a:solidFill>
                  <a:schemeClr val="tx1">
                    <a:alpha val="96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0DED-4D6E-BE64-24AFDE3E9B39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 w="0">
                <a:solidFill>
                  <a:schemeClr val="tx1">
                    <a:alpha val="96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DED-4D6E-BE64-24AFDE3E9B39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 w="0">
                <a:solidFill>
                  <a:schemeClr val="tx1">
                    <a:alpha val="96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0DED-4D6E-BE64-24AFDE3E9B39}"/>
              </c:ext>
            </c:extLst>
          </c:dPt>
          <c:dPt>
            <c:idx val="8"/>
            <c:invertIfNegative val="0"/>
            <c:bubble3D val="0"/>
            <c:spPr>
              <a:solidFill>
                <a:srgbClr val="00B050"/>
              </a:solidFill>
              <a:ln w="0">
                <a:solidFill>
                  <a:schemeClr val="tx1">
                    <a:alpha val="96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DED-4D6E-BE64-24AFDE3E9B39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 w="0">
                <a:solidFill>
                  <a:schemeClr val="tx1">
                    <a:alpha val="96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0DED-4D6E-BE64-24AFDE3E9B39}"/>
              </c:ext>
            </c:extLst>
          </c:dPt>
          <c:dPt>
            <c:idx val="10"/>
            <c:invertIfNegative val="0"/>
            <c:bubble3D val="0"/>
            <c:spPr>
              <a:solidFill>
                <a:srgbClr val="00B050"/>
              </a:solidFill>
              <a:ln w="0">
                <a:solidFill>
                  <a:schemeClr val="tx1">
                    <a:alpha val="96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DED-4D6E-BE64-24AFDE3E9B39}"/>
              </c:ext>
            </c:extLst>
          </c:dPt>
          <c:dPt>
            <c:idx val="11"/>
            <c:invertIfNegative val="0"/>
            <c:bubble3D val="0"/>
            <c:spPr>
              <a:solidFill>
                <a:srgbClr val="00B050"/>
              </a:solidFill>
              <a:ln w="0">
                <a:solidFill>
                  <a:schemeClr val="tx1">
                    <a:alpha val="96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0DED-4D6E-BE64-24AFDE3E9B3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Sheet1!$A$2:$A$13</c:f>
              <c:strCache>
                <c:ptCount val="12"/>
                <c:pt idx="0">
                  <c:v>Private office (excl. data centers)</c:v>
                </c:pt>
                <c:pt idx="1">
                  <c:v>Commercial (warehouse, retail, farm)</c:v>
                </c:pt>
                <c:pt idx="2">
                  <c:v>Highway and street</c:v>
                </c:pt>
                <c:pt idx="3">
                  <c:v>Health care</c:v>
                </c:pt>
                <c:pt idx="4">
                  <c:v>Education</c:v>
                </c:pt>
                <c:pt idx="5">
                  <c:v>Power (incl. oil &amp; gas)</c:v>
                </c:pt>
                <c:pt idx="6">
                  <c:v>Transportation</c:v>
                </c:pt>
                <c:pt idx="7">
                  <c:v>Manufacturing</c:v>
                </c:pt>
                <c:pt idx="8">
                  <c:v>Data centers</c:v>
                </c:pt>
                <c:pt idx="9">
                  <c:v>Total nonresidential</c:v>
                </c:pt>
                <c:pt idx="10">
                  <c:v>Private residential</c:v>
                </c:pt>
                <c:pt idx="11">
                  <c:v>Total construction</c:v>
                </c:pt>
              </c:strCache>
            </c:strRef>
          </c:cat>
          <c:val>
            <c:numRef>
              <c:f>Sheet1!$B$2:$B$13</c:f>
              <c:numCache>
                <c:formatCode>0%</c:formatCode>
                <c:ptCount val="12"/>
                <c:pt idx="0">
                  <c:v>-0.17100000000000001</c:v>
                </c:pt>
                <c:pt idx="1">
                  <c:v>-0.08</c:v>
                </c:pt>
                <c:pt idx="2">
                  <c:v>-3.5999999999999997E-2</c:v>
                </c:pt>
                <c:pt idx="3">
                  <c:v>-0.01</c:v>
                </c:pt>
                <c:pt idx="4">
                  <c:v>2.5999999999999999E-2</c:v>
                </c:pt>
                <c:pt idx="5">
                  <c:v>4.8000000000000001E-2</c:v>
                </c:pt>
                <c:pt idx="6">
                  <c:v>7.8E-2</c:v>
                </c:pt>
                <c:pt idx="7">
                  <c:v>0.113</c:v>
                </c:pt>
                <c:pt idx="8">
                  <c:v>0.43099999999999999</c:v>
                </c:pt>
                <c:pt idx="9">
                  <c:v>2.8000000000000001E-2</c:v>
                </c:pt>
                <c:pt idx="10">
                  <c:v>3.1E-2</c:v>
                </c:pt>
                <c:pt idx="11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DED-4D6E-BE64-24AFDE3E9B3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9463120"/>
        <c:axId val="1"/>
      </c:barChart>
      <c:catAx>
        <c:axId val="39463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3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2000"/>
            </a:pPr>
            <a:endParaRPr lang="en-US"/>
          </a:p>
        </c:txPr>
        <c:crossAx val="1"/>
        <c:crosses val="autoZero"/>
        <c:auto val="1"/>
        <c:lblAlgn val="ctr"/>
        <c:lblOffset val="1000"/>
        <c:noMultiLvlLbl val="0"/>
      </c:catAx>
      <c:valAx>
        <c:axId val="1"/>
        <c:scaling>
          <c:orientation val="minMax"/>
          <c:max val="0.75000000000000011"/>
          <c:min val="-0.25"/>
        </c:scaling>
        <c:delete val="0"/>
        <c:axPos val="b"/>
        <c:majorGridlines>
          <c:spPr>
            <a:ln w="9530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ln w="6353"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9463120"/>
        <c:crosses val="autoZero"/>
        <c:crossBetween val="between"/>
        <c:majorUnit val="0.25"/>
      </c:valAx>
      <c:spPr>
        <a:noFill/>
        <a:ln w="2541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31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0.27468</cdr:x>
      <cdr:y>0.05496</cdr:y>
    </cdr:from>
    <cdr:to>
      <cdr:x>0.50998</cdr:x>
      <cdr:y>0.16535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04A5B862-1FF6-9E46-ACB1-E4C85D5334D9}"/>
            </a:ext>
          </a:extLst>
        </cdr:cNvPr>
        <cdr:cNvSpPr txBox="1"/>
      </cdr:nvSpPr>
      <cdr:spPr>
        <a:xfrm xmlns:a="http://schemas.openxmlformats.org/drawingml/2006/main">
          <a:off x="2769499" y="232913"/>
          <a:ext cx="2372377" cy="4678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i="0" u="sng" dirty="0"/>
            <a:t>Expect headcount to:</a:t>
          </a:r>
        </a:p>
      </cdr:txBody>
    </cdr:sp>
  </cdr:relSizeAnchor>
  <cdr:relSizeAnchor xmlns:cdr="http://schemas.openxmlformats.org/drawingml/2006/chartDrawing">
    <cdr:from>
      <cdr:x>0.14867</cdr:x>
      <cdr:y>0.37025</cdr:y>
    </cdr:from>
    <cdr:to>
      <cdr:x>0.48545</cdr:x>
      <cdr:y>0.47829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8D2B08D-B2CB-5848-8DFB-C12AE792EC4D}"/>
            </a:ext>
          </a:extLst>
        </cdr:cNvPr>
        <cdr:cNvSpPr txBox="1"/>
      </cdr:nvSpPr>
      <cdr:spPr>
        <a:xfrm xmlns:a="http://schemas.openxmlformats.org/drawingml/2006/main">
          <a:off x="1499000" y="1655795"/>
          <a:ext cx="3395587" cy="4831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u="sng" dirty="0"/>
            <a:t>Expect it will become/continue to be:</a:t>
          </a:r>
          <a:endParaRPr lang="en-US" sz="1600" b="1" i="0" u="sng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C309AB04-C996-4E0F-B3B5-8F9AE2695C6A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04FC3BFF-6905-428A-875D-D79AE72FA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79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3148">
              <a:defRPr/>
            </a:pPr>
            <a:fld id="{04FC3BFF-6905-428A-875D-D79AE72FAEF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148">
                <a:defRPr/>
              </a:pPr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22203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C3BFF-6905-428A-875D-D79AE72FAEF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49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C3BFF-6905-428A-875D-D79AE72FAEF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96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C3BFF-6905-428A-875D-D79AE72FAEF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866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E79C7CFB-24CE-91B0-CA46-15C61E916A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145EEA54-663A-0D6A-BC9F-27D02485F8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7891DA06-AB02-A3F1-63E6-3F5A550C2C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BBC64C-2640-41B1-8DB4-C07C3A486ED8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69A5E-3D04-304B-8B2D-79305FF8387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6471" y="4875295"/>
            <a:ext cx="5255942" cy="91440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>
                <a:latin typeface="Nunito" pitchFamily="2" charset="77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>
                <a:solidFill>
                  <a:srgbClr val="4E4E4E"/>
                </a:solidFill>
                <a:effectLst/>
                <a:latin typeface="Nunito ExtraLight" pitchFamily="2" charset="77"/>
                <a:ea typeface="Calibri" panose="020F0502020204030204" pitchFamily="34" charset="0"/>
                <a:cs typeface="Arial" panose="020B0604020202020204" pitchFamily="34" charset="0"/>
              </a:rPr>
              <a:t>Name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>
                <a:solidFill>
                  <a:srgbClr val="4E4E4E"/>
                </a:solidFill>
                <a:effectLst/>
                <a:latin typeface="Nunito ExtraLight" pitchFamily="2" charset="77"/>
                <a:ea typeface="Calibri" panose="020F0502020204030204" pitchFamily="34" charset="0"/>
                <a:cs typeface="Arial" panose="020B0604020202020204" pitchFamily="34" charset="0"/>
              </a:rPr>
              <a:t>Title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>
                <a:solidFill>
                  <a:srgbClr val="4E4E4E"/>
                </a:solidFill>
                <a:effectLst/>
                <a:latin typeface="Nunito ExtraLight" pitchFamily="2" charset="77"/>
                <a:cs typeface="Arial" panose="020B0604020202020204" pitchFamily="34" charset="0"/>
              </a:rPr>
              <a:t>The Associated General Contractors of America</a:t>
            </a:r>
            <a:endParaRPr lang="en-US" sz="1400" b="0" i="0">
              <a:solidFill>
                <a:srgbClr val="4E4E4E"/>
              </a:solidFill>
              <a:latin typeface="Nunito ExtraLight" pitchFamily="2" charset="77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81AE997-1FAA-5E45-AE1A-EB87337B1F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471" y="548152"/>
            <a:ext cx="2537555" cy="1005840"/>
          </a:xfrm>
          <a:prstGeom prst="rect">
            <a:avLst/>
          </a:prstGeom>
        </p:spPr>
      </p:pic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A94E383-665F-DE4D-9DA1-7E0530F9EE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6471" y="2004769"/>
            <a:ext cx="2361979" cy="2996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 i="0">
                <a:solidFill>
                  <a:srgbClr val="EA0029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pPr lvl="0"/>
            <a:r>
              <a:rPr lang="en-US"/>
              <a:t>Place Date Here</a:t>
            </a: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5B94F17A-C46E-D64D-9E67-CBA51BCA8BC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76471" y="2576268"/>
            <a:ext cx="10686829" cy="20281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8000" b="1" i="0">
                <a:solidFill>
                  <a:srgbClr val="221F1F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pPr lvl="0"/>
            <a:r>
              <a:rPr lang="en-US"/>
              <a:t>Place Presentation Title Here</a:t>
            </a:r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7681E22C-DC4C-674E-8F7D-9DB61A30A91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81575" y="712934"/>
            <a:ext cx="6733954" cy="6762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lnSpc>
                <a:spcPts val="1860"/>
              </a:lnSpc>
              <a:buFontTx/>
              <a:buNone/>
              <a:defRPr sz="1800" b="1" i="0">
                <a:solidFill>
                  <a:srgbClr val="929497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pPr lvl="0"/>
            <a:r>
              <a:rPr lang="en-US"/>
              <a:t>Event Name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7CA5187-4A9A-4541-9A36-E87DBF5AFD56}"/>
              </a:ext>
            </a:extLst>
          </p:cNvPr>
          <p:cNvSpPr/>
          <p:nvPr userDrawn="1"/>
        </p:nvSpPr>
        <p:spPr>
          <a:xfrm>
            <a:off x="0" y="6181725"/>
            <a:ext cx="12192000" cy="676275"/>
          </a:xfrm>
          <a:prstGeom prst="rect">
            <a:avLst/>
          </a:prstGeom>
          <a:solidFill>
            <a:srgbClr val="EA00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2CDC78A-1DA5-7D4C-8E95-048DA73365E1}"/>
              </a:ext>
            </a:extLst>
          </p:cNvPr>
          <p:cNvSpPr txBox="1"/>
          <p:nvPr userDrawn="1"/>
        </p:nvSpPr>
        <p:spPr>
          <a:xfrm>
            <a:off x="8138160" y="6404446"/>
            <a:ext cx="36290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/>
                </a:solidFill>
                <a:latin typeface="Nunito" pitchFamily="2" charset="77"/>
                <a:ea typeface="Cambria" panose="02040503050406030204" pitchFamily="18" charset="0"/>
              </a:rPr>
              <a:t>©</a:t>
            </a:r>
            <a:r>
              <a:rPr lang="en-US" sz="1000">
                <a:solidFill>
                  <a:schemeClr val="bg1"/>
                </a:solidFill>
                <a:latin typeface="Nunito" pitchFamily="2" charset="77"/>
              </a:rPr>
              <a:t>2019  The Associated General Contractors of America, Inc.</a:t>
            </a:r>
          </a:p>
        </p:txBody>
      </p:sp>
    </p:spTree>
    <p:extLst>
      <p:ext uri="{BB962C8B-B14F-4D97-AF65-F5344CB8AC3E}">
        <p14:creationId xmlns:p14="http://schemas.microsoft.com/office/powerpoint/2010/main" val="430145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381AE997-1FAA-5E45-AE1A-EB87337B1F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78717" y="296944"/>
            <a:ext cx="2306868" cy="914400"/>
          </a:xfrm>
          <a:prstGeom prst="rect">
            <a:avLst/>
          </a:prstGeom>
        </p:spPr>
      </p:pic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A94E383-665F-DE4D-9DA1-7E0530F9EE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4320" y="1871831"/>
            <a:ext cx="9660804" cy="3310665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  <a:defRPr sz="1800" b="0" i="0">
                <a:solidFill>
                  <a:schemeClr val="tx1"/>
                </a:solidFill>
                <a:latin typeface="Nunito" pitchFamily="2" charset="77"/>
                <a:cs typeface="Poppins" pitchFamily="2" charset="77"/>
              </a:defRPr>
            </a:lvl1pPr>
            <a:lvl2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2pPr>
          </a:lstStyle>
          <a:p>
            <a:r>
              <a:rPr lang="en-US"/>
              <a:t>Point One</a:t>
            </a:r>
          </a:p>
          <a:p>
            <a:r>
              <a:rPr lang="en-US"/>
              <a:t>Point Two</a:t>
            </a:r>
          </a:p>
          <a:p>
            <a:r>
              <a:rPr lang="en-US"/>
              <a:t>Point Three</a:t>
            </a:r>
          </a:p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70A239-A0B2-D048-AB37-01552CED27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4320" y="461115"/>
            <a:ext cx="8354397" cy="914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FontTx/>
              <a:buNone/>
              <a:defRPr sz="4400" b="1" i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Sample Title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64974F6-3D7D-A949-A938-9BFAD919E764}"/>
              </a:ext>
            </a:extLst>
          </p:cNvPr>
          <p:cNvSpPr/>
          <p:nvPr userDrawn="1"/>
        </p:nvSpPr>
        <p:spPr>
          <a:xfrm flipV="1">
            <a:off x="0" y="6264129"/>
            <a:ext cx="12192000" cy="45719"/>
          </a:xfrm>
          <a:prstGeom prst="rect">
            <a:avLst/>
          </a:prstGeom>
          <a:solidFill>
            <a:srgbClr val="EA00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DCA65DE-0F0F-1444-95AB-4B826B2B1C63}"/>
              </a:ext>
            </a:extLst>
          </p:cNvPr>
          <p:cNvSpPr txBox="1"/>
          <p:nvPr userDrawn="1"/>
        </p:nvSpPr>
        <p:spPr>
          <a:xfrm>
            <a:off x="8138160" y="6474019"/>
            <a:ext cx="36290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4E4E4E"/>
                </a:solidFill>
                <a:latin typeface="Nunito" pitchFamily="2" charset="77"/>
                <a:ea typeface="Cambria" panose="02040503050406030204" pitchFamily="18" charset="0"/>
              </a:rPr>
              <a:t>©</a:t>
            </a:r>
            <a:r>
              <a:rPr lang="en-US" sz="1000">
                <a:solidFill>
                  <a:srgbClr val="4E4E4E"/>
                </a:solidFill>
                <a:latin typeface="Nunito" pitchFamily="2" charset="77"/>
              </a:rPr>
              <a:t>2019  The Associated General Contractors of America, Inc.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20A7CEA-8ECB-1042-ABB0-F430B0033B5B}"/>
              </a:ext>
            </a:extLst>
          </p:cNvPr>
          <p:cNvSpPr txBox="1"/>
          <p:nvPr userDrawn="1"/>
        </p:nvSpPr>
        <p:spPr>
          <a:xfrm>
            <a:off x="474096" y="6487603"/>
            <a:ext cx="430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529100-33B3-A14D-8534-25BD471357C9}" type="slidenum">
              <a:rPr lang="en-US" sz="1000" b="0" i="0" smtClean="0">
                <a:solidFill>
                  <a:srgbClr val="221F1F"/>
                </a:solidFill>
                <a:latin typeface="Nunito" pitchFamily="2" charset="77"/>
              </a:rPr>
              <a:t>‹#›</a:t>
            </a:fld>
            <a:r>
              <a:rPr lang="en-US" sz="1000" b="0" i="0">
                <a:solidFill>
                  <a:srgbClr val="221F1F"/>
                </a:solidFill>
                <a:latin typeface="Nunito" pitchFamily="2" charset="77"/>
              </a:rPr>
              <a:t> |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63B2AFF-F4C8-F64E-84A7-7D7AD34A872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4088" y="6473825"/>
            <a:ext cx="4333875" cy="2460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000" b="0" i="0">
                <a:latin typeface="Nunito Light" pitchFamily="2" charset="77"/>
              </a:defRPr>
            </a:lvl1pPr>
          </a:lstStyle>
          <a:p>
            <a:pPr lvl="0"/>
            <a:r>
              <a:rPr lang="en-US"/>
              <a:t>Presentation Name </a:t>
            </a:r>
          </a:p>
        </p:txBody>
      </p:sp>
    </p:spTree>
    <p:extLst>
      <p:ext uri="{BB962C8B-B14F-4D97-AF65-F5344CB8AC3E}">
        <p14:creationId xmlns:p14="http://schemas.microsoft.com/office/powerpoint/2010/main" val="638668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 or Intro to New To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381AE997-1FAA-5E45-AE1A-EB87337B1F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78717" y="296944"/>
            <a:ext cx="2306868" cy="91440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70A239-A0B2-D048-AB37-01552CED27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69754" y="1951984"/>
            <a:ext cx="8354397" cy="303149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 b="1" i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Break or Intro of New Topic Title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64974F6-3D7D-A949-A938-9BFAD919E764}"/>
              </a:ext>
            </a:extLst>
          </p:cNvPr>
          <p:cNvSpPr/>
          <p:nvPr userDrawn="1"/>
        </p:nvSpPr>
        <p:spPr>
          <a:xfrm flipV="1">
            <a:off x="0" y="6264129"/>
            <a:ext cx="12192000" cy="45719"/>
          </a:xfrm>
          <a:prstGeom prst="rect">
            <a:avLst/>
          </a:prstGeom>
          <a:solidFill>
            <a:srgbClr val="EA00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DCA65DE-0F0F-1444-95AB-4B826B2B1C63}"/>
              </a:ext>
            </a:extLst>
          </p:cNvPr>
          <p:cNvSpPr txBox="1"/>
          <p:nvPr userDrawn="1"/>
        </p:nvSpPr>
        <p:spPr>
          <a:xfrm>
            <a:off x="8138160" y="6474019"/>
            <a:ext cx="36290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4E4E4E"/>
                </a:solidFill>
                <a:latin typeface="Nunito" pitchFamily="2" charset="77"/>
                <a:ea typeface="Cambria" panose="02040503050406030204" pitchFamily="18" charset="0"/>
              </a:rPr>
              <a:t>©</a:t>
            </a:r>
            <a:r>
              <a:rPr lang="en-US" sz="1000">
                <a:solidFill>
                  <a:srgbClr val="4E4E4E"/>
                </a:solidFill>
                <a:latin typeface="Nunito" pitchFamily="2" charset="77"/>
              </a:rPr>
              <a:t>2019  The Associated General Contractors of America, Inc.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20A7CEA-8ECB-1042-ABB0-F430B0033B5B}"/>
              </a:ext>
            </a:extLst>
          </p:cNvPr>
          <p:cNvSpPr txBox="1"/>
          <p:nvPr userDrawn="1"/>
        </p:nvSpPr>
        <p:spPr>
          <a:xfrm>
            <a:off x="474096" y="6487603"/>
            <a:ext cx="430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529100-33B3-A14D-8534-25BD471357C9}" type="slidenum">
              <a:rPr lang="en-US" sz="1000" b="0" i="0" smtClean="0">
                <a:solidFill>
                  <a:srgbClr val="221F1F"/>
                </a:solidFill>
                <a:latin typeface="Nunito" pitchFamily="2" charset="77"/>
              </a:rPr>
              <a:t>‹#›</a:t>
            </a:fld>
            <a:r>
              <a:rPr lang="en-US" sz="1000" b="0" i="0">
                <a:solidFill>
                  <a:srgbClr val="221F1F"/>
                </a:solidFill>
                <a:latin typeface="Nunito" pitchFamily="2" charset="77"/>
              </a:rPr>
              <a:t> |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63B2AFF-F4C8-F64E-84A7-7D7AD34A872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4088" y="6473825"/>
            <a:ext cx="4333875" cy="2460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000" b="0" i="0">
                <a:latin typeface="Nunito" pitchFamily="2" charset="77"/>
              </a:defRPr>
            </a:lvl1pPr>
          </a:lstStyle>
          <a:p>
            <a:pPr lvl="0"/>
            <a:r>
              <a:rPr lang="en-US"/>
              <a:t>Presentation Name </a:t>
            </a:r>
          </a:p>
        </p:txBody>
      </p:sp>
    </p:spTree>
    <p:extLst>
      <p:ext uri="{BB962C8B-B14F-4D97-AF65-F5344CB8AC3E}">
        <p14:creationId xmlns:p14="http://schemas.microsoft.com/office/powerpoint/2010/main" val="3150237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 or Intro to New Topic with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84713546-9960-9A4A-9FC8-169B3D75C70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2641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360000" tIns="360000">
            <a:noAutofit/>
          </a:bodyPr>
          <a:lstStyle>
            <a:lvl1pPr marL="0" indent="0">
              <a:buNone/>
              <a:defRPr sz="1100" i="0">
                <a:latin typeface="Nunito" pitchFamily="2" charset="77"/>
                <a:cs typeface="Times New Roman" panose="02020603050405020304" pitchFamily="18" charset="0"/>
              </a:defRPr>
            </a:lvl1pPr>
          </a:lstStyle>
          <a:p>
            <a:r>
              <a:rPr lang="en-ZA"/>
              <a:t>Insert or Drag and Drop Image Here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81AE997-1FAA-5E45-AE1A-EB87337B1F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78717" y="315878"/>
            <a:ext cx="2306868" cy="87653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70A239-A0B2-D048-AB37-01552CED27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01044" y="2233949"/>
            <a:ext cx="8189912" cy="2249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4400" b="1" i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Break or Intro of New Topic Title with Image Background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71D833-4557-D94E-8ADE-FD091E9D936C}"/>
              </a:ext>
            </a:extLst>
          </p:cNvPr>
          <p:cNvSpPr/>
          <p:nvPr userDrawn="1"/>
        </p:nvSpPr>
        <p:spPr>
          <a:xfrm flipV="1">
            <a:off x="0" y="6264129"/>
            <a:ext cx="12192000" cy="45719"/>
          </a:xfrm>
          <a:prstGeom prst="rect">
            <a:avLst/>
          </a:prstGeom>
          <a:solidFill>
            <a:srgbClr val="EA00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EB5BE6-CE1E-E046-8A32-4672C2138595}"/>
              </a:ext>
            </a:extLst>
          </p:cNvPr>
          <p:cNvSpPr txBox="1"/>
          <p:nvPr userDrawn="1"/>
        </p:nvSpPr>
        <p:spPr>
          <a:xfrm>
            <a:off x="8138160" y="6474019"/>
            <a:ext cx="36290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4E4E4E"/>
                </a:solidFill>
                <a:latin typeface="Nunito" pitchFamily="2" charset="77"/>
                <a:ea typeface="Cambria" panose="02040503050406030204" pitchFamily="18" charset="0"/>
              </a:rPr>
              <a:t>©</a:t>
            </a:r>
            <a:r>
              <a:rPr lang="en-US" sz="1000">
                <a:solidFill>
                  <a:srgbClr val="4E4E4E"/>
                </a:solidFill>
                <a:latin typeface="Nunito" pitchFamily="2" charset="77"/>
              </a:rPr>
              <a:t>2019  The Associated General Contractors of America, Inc.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004C4B-A28E-7B41-9B2C-BE000A519973}"/>
              </a:ext>
            </a:extLst>
          </p:cNvPr>
          <p:cNvSpPr txBox="1"/>
          <p:nvPr userDrawn="1"/>
        </p:nvSpPr>
        <p:spPr>
          <a:xfrm>
            <a:off x="474096" y="6487603"/>
            <a:ext cx="430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529100-33B3-A14D-8534-25BD471357C9}" type="slidenum">
              <a:rPr lang="en-US" sz="1000" b="0" i="0" smtClean="0">
                <a:solidFill>
                  <a:srgbClr val="221F1F"/>
                </a:solidFill>
                <a:latin typeface="Nunito" pitchFamily="2" charset="77"/>
              </a:rPr>
              <a:t>‹#›</a:t>
            </a:fld>
            <a:r>
              <a:rPr lang="en-US" sz="1000" b="0" i="0">
                <a:solidFill>
                  <a:srgbClr val="221F1F"/>
                </a:solidFill>
                <a:latin typeface="Nunito" pitchFamily="2" charset="77"/>
              </a:rPr>
              <a:t> |</a:t>
            </a:r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id="{C3B31CC9-5F1F-0044-92E6-231AE1F73B8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4088" y="6473825"/>
            <a:ext cx="4333875" cy="2460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000" b="0" i="0">
                <a:latin typeface="Nunito" pitchFamily="2" charset="77"/>
              </a:defRPr>
            </a:lvl1pPr>
          </a:lstStyle>
          <a:p>
            <a:pPr lvl="0"/>
            <a:r>
              <a:rPr lang="en-US"/>
              <a:t>Presentation Name </a:t>
            </a:r>
          </a:p>
        </p:txBody>
      </p:sp>
    </p:spTree>
    <p:extLst>
      <p:ext uri="{BB962C8B-B14F-4D97-AF65-F5344CB8AC3E}">
        <p14:creationId xmlns:p14="http://schemas.microsoft.com/office/powerpoint/2010/main" val="823086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Title + SubTitle +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381AE997-1FAA-5E45-AE1A-EB87337B1F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78717" y="296944"/>
            <a:ext cx="2306868" cy="914400"/>
          </a:xfrm>
          <a:prstGeom prst="rect">
            <a:avLst/>
          </a:prstGeom>
        </p:spPr>
      </p:pic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A94E383-665F-DE4D-9DA1-7E0530F9EE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6001" y="2241908"/>
            <a:ext cx="5343688" cy="1303233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  <a:defRPr sz="1800" b="0" i="0">
                <a:solidFill>
                  <a:schemeClr val="tx1"/>
                </a:solidFill>
                <a:latin typeface="Nunito" pitchFamily="2" charset="77"/>
                <a:cs typeface="Poppins" pitchFamily="2" charset="77"/>
              </a:defRPr>
            </a:lvl1pPr>
            <a:lvl2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2pPr>
          </a:lstStyle>
          <a:p>
            <a:r>
              <a:rPr lang="en-US"/>
              <a:t>Point One</a:t>
            </a:r>
          </a:p>
          <a:p>
            <a:r>
              <a:rPr lang="en-US"/>
              <a:t>Point Two</a:t>
            </a:r>
          </a:p>
          <a:p>
            <a:r>
              <a:rPr lang="en-US"/>
              <a:t>Point Three</a:t>
            </a:r>
          </a:p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70A239-A0B2-D048-AB37-01552CED27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2311" y="1722008"/>
            <a:ext cx="4535652" cy="34604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FontTx/>
              <a:buNone/>
              <a:defRPr sz="4400" b="1" i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Sample Title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64974F6-3D7D-A949-A938-9BFAD919E764}"/>
              </a:ext>
            </a:extLst>
          </p:cNvPr>
          <p:cNvSpPr/>
          <p:nvPr userDrawn="1"/>
        </p:nvSpPr>
        <p:spPr>
          <a:xfrm flipV="1">
            <a:off x="0" y="6264129"/>
            <a:ext cx="12192000" cy="45719"/>
          </a:xfrm>
          <a:prstGeom prst="rect">
            <a:avLst/>
          </a:prstGeom>
          <a:solidFill>
            <a:srgbClr val="EA00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DCA65DE-0F0F-1444-95AB-4B826B2B1C63}"/>
              </a:ext>
            </a:extLst>
          </p:cNvPr>
          <p:cNvSpPr txBox="1"/>
          <p:nvPr userDrawn="1"/>
        </p:nvSpPr>
        <p:spPr>
          <a:xfrm>
            <a:off x="8138160" y="6474019"/>
            <a:ext cx="36290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4E4E4E"/>
                </a:solidFill>
                <a:latin typeface="Nunito" pitchFamily="2" charset="77"/>
                <a:ea typeface="Cambria" panose="02040503050406030204" pitchFamily="18" charset="0"/>
              </a:rPr>
              <a:t>©</a:t>
            </a:r>
            <a:r>
              <a:rPr lang="en-US" sz="1000">
                <a:solidFill>
                  <a:srgbClr val="4E4E4E"/>
                </a:solidFill>
                <a:latin typeface="Nunito" pitchFamily="2" charset="77"/>
              </a:rPr>
              <a:t>2019  The Associated General Contractors of America, Inc.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20A7CEA-8ECB-1042-ABB0-F430B0033B5B}"/>
              </a:ext>
            </a:extLst>
          </p:cNvPr>
          <p:cNvSpPr txBox="1"/>
          <p:nvPr userDrawn="1"/>
        </p:nvSpPr>
        <p:spPr>
          <a:xfrm>
            <a:off x="474096" y="6487603"/>
            <a:ext cx="430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529100-33B3-A14D-8534-25BD471357C9}" type="slidenum">
              <a:rPr lang="en-US" sz="1000" b="0" i="0" smtClean="0">
                <a:solidFill>
                  <a:srgbClr val="221F1F"/>
                </a:solidFill>
                <a:latin typeface="Nunito" pitchFamily="2" charset="77"/>
              </a:rPr>
              <a:t>‹#›</a:t>
            </a:fld>
            <a:r>
              <a:rPr lang="en-US" sz="1000" b="0" i="0">
                <a:solidFill>
                  <a:srgbClr val="221F1F"/>
                </a:solidFill>
                <a:latin typeface="Nunito" pitchFamily="2" charset="77"/>
              </a:rPr>
              <a:t> |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63B2AFF-F4C8-F64E-84A7-7D7AD34A872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4088" y="6473825"/>
            <a:ext cx="4333875" cy="2460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000" b="0" i="0">
                <a:latin typeface="Nunito Light" pitchFamily="2" charset="77"/>
              </a:defRPr>
            </a:lvl1pPr>
          </a:lstStyle>
          <a:p>
            <a:pPr lvl="0"/>
            <a:r>
              <a:rPr lang="en-US"/>
              <a:t>Presentation Name </a:t>
            </a:r>
          </a:p>
        </p:txBody>
      </p:sp>
      <p:sp>
        <p:nvSpPr>
          <p:cNvPr id="9" name="Text Placeholder 19">
            <a:extLst>
              <a:ext uri="{FF2B5EF4-FFF2-40B4-BE49-F238E27FC236}">
                <a16:creationId xmlns:a16="http://schemas.microsoft.com/office/drawing/2014/main" id="{83CD2D48-D8D2-8341-A05F-05D85603BAA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15437" y="1722008"/>
            <a:ext cx="5324252" cy="2996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 i="0">
                <a:solidFill>
                  <a:srgbClr val="EA0029"/>
                </a:solidFill>
                <a:latin typeface="Poppins" pitchFamily="2" charset="77"/>
                <a:cs typeface="Poppins" pitchFamily="2" charset="77"/>
              </a:defRPr>
            </a:lvl1pPr>
            <a:lvl2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2pPr>
          </a:lstStyle>
          <a:p>
            <a:r>
              <a:rPr lang="en-US"/>
              <a:t>Subtitle One</a:t>
            </a:r>
          </a:p>
        </p:txBody>
      </p:sp>
      <p:sp>
        <p:nvSpPr>
          <p:cNvPr id="10" name="Text Placeholder 19">
            <a:extLst>
              <a:ext uri="{FF2B5EF4-FFF2-40B4-BE49-F238E27FC236}">
                <a16:creationId xmlns:a16="http://schemas.microsoft.com/office/drawing/2014/main" id="{D4B82B2C-700B-B440-9881-26B39C427D2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15437" y="3771525"/>
            <a:ext cx="5324252" cy="2996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 i="0">
                <a:solidFill>
                  <a:srgbClr val="EA0029"/>
                </a:solidFill>
                <a:latin typeface="Poppins" pitchFamily="2" charset="77"/>
                <a:cs typeface="Poppins" pitchFamily="2" charset="77"/>
              </a:defRPr>
            </a:lvl1pPr>
            <a:lvl2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2pPr>
          </a:lstStyle>
          <a:p>
            <a:r>
              <a:rPr lang="en-US"/>
              <a:t>Subtitle Two</a:t>
            </a:r>
          </a:p>
        </p:txBody>
      </p:sp>
      <p:sp>
        <p:nvSpPr>
          <p:cNvPr id="11" name="Text Placeholder 19">
            <a:extLst>
              <a:ext uri="{FF2B5EF4-FFF2-40B4-BE49-F238E27FC236}">
                <a16:creationId xmlns:a16="http://schemas.microsoft.com/office/drawing/2014/main" id="{8704C630-C5B3-8647-9FA3-B1575313F4C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96001" y="4301936"/>
            <a:ext cx="5343688" cy="1303233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  <a:defRPr sz="1800" b="0" i="0">
                <a:solidFill>
                  <a:schemeClr val="tx1"/>
                </a:solidFill>
                <a:latin typeface="Nunito" pitchFamily="2" charset="77"/>
                <a:cs typeface="Poppins" pitchFamily="2" charset="77"/>
              </a:defRPr>
            </a:lvl1pPr>
            <a:lvl2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2pPr>
          </a:lstStyle>
          <a:p>
            <a:r>
              <a:rPr lang="en-US"/>
              <a:t>Point One</a:t>
            </a:r>
          </a:p>
          <a:p>
            <a:r>
              <a:rPr lang="en-US"/>
              <a:t>Point Two</a:t>
            </a:r>
          </a:p>
          <a:p>
            <a:r>
              <a:rPr lang="en-US"/>
              <a:t>Point Three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97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oints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A94E383-665F-DE4D-9DA1-7E0530F9EE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80821" y="2506972"/>
            <a:ext cx="4914677" cy="3393537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EA0029"/>
              </a:buClr>
              <a:buSzPct val="150000"/>
              <a:buFont typeface="Arial" panose="020B0604020202020204" pitchFamily="34" charset="0"/>
              <a:buChar char="•"/>
              <a:defRPr sz="1800" b="0" i="0">
                <a:solidFill>
                  <a:schemeClr val="tx1"/>
                </a:solidFill>
                <a:latin typeface="Nunito" pitchFamily="2" charset="77"/>
                <a:cs typeface="Poppins" pitchFamily="2" charset="77"/>
              </a:defRPr>
            </a:lvl1pPr>
            <a:lvl2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2pPr>
          </a:lstStyle>
          <a:p>
            <a:r>
              <a:rPr lang="en-US"/>
              <a:t>Point One</a:t>
            </a:r>
          </a:p>
          <a:p>
            <a:r>
              <a:rPr lang="en-US"/>
              <a:t>Point Two</a:t>
            </a:r>
          </a:p>
          <a:p>
            <a:r>
              <a:rPr lang="en-US"/>
              <a:t>Point Three</a:t>
            </a:r>
          </a:p>
          <a:p>
            <a:r>
              <a:rPr lang="en-US"/>
              <a:t>Point Four</a:t>
            </a:r>
          </a:p>
        </p:txBody>
      </p:sp>
      <p:sp>
        <p:nvSpPr>
          <p:cNvPr id="16" name="Picture Placeholder 42">
            <a:extLst>
              <a:ext uri="{FF2B5EF4-FFF2-40B4-BE49-F238E27FC236}">
                <a16:creationId xmlns:a16="http://schemas.microsoft.com/office/drawing/2014/main" id="{1B2D02DA-A124-E149-AA36-1EAE876D872C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574165" y="1353496"/>
            <a:ext cx="4224079" cy="454701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0" i="0">
                <a:latin typeface="Nunito" pitchFamily="2" charset="77"/>
              </a:defRPr>
            </a:lvl1pPr>
          </a:lstStyle>
          <a:p>
            <a:endParaRPr lang="en-US"/>
          </a:p>
          <a:p>
            <a:r>
              <a:rPr lang="en-US"/>
              <a:t>Insert or Drag and Drop Image Here</a:t>
            </a:r>
          </a:p>
          <a:p>
            <a:endParaRPr lang="en-US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526F6137-B09D-7742-A38F-35C76166FE3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80821" y="1684805"/>
            <a:ext cx="4914677" cy="6872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3200" b="1" i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Insert Heading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54EF5488-960B-E049-B326-EFD5543BBE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78717" y="296944"/>
            <a:ext cx="2306868" cy="91440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D7A92DE7-D6C7-5F4F-B035-62E2A650906C}"/>
              </a:ext>
            </a:extLst>
          </p:cNvPr>
          <p:cNvSpPr/>
          <p:nvPr userDrawn="1"/>
        </p:nvSpPr>
        <p:spPr>
          <a:xfrm flipV="1">
            <a:off x="0" y="6264129"/>
            <a:ext cx="12192000" cy="45719"/>
          </a:xfrm>
          <a:prstGeom prst="rect">
            <a:avLst/>
          </a:prstGeom>
          <a:solidFill>
            <a:srgbClr val="EA00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34A23A9-337C-6640-A5FE-BC1C6B5D4212}"/>
              </a:ext>
            </a:extLst>
          </p:cNvPr>
          <p:cNvSpPr txBox="1"/>
          <p:nvPr userDrawn="1"/>
        </p:nvSpPr>
        <p:spPr>
          <a:xfrm>
            <a:off x="8138160" y="6474019"/>
            <a:ext cx="36290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4E4E4E"/>
                </a:solidFill>
                <a:latin typeface="Nunito" pitchFamily="2" charset="77"/>
                <a:ea typeface="Cambria" panose="02040503050406030204" pitchFamily="18" charset="0"/>
              </a:rPr>
              <a:t>©</a:t>
            </a:r>
            <a:r>
              <a:rPr lang="en-US" sz="1000">
                <a:solidFill>
                  <a:srgbClr val="4E4E4E"/>
                </a:solidFill>
                <a:latin typeface="Nunito" pitchFamily="2" charset="77"/>
              </a:rPr>
              <a:t>2019  The Associated General Contractors of America, Inc.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B871E5F-C400-024A-BD93-263390F56DC6}"/>
              </a:ext>
            </a:extLst>
          </p:cNvPr>
          <p:cNvSpPr txBox="1"/>
          <p:nvPr userDrawn="1"/>
        </p:nvSpPr>
        <p:spPr>
          <a:xfrm>
            <a:off x="474096" y="6487603"/>
            <a:ext cx="430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529100-33B3-A14D-8534-25BD471357C9}" type="slidenum">
              <a:rPr lang="en-US" sz="1000" b="0" i="0" smtClean="0">
                <a:solidFill>
                  <a:srgbClr val="221F1F"/>
                </a:solidFill>
                <a:latin typeface="Nunito" pitchFamily="2" charset="77"/>
              </a:rPr>
              <a:t>‹#›</a:t>
            </a:fld>
            <a:r>
              <a:rPr lang="en-US" sz="1000" b="0" i="0">
                <a:solidFill>
                  <a:srgbClr val="221F1F"/>
                </a:solidFill>
                <a:latin typeface="Nunito" pitchFamily="2" charset="77"/>
              </a:rPr>
              <a:t> |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BBB2C7-1649-714B-9036-6F3313F76B6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04875" y="6488113"/>
            <a:ext cx="4622800" cy="2460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000">
                <a:latin typeface="Nunito" pitchFamily="2" charset="77"/>
              </a:defRPr>
            </a:lvl1pPr>
          </a:lstStyle>
          <a:p>
            <a:pPr lvl="0"/>
            <a:r>
              <a:rPr lang="en-US"/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2045247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381AE997-1FAA-5E45-AE1A-EB87337B1F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78717" y="296944"/>
            <a:ext cx="2306868" cy="91440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F64974F6-3D7D-A949-A938-9BFAD919E764}"/>
              </a:ext>
            </a:extLst>
          </p:cNvPr>
          <p:cNvSpPr/>
          <p:nvPr userDrawn="1"/>
        </p:nvSpPr>
        <p:spPr>
          <a:xfrm flipV="1">
            <a:off x="0" y="6264129"/>
            <a:ext cx="12192000" cy="45719"/>
          </a:xfrm>
          <a:prstGeom prst="rect">
            <a:avLst/>
          </a:prstGeom>
          <a:solidFill>
            <a:srgbClr val="EA00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DCA65DE-0F0F-1444-95AB-4B826B2B1C63}"/>
              </a:ext>
            </a:extLst>
          </p:cNvPr>
          <p:cNvSpPr txBox="1"/>
          <p:nvPr userDrawn="1"/>
        </p:nvSpPr>
        <p:spPr>
          <a:xfrm>
            <a:off x="8138160" y="6474019"/>
            <a:ext cx="36290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4E4E4E"/>
                </a:solidFill>
                <a:latin typeface="Nunito" pitchFamily="2" charset="77"/>
                <a:ea typeface="Cambria" panose="02040503050406030204" pitchFamily="18" charset="0"/>
              </a:rPr>
              <a:t>©</a:t>
            </a:r>
            <a:r>
              <a:rPr lang="en-US" sz="1000">
                <a:solidFill>
                  <a:srgbClr val="4E4E4E"/>
                </a:solidFill>
                <a:latin typeface="Nunito" pitchFamily="2" charset="77"/>
              </a:rPr>
              <a:t>2019  The Associated General Contractors of America, Inc.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20A7CEA-8ECB-1042-ABB0-F430B0033B5B}"/>
              </a:ext>
            </a:extLst>
          </p:cNvPr>
          <p:cNvSpPr txBox="1"/>
          <p:nvPr userDrawn="1"/>
        </p:nvSpPr>
        <p:spPr>
          <a:xfrm>
            <a:off x="474096" y="6487603"/>
            <a:ext cx="430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529100-33B3-A14D-8534-25BD471357C9}" type="slidenum">
              <a:rPr lang="en-US" sz="1000" b="0" i="0" smtClean="0">
                <a:solidFill>
                  <a:srgbClr val="221F1F"/>
                </a:solidFill>
                <a:latin typeface="Nunito" pitchFamily="2" charset="77"/>
              </a:rPr>
              <a:t>‹#›</a:t>
            </a:fld>
            <a:r>
              <a:rPr lang="en-US" sz="1000" b="0" i="0">
                <a:solidFill>
                  <a:srgbClr val="221F1F"/>
                </a:solidFill>
                <a:latin typeface="Nunito" pitchFamily="2" charset="77"/>
              </a:rPr>
              <a:t> |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63B2AFF-F4C8-F64E-84A7-7D7AD34A872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4088" y="6473825"/>
            <a:ext cx="4333875" cy="2460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000" b="0" i="0">
                <a:latin typeface="Nunito" pitchFamily="2" charset="77"/>
              </a:defRPr>
            </a:lvl1pPr>
          </a:lstStyle>
          <a:p>
            <a:pPr lvl="0"/>
            <a:r>
              <a:rPr lang="en-US"/>
              <a:t>Presentation Name </a:t>
            </a:r>
          </a:p>
        </p:txBody>
      </p:sp>
    </p:spTree>
    <p:extLst>
      <p:ext uri="{BB962C8B-B14F-4D97-AF65-F5344CB8AC3E}">
        <p14:creationId xmlns:p14="http://schemas.microsoft.com/office/powerpoint/2010/main" val="985186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159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Poppins" pitchFamily="2" charset="77"/>
          <a:ea typeface="+mj-ea"/>
          <a:cs typeface="Poppins" pitchFamily="2" charset="77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Nunito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Nunito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Nunito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Nunito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Nunito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sus.gov/popest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onsensusdocs.org/price-escalation-clause/" TargetMode="External"/><Relationship Id="rId3" Type="http://schemas.openxmlformats.org/officeDocument/2006/relationships/hyperlink" Target="https://www.agc.org/2025-construction-hiring-and-business-outlook" TargetMode="External"/><Relationship Id="rId7" Type="http://schemas.openxmlformats.org/officeDocument/2006/relationships/hyperlink" Target="https://www.agc.org/agc-construction-impact-model" TargetMode="External"/><Relationship Id="rId2" Type="http://schemas.openxmlformats.org/officeDocument/2006/relationships/hyperlink" Target="https://marketplace.agc.org/Store/ItemDetail?iProductCode=4401&amp;OrderLineId=901649fd-c733-4103-93e0-a251778cd08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gc.org/newsroom" TargetMode="External"/><Relationship Id="rId5" Type="http://schemas.openxmlformats.org/officeDocument/2006/relationships/hyperlink" Target="http://www.agc.org/learn/construction-data" TargetMode="External"/><Relationship Id="rId4" Type="http://schemas.openxmlformats.org/officeDocument/2006/relationships/hyperlink" Target="https://www.agc.org/learn/construction-data/state-fact-sheet" TargetMode="External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s.gov/pp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hyperlink" Target="https://www.bls.gov/c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7D08FC9-76A8-D54F-BCF8-2C9F6BA104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6471" y="4586536"/>
            <a:ext cx="5255942" cy="1296905"/>
          </a:xfrm>
        </p:spPr>
        <p:txBody>
          <a:bodyPr/>
          <a:lstStyle/>
          <a:p>
            <a:r>
              <a:rPr lang="en-US" sz="2400" dirty="0">
                <a:latin typeface="+mn-lt"/>
              </a:rPr>
              <a:t>Ken Simonson </a:t>
            </a:r>
          </a:p>
          <a:p>
            <a:r>
              <a:rPr lang="en-US" sz="2400" dirty="0">
                <a:latin typeface="+mn-lt"/>
              </a:rPr>
              <a:t>Chief Economist, AGC of America </a:t>
            </a:r>
          </a:p>
          <a:p>
            <a:r>
              <a:rPr lang="en-US" sz="2400" dirty="0">
                <a:latin typeface="+mn-lt"/>
              </a:rPr>
              <a:t>k</a:t>
            </a:r>
            <a:r>
              <a:rPr lang="en-US" sz="2400">
                <a:latin typeface="+mn-lt"/>
              </a:rPr>
              <a:t>en</a:t>
            </a:r>
            <a:r>
              <a:rPr lang="en-US" sz="2400" dirty="0">
                <a:latin typeface="+mn-lt"/>
              </a:rPr>
              <a:t>.simonson@agc.org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464C09-28DB-654A-9CBE-A18E47989E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6471" y="2474844"/>
            <a:ext cx="10578707" cy="1866498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Will U.S. Construction Thrive or Dive in ‘25?</a:t>
            </a:r>
          </a:p>
          <a:p>
            <a:endParaRPr lang="en-US" sz="3600" dirty="0">
              <a:latin typeface="+mn-lt"/>
            </a:endParaRPr>
          </a:p>
          <a:p>
            <a:endParaRPr lang="en-US" sz="3000" dirty="0"/>
          </a:p>
          <a:p>
            <a:endParaRPr lang="en-US" sz="30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06FA9E0-9533-4C15-B92A-20FD44B35F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9634" y="1679713"/>
            <a:ext cx="9677179" cy="427382"/>
          </a:xfrm>
        </p:spPr>
        <p:txBody>
          <a:bodyPr lIns="91440" tIns="45720" rIns="91440" bIns="45720" anchor="t">
            <a:normAutofit/>
          </a:bodyPr>
          <a:lstStyle/>
          <a:p>
            <a:r>
              <a:rPr lang="en-US" dirty="0">
                <a:latin typeface="+mn-lt"/>
                <a:cs typeface="Poppins"/>
              </a:rPr>
              <a:t>January 2025</a:t>
            </a:r>
            <a:r>
              <a:rPr lang="en-US" dirty="0">
                <a:latin typeface="Poppins"/>
                <a:cs typeface="Poppins"/>
              </a:rPr>
              <a:t>			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5D3CB2-4C68-DC40-9111-1471F2D081D1}"/>
              </a:ext>
            </a:extLst>
          </p:cNvPr>
          <p:cNvSpPr txBox="1"/>
          <p:nvPr/>
        </p:nvSpPr>
        <p:spPr>
          <a:xfrm>
            <a:off x="8182948" y="6433900"/>
            <a:ext cx="3788584" cy="238527"/>
          </a:xfrm>
          <a:prstGeom prst="rect">
            <a:avLst/>
          </a:prstGeom>
          <a:solidFill>
            <a:srgbClr val="EB0029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©2025 The Associated General Contractors of America, Inc. </a:t>
            </a:r>
          </a:p>
        </p:txBody>
      </p:sp>
    </p:spTree>
    <p:extLst>
      <p:ext uri="{BB962C8B-B14F-4D97-AF65-F5344CB8AC3E}">
        <p14:creationId xmlns:p14="http://schemas.microsoft.com/office/powerpoint/2010/main" val="1650878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D1582-AAF6-40A1-888F-96456128FC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9149" y="568775"/>
            <a:ext cx="8487564" cy="400110"/>
          </a:xfrm>
        </p:spPr>
        <p:txBody>
          <a:bodyPr>
            <a:noAutofit/>
          </a:bodyPr>
          <a:lstStyle/>
          <a:p>
            <a:r>
              <a:rPr lang="en-US" sz="2400" u="sng" dirty="0">
                <a:solidFill>
                  <a:prstClr val="black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Input </a:t>
            </a:r>
            <a:r>
              <a:rPr lang="en-US" sz="2400" u="sng" dirty="0">
                <a:solidFill>
                  <a:prstClr val="black"/>
                </a:solidFill>
                <a:latin typeface="+mn-lt"/>
                <a:cs typeface="Poppins" panose="00000500000000000000" pitchFamily="2" charset="0"/>
              </a:rPr>
              <a:t>and bid price changes, December 2024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6C43A7-EB76-488A-A059-FED468740829}"/>
              </a:ext>
            </a:extLst>
          </p:cNvPr>
          <p:cNvSpPr txBox="1"/>
          <p:nvPr/>
        </p:nvSpPr>
        <p:spPr>
          <a:xfrm>
            <a:off x="429149" y="1041907"/>
            <a:ext cx="91165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cs typeface="Poppins" panose="00000500000000000000" pitchFamily="2" charset="0"/>
              </a:rPr>
              <a:t>producer price indexes (PPIs), 1 - &amp; 12-mo. change (not seasonally adjusted)</a:t>
            </a:r>
            <a:endParaRPr lang="en-US" sz="2000" dirty="0">
              <a:solidFill>
                <a:srgbClr val="C0504D">
                  <a:lumMod val="75000"/>
                </a:srgbClr>
              </a:solidFill>
              <a:cs typeface="Poppins" panose="000005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28419" y="6473826"/>
            <a:ext cx="3467395" cy="238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©2025 The Associated General Contractors of America, Inc. </a:t>
            </a:r>
          </a:p>
        </p:txBody>
      </p:sp>
      <p:sp>
        <p:nvSpPr>
          <p:cNvPr id="22" name="Text Box 3">
            <a:extLst>
              <a:ext uri="{FF2B5EF4-FFF2-40B4-BE49-F238E27FC236}">
                <a16:creationId xmlns:a16="http://schemas.microsoft.com/office/drawing/2014/main" id="{72E744C2-D67F-1740-B13E-7AB655FF9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6013" y="1174096"/>
            <a:ext cx="3545587" cy="104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97192" fontAlgn="base">
              <a:spcBef>
                <a:spcPct val="0"/>
              </a:spcBef>
              <a:defRPr/>
            </a:pPr>
            <a:endParaRPr lang="en-US" b="1" u="sng" dirty="0">
              <a:latin typeface="Calibri" pitchFamily="34" charset="0"/>
              <a:cs typeface="Arial" pitchFamily="34" charset="0"/>
            </a:endParaRPr>
          </a:p>
          <a:p>
            <a:pPr algn="ctr" defTabSz="1097192" fontAlgn="base">
              <a:spcBef>
                <a:spcPct val="0"/>
              </a:spcBef>
              <a:defRPr/>
            </a:pPr>
            <a:r>
              <a:rPr lang="en-US" b="1" u="sng" dirty="0">
                <a:latin typeface="Calibri" pitchFamily="34" charset="0"/>
                <a:cs typeface="Arial" pitchFamily="34" charset="0"/>
              </a:rPr>
              <a:t>December 2024 change from:</a:t>
            </a:r>
          </a:p>
          <a:p>
            <a:pPr defTabSz="1097192" fontAlgn="base">
              <a:spcBef>
                <a:spcPct val="0"/>
              </a:spcBef>
              <a:defRPr/>
            </a:pPr>
            <a:r>
              <a:rPr lang="en-US" b="1" dirty="0">
                <a:latin typeface="Calibri" pitchFamily="34" charset="0"/>
                <a:cs typeface="Arial" pitchFamily="34" charset="0"/>
              </a:rPr>
              <a:t>  Nov. 2024    Dec. 2023     Feb. 2020 </a:t>
            </a:r>
          </a:p>
          <a:p>
            <a:pPr defTabSz="1097192" fontAlgn="base">
              <a:spcBef>
                <a:spcPct val="0"/>
              </a:spcBef>
              <a:defRPr/>
            </a:pPr>
            <a:r>
              <a:rPr lang="en-US" b="1" dirty="0">
                <a:latin typeface="Calibri" pitchFamily="34" charset="0"/>
                <a:cs typeface="Arial" pitchFamily="34" charset="0"/>
              </a:rPr>
              <a:t> </a:t>
            </a:r>
            <a:r>
              <a:rPr lang="en-US" b="1" u="sng" dirty="0">
                <a:latin typeface="Calibri" pitchFamily="34" charset="0"/>
                <a:cs typeface="Arial" pitchFamily="34" charset="0"/>
              </a:rPr>
              <a:t>(1 month)</a:t>
            </a:r>
            <a:r>
              <a:rPr lang="en-US" b="1" dirty="0">
                <a:latin typeface="Calibri" pitchFamily="34" charset="0"/>
                <a:cs typeface="Arial" pitchFamily="34" charset="0"/>
              </a:rPr>
              <a:t>  </a:t>
            </a:r>
            <a:r>
              <a:rPr lang="en-US" b="1" u="sng" dirty="0">
                <a:latin typeface="Calibri" pitchFamily="34" charset="0"/>
                <a:cs typeface="Arial" pitchFamily="34" charset="0"/>
              </a:rPr>
              <a:t>(12 months) </a:t>
            </a:r>
            <a:r>
              <a:rPr lang="en-US" b="1" dirty="0">
                <a:latin typeface="Calibri" pitchFamily="34" charset="0"/>
                <a:cs typeface="Arial" pitchFamily="34" charset="0"/>
              </a:rPr>
              <a:t>(</a:t>
            </a:r>
            <a:r>
              <a:rPr lang="en-US" b="1" u="sng" dirty="0">
                <a:latin typeface="Calibri" pitchFamily="34" charset="0"/>
                <a:cs typeface="Arial" pitchFamily="34" charset="0"/>
              </a:rPr>
              <a:t>58 months)      </a:t>
            </a:r>
          </a:p>
        </p:txBody>
      </p:sp>
      <p:sp>
        <p:nvSpPr>
          <p:cNvPr id="59" name="Content Placeholder 3">
            <a:extLst>
              <a:ext uri="{FF2B5EF4-FFF2-40B4-BE49-F238E27FC236}">
                <a16:creationId xmlns:a16="http://schemas.microsoft.com/office/drawing/2014/main" id="{F875C3B4-9AC3-4198-9365-9F834D530AFC}"/>
              </a:ext>
            </a:extLst>
          </p:cNvPr>
          <p:cNvSpPr txBox="1">
            <a:spLocks/>
          </p:cNvSpPr>
          <p:nvPr/>
        </p:nvSpPr>
        <p:spPr>
          <a:xfrm>
            <a:off x="852894" y="6473826"/>
            <a:ext cx="7375525" cy="3187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Nunito Ligh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+mn-lt"/>
              </a:rPr>
              <a:t>Source: BLS, producer price indexes, www.bls.gov/ppi</a:t>
            </a:r>
            <a:r>
              <a:rPr lang="en-US" sz="1200" i="1" dirty="0">
                <a:latin typeface="+mn-lt"/>
              </a:rPr>
              <a:t> </a:t>
            </a:r>
            <a:endParaRPr lang="en-US" sz="1200" dirty="0">
              <a:latin typeface="+mn-lt"/>
            </a:endParaRP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57DFFDCB-62A4-4A47-B404-802687AA3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406951"/>
              </p:ext>
            </p:extLst>
          </p:nvPr>
        </p:nvGraphicFramePr>
        <p:xfrm>
          <a:off x="697584" y="2570069"/>
          <a:ext cx="1058884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2567">
                  <a:extLst>
                    <a:ext uri="{9D8B030D-6E8A-4147-A177-3AD203B41FA5}">
                      <a16:colId xmlns:a16="http://schemas.microsoft.com/office/drawing/2014/main" val="1613185996"/>
                    </a:ext>
                  </a:extLst>
                </a:gridCol>
                <a:gridCol w="2466753">
                  <a:extLst>
                    <a:ext uri="{9D8B030D-6E8A-4147-A177-3AD203B41FA5}">
                      <a16:colId xmlns:a16="http://schemas.microsoft.com/office/drawing/2014/main" val="2477260596"/>
                    </a:ext>
                  </a:extLst>
                </a:gridCol>
                <a:gridCol w="846471">
                  <a:extLst>
                    <a:ext uri="{9D8B030D-6E8A-4147-A177-3AD203B41FA5}">
                      <a16:colId xmlns:a16="http://schemas.microsoft.com/office/drawing/2014/main" val="3406682344"/>
                    </a:ext>
                  </a:extLst>
                </a:gridCol>
                <a:gridCol w="822733">
                  <a:extLst>
                    <a:ext uri="{9D8B030D-6E8A-4147-A177-3AD203B41FA5}">
                      <a16:colId xmlns:a16="http://schemas.microsoft.com/office/drawing/2014/main" val="3058325042"/>
                    </a:ext>
                  </a:extLst>
                </a:gridCol>
                <a:gridCol w="1180322">
                  <a:extLst>
                    <a:ext uri="{9D8B030D-6E8A-4147-A177-3AD203B41FA5}">
                      <a16:colId xmlns:a16="http://schemas.microsoft.com/office/drawing/2014/main" val="940052794"/>
                    </a:ext>
                  </a:extLst>
                </a:gridCol>
              </a:tblGrid>
              <a:tr h="2491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PPI for inputs to new nonresidential construction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-0.1%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0.3%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37%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91544"/>
                  </a:ext>
                </a:extLst>
              </a:tr>
            </a:tbl>
          </a:graphicData>
        </a:graphic>
      </p:graphicFrame>
      <p:graphicFrame>
        <p:nvGraphicFramePr>
          <p:cNvPr id="20" name="Table 3">
            <a:extLst>
              <a:ext uri="{FF2B5EF4-FFF2-40B4-BE49-F238E27FC236}">
                <a16:creationId xmlns:a16="http://schemas.microsoft.com/office/drawing/2014/main" id="{6206C2D6-09F7-477B-A15F-12634375E6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852030"/>
              </p:ext>
            </p:extLst>
          </p:nvPr>
        </p:nvGraphicFramePr>
        <p:xfrm>
          <a:off x="697584" y="2243325"/>
          <a:ext cx="1058884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9206">
                  <a:extLst>
                    <a:ext uri="{9D8B030D-6E8A-4147-A177-3AD203B41FA5}">
                      <a16:colId xmlns:a16="http://schemas.microsoft.com/office/drawing/2014/main" val="1613185996"/>
                    </a:ext>
                  </a:extLst>
                </a:gridCol>
                <a:gridCol w="1600114">
                  <a:extLst>
                    <a:ext uri="{9D8B030D-6E8A-4147-A177-3AD203B41FA5}">
                      <a16:colId xmlns:a16="http://schemas.microsoft.com/office/drawing/2014/main" val="2477260596"/>
                    </a:ext>
                  </a:extLst>
                </a:gridCol>
                <a:gridCol w="835839">
                  <a:extLst>
                    <a:ext uri="{9D8B030D-6E8A-4147-A177-3AD203B41FA5}">
                      <a16:colId xmlns:a16="http://schemas.microsoft.com/office/drawing/2014/main" val="3406682344"/>
                    </a:ext>
                  </a:extLst>
                </a:gridCol>
                <a:gridCol w="882502">
                  <a:extLst>
                    <a:ext uri="{9D8B030D-6E8A-4147-A177-3AD203B41FA5}">
                      <a16:colId xmlns:a16="http://schemas.microsoft.com/office/drawing/2014/main" val="3058325042"/>
                    </a:ext>
                  </a:extLst>
                </a:gridCol>
                <a:gridCol w="1131185">
                  <a:extLst>
                    <a:ext uri="{9D8B030D-6E8A-4147-A177-3AD203B41FA5}">
                      <a16:colId xmlns:a16="http://schemas.microsoft.com/office/drawing/2014/main" val="9400527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Overall input costs and bid prices have moderated</a:t>
                      </a:r>
                      <a:endParaRPr lang="en-US" sz="1800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91544"/>
                  </a:ext>
                </a:extLst>
              </a:tr>
            </a:tbl>
          </a:graphicData>
        </a:graphic>
      </p:graphicFrame>
      <p:graphicFrame>
        <p:nvGraphicFramePr>
          <p:cNvPr id="25" name="Table 3">
            <a:extLst>
              <a:ext uri="{FF2B5EF4-FFF2-40B4-BE49-F238E27FC236}">
                <a16:creationId xmlns:a16="http://schemas.microsoft.com/office/drawing/2014/main" id="{C948AE4D-5868-44D7-83D2-37B11018EE38}"/>
              </a:ext>
            </a:extLst>
          </p:cNvPr>
          <p:cNvGraphicFramePr>
            <a:graphicFrameLocks noGrp="1"/>
          </p:cNvGraphicFramePr>
          <p:nvPr/>
        </p:nvGraphicFramePr>
        <p:xfrm>
          <a:off x="674016" y="3850935"/>
          <a:ext cx="88598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6365">
                  <a:extLst>
                    <a:ext uri="{9D8B030D-6E8A-4147-A177-3AD203B41FA5}">
                      <a16:colId xmlns:a16="http://schemas.microsoft.com/office/drawing/2014/main" val="1613185996"/>
                    </a:ext>
                  </a:extLst>
                </a:gridCol>
                <a:gridCol w="842955">
                  <a:extLst>
                    <a:ext uri="{9D8B030D-6E8A-4147-A177-3AD203B41FA5}">
                      <a16:colId xmlns:a16="http://schemas.microsoft.com/office/drawing/2014/main" val="2477260596"/>
                    </a:ext>
                  </a:extLst>
                </a:gridCol>
                <a:gridCol w="1120552">
                  <a:extLst>
                    <a:ext uri="{9D8B030D-6E8A-4147-A177-3AD203B41FA5}">
                      <a16:colId xmlns:a16="http://schemas.microsoft.com/office/drawing/2014/main" val="9400527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...but some input prices remain volatile</a:t>
                      </a:r>
                      <a:endParaRPr lang="en-US" sz="180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91544"/>
                  </a:ext>
                </a:extLst>
              </a:tr>
            </a:tbl>
          </a:graphicData>
        </a:graphic>
      </p:graphicFrame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EFDC7BDA-1A55-E201-96EC-2E309A8CC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127637"/>
              </p:ext>
            </p:extLst>
          </p:nvPr>
        </p:nvGraphicFramePr>
        <p:xfrm>
          <a:off x="697584" y="2877649"/>
          <a:ext cx="1058884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9779">
                  <a:extLst>
                    <a:ext uri="{9D8B030D-6E8A-4147-A177-3AD203B41FA5}">
                      <a16:colId xmlns:a16="http://schemas.microsoft.com/office/drawing/2014/main" val="1613185996"/>
                    </a:ext>
                  </a:extLst>
                </a:gridCol>
                <a:gridCol w="1609541">
                  <a:extLst>
                    <a:ext uri="{9D8B030D-6E8A-4147-A177-3AD203B41FA5}">
                      <a16:colId xmlns:a16="http://schemas.microsoft.com/office/drawing/2014/main" val="2477260596"/>
                    </a:ext>
                  </a:extLst>
                </a:gridCol>
                <a:gridCol w="846471">
                  <a:extLst>
                    <a:ext uri="{9D8B030D-6E8A-4147-A177-3AD203B41FA5}">
                      <a16:colId xmlns:a16="http://schemas.microsoft.com/office/drawing/2014/main" val="3406682344"/>
                    </a:ext>
                  </a:extLst>
                </a:gridCol>
                <a:gridCol w="875609">
                  <a:extLst>
                    <a:ext uri="{9D8B030D-6E8A-4147-A177-3AD203B41FA5}">
                      <a16:colId xmlns:a16="http://schemas.microsoft.com/office/drawing/2014/main" val="3058325042"/>
                    </a:ext>
                  </a:extLst>
                </a:gridCol>
                <a:gridCol w="1127446">
                  <a:extLst>
                    <a:ext uri="{9D8B030D-6E8A-4147-A177-3AD203B41FA5}">
                      <a16:colId xmlns:a16="http://schemas.microsoft.com/office/drawing/2014/main" val="9400527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Output (bid price) PPI for new nonresidential buildings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0.2%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1.6%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  38%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9154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2684A44-E0CF-4C80-1615-C9CDE3ACB5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680466"/>
              </p:ext>
            </p:extLst>
          </p:nvPr>
        </p:nvGraphicFramePr>
        <p:xfrm>
          <a:off x="697584" y="4654894"/>
          <a:ext cx="1058884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9206">
                  <a:extLst>
                    <a:ext uri="{9D8B030D-6E8A-4147-A177-3AD203B41FA5}">
                      <a16:colId xmlns:a16="http://schemas.microsoft.com/office/drawing/2014/main" val="1613185996"/>
                    </a:ext>
                  </a:extLst>
                </a:gridCol>
                <a:gridCol w="1600114">
                  <a:extLst>
                    <a:ext uri="{9D8B030D-6E8A-4147-A177-3AD203B41FA5}">
                      <a16:colId xmlns:a16="http://schemas.microsoft.com/office/drawing/2014/main" val="2477260596"/>
                    </a:ext>
                  </a:extLst>
                </a:gridCol>
                <a:gridCol w="835839">
                  <a:extLst>
                    <a:ext uri="{9D8B030D-6E8A-4147-A177-3AD203B41FA5}">
                      <a16:colId xmlns:a16="http://schemas.microsoft.com/office/drawing/2014/main" val="3406682344"/>
                    </a:ext>
                  </a:extLst>
                </a:gridCol>
                <a:gridCol w="882502">
                  <a:extLst>
                    <a:ext uri="{9D8B030D-6E8A-4147-A177-3AD203B41FA5}">
                      <a16:colId xmlns:a16="http://schemas.microsoft.com/office/drawing/2014/main" val="3058325042"/>
                    </a:ext>
                  </a:extLst>
                </a:gridCol>
                <a:gridCol w="1131185">
                  <a:extLst>
                    <a:ext uri="{9D8B030D-6E8A-4147-A177-3AD203B41FA5}">
                      <a16:colId xmlns:a16="http://schemas.microsoft.com/office/drawing/2014/main" val="9400527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Steel mill products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-3.0%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  -11%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   44%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91544"/>
                  </a:ext>
                </a:extLst>
              </a:tr>
            </a:tbl>
          </a:graphicData>
        </a:graphic>
      </p:graphicFrame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57ED81AB-EEA4-1B46-FB2D-2A316FE269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613724"/>
              </p:ext>
            </p:extLst>
          </p:nvPr>
        </p:nvGraphicFramePr>
        <p:xfrm>
          <a:off x="697584" y="4289134"/>
          <a:ext cx="1058884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4453">
                  <a:extLst>
                    <a:ext uri="{9D8B030D-6E8A-4147-A177-3AD203B41FA5}">
                      <a16:colId xmlns:a16="http://schemas.microsoft.com/office/drawing/2014/main" val="1613185996"/>
                    </a:ext>
                  </a:extLst>
                </a:gridCol>
                <a:gridCol w="1174867">
                  <a:extLst>
                    <a:ext uri="{9D8B030D-6E8A-4147-A177-3AD203B41FA5}">
                      <a16:colId xmlns:a16="http://schemas.microsoft.com/office/drawing/2014/main" val="2477260596"/>
                    </a:ext>
                  </a:extLst>
                </a:gridCol>
                <a:gridCol w="867737">
                  <a:extLst>
                    <a:ext uri="{9D8B030D-6E8A-4147-A177-3AD203B41FA5}">
                      <a16:colId xmlns:a16="http://schemas.microsoft.com/office/drawing/2014/main" val="3406682344"/>
                    </a:ext>
                  </a:extLst>
                </a:gridCol>
                <a:gridCol w="861237">
                  <a:extLst>
                    <a:ext uri="{9D8B030D-6E8A-4147-A177-3AD203B41FA5}">
                      <a16:colId xmlns:a16="http://schemas.microsoft.com/office/drawing/2014/main" val="3058325042"/>
                    </a:ext>
                  </a:extLst>
                </a:gridCol>
                <a:gridCol w="1120552">
                  <a:extLst>
                    <a:ext uri="{9D8B030D-6E8A-4147-A177-3AD203B41FA5}">
                      <a16:colId xmlns:a16="http://schemas.microsoft.com/office/drawing/2014/main" val="940052794"/>
                    </a:ext>
                  </a:extLst>
                </a:gridCol>
              </a:tblGrid>
              <a:tr h="3632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Copper and brass mill shapes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-2.3%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  11%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   68%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91544"/>
                  </a:ext>
                </a:extLst>
              </a:tr>
            </a:tbl>
          </a:graphicData>
        </a:graphic>
      </p:graphicFrame>
      <p:graphicFrame>
        <p:nvGraphicFramePr>
          <p:cNvPr id="9" name="Table 3">
            <a:extLst>
              <a:ext uri="{FF2B5EF4-FFF2-40B4-BE49-F238E27FC236}">
                <a16:creationId xmlns:a16="http://schemas.microsoft.com/office/drawing/2014/main" id="{1C4AD47D-91F3-A498-90D8-3936E75186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722348"/>
              </p:ext>
            </p:extLst>
          </p:nvPr>
        </p:nvGraphicFramePr>
        <p:xfrm>
          <a:off x="697584" y="5046849"/>
          <a:ext cx="1058884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2567">
                  <a:extLst>
                    <a:ext uri="{9D8B030D-6E8A-4147-A177-3AD203B41FA5}">
                      <a16:colId xmlns:a16="http://schemas.microsoft.com/office/drawing/2014/main" val="1613185996"/>
                    </a:ext>
                  </a:extLst>
                </a:gridCol>
                <a:gridCol w="2466753">
                  <a:extLst>
                    <a:ext uri="{9D8B030D-6E8A-4147-A177-3AD203B41FA5}">
                      <a16:colId xmlns:a16="http://schemas.microsoft.com/office/drawing/2014/main" val="2477260596"/>
                    </a:ext>
                  </a:extLst>
                </a:gridCol>
                <a:gridCol w="846471">
                  <a:extLst>
                    <a:ext uri="{9D8B030D-6E8A-4147-A177-3AD203B41FA5}">
                      <a16:colId xmlns:a16="http://schemas.microsoft.com/office/drawing/2014/main" val="3406682344"/>
                    </a:ext>
                  </a:extLst>
                </a:gridCol>
                <a:gridCol w="938798">
                  <a:extLst>
                    <a:ext uri="{9D8B030D-6E8A-4147-A177-3AD203B41FA5}">
                      <a16:colId xmlns:a16="http://schemas.microsoft.com/office/drawing/2014/main" val="3058325042"/>
                    </a:ext>
                  </a:extLst>
                </a:gridCol>
                <a:gridCol w="1064257">
                  <a:extLst>
                    <a:ext uri="{9D8B030D-6E8A-4147-A177-3AD203B41FA5}">
                      <a16:colId xmlns:a16="http://schemas.microsoft.com/office/drawing/2014/main" val="940052794"/>
                    </a:ext>
                  </a:extLst>
                </a:gridCol>
              </a:tblGrid>
              <a:tr h="2491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​Diesel fuel 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-5.5%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  -14%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52%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9154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39B322D-7E98-AF5D-633E-3288083585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279652"/>
              </p:ext>
            </p:extLst>
          </p:nvPr>
        </p:nvGraphicFramePr>
        <p:xfrm>
          <a:off x="707800" y="3227917"/>
          <a:ext cx="1058884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2567">
                  <a:extLst>
                    <a:ext uri="{9D8B030D-6E8A-4147-A177-3AD203B41FA5}">
                      <a16:colId xmlns:a16="http://schemas.microsoft.com/office/drawing/2014/main" val="1613185996"/>
                    </a:ext>
                  </a:extLst>
                </a:gridCol>
                <a:gridCol w="2466753">
                  <a:extLst>
                    <a:ext uri="{9D8B030D-6E8A-4147-A177-3AD203B41FA5}">
                      <a16:colId xmlns:a16="http://schemas.microsoft.com/office/drawing/2014/main" val="2477260596"/>
                    </a:ext>
                  </a:extLst>
                </a:gridCol>
                <a:gridCol w="846471">
                  <a:extLst>
                    <a:ext uri="{9D8B030D-6E8A-4147-A177-3AD203B41FA5}">
                      <a16:colId xmlns:a16="http://schemas.microsoft.com/office/drawing/2014/main" val="3406682344"/>
                    </a:ext>
                  </a:extLst>
                </a:gridCol>
                <a:gridCol w="822733">
                  <a:extLst>
                    <a:ext uri="{9D8B030D-6E8A-4147-A177-3AD203B41FA5}">
                      <a16:colId xmlns:a16="http://schemas.microsoft.com/office/drawing/2014/main" val="3058325042"/>
                    </a:ext>
                  </a:extLst>
                </a:gridCol>
                <a:gridCol w="1180322">
                  <a:extLst>
                    <a:ext uri="{9D8B030D-6E8A-4147-A177-3AD203B41FA5}">
                      <a16:colId xmlns:a16="http://schemas.microsoft.com/office/drawing/2014/main" val="940052794"/>
                    </a:ext>
                  </a:extLst>
                </a:gridCol>
              </a:tblGrid>
              <a:tr h="2491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Consumer Price Index (CPI) </a:t>
                      </a:r>
                      <a:r>
                        <a:rPr lang="en-US" sz="12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(through November 2024) </a:t>
                      </a:r>
                      <a:endParaRPr lang="en-US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-0.1%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2.7%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22%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91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298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3">
            <a:extLst>
              <a:ext uri="{FF2B5EF4-FFF2-40B4-BE49-F238E27FC236}">
                <a16:creationId xmlns:a16="http://schemas.microsoft.com/office/drawing/2014/main" id="{F09A8233-7638-7F35-9A14-71AF1C282181}"/>
              </a:ext>
            </a:extLst>
          </p:cNvPr>
          <p:cNvSpPr>
            <a:spLocks noGrp="1" noChangeArrowheads="1"/>
          </p:cNvSpPr>
          <p:nvPr>
            <p:ph sz="quarter" idx="14"/>
          </p:nvPr>
        </p:nvSpPr>
        <p:spPr>
          <a:xfrm>
            <a:off x="954088" y="6473825"/>
            <a:ext cx="6864350" cy="246063"/>
          </a:xfrm>
        </p:spPr>
        <p:txBody>
          <a:bodyPr/>
          <a:lstStyle/>
          <a:p>
            <a:r>
              <a:rPr lang="en-US" altLang="en-US" sz="1200">
                <a:latin typeface="Aptos" panose="020B0004020202020204" pitchFamily="34" charset="0"/>
              </a:rPr>
              <a:t>Source: Author, from U.S. Census Bureau, www.census.gov/constructionspending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97EB0F-41F5-7828-1F76-1E9CC74409DE}"/>
              </a:ext>
            </a:extLst>
          </p:cNvPr>
          <p:cNvSpPr txBox="1"/>
          <p:nvPr/>
        </p:nvSpPr>
        <p:spPr>
          <a:xfrm>
            <a:off x="8181975" y="6473825"/>
            <a:ext cx="3835400" cy="23812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©2025 The Associated General Contractors of America, Inc. </a:t>
            </a:r>
          </a:p>
        </p:txBody>
      </p:sp>
      <p:graphicFrame>
        <p:nvGraphicFramePr>
          <p:cNvPr id="2" name="Content Placeholder 5">
            <a:extLst>
              <a:ext uri="{FF2B5EF4-FFF2-40B4-BE49-F238E27FC236}">
                <a16:creationId xmlns:a16="http://schemas.microsoft.com/office/drawing/2014/main" id="{1116FD77-A764-8939-0EAC-F9A1824A086B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73788989"/>
              </p:ext>
            </p:extLst>
          </p:nvPr>
        </p:nvGraphicFramePr>
        <p:xfrm>
          <a:off x="1892300" y="912813"/>
          <a:ext cx="8653463" cy="5311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533" name="Text Placeholder 2">
            <a:extLst>
              <a:ext uri="{FF2B5EF4-FFF2-40B4-BE49-F238E27FC236}">
                <a16:creationId xmlns:a16="http://schemas.microsoft.com/office/drawing/2014/main" id="{D8E842A9-6ACC-3967-02B5-0B2DE0C0D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8" y="295275"/>
            <a:ext cx="9259887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b="1" dirty="0">
                <a:latin typeface="+mn-lt"/>
              </a:rPr>
              <a:t>Change in construction spending: </a:t>
            </a:r>
            <a:r>
              <a:rPr lang="en-US" altLang="en-US" sz="2400" dirty="0">
                <a:latin typeface="+mn-lt"/>
              </a:rPr>
              <a:t>November 2023-November 2024</a:t>
            </a:r>
          </a:p>
        </p:txBody>
      </p:sp>
      <p:sp>
        <p:nvSpPr>
          <p:cNvPr id="22534" name="TextBox 8">
            <a:extLst>
              <a:ext uri="{FF2B5EF4-FFF2-40B4-BE49-F238E27FC236}">
                <a16:creationId xmlns:a16="http://schemas.microsoft.com/office/drawing/2014/main" id="{E774E1F9-FC72-C028-EB08-0BAA8528E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8" y="663575"/>
            <a:ext cx="96734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eaLnBrk="1" hangingPunct="1"/>
            <a:r>
              <a:rPr lang="en-US" altLang="en-US" sz="2000" dirty="0">
                <a:latin typeface="+mn-lt"/>
              </a:rPr>
              <a:t>Year-over-year % change in current (not inflation-adjusted) dollars, seasonally adjusted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1537720-9497-795A-15FF-C29EB2B0F8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1287262"/>
            <a:ext cx="12192000" cy="4899354"/>
          </a:xfrm>
        </p:spPr>
        <p:txBody>
          <a:bodyPr>
            <a:no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>
                <a:latin typeface="+mn-lt"/>
                <a:cs typeface="Arial" panose="020B0604020202020204" pitchFamily="34" charset="0"/>
              </a:rPr>
              <a:t>Total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 3%: </a:t>
            </a:r>
            <a:r>
              <a:rPr lang="en-US" sz="2000" u="sng" dirty="0">
                <a:latin typeface="+mn-lt"/>
                <a:cs typeface="Arial" panose="020B0604020202020204" pitchFamily="34" charset="0"/>
              </a:rPr>
              <a:t>Private residential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 3% (</a:t>
            </a:r>
            <a:r>
              <a:rPr lang="en-US" sz="20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single-family -1%; multi -9%; 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improvements 13%); </a:t>
            </a:r>
            <a:r>
              <a:rPr lang="en-US" sz="2000" u="sng" dirty="0">
                <a:latin typeface="+mn-lt"/>
                <a:cs typeface="Arial" panose="020B0604020202020204" pitchFamily="34" charset="0"/>
              </a:rPr>
              <a:t>public residential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 12%)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latin typeface="+mn-lt"/>
                <a:cs typeface="Arial" panose="020B0604020202020204" pitchFamily="34" charset="0"/>
              </a:rPr>
              <a:t>	  </a:t>
            </a:r>
            <a:r>
              <a:rPr lang="en-US" sz="2000" u="sng" dirty="0">
                <a:latin typeface="+mn-lt"/>
                <a:cs typeface="Arial" panose="020B0604020202020204" pitchFamily="34" charset="0"/>
              </a:rPr>
              <a:t>Nonresidential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 3% (private 2%, public 4%)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400" u="sng" dirty="0">
              <a:latin typeface="+mn-lt"/>
              <a:cs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u="sng" dirty="0">
                <a:latin typeface="+mn-lt"/>
                <a:cs typeface="Arial" panose="020B0604020202020204" pitchFamily="34" charset="0"/>
              </a:rPr>
              <a:t>Nonresidential segments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dirty="0">
                <a:latin typeface="+mn-lt"/>
                <a:cs typeface="Arial" panose="020B0604020202020204" pitchFamily="34" charset="0"/>
              </a:rPr>
              <a:t>(in descending order of November 2024 spending; combined new &amp; renovation spending)</a:t>
            </a:r>
            <a:endParaRPr lang="en-US" u="sng" dirty="0">
              <a:latin typeface="+mn-lt"/>
              <a:cs typeface="Arial" panose="020B0604020202020204" pitchFamily="34" charset="0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900" dirty="0">
                <a:latin typeface="+mn-lt"/>
                <a:cs typeface="Arial" panose="020B0604020202020204" pitchFamily="34" charset="0"/>
              </a:rPr>
              <a:t>Mfg. 11% (computer/electronic 7%; chemical 12%; transportation equipment 25%; </a:t>
            </a:r>
            <a:r>
              <a:rPr lang="en-US" sz="19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food/beverage/tobacco -4%)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cs typeface="Arial" panose="020B0604020202020204" pitchFamily="34" charset="0"/>
              </a:rPr>
              <a:t>Power 5% (electric 7%; </a:t>
            </a:r>
            <a:r>
              <a:rPr lang="en-US" sz="20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oil/gas fields &amp; pipelines -11%)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Highway and street -4%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latin typeface="+mn-lt"/>
                <a:cs typeface="Arial" panose="020B0604020202020204" pitchFamily="34" charset="0"/>
              </a:rPr>
              <a:t>Education 3% (primary/secondary 2%; higher ed 5%)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Commercial -8% (warehouse -13%; retail -9%; 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farm 11%)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>
                <a:latin typeface="Calibri (Body)"/>
                <a:cs typeface="Arial" panose="020B0604020202020204" pitchFamily="34" charset="0"/>
              </a:rPr>
              <a:t>Office including data centers 0.1% (data centers 43%; </a:t>
            </a:r>
            <a:r>
              <a:rPr lang="en-US" sz="2000" dirty="0">
                <a:solidFill>
                  <a:srgbClr val="C00000"/>
                </a:solidFill>
                <a:latin typeface="Calibri (Body)"/>
                <a:cs typeface="Arial" panose="020B0604020202020204" pitchFamily="34" charset="0"/>
              </a:rPr>
              <a:t>other private office -17%; </a:t>
            </a:r>
            <a:r>
              <a:rPr lang="en-US" sz="2000" dirty="0">
                <a:latin typeface="Calibri (Body)"/>
                <a:cs typeface="Arial" panose="020B0604020202020204" pitchFamily="34" charset="0"/>
              </a:rPr>
              <a:t>public office 10%)</a:t>
            </a:r>
            <a:endParaRPr lang="en-US" sz="2000" dirty="0">
              <a:solidFill>
                <a:srgbClr val="C00000"/>
              </a:solidFill>
              <a:latin typeface="Calibri (Body)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latin typeface="+mn-lt"/>
                <a:cs typeface="Arial" panose="020B0604020202020204" pitchFamily="34" charset="0"/>
              </a:rPr>
              <a:t>Transportation 8% (air 18%; private rail/truck 3%; </a:t>
            </a:r>
            <a:r>
              <a:rPr lang="en-US" sz="20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transit -14%)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cs typeface="Arial" panose="020B0604020202020204" pitchFamily="34" charset="0"/>
              </a:rPr>
              <a:t>Health care -1% (hospital 6%; </a:t>
            </a:r>
            <a:r>
              <a:rPr lang="en-US" sz="20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medical building -13%; 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special care 14%)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400" dirty="0">
              <a:latin typeface="+mn-lt"/>
              <a:cs typeface="Arial" panose="020B0604020202020204" pitchFamily="34" charset="0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  <a:cs typeface="Arial" panose="020B0604020202020204" pitchFamily="34" charset="0"/>
              </a:rPr>
              <a:t>Sewage/waste 5%; Amuse/recreation 9%; Water supply 14%; </a:t>
            </a:r>
            <a:r>
              <a:rPr lang="en-US" sz="16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Communication -1%; Lodging -5%; Public safety 19%; </a:t>
            </a:r>
            <a:r>
              <a:rPr lang="en-US" sz="16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Conserv</a:t>
            </a:r>
            <a:r>
              <a:rPr lang="en-US" sz="16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/</a:t>
            </a:r>
            <a:r>
              <a:rPr lang="en-US" sz="160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development -4%</a:t>
            </a:r>
            <a:endParaRPr lang="en-US" sz="1600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F5B362-8E46-688C-FCB7-95BD5A6767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" y="301841"/>
            <a:ext cx="9366250" cy="918947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latin typeface="+mn-lt"/>
              </a:rPr>
              <a:t>Change in construction spending by subcategory</a:t>
            </a:r>
            <a:endParaRPr lang="en-US" sz="2400" b="0" dirty="0">
              <a:latin typeface="+mn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000" b="0" dirty="0">
                <a:latin typeface="+mn-lt"/>
                <a:cs typeface="Poppins" panose="00000500000000000000" pitchFamily="2" charset="0"/>
              </a:rPr>
              <a:t>current dollars, seasonally adjusted, November 2023-November 2024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D13E06-DE94-57A3-16F4-A22EBED4AC2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54088" y="6473825"/>
            <a:ext cx="6864350" cy="2460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1200">
                <a:latin typeface="+mn-lt"/>
              </a:rPr>
              <a:t>Source: Author, from U.S. Census Bureau, www.census.gov/constructionspending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A5AA63-DD24-A8F5-1550-109D8B150DE0}"/>
              </a:ext>
            </a:extLst>
          </p:cNvPr>
          <p:cNvSpPr txBox="1"/>
          <p:nvPr/>
        </p:nvSpPr>
        <p:spPr>
          <a:xfrm>
            <a:off x="8181975" y="6473825"/>
            <a:ext cx="3835400" cy="23812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0" dirty="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rPr>
              <a:t>©2025 The Associated General Contractors of America, Inc.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824E9ED-2084-4935-BD1B-B69860302C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0928" y="1334530"/>
            <a:ext cx="10964996" cy="4110681"/>
          </a:xfrm>
        </p:spPr>
        <p:txBody>
          <a:bodyPr lIns="91440" tIns="45720" rIns="91440" bIns="45720" anchor="t">
            <a:noAutofit/>
          </a:bodyPr>
          <a:lstStyle/>
          <a:p>
            <a:r>
              <a:rPr lang="en-US" sz="2000" dirty="0">
                <a:latin typeface="Calibri  "/>
                <a:cs typeface="Poppins"/>
              </a:rPr>
              <a:t>Economic growth will continue but policy uncertainty has risen:</a:t>
            </a:r>
          </a:p>
          <a:p>
            <a:pPr marL="0" indent="0">
              <a:buNone/>
            </a:pPr>
            <a:r>
              <a:rPr lang="en-US" sz="2000" dirty="0">
                <a:latin typeface="Calibri  "/>
                <a:cs typeface="Poppins"/>
              </a:rPr>
              <a:t>    - higher tariffs will raise costs, invite retaliation, may disrupt supply chains</a:t>
            </a:r>
          </a:p>
          <a:p>
            <a:pPr marL="0" indent="0">
              <a:buNone/>
            </a:pPr>
            <a:r>
              <a:rPr lang="en-US" sz="2000" dirty="0">
                <a:latin typeface="Calibri  "/>
                <a:cs typeface="Poppins"/>
              </a:rPr>
              <a:t>    - harsh immigration/deportation actions will worsen construction labor shortages</a:t>
            </a:r>
          </a:p>
          <a:p>
            <a:pPr marL="0" indent="0">
              <a:buNone/>
            </a:pPr>
            <a:r>
              <a:rPr lang="en-US" sz="2000" dirty="0">
                <a:latin typeface="Calibri  "/>
                <a:cs typeface="Poppins"/>
              </a:rPr>
              <a:t>    - expectation of larger deficits may push interest rates higher</a:t>
            </a:r>
          </a:p>
          <a:p>
            <a:pPr marL="0" indent="0">
              <a:buNone/>
            </a:pPr>
            <a:r>
              <a:rPr lang="en-US" sz="2000" dirty="0">
                <a:latin typeface="Calibri  "/>
                <a:cs typeface="Poppins"/>
              </a:rPr>
              <a:t>    - less support for renewables may slow solar and EV related projects</a:t>
            </a:r>
          </a:p>
          <a:p>
            <a:pPr marL="0" indent="0">
              <a:buNone/>
            </a:pPr>
            <a:r>
              <a:rPr lang="en-US" sz="2000" dirty="0">
                <a:latin typeface="Calibri  "/>
                <a:cs typeface="Poppins"/>
              </a:rPr>
              <a:t>    - lessened federal regulatory hurdles may help projects start sooner</a:t>
            </a:r>
          </a:p>
          <a:p>
            <a:r>
              <a:rPr lang="en-US" sz="2000" dirty="0">
                <a:latin typeface="Calibri  "/>
                <a:cs typeface="Poppins"/>
              </a:rPr>
              <a:t>Single-family: gradual pickup but vulnerable to higher mortgage rates</a:t>
            </a:r>
            <a:endParaRPr lang="en-US" sz="2000" dirty="0">
              <a:latin typeface="Calibri  "/>
            </a:endParaRPr>
          </a:p>
          <a:p>
            <a:r>
              <a:rPr lang="en-US" sz="2000" dirty="0">
                <a:latin typeface="Calibri  "/>
                <a:cs typeface="Poppins"/>
              </a:rPr>
              <a:t>Multifamily, warehouse, office: steep drops likely as vacancies and costs climb</a:t>
            </a:r>
          </a:p>
          <a:p>
            <a:r>
              <a:rPr lang="en-US" sz="2000" dirty="0">
                <a:latin typeface="Calibri  "/>
                <a:cs typeface="Poppins"/>
              </a:rPr>
              <a:t>Data center, power, infrastructure: strong growth; mfg construction: slower growth</a:t>
            </a:r>
          </a:p>
          <a:p>
            <a:r>
              <a:rPr lang="en-US" sz="2000" dirty="0">
                <a:latin typeface="Calibri  "/>
                <a:cs typeface="Poppins"/>
              </a:rPr>
              <a:t>Materials costs: up 1-3%; lead times: few problems except electrical gear</a:t>
            </a:r>
          </a:p>
          <a:p>
            <a:r>
              <a:rPr lang="en-US" sz="2000" dirty="0">
                <a:latin typeface="Calibri  "/>
                <a:cs typeface="Poppins"/>
              </a:rPr>
              <a:t>Labor costs: up 4-5%; availability remains the #1 challenge for many contractors</a:t>
            </a:r>
          </a:p>
          <a:p>
            <a:r>
              <a:rPr lang="en-US" sz="2000" dirty="0">
                <a:latin typeface="Calibri  "/>
                <a:cs typeface="Poppins"/>
              </a:rPr>
              <a:t>BUT costs could rise much more, depending on tariffs and immigration policies</a:t>
            </a:r>
          </a:p>
          <a:p>
            <a:endParaRPr lang="en-US" sz="2400" dirty="0">
              <a:latin typeface="Calibri  "/>
              <a:cs typeface="Poppin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8445C2-2DB3-436A-B31C-E1AF03BC03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0928" y="345990"/>
            <a:ext cx="8608386" cy="477794"/>
          </a:xfrm>
        </p:spPr>
        <p:txBody>
          <a:bodyPr>
            <a:noAutofit/>
          </a:bodyPr>
          <a:lstStyle/>
          <a:p>
            <a:r>
              <a:rPr lang="en-US" sz="2400" dirty="0">
                <a:latin typeface="+mn-lt"/>
              </a:rPr>
              <a:t>Medium-term outlook for construction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9B77F1-B1F2-4652-8C18-F89BAA9C311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1200">
                <a:latin typeface="+mn-lt"/>
              </a:rPr>
              <a:t>Source: Author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EE5285-DC84-DB45-80C4-C80AA3FB38BD}"/>
              </a:ext>
            </a:extLst>
          </p:cNvPr>
          <p:cNvSpPr txBox="1"/>
          <p:nvPr/>
        </p:nvSpPr>
        <p:spPr>
          <a:xfrm>
            <a:off x="8172451" y="6473826"/>
            <a:ext cx="3844236" cy="238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©2025 The Associated General Contractors of America, Inc. </a:t>
            </a:r>
          </a:p>
        </p:txBody>
      </p:sp>
    </p:spTree>
    <p:extLst>
      <p:ext uri="{BB962C8B-B14F-4D97-AF65-F5344CB8AC3E}">
        <p14:creationId xmlns:p14="http://schemas.microsoft.com/office/powerpoint/2010/main" val="2625163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C78C4-0E4C-40C9-9A80-4D32B93B6A4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54088" y="6416841"/>
            <a:ext cx="7635353" cy="37299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200" dirty="0">
                <a:latin typeface="+mn-lt"/>
              </a:rPr>
              <a:t>Note: Shading is based on unrounded %s. </a:t>
            </a:r>
          </a:p>
          <a:p>
            <a:pPr>
              <a:spcBef>
                <a:spcPts val="0"/>
              </a:spcBef>
            </a:pPr>
            <a:r>
              <a:rPr lang="en-US" sz="1200" dirty="0">
                <a:latin typeface="+mn-lt"/>
              </a:rPr>
              <a:t>Source: U.S. Census Bureau, Dec. 2024 population estimates, </a:t>
            </a:r>
            <a:r>
              <a:rPr lang="en-US" sz="1200" dirty="0">
                <a:latin typeface="+mn-lt"/>
                <a:hlinkClick r:id="rId2"/>
              </a:rPr>
              <a:t>www.census.gov/popest</a:t>
            </a:r>
            <a:r>
              <a:rPr lang="en-US" sz="1200" dirty="0">
                <a:latin typeface="+mn-lt"/>
              </a:rPr>
              <a:t>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B4EA2DE-1378-4C5D-BEEC-C28D7796C419}"/>
              </a:ext>
            </a:extLst>
          </p:cNvPr>
          <p:cNvGrpSpPr/>
          <p:nvPr/>
        </p:nvGrpSpPr>
        <p:grpSpPr>
          <a:xfrm>
            <a:off x="2829544" y="1301578"/>
            <a:ext cx="8248665" cy="4980660"/>
            <a:chOff x="990600" y="1752600"/>
            <a:chExt cx="7269480" cy="4297680"/>
          </a:xfrm>
        </p:grpSpPr>
        <p:grpSp>
          <p:nvGrpSpPr>
            <p:cNvPr id="6" name="Group 164">
              <a:extLst>
                <a:ext uri="{FF2B5EF4-FFF2-40B4-BE49-F238E27FC236}">
                  <a16:creationId xmlns:a16="http://schemas.microsoft.com/office/drawing/2014/main" id="{7CA31557-27B2-44F2-9A81-DF62B88CC11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066800" y="4953000"/>
              <a:ext cx="1441999" cy="925856"/>
              <a:chOff x="-377855" y="5841157"/>
              <a:chExt cx="3352490" cy="2232898"/>
            </a:xfrm>
            <a:solidFill>
              <a:srgbClr val="C0504D">
                <a:lumMod val="60000"/>
                <a:lumOff val="40000"/>
              </a:srgbClr>
            </a:solidFill>
          </p:grpSpPr>
          <p:sp>
            <p:nvSpPr>
              <p:cNvPr id="97" name="Freeform 118">
                <a:extLst>
                  <a:ext uri="{FF2B5EF4-FFF2-40B4-BE49-F238E27FC236}">
                    <a16:creationId xmlns:a16="http://schemas.microsoft.com/office/drawing/2014/main" id="{E21E0F39-267E-4975-9A35-680B6D1814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5376" y="5841157"/>
                <a:ext cx="2349259" cy="1993883"/>
              </a:xfrm>
              <a:custGeom>
                <a:avLst/>
                <a:gdLst/>
                <a:ahLst/>
                <a:cxnLst>
                  <a:cxn ang="0">
                    <a:pos x="342" y="720"/>
                  </a:cxn>
                  <a:cxn ang="0">
                    <a:pos x="608" y="951"/>
                  </a:cxn>
                  <a:cxn ang="0">
                    <a:pos x="419" y="1181"/>
                  </a:cxn>
                  <a:cxn ang="0">
                    <a:pos x="383" y="1027"/>
                  </a:cxn>
                  <a:cxn ang="0">
                    <a:pos x="117" y="1293"/>
                  </a:cxn>
                  <a:cxn ang="0">
                    <a:pos x="266" y="1524"/>
                  </a:cxn>
                  <a:cxn ang="0">
                    <a:pos x="644" y="1446"/>
                  </a:cxn>
                  <a:cxn ang="0">
                    <a:pos x="531" y="1748"/>
                  </a:cxn>
                  <a:cxn ang="0">
                    <a:pos x="419" y="1861"/>
                  </a:cxn>
                  <a:cxn ang="0">
                    <a:pos x="230" y="1937"/>
                  </a:cxn>
                  <a:cxn ang="0">
                    <a:pos x="153" y="2321"/>
                  </a:cxn>
                  <a:cxn ang="0">
                    <a:pos x="266" y="2546"/>
                  </a:cxn>
                  <a:cxn ang="0">
                    <a:pos x="531" y="2663"/>
                  </a:cxn>
                  <a:cxn ang="0">
                    <a:pos x="531" y="2853"/>
                  </a:cxn>
                  <a:cxn ang="0">
                    <a:pos x="839" y="2929"/>
                  </a:cxn>
                  <a:cxn ang="0">
                    <a:pos x="992" y="2965"/>
                  </a:cxn>
                  <a:cxn ang="0">
                    <a:pos x="685" y="3349"/>
                  </a:cxn>
                  <a:cxn ang="0">
                    <a:pos x="454" y="3497"/>
                  </a:cxn>
                  <a:cxn ang="0">
                    <a:pos x="76" y="3685"/>
                  </a:cxn>
                  <a:cxn ang="0">
                    <a:pos x="76" y="3804"/>
                  </a:cxn>
                  <a:cxn ang="0">
                    <a:pos x="685" y="3538"/>
                  </a:cxn>
                  <a:cxn ang="0">
                    <a:pos x="1482" y="2853"/>
                  </a:cxn>
                  <a:cxn ang="0">
                    <a:pos x="1412" y="2776"/>
                  </a:cxn>
                  <a:cxn ang="0">
                    <a:pos x="1826" y="2244"/>
                  </a:cxn>
                  <a:cxn ang="0">
                    <a:pos x="1712" y="2398"/>
                  </a:cxn>
                  <a:cxn ang="0">
                    <a:pos x="1748" y="2587"/>
                  </a:cxn>
                  <a:cxn ang="0">
                    <a:pos x="1712" y="2699"/>
                  </a:cxn>
                  <a:cxn ang="0">
                    <a:pos x="2055" y="2510"/>
                  </a:cxn>
                  <a:cxn ang="0">
                    <a:pos x="2055" y="2321"/>
                  </a:cxn>
                  <a:cxn ang="0">
                    <a:pos x="2546" y="2434"/>
                  </a:cxn>
                  <a:cxn ang="0">
                    <a:pos x="2889" y="2398"/>
                  </a:cxn>
                  <a:cxn ang="0">
                    <a:pos x="3462" y="2587"/>
                  </a:cxn>
                  <a:cxn ang="0">
                    <a:pos x="3650" y="2812"/>
                  </a:cxn>
                  <a:cxn ang="0">
                    <a:pos x="3957" y="3041"/>
                  </a:cxn>
                  <a:cxn ang="0">
                    <a:pos x="4484" y="3077"/>
                  </a:cxn>
                  <a:cxn ang="0">
                    <a:pos x="4413" y="2776"/>
                  </a:cxn>
                  <a:cxn ang="0">
                    <a:pos x="4182" y="2734"/>
                  </a:cxn>
                  <a:cxn ang="0">
                    <a:pos x="3875" y="2510"/>
                  </a:cxn>
                  <a:cxn ang="0">
                    <a:pos x="3497" y="2244"/>
                  </a:cxn>
                  <a:cxn ang="0">
                    <a:pos x="3343" y="2434"/>
                  </a:cxn>
                  <a:cxn ang="0">
                    <a:pos x="3077" y="2203"/>
                  </a:cxn>
                  <a:cxn ang="0">
                    <a:pos x="2777" y="1902"/>
                  </a:cxn>
                  <a:cxn ang="0">
                    <a:pos x="2434" y="495"/>
                  </a:cxn>
                  <a:cxn ang="0">
                    <a:pos x="2133" y="117"/>
                  </a:cxn>
                  <a:cxn ang="0">
                    <a:pos x="1636" y="117"/>
                  </a:cxn>
                  <a:cxn ang="0">
                    <a:pos x="1412" y="117"/>
                  </a:cxn>
                  <a:cxn ang="0">
                    <a:pos x="1063" y="0"/>
                  </a:cxn>
                  <a:cxn ang="0">
                    <a:pos x="839" y="76"/>
                  </a:cxn>
                  <a:cxn ang="0">
                    <a:pos x="573" y="307"/>
                  </a:cxn>
                  <a:cxn ang="0">
                    <a:pos x="454" y="495"/>
                  </a:cxn>
                  <a:cxn ang="0">
                    <a:pos x="230" y="608"/>
                  </a:cxn>
                </a:cxnLst>
                <a:rect l="0" t="0" r="r" b="b"/>
                <a:pathLst>
                  <a:path w="4484" h="3804">
                    <a:moveTo>
                      <a:pt x="230" y="608"/>
                    </a:moveTo>
                    <a:lnTo>
                      <a:pt x="342" y="720"/>
                    </a:lnTo>
                    <a:lnTo>
                      <a:pt x="454" y="915"/>
                    </a:lnTo>
                    <a:lnTo>
                      <a:pt x="608" y="951"/>
                    </a:lnTo>
                    <a:lnTo>
                      <a:pt x="608" y="1181"/>
                    </a:lnTo>
                    <a:lnTo>
                      <a:pt x="419" y="1181"/>
                    </a:lnTo>
                    <a:lnTo>
                      <a:pt x="419" y="1027"/>
                    </a:lnTo>
                    <a:lnTo>
                      <a:pt x="383" y="1027"/>
                    </a:lnTo>
                    <a:lnTo>
                      <a:pt x="0" y="1181"/>
                    </a:lnTo>
                    <a:lnTo>
                      <a:pt x="117" y="1293"/>
                    </a:lnTo>
                    <a:lnTo>
                      <a:pt x="117" y="1446"/>
                    </a:lnTo>
                    <a:lnTo>
                      <a:pt x="266" y="1524"/>
                    </a:lnTo>
                    <a:lnTo>
                      <a:pt x="495" y="1559"/>
                    </a:lnTo>
                    <a:lnTo>
                      <a:pt x="644" y="1446"/>
                    </a:lnTo>
                    <a:lnTo>
                      <a:pt x="685" y="1712"/>
                    </a:lnTo>
                    <a:lnTo>
                      <a:pt x="531" y="1748"/>
                    </a:lnTo>
                    <a:lnTo>
                      <a:pt x="495" y="1825"/>
                    </a:lnTo>
                    <a:lnTo>
                      <a:pt x="419" y="1861"/>
                    </a:lnTo>
                    <a:lnTo>
                      <a:pt x="307" y="1790"/>
                    </a:lnTo>
                    <a:lnTo>
                      <a:pt x="230" y="1937"/>
                    </a:lnTo>
                    <a:lnTo>
                      <a:pt x="41" y="2132"/>
                    </a:lnTo>
                    <a:lnTo>
                      <a:pt x="153" y="2321"/>
                    </a:lnTo>
                    <a:lnTo>
                      <a:pt x="117" y="2398"/>
                    </a:lnTo>
                    <a:lnTo>
                      <a:pt x="266" y="2546"/>
                    </a:lnTo>
                    <a:lnTo>
                      <a:pt x="454" y="2546"/>
                    </a:lnTo>
                    <a:lnTo>
                      <a:pt x="531" y="2663"/>
                    </a:lnTo>
                    <a:lnTo>
                      <a:pt x="495" y="2734"/>
                    </a:lnTo>
                    <a:lnTo>
                      <a:pt x="531" y="2853"/>
                    </a:lnTo>
                    <a:lnTo>
                      <a:pt x="685" y="2776"/>
                    </a:lnTo>
                    <a:lnTo>
                      <a:pt x="839" y="2929"/>
                    </a:lnTo>
                    <a:lnTo>
                      <a:pt x="1063" y="2812"/>
                    </a:lnTo>
                    <a:lnTo>
                      <a:pt x="992" y="2965"/>
                    </a:lnTo>
                    <a:lnTo>
                      <a:pt x="992" y="3119"/>
                    </a:lnTo>
                    <a:lnTo>
                      <a:pt x="685" y="3349"/>
                    </a:lnTo>
                    <a:lnTo>
                      <a:pt x="573" y="3497"/>
                    </a:lnTo>
                    <a:lnTo>
                      <a:pt x="454" y="3497"/>
                    </a:lnTo>
                    <a:lnTo>
                      <a:pt x="266" y="3650"/>
                    </a:lnTo>
                    <a:lnTo>
                      <a:pt x="76" y="3685"/>
                    </a:lnTo>
                    <a:lnTo>
                      <a:pt x="0" y="3763"/>
                    </a:lnTo>
                    <a:lnTo>
                      <a:pt x="76" y="3804"/>
                    </a:lnTo>
                    <a:lnTo>
                      <a:pt x="454" y="3650"/>
                    </a:lnTo>
                    <a:lnTo>
                      <a:pt x="685" y="3538"/>
                    </a:lnTo>
                    <a:lnTo>
                      <a:pt x="1139" y="3231"/>
                    </a:lnTo>
                    <a:lnTo>
                      <a:pt x="1482" y="2853"/>
                    </a:lnTo>
                    <a:lnTo>
                      <a:pt x="1517" y="2776"/>
                    </a:lnTo>
                    <a:lnTo>
                      <a:pt x="1412" y="2776"/>
                    </a:lnTo>
                    <a:lnTo>
                      <a:pt x="1748" y="2280"/>
                    </a:lnTo>
                    <a:lnTo>
                      <a:pt x="1826" y="2244"/>
                    </a:lnTo>
                    <a:lnTo>
                      <a:pt x="1826" y="2321"/>
                    </a:lnTo>
                    <a:lnTo>
                      <a:pt x="1712" y="2398"/>
                    </a:lnTo>
                    <a:lnTo>
                      <a:pt x="1671" y="2622"/>
                    </a:lnTo>
                    <a:lnTo>
                      <a:pt x="1748" y="2587"/>
                    </a:lnTo>
                    <a:lnTo>
                      <a:pt x="1671" y="2663"/>
                    </a:lnTo>
                    <a:lnTo>
                      <a:pt x="1712" y="2699"/>
                    </a:lnTo>
                    <a:lnTo>
                      <a:pt x="1943" y="2546"/>
                    </a:lnTo>
                    <a:lnTo>
                      <a:pt x="2055" y="2510"/>
                    </a:lnTo>
                    <a:lnTo>
                      <a:pt x="2090" y="2398"/>
                    </a:lnTo>
                    <a:lnTo>
                      <a:pt x="2055" y="2321"/>
                    </a:lnTo>
                    <a:lnTo>
                      <a:pt x="2280" y="2280"/>
                    </a:lnTo>
                    <a:lnTo>
                      <a:pt x="2546" y="2434"/>
                    </a:lnTo>
                    <a:lnTo>
                      <a:pt x="2777" y="2356"/>
                    </a:lnTo>
                    <a:lnTo>
                      <a:pt x="2889" y="2398"/>
                    </a:lnTo>
                    <a:lnTo>
                      <a:pt x="3042" y="2398"/>
                    </a:lnTo>
                    <a:lnTo>
                      <a:pt x="3462" y="2587"/>
                    </a:lnTo>
                    <a:lnTo>
                      <a:pt x="3538" y="2663"/>
                    </a:lnTo>
                    <a:lnTo>
                      <a:pt x="3650" y="2812"/>
                    </a:lnTo>
                    <a:lnTo>
                      <a:pt x="3875" y="2965"/>
                    </a:lnTo>
                    <a:lnTo>
                      <a:pt x="3957" y="3041"/>
                    </a:lnTo>
                    <a:lnTo>
                      <a:pt x="4223" y="3195"/>
                    </a:lnTo>
                    <a:lnTo>
                      <a:pt x="4484" y="3077"/>
                    </a:lnTo>
                    <a:lnTo>
                      <a:pt x="4484" y="2929"/>
                    </a:lnTo>
                    <a:lnTo>
                      <a:pt x="4413" y="2776"/>
                    </a:lnTo>
                    <a:lnTo>
                      <a:pt x="4294" y="2734"/>
                    </a:lnTo>
                    <a:lnTo>
                      <a:pt x="4182" y="2734"/>
                    </a:lnTo>
                    <a:lnTo>
                      <a:pt x="4028" y="2622"/>
                    </a:lnTo>
                    <a:lnTo>
                      <a:pt x="3875" y="2510"/>
                    </a:lnTo>
                    <a:lnTo>
                      <a:pt x="3574" y="2203"/>
                    </a:lnTo>
                    <a:lnTo>
                      <a:pt x="3497" y="2244"/>
                    </a:lnTo>
                    <a:lnTo>
                      <a:pt x="3421" y="2356"/>
                    </a:lnTo>
                    <a:lnTo>
                      <a:pt x="3343" y="2434"/>
                    </a:lnTo>
                    <a:lnTo>
                      <a:pt x="3077" y="2280"/>
                    </a:lnTo>
                    <a:lnTo>
                      <a:pt x="3077" y="2203"/>
                    </a:lnTo>
                    <a:lnTo>
                      <a:pt x="2853" y="2280"/>
                    </a:lnTo>
                    <a:lnTo>
                      <a:pt x="2777" y="1902"/>
                    </a:lnTo>
                    <a:lnTo>
                      <a:pt x="2587" y="1063"/>
                    </a:lnTo>
                    <a:lnTo>
                      <a:pt x="2434" y="495"/>
                    </a:lnTo>
                    <a:lnTo>
                      <a:pt x="2356" y="230"/>
                    </a:lnTo>
                    <a:lnTo>
                      <a:pt x="2133" y="117"/>
                    </a:lnTo>
                    <a:lnTo>
                      <a:pt x="2014" y="188"/>
                    </a:lnTo>
                    <a:lnTo>
                      <a:pt x="1636" y="117"/>
                    </a:lnTo>
                    <a:lnTo>
                      <a:pt x="1517" y="153"/>
                    </a:lnTo>
                    <a:lnTo>
                      <a:pt x="1412" y="117"/>
                    </a:lnTo>
                    <a:lnTo>
                      <a:pt x="1412" y="76"/>
                    </a:lnTo>
                    <a:lnTo>
                      <a:pt x="1063" y="0"/>
                    </a:lnTo>
                    <a:lnTo>
                      <a:pt x="1027" y="76"/>
                    </a:lnTo>
                    <a:lnTo>
                      <a:pt x="839" y="76"/>
                    </a:lnTo>
                    <a:lnTo>
                      <a:pt x="685" y="188"/>
                    </a:lnTo>
                    <a:lnTo>
                      <a:pt x="573" y="307"/>
                    </a:lnTo>
                    <a:lnTo>
                      <a:pt x="531" y="419"/>
                    </a:lnTo>
                    <a:lnTo>
                      <a:pt x="454" y="495"/>
                    </a:lnTo>
                    <a:lnTo>
                      <a:pt x="307" y="495"/>
                    </a:lnTo>
                    <a:lnTo>
                      <a:pt x="230" y="608"/>
                    </a:lnTo>
                  </a:path>
                </a:pathLst>
              </a:custGeom>
              <a:solidFill>
                <a:srgbClr val="E2ADAC"/>
              </a:solidFill>
              <a:ln w="1270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 anchor="ctr"/>
              <a:lstStyle/>
              <a:p>
                <a:pPr marL="0" marR="0" lvl="0" indent="0" defTabSz="54423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Arial" pitchFamily="34" charset="0"/>
                  </a:rPr>
                  <a:t>    AK </a:t>
                </a:r>
              </a:p>
              <a:p>
                <a:pPr marL="0" marR="0" lvl="0" indent="0" defTabSz="54423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Arial" pitchFamily="34" charset="0"/>
                  </a:rPr>
                  <a:t>   0.5%</a:t>
                </a:r>
              </a:p>
              <a:p>
                <a:pPr marL="0" marR="0" lvl="0" indent="0" algn="ctr" defTabSz="54423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grpSp>
            <p:nvGrpSpPr>
              <p:cNvPr id="98" name="Group 162">
                <a:extLst>
                  <a:ext uri="{FF2B5EF4-FFF2-40B4-BE49-F238E27FC236}">
                    <a16:creationId xmlns:a16="http://schemas.microsoft.com/office/drawing/2014/main" id="{55091A79-D94C-4183-94FF-E2E7EA340272}"/>
                  </a:ext>
                </a:extLst>
              </p:cNvPr>
              <p:cNvGrpSpPr/>
              <p:nvPr/>
            </p:nvGrpSpPr>
            <p:grpSpPr>
              <a:xfrm>
                <a:off x="-377855" y="7838186"/>
                <a:ext cx="912028" cy="235869"/>
                <a:chOff x="-377855" y="7838186"/>
                <a:chExt cx="912028" cy="235869"/>
              </a:xfrm>
              <a:grpFill/>
            </p:grpSpPr>
            <p:sp>
              <p:nvSpPr>
                <p:cNvPr id="99" name="Freeform 120">
                  <a:extLst>
                    <a:ext uri="{FF2B5EF4-FFF2-40B4-BE49-F238E27FC236}">
                      <a16:creationId xmlns:a16="http://schemas.microsoft.com/office/drawing/2014/main" id="{2E0EE83F-BC76-4CEF-AAC5-88D4403C94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0956" y="7847620"/>
                  <a:ext cx="113217" cy="75478"/>
                </a:xfrm>
                <a:custGeom>
                  <a:avLst/>
                  <a:gdLst/>
                  <a:ahLst/>
                  <a:cxnLst>
                    <a:cxn ang="0">
                      <a:pos x="187" y="8"/>
                    </a:cxn>
                    <a:cxn ang="0">
                      <a:pos x="157" y="6"/>
                    </a:cxn>
                    <a:cxn ang="0">
                      <a:pos x="126" y="5"/>
                    </a:cxn>
                    <a:cxn ang="0">
                      <a:pos x="104" y="6"/>
                    </a:cxn>
                    <a:cxn ang="0">
                      <a:pos x="89" y="9"/>
                    </a:cxn>
                    <a:cxn ang="0">
                      <a:pos x="77" y="17"/>
                    </a:cxn>
                    <a:cxn ang="0">
                      <a:pos x="72" y="28"/>
                    </a:cxn>
                    <a:cxn ang="0">
                      <a:pos x="73" y="47"/>
                    </a:cxn>
                    <a:cxn ang="0">
                      <a:pos x="69" y="57"/>
                    </a:cxn>
                    <a:cxn ang="0">
                      <a:pos x="57" y="56"/>
                    </a:cxn>
                    <a:cxn ang="0">
                      <a:pos x="45" y="61"/>
                    </a:cxn>
                    <a:cxn ang="0">
                      <a:pos x="34" y="71"/>
                    </a:cxn>
                    <a:cxn ang="0">
                      <a:pos x="26" y="90"/>
                    </a:cxn>
                    <a:cxn ang="0">
                      <a:pos x="22" y="111"/>
                    </a:cxn>
                    <a:cxn ang="0">
                      <a:pos x="16" y="114"/>
                    </a:cxn>
                    <a:cxn ang="0">
                      <a:pos x="7" y="119"/>
                    </a:cxn>
                    <a:cxn ang="0">
                      <a:pos x="1" y="124"/>
                    </a:cxn>
                    <a:cxn ang="0">
                      <a:pos x="3" y="131"/>
                    </a:cxn>
                    <a:cxn ang="0">
                      <a:pos x="6" y="132"/>
                    </a:cxn>
                    <a:cxn ang="0">
                      <a:pos x="6" y="135"/>
                    </a:cxn>
                    <a:cxn ang="0">
                      <a:pos x="12" y="137"/>
                    </a:cxn>
                    <a:cxn ang="0">
                      <a:pos x="14" y="137"/>
                    </a:cxn>
                    <a:cxn ang="0">
                      <a:pos x="12" y="139"/>
                    </a:cxn>
                    <a:cxn ang="0">
                      <a:pos x="21" y="142"/>
                    </a:cxn>
                    <a:cxn ang="0">
                      <a:pos x="36" y="141"/>
                    </a:cxn>
                    <a:cxn ang="0">
                      <a:pos x="44" y="139"/>
                    </a:cxn>
                    <a:cxn ang="0">
                      <a:pos x="56" y="128"/>
                    </a:cxn>
                    <a:cxn ang="0">
                      <a:pos x="75" y="114"/>
                    </a:cxn>
                    <a:cxn ang="0">
                      <a:pos x="105" y="95"/>
                    </a:cxn>
                    <a:cxn ang="0">
                      <a:pos x="130" y="80"/>
                    </a:cxn>
                    <a:cxn ang="0">
                      <a:pos x="142" y="72"/>
                    </a:cxn>
                    <a:cxn ang="0">
                      <a:pos x="156" y="58"/>
                    </a:cxn>
                    <a:cxn ang="0">
                      <a:pos x="174" y="45"/>
                    </a:cxn>
                    <a:cxn ang="0">
                      <a:pos x="191" y="39"/>
                    </a:cxn>
                    <a:cxn ang="0">
                      <a:pos x="205" y="33"/>
                    </a:cxn>
                    <a:cxn ang="0">
                      <a:pos x="211" y="28"/>
                    </a:cxn>
                    <a:cxn ang="0">
                      <a:pos x="215" y="21"/>
                    </a:cxn>
                    <a:cxn ang="0">
                      <a:pos x="214" y="15"/>
                    </a:cxn>
                    <a:cxn ang="0">
                      <a:pos x="212" y="8"/>
                    </a:cxn>
                    <a:cxn ang="0">
                      <a:pos x="209" y="2"/>
                    </a:cxn>
                    <a:cxn ang="0">
                      <a:pos x="205" y="1"/>
                    </a:cxn>
                    <a:cxn ang="0">
                      <a:pos x="200" y="3"/>
                    </a:cxn>
                  </a:cxnLst>
                  <a:rect l="0" t="0" r="r" b="b"/>
                  <a:pathLst>
                    <a:path w="215" h="142">
                      <a:moveTo>
                        <a:pt x="200" y="7"/>
                      </a:moveTo>
                      <a:lnTo>
                        <a:pt x="187" y="8"/>
                      </a:lnTo>
                      <a:lnTo>
                        <a:pt x="173" y="7"/>
                      </a:lnTo>
                      <a:lnTo>
                        <a:pt x="157" y="6"/>
                      </a:lnTo>
                      <a:lnTo>
                        <a:pt x="142" y="5"/>
                      </a:lnTo>
                      <a:lnTo>
                        <a:pt x="126" y="5"/>
                      </a:lnTo>
                      <a:lnTo>
                        <a:pt x="110" y="5"/>
                      </a:lnTo>
                      <a:lnTo>
                        <a:pt x="104" y="6"/>
                      </a:lnTo>
                      <a:lnTo>
                        <a:pt x="96" y="7"/>
                      </a:lnTo>
                      <a:lnTo>
                        <a:pt x="89" y="9"/>
                      </a:lnTo>
                      <a:lnTo>
                        <a:pt x="83" y="12"/>
                      </a:lnTo>
                      <a:lnTo>
                        <a:pt x="77" y="17"/>
                      </a:lnTo>
                      <a:lnTo>
                        <a:pt x="73" y="22"/>
                      </a:lnTo>
                      <a:lnTo>
                        <a:pt x="72" y="28"/>
                      </a:lnTo>
                      <a:lnTo>
                        <a:pt x="71" y="33"/>
                      </a:lnTo>
                      <a:lnTo>
                        <a:pt x="73" y="47"/>
                      </a:lnTo>
                      <a:lnTo>
                        <a:pt x="76" y="60"/>
                      </a:lnTo>
                      <a:lnTo>
                        <a:pt x="69" y="57"/>
                      </a:lnTo>
                      <a:lnTo>
                        <a:pt x="63" y="54"/>
                      </a:lnTo>
                      <a:lnTo>
                        <a:pt x="57" y="56"/>
                      </a:lnTo>
                      <a:lnTo>
                        <a:pt x="51" y="58"/>
                      </a:lnTo>
                      <a:lnTo>
                        <a:pt x="45" y="61"/>
                      </a:lnTo>
                      <a:lnTo>
                        <a:pt x="40" y="66"/>
                      </a:lnTo>
                      <a:lnTo>
                        <a:pt x="34" y="71"/>
                      </a:lnTo>
                      <a:lnTo>
                        <a:pt x="30" y="78"/>
                      </a:lnTo>
                      <a:lnTo>
                        <a:pt x="26" y="90"/>
                      </a:lnTo>
                      <a:lnTo>
                        <a:pt x="23" y="107"/>
                      </a:lnTo>
                      <a:lnTo>
                        <a:pt x="22" y="111"/>
                      </a:lnTo>
                      <a:lnTo>
                        <a:pt x="20" y="113"/>
                      </a:lnTo>
                      <a:lnTo>
                        <a:pt x="16" y="114"/>
                      </a:lnTo>
                      <a:lnTo>
                        <a:pt x="12" y="117"/>
                      </a:lnTo>
                      <a:lnTo>
                        <a:pt x="7" y="119"/>
                      </a:lnTo>
                      <a:lnTo>
                        <a:pt x="3" y="121"/>
                      </a:lnTo>
                      <a:lnTo>
                        <a:pt x="1" y="124"/>
                      </a:lnTo>
                      <a:lnTo>
                        <a:pt x="0" y="131"/>
                      </a:lnTo>
                      <a:lnTo>
                        <a:pt x="3" y="131"/>
                      </a:lnTo>
                      <a:lnTo>
                        <a:pt x="5" y="131"/>
                      </a:lnTo>
                      <a:lnTo>
                        <a:pt x="6" y="132"/>
                      </a:lnTo>
                      <a:lnTo>
                        <a:pt x="7" y="133"/>
                      </a:lnTo>
                      <a:lnTo>
                        <a:pt x="6" y="135"/>
                      </a:lnTo>
                      <a:lnTo>
                        <a:pt x="5" y="137"/>
                      </a:lnTo>
                      <a:lnTo>
                        <a:pt x="12" y="137"/>
                      </a:lnTo>
                      <a:lnTo>
                        <a:pt x="17" y="137"/>
                      </a:lnTo>
                      <a:lnTo>
                        <a:pt x="14" y="137"/>
                      </a:lnTo>
                      <a:lnTo>
                        <a:pt x="12" y="138"/>
                      </a:lnTo>
                      <a:lnTo>
                        <a:pt x="12" y="139"/>
                      </a:lnTo>
                      <a:lnTo>
                        <a:pt x="12" y="142"/>
                      </a:lnTo>
                      <a:lnTo>
                        <a:pt x="21" y="142"/>
                      </a:lnTo>
                      <a:lnTo>
                        <a:pt x="32" y="142"/>
                      </a:lnTo>
                      <a:lnTo>
                        <a:pt x="36" y="141"/>
                      </a:lnTo>
                      <a:lnTo>
                        <a:pt x="41" y="140"/>
                      </a:lnTo>
                      <a:lnTo>
                        <a:pt x="44" y="139"/>
                      </a:lnTo>
                      <a:lnTo>
                        <a:pt x="47" y="137"/>
                      </a:lnTo>
                      <a:lnTo>
                        <a:pt x="56" y="128"/>
                      </a:lnTo>
                      <a:lnTo>
                        <a:pt x="66" y="121"/>
                      </a:lnTo>
                      <a:lnTo>
                        <a:pt x="75" y="114"/>
                      </a:lnTo>
                      <a:lnTo>
                        <a:pt x="85" y="108"/>
                      </a:lnTo>
                      <a:lnTo>
                        <a:pt x="105" y="95"/>
                      </a:lnTo>
                      <a:lnTo>
                        <a:pt x="124" y="83"/>
                      </a:lnTo>
                      <a:lnTo>
                        <a:pt x="130" y="80"/>
                      </a:lnTo>
                      <a:lnTo>
                        <a:pt x="136" y="77"/>
                      </a:lnTo>
                      <a:lnTo>
                        <a:pt x="142" y="72"/>
                      </a:lnTo>
                      <a:lnTo>
                        <a:pt x="147" y="68"/>
                      </a:lnTo>
                      <a:lnTo>
                        <a:pt x="156" y="58"/>
                      </a:lnTo>
                      <a:lnTo>
                        <a:pt x="165" y="48"/>
                      </a:lnTo>
                      <a:lnTo>
                        <a:pt x="174" y="45"/>
                      </a:lnTo>
                      <a:lnTo>
                        <a:pt x="183" y="42"/>
                      </a:lnTo>
                      <a:lnTo>
                        <a:pt x="191" y="39"/>
                      </a:lnTo>
                      <a:lnTo>
                        <a:pt x="200" y="36"/>
                      </a:lnTo>
                      <a:lnTo>
                        <a:pt x="205" y="33"/>
                      </a:lnTo>
                      <a:lnTo>
                        <a:pt x="208" y="30"/>
                      </a:lnTo>
                      <a:lnTo>
                        <a:pt x="211" y="28"/>
                      </a:lnTo>
                      <a:lnTo>
                        <a:pt x="214" y="25"/>
                      </a:lnTo>
                      <a:lnTo>
                        <a:pt x="215" y="21"/>
                      </a:lnTo>
                      <a:lnTo>
                        <a:pt x="215" y="18"/>
                      </a:lnTo>
                      <a:lnTo>
                        <a:pt x="214" y="15"/>
                      </a:lnTo>
                      <a:lnTo>
                        <a:pt x="212" y="12"/>
                      </a:lnTo>
                      <a:lnTo>
                        <a:pt x="212" y="8"/>
                      </a:lnTo>
                      <a:lnTo>
                        <a:pt x="211" y="5"/>
                      </a:lnTo>
                      <a:lnTo>
                        <a:pt x="209" y="2"/>
                      </a:lnTo>
                      <a:lnTo>
                        <a:pt x="207" y="1"/>
                      </a:lnTo>
                      <a:lnTo>
                        <a:pt x="205" y="1"/>
                      </a:lnTo>
                      <a:lnTo>
                        <a:pt x="200" y="0"/>
                      </a:lnTo>
                      <a:lnTo>
                        <a:pt x="200" y="3"/>
                      </a:lnTo>
                      <a:lnTo>
                        <a:pt x="200" y="7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00" name="Freeform 122">
                  <a:extLst>
                    <a:ext uri="{FF2B5EF4-FFF2-40B4-BE49-F238E27FC236}">
                      <a16:creationId xmlns:a16="http://schemas.microsoft.com/office/drawing/2014/main" id="{AC72CFB1-DCBA-464B-B303-02B2EDC4319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7173" y="7891649"/>
                  <a:ext cx="100638" cy="75478"/>
                </a:xfrm>
                <a:custGeom>
                  <a:avLst/>
                  <a:gdLst/>
                  <a:ahLst/>
                  <a:cxnLst>
                    <a:cxn ang="0">
                      <a:pos x="178" y="44"/>
                    </a:cxn>
                    <a:cxn ang="0">
                      <a:pos x="187" y="31"/>
                    </a:cxn>
                    <a:cxn ang="0">
                      <a:pos x="192" y="17"/>
                    </a:cxn>
                    <a:cxn ang="0">
                      <a:pos x="191" y="8"/>
                    </a:cxn>
                    <a:cxn ang="0">
                      <a:pos x="188" y="3"/>
                    </a:cxn>
                    <a:cxn ang="0">
                      <a:pos x="178" y="0"/>
                    </a:cxn>
                    <a:cxn ang="0">
                      <a:pos x="166" y="0"/>
                    </a:cxn>
                    <a:cxn ang="0">
                      <a:pos x="153" y="2"/>
                    </a:cxn>
                    <a:cxn ang="0">
                      <a:pos x="142" y="7"/>
                    </a:cxn>
                    <a:cxn ang="0">
                      <a:pos x="127" y="17"/>
                    </a:cxn>
                    <a:cxn ang="0">
                      <a:pos x="109" y="34"/>
                    </a:cxn>
                    <a:cxn ang="0">
                      <a:pos x="99" y="49"/>
                    </a:cxn>
                    <a:cxn ang="0">
                      <a:pos x="97" y="64"/>
                    </a:cxn>
                    <a:cxn ang="0">
                      <a:pos x="91" y="78"/>
                    </a:cxn>
                    <a:cxn ang="0">
                      <a:pos x="80" y="87"/>
                    </a:cxn>
                    <a:cxn ang="0">
                      <a:pos x="68" y="94"/>
                    </a:cxn>
                    <a:cxn ang="0">
                      <a:pos x="57" y="97"/>
                    </a:cxn>
                    <a:cxn ang="0">
                      <a:pos x="44" y="99"/>
                    </a:cxn>
                    <a:cxn ang="0">
                      <a:pos x="35" y="105"/>
                    </a:cxn>
                    <a:cxn ang="0">
                      <a:pos x="27" y="115"/>
                    </a:cxn>
                    <a:cxn ang="0">
                      <a:pos x="14" y="125"/>
                    </a:cxn>
                    <a:cxn ang="0">
                      <a:pos x="3" y="132"/>
                    </a:cxn>
                    <a:cxn ang="0">
                      <a:pos x="0" y="135"/>
                    </a:cxn>
                    <a:cxn ang="0">
                      <a:pos x="5" y="142"/>
                    </a:cxn>
                    <a:cxn ang="0">
                      <a:pos x="13" y="145"/>
                    </a:cxn>
                    <a:cxn ang="0">
                      <a:pos x="20" y="144"/>
                    </a:cxn>
                    <a:cxn ang="0">
                      <a:pos x="28" y="140"/>
                    </a:cxn>
                    <a:cxn ang="0">
                      <a:pos x="38" y="135"/>
                    </a:cxn>
                    <a:cxn ang="0">
                      <a:pos x="49" y="128"/>
                    </a:cxn>
                    <a:cxn ang="0">
                      <a:pos x="64" y="115"/>
                    </a:cxn>
                    <a:cxn ang="0">
                      <a:pos x="89" y="101"/>
                    </a:cxn>
                    <a:cxn ang="0">
                      <a:pos x="112" y="93"/>
                    </a:cxn>
                    <a:cxn ang="0">
                      <a:pos x="129" y="85"/>
                    </a:cxn>
                    <a:cxn ang="0">
                      <a:pos x="143" y="77"/>
                    </a:cxn>
                    <a:cxn ang="0">
                      <a:pos x="153" y="69"/>
                    </a:cxn>
                    <a:cxn ang="0">
                      <a:pos x="162" y="60"/>
                    </a:cxn>
                    <a:cxn ang="0">
                      <a:pos x="173" y="52"/>
                    </a:cxn>
                    <a:cxn ang="0">
                      <a:pos x="176" y="50"/>
                    </a:cxn>
                  </a:cxnLst>
                  <a:rect l="0" t="0" r="r" b="b"/>
                  <a:pathLst>
                    <a:path w="192" h="145">
                      <a:moveTo>
                        <a:pt x="173" y="50"/>
                      </a:moveTo>
                      <a:lnTo>
                        <a:pt x="178" y="44"/>
                      </a:lnTo>
                      <a:lnTo>
                        <a:pt x="182" y="38"/>
                      </a:lnTo>
                      <a:lnTo>
                        <a:pt x="187" y="31"/>
                      </a:lnTo>
                      <a:lnTo>
                        <a:pt x="190" y="23"/>
                      </a:lnTo>
                      <a:lnTo>
                        <a:pt x="192" y="17"/>
                      </a:lnTo>
                      <a:lnTo>
                        <a:pt x="192" y="10"/>
                      </a:lnTo>
                      <a:lnTo>
                        <a:pt x="191" y="8"/>
                      </a:lnTo>
                      <a:lnTo>
                        <a:pt x="190" y="6"/>
                      </a:lnTo>
                      <a:lnTo>
                        <a:pt x="188" y="3"/>
                      </a:lnTo>
                      <a:lnTo>
                        <a:pt x="184" y="2"/>
                      </a:lnTo>
                      <a:lnTo>
                        <a:pt x="178" y="0"/>
                      </a:lnTo>
                      <a:lnTo>
                        <a:pt x="172" y="0"/>
                      </a:lnTo>
                      <a:lnTo>
                        <a:pt x="166" y="0"/>
                      </a:lnTo>
                      <a:lnTo>
                        <a:pt x="160" y="0"/>
                      </a:lnTo>
                      <a:lnTo>
                        <a:pt x="153" y="2"/>
                      </a:lnTo>
                      <a:lnTo>
                        <a:pt x="148" y="3"/>
                      </a:lnTo>
                      <a:lnTo>
                        <a:pt x="142" y="7"/>
                      </a:lnTo>
                      <a:lnTo>
                        <a:pt x="137" y="10"/>
                      </a:lnTo>
                      <a:lnTo>
                        <a:pt x="127" y="17"/>
                      </a:lnTo>
                      <a:lnTo>
                        <a:pt x="118" y="26"/>
                      </a:lnTo>
                      <a:lnTo>
                        <a:pt x="109" y="34"/>
                      </a:lnTo>
                      <a:lnTo>
                        <a:pt x="102" y="43"/>
                      </a:lnTo>
                      <a:lnTo>
                        <a:pt x="99" y="49"/>
                      </a:lnTo>
                      <a:lnTo>
                        <a:pt x="97" y="57"/>
                      </a:lnTo>
                      <a:lnTo>
                        <a:pt x="97" y="64"/>
                      </a:lnTo>
                      <a:lnTo>
                        <a:pt x="96" y="73"/>
                      </a:lnTo>
                      <a:lnTo>
                        <a:pt x="91" y="78"/>
                      </a:lnTo>
                      <a:lnTo>
                        <a:pt x="87" y="82"/>
                      </a:lnTo>
                      <a:lnTo>
                        <a:pt x="80" y="87"/>
                      </a:lnTo>
                      <a:lnTo>
                        <a:pt x="72" y="91"/>
                      </a:lnTo>
                      <a:lnTo>
                        <a:pt x="68" y="94"/>
                      </a:lnTo>
                      <a:lnTo>
                        <a:pt x="62" y="97"/>
                      </a:lnTo>
                      <a:lnTo>
                        <a:pt x="57" y="97"/>
                      </a:lnTo>
                      <a:lnTo>
                        <a:pt x="49" y="97"/>
                      </a:lnTo>
                      <a:lnTo>
                        <a:pt x="44" y="99"/>
                      </a:lnTo>
                      <a:lnTo>
                        <a:pt x="38" y="102"/>
                      </a:lnTo>
                      <a:lnTo>
                        <a:pt x="35" y="105"/>
                      </a:lnTo>
                      <a:lnTo>
                        <a:pt x="33" y="109"/>
                      </a:lnTo>
                      <a:lnTo>
                        <a:pt x="27" y="115"/>
                      </a:lnTo>
                      <a:lnTo>
                        <a:pt x="19" y="120"/>
                      </a:lnTo>
                      <a:lnTo>
                        <a:pt x="14" y="125"/>
                      </a:lnTo>
                      <a:lnTo>
                        <a:pt x="6" y="129"/>
                      </a:lnTo>
                      <a:lnTo>
                        <a:pt x="3" y="132"/>
                      </a:lnTo>
                      <a:lnTo>
                        <a:pt x="2" y="134"/>
                      </a:lnTo>
                      <a:lnTo>
                        <a:pt x="0" y="135"/>
                      </a:lnTo>
                      <a:lnTo>
                        <a:pt x="2" y="138"/>
                      </a:lnTo>
                      <a:lnTo>
                        <a:pt x="5" y="142"/>
                      </a:lnTo>
                      <a:lnTo>
                        <a:pt x="8" y="144"/>
                      </a:lnTo>
                      <a:lnTo>
                        <a:pt x="13" y="145"/>
                      </a:lnTo>
                      <a:lnTo>
                        <a:pt x="17" y="144"/>
                      </a:lnTo>
                      <a:lnTo>
                        <a:pt x="20" y="144"/>
                      </a:lnTo>
                      <a:lnTo>
                        <a:pt x="25" y="142"/>
                      </a:lnTo>
                      <a:lnTo>
                        <a:pt x="28" y="140"/>
                      </a:lnTo>
                      <a:lnTo>
                        <a:pt x="31" y="138"/>
                      </a:lnTo>
                      <a:lnTo>
                        <a:pt x="38" y="135"/>
                      </a:lnTo>
                      <a:lnTo>
                        <a:pt x="44" y="132"/>
                      </a:lnTo>
                      <a:lnTo>
                        <a:pt x="49" y="128"/>
                      </a:lnTo>
                      <a:lnTo>
                        <a:pt x="55" y="123"/>
                      </a:lnTo>
                      <a:lnTo>
                        <a:pt x="64" y="115"/>
                      </a:lnTo>
                      <a:lnTo>
                        <a:pt x="72" y="109"/>
                      </a:lnTo>
                      <a:lnTo>
                        <a:pt x="89" y="101"/>
                      </a:lnTo>
                      <a:lnTo>
                        <a:pt x="105" y="97"/>
                      </a:lnTo>
                      <a:lnTo>
                        <a:pt x="112" y="93"/>
                      </a:lnTo>
                      <a:lnTo>
                        <a:pt x="121" y="90"/>
                      </a:lnTo>
                      <a:lnTo>
                        <a:pt x="129" y="85"/>
                      </a:lnTo>
                      <a:lnTo>
                        <a:pt x="138" y="79"/>
                      </a:lnTo>
                      <a:lnTo>
                        <a:pt x="143" y="77"/>
                      </a:lnTo>
                      <a:lnTo>
                        <a:pt x="149" y="73"/>
                      </a:lnTo>
                      <a:lnTo>
                        <a:pt x="153" y="69"/>
                      </a:lnTo>
                      <a:lnTo>
                        <a:pt x="158" y="64"/>
                      </a:lnTo>
                      <a:lnTo>
                        <a:pt x="162" y="60"/>
                      </a:lnTo>
                      <a:lnTo>
                        <a:pt x="168" y="56"/>
                      </a:lnTo>
                      <a:lnTo>
                        <a:pt x="173" y="52"/>
                      </a:lnTo>
                      <a:lnTo>
                        <a:pt x="179" y="50"/>
                      </a:lnTo>
                      <a:lnTo>
                        <a:pt x="176" y="50"/>
                      </a:lnTo>
                      <a:lnTo>
                        <a:pt x="173" y="50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01" name="Freeform 123">
                  <a:extLst>
                    <a:ext uri="{FF2B5EF4-FFF2-40B4-BE49-F238E27FC236}">
                      <a16:creationId xmlns:a16="http://schemas.microsoft.com/office/drawing/2014/main" id="{051FC62A-A5AF-423E-8E20-339A8A4590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7173" y="7891649"/>
                  <a:ext cx="100638" cy="75478"/>
                </a:xfrm>
                <a:custGeom>
                  <a:avLst/>
                  <a:gdLst/>
                  <a:ahLst/>
                  <a:cxnLst>
                    <a:cxn ang="0">
                      <a:pos x="178" y="44"/>
                    </a:cxn>
                    <a:cxn ang="0">
                      <a:pos x="187" y="31"/>
                    </a:cxn>
                    <a:cxn ang="0">
                      <a:pos x="192" y="17"/>
                    </a:cxn>
                    <a:cxn ang="0">
                      <a:pos x="191" y="8"/>
                    </a:cxn>
                    <a:cxn ang="0">
                      <a:pos x="188" y="3"/>
                    </a:cxn>
                    <a:cxn ang="0">
                      <a:pos x="178" y="0"/>
                    </a:cxn>
                    <a:cxn ang="0">
                      <a:pos x="166" y="0"/>
                    </a:cxn>
                    <a:cxn ang="0">
                      <a:pos x="153" y="2"/>
                    </a:cxn>
                    <a:cxn ang="0">
                      <a:pos x="142" y="7"/>
                    </a:cxn>
                    <a:cxn ang="0">
                      <a:pos x="127" y="17"/>
                    </a:cxn>
                    <a:cxn ang="0">
                      <a:pos x="109" y="34"/>
                    </a:cxn>
                    <a:cxn ang="0">
                      <a:pos x="99" y="49"/>
                    </a:cxn>
                    <a:cxn ang="0">
                      <a:pos x="97" y="64"/>
                    </a:cxn>
                    <a:cxn ang="0">
                      <a:pos x="91" y="78"/>
                    </a:cxn>
                    <a:cxn ang="0">
                      <a:pos x="80" y="87"/>
                    </a:cxn>
                    <a:cxn ang="0">
                      <a:pos x="68" y="94"/>
                    </a:cxn>
                    <a:cxn ang="0">
                      <a:pos x="57" y="97"/>
                    </a:cxn>
                    <a:cxn ang="0">
                      <a:pos x="44" y="99"/>
                    </a:cxn>
                    <a:cxn ang="0">
                      <a:pos x="35" y="105"/>
                    </a:cxn>
                    <a:cxn ang="0">
                      <a:pos x="27" y="115"/>
                    </a:cxn>
                    <a:cxn ang="0">
                      <a:pos x="14" y="125"/>
                    </a:cxn>
                    <a:cxn ang="0">
                      <a:pos x="3" y="132"/>
                    </a:cxn>
                    <a:cxn ang="0">
                      <a:pos x="0" y="135"/>
                    </a:cxn>
                    <a:cxn ang="0">
                      <a:pos x="5" y="142"/>
                    </a:cxn>
                    <a:cxn ang="0">
                      <a:pos x="13" y="145"/>
                    </a:cxn>
                    <a:cxn ang="0">
                      <a:pos x="20" y="144"/>
                    </a:cxn>
                    <a:cxn ang="0">
                      <a:pos x="28" y="140"/>
                    </a:cxn>
                    <a:cxn ang="0">
                      <a:pos x="38" y="135"/>
                    </a:cxn>
                    <a:cxn ang="0">
                      <a:pos x="49" y="128"/>
                    </a:cxn>
                    <a:cxn ang="0">
                      <a:pos x="64" y="115"/>
                    </a:cxn>
                    <a:cxn ang="0">
                      <a:pos x="89" y="101"/>
                    </a:cxn>
                    <a:cxn ang="0">
                      <a:pos x="112" y="93"/>
                    </a:cxn>
                    <a:cxn ang="0">
                      <a:pos x="129" y="85"/>
                    </a:cxn>
                    <a:cxn ang="0">
                      <a:pos x="143" y="77"/>
                    </a:cxn>
                    <a:cxn ang="0">
                      <a:pos x="153" y="69"/>
                    </a:cxn>
                    <a:cxn ang="0">
                      <a:pos x="162" y="60"/>
                    </a:cxn>
                    <a:cxn ang="0">
                      <a:pos x="173" y="52"/>
                    </a:cxn>
                    <a:cxn ang="0">
                      <a:pos x="176" y="50"/>
                    </a:cxn>
                  </a:cxnLst>
                  <a:rect l="0" t="0" r="r" b="b"/>
                  <a:pathLst>
                    <a:path w="192" h="145">
                      <a:moveTo>
                        <a:pt x="173" y="50"/>
                      </a:moveTo>
                      <a:lnTo>
                        <a:pt x="178" y="44"/>
                      </a:lnTo>
                      <a:lnTo>
                        <a:pt x="182" y="38"/>
                      </a:lnTo>
                      <a:lnTo>
                        <a:pt x="187" y="31"/>
                      </a:lnTo>
                      <a:lnTo>
                        <a:pt x="190" y="23"/>
                      </a:lnTo>
                      <a:lnTo>
                        <a:pt x="192" y="17"/>
                      </a:lnTo>
                      <a:lnTo>
                        <a:pt x="192" y="10"/>
                      </a:lnTo>
                      <a:lnTo>
                        <a:pt x="191" y="8"/>
                      </a:lnTo>
                      <a:lnTo>
                        <a:pt x="190" y="6"/>
                      </a:lnTo>
                      <a:lnTo>
                        <a:pt x="188" y="3"/>
                      </a:lnTo>
                      <a:lnTo>
                        <a:pt x="184" y="2"/>
                      </a:lnTo>
                      <a:lnTo>
                        <a:pt x="178" y="0"/>
                      </a:lnTo>
                      <a:lnTo>
                        <a:pt x="172" y="0"/>
                      </a:lnTo>
                      <a:lnTo>
                        <a:pt x="166" y="0"/>
                      </a:lnTo>
                      <a:lnTo>
                        <a:pt x="160" y="0"/>
                      </a:lnTo>
                      <a:lnTo>
                        <a:pt x="153" y="2"/>
                      </a:lnTo>
                      <a:lnTo>
                        <a:pt x="148" y="3"/>
                      </a:lnTo>
                      <a:lnTo>
                        <a:pt x="142" y="7"/>
                      </a:lnTo>
                      <a:lnTo>
                        <a:pt x="137" y="10"/>
                      </a:lnTo>
                      <a:lnTo>
                        <a:pt x="127" y="17"/>
                      </a:lnTo>
                      <a:lnTo>
                        <a:pt x="118" y="26"/>
                      </a:lnTo>
                      <a:lnTo>
                        <a:pt x="109" y="34"/>
                      </a:lnTo>
                      <a:lnTo>
                        <a:pt x="102" y="43"/>
                      </a:lnTo>
                      <a:lnTo>
                        <a:pt x="99" y="49"/>
                      </a:lnTo>
                      <a:lnTo>
                        <a:pt x="97" y="57"/>
                      </a:lnTo>
                      <a:lnTo>
                        <a:pt x="97" y="64"/>
                      </a:lnTo>
                      <a:lnTo>
                        <a:pt x="96" y="73"/>
                      </a:lnTo>
                      <a:lnTo>
                        <a:pt x="91" y="78"/>
                      </a:lnTo>
                      <a:lnTo>
                        <a:pt x="87" y="82"/>
                      </a:lnTo>
                      <a:lnTo>
                        <a:pt x="80" y="87"/>
                      </a:lnTo>
                      <a:lnTo>
                        <a:pt x="72" y="91"/>
                      </a:lnTo>
                      <a:lnTo>
                        <a:pt x="68" y="94"/>
                      </a:lnTo>
                      <a:lnTo>
                        <a:pt x="62" y="97"/>
                      </a:lnTo>
                      <a:lnTo>
                        <a:pt x="57" y="97"/>
                      </a:lnTo>
                      <a:lnTo>
                        <a:pt x="49" y="97"/>
                      </a:lnTo>
                      <a:lnTo>
                        <a:pt x="44" y="99"/>
                      </a:lnTo>
                      <a:lnTo>
                        <a:pt x="38" y="102"/>
                      </a:lnTo>
                      <a:lnTo>
                        <a:pt x="35" y="105"/>
                      </a:lnTo>
                      <a:lnTo>
                        <a:pt x="33" y="109"/>
                      </a:lnTo>
                      <a:lnTo>
                        <a:pt x="27" y="115"/>
                      </a:lnTo>
                      <a:lnTo>
                        <a:pt x="19" y="120"/>
                      </a:lnTo>
                      <a:lnTo>
                        <a:pt x="14" y="125"/>
                      </a:lnTo>
                      <a:lnTo>
                        <a:pt x="6" y="129"/>
                      </a:lnTo>
                      <a:lnTo>
                        <a:pt x="3" y="132"/>
                      </a:lnTo>
                      <a:lnTo>
                        <a:pt x="2" y="134"/>
                      </a:lnTo>
                      <a:lnTo>
                        <a:pt x="0" y="135"/>
                      </a:lnTo>
                      <a:lnTo>
                        <a:pt x="2" y="138"/>
                      </a:lnTo>
                      <a:lnTo>
                        <a:pt x="5" y="142"/>
                      </a:lnTo>
                      <a:lnTo>
                        <a:pt x="8" y="144"/>
                      </a:lnTo>
                      <a:lnTo>
                        <a:pt x="13" y="145"/>
                      </a:lnTo>
                      <a:lnTo>
                        <a:pt x="17" y="144"/>
                      </a:lnTo>
                      <a:lnTo>
                        <a:pt x="20" y="144"/>
                      </a:lnTo>
                      <a:lnTo>
                        <a:pt x="25" y="142"/>
                      </a:lnTo>
                      <a:lnTo>
                        <a:pt x="28" y="140"/>
                      </a:lnTo>
                      <a:lnTo>
                        <a:pt x="31" y="138"/>
                      </a:lnTo>
                      <a:lnTo>
                        <a:pt x="38" y="135"/>
                      </a:lnTo>
                      <a:lnTo>
                        <a:pt x="44" y="132"/>
                      </a:lnTo>
                      <a:lnTo>
                        <a:pt x="49" y="128"/>
                      </a:lnTo>
                      <a:lnTo>
                        <a:pt x="55" y="123"/>
                      </a:lnTo>
                      <a:lnTo>
                        <a:pt x="64" y="115"/>
                      </a:lnTo>
                      <a:lnTo>
                        <a:pt x="72" y="109"/>
                      </a:lnTo>
                      <a:lnTo>
                        <a:pt x="89" y="101"/>
                      </a:lnTo>
                      <a:lnTo>
                        <a:pt x="105" y="97"/>
                      </a:lnTo>
                      <a:lnTo>
                        <a:pt x="112" y="93"/>
                      </a:lnTo>
                      <a:lnTo>
                        <a:pt x="121" y="90"/>
                      </a:lnTo>
                      <a:lnTo>
                        <a:pt x="129" y="85"/>
                      </a:lnTo>
                      <a:lnTo>
                        <a:pt x="138" y="79"/>
                      </a:lnTo>
                      <a:lnTo>
                        <a:pt x="143" y="77"/>
                      </a:lnTo>
                      <a:lnTo>
                        <a:pt x="149" y="73"/>
                      </a:lnTo>
                      <a:lnTo>
                        <a:pt x="153" y="69"/>
                      </a:lnTo>
                      <a:lnTo>
                        <a:pt x="158" y="64"/>
                      </a:lnTo>
                      <a:lnTo>
                        <a:pt x="162" y="60"/>
                      </a:lnTo>
                      <a:lnTo>
                        <a:pt x="168" y="56"/>
                      </a:lnTo>
                      <a:lnTo>
                        <a:pt x="173" y="52"/>
                      </a:lnTo>
                      <a:lnTo>
                        <a:pt x="179" y="50"/>
                      </a:lnTo>
                      <a:lnTo>
                        <a:pt x="176" y="50"/>
                      </a:lnTo>
                      <a:lnTo>
                        <a:pt x="173" y="50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02" name="Freeform 124">
                  <a:extLst>
                    <a:ext uri="{FF2B5EF4-FFF2-40B4-BE49-F238E27FC236}">
                      <a16:creationId xmlns:a16="http://schemas.microsoft.com/office/drawing/2014/main" id="{1344CD4C-258F-403C-977E-03F3269CAE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6289" y="7973417"/>
                  <a:ext cx="22014" cy="9435"/>
                </a:xfrm>
                <a:custGeom>
                  <a:avLst/>
                  <a:gdLst/>
                  <a:ahLst/>
                  <a:cxnLst>
                    <a:cxn ang="0">
                      <a:pos x="36" y="0"/>
                    </a:cxn>
                    <a:cxn ang="0">
                      <a:pos x="25" y="2"/>
                    </a:cxn>
                    <a:cxn ang="0">
                      <a:pos x="14" y="4"/>
                    </a:cxn>
                    <a:cxn ang="0">
                      <a:pos x="8" y="5"/>
                    </a:cxn>
                    <a:cxn ang="0">
                      <a:pos x="4" y="8"/>
                    </a:cxn>
                    <a:cxn ang="0">
                      <a:pos x="3" y="10"/>
                    </a:cxn>
                    <a:cxn ang="0">
                      <a:pos x="2" y="12"/>
                    </a:cxn>
                    <a:cxn ang="0">
                      <a:pos x="0" y="14"/>
                    </a:cxn>
                    <a:cxn ang="0">
                      <a:pos x="0" y="18"/>
                    </a:cxn>
                    <a:cxn ang="0">
                      <a:pos x="13" y="18"/>
                    </a:cxn>
                    <a:cxn ang="0">
                      <a:pos x="26" y="18"/>
                    </a:cxn>
                    <a:cxn ang="0">
                      <a:pos x="32" y="18"/>
                    </a:cxn>
                    <a:cxn ang="0">
                      <a:pos x="37" y="15"/>
                    </a:cxn>
                    <a:cxn ang="0">
                      <a:pos x="43" y="11"/>
                    </a:cxn>
                    <a:cxn ang="0">
                      <a:pos x="47" y="5"/>
                    </a:cxn>
                    <a:cxn ang="0">
                      <a:pos x="45" y="2"/>
                    </a:cxn>
                    <a:cxn ang="0">
                      <a:pos x="42" y="0"/>
                    </a:cxn>
                    <a:cxn ang="0">
                      <a:pos x="36" y="0"/>
                    </a:cxn>
                    <a:cxn ang="0">
                      <a:pos x="36" y="0"/>
                    </a:cxn>
                  </a:cxnLst>
                  <a:rect l="0" t="0" r="r" b="b"/>
                  <a:pathLst>
                    <a:path w="47" h="18">
                      <a:moveTo>
                        <a:pt x="36" y="0"/>
                      </a:moveTo>
                      <a:lnTo>
                        <a:pt x="25" y="2"/>
                      </a:lnTo>
                      <a:lnTo>
                        <a:pt x="14" y="4"/>
                      </a:lnTo>
                      <a:lnTo>
                        <a:pt x="8" y="5"/>
                      </a:lnTo>
                      <a:lnTo>
                        <a:pt x="4" y="8"/>
                      </a:lnTo>
                      <a:lnTo>
                        <a:pt x="3" y="10"/>
                      </a:lnTo>
                      <a:lnTo>
                        <a:pt x="2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13" y="18"/>
                      </a:lnTo>
                      <a:lnTo>
                        <a:pt x="26" y="18"/>
                      </a:lnTo>
                      <a:lnTo>
                        <a:pt x="32" y="18"/>
                      </a:lnTo>
                      <a:lnTo>
                        <a:pt x="37" y="15"/>
                      </a:lnTo>
                      <a:lnTo>
                        <a:pt x="43" y="11"/>
                      </a:lnTo>
                      <a:lnTo>
                        <a:pt x="47" y="5"/>
                      </a:lnTo>
                      <a:lnTo>
                        <a:pt x="45" y="2"/>
                      </a:lnTo>
                      <a:lnTo>
                        <a:pt x="42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03" name="Freeform 125">
                  <a:extLst>
                    <a:ext uri="{FF2B5EF4-FFF2-40B4-BE49-F238E27FC236}">
                      <a16:creationId xmlns:a16="http://schemas.microsoft.com/office/drawing/2014/main" id="{2BEEE77B-0287-4E9F-94D4-4ADB0D49D9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6289" y="7973417"/>
                  <a:ext cx="22014" cy="9435"/>
                </a:xfrm>
                <a:custGeom>
                  <a:avLst/>
                  <a:gdLst/>
                  <a:ahLst/>
                  <a:cxnLst>
                    <a:cxn ang="0">
                      <a:pos x="36" y="0"/>
                    </a:cxn>
                    <a:cxn ang="0">
                      <a:pos x="25" y="2"/>
                    </a:cxn>
                    <a:cxn ang="0">
                      <a:pos x="14" y="4"/>
                    </a:cxn>
                    <a:cxn ang="0">
                      <a:pos x="8" y="5"/>
                    </a:cxn>
                    <a:cxn ang="0">
                      <a:pos x="4" y="8"/>
                    </a:cxn>
                    <a:cxn ang="0">
                      <a:pos x="3" y="10"/>
                    </a:cxn>
                    <a:cxn ang="0">
                      <a:pos x="2" y="12"/>
                    </a:cxn>
                    <a:cxn ang="0">
                      <a:pos x="0" y="14"/>
                    </a:cxn>
                    <a:cxn ang="0">
                      <a:pos x="0" y="18"/>
                    </a:cxn>
                    <a:cxn ang="0">
                      <a:pos x="13" y="18"/>
                    </a:cxn>
                    <a:cxn ang="0">
                      <a:pos x="26" y="18"/>
                    </a:cxn>
                    <a:cxn ang="0">
                      <a:pos x="32" y="18"/>
                    </a:cxn>
                    <a:cxn ang="0">
                      <a:pos x="37" y="15"/>
                    </a:cxn>
                    <a:cxn ang="0">
                      <a:pos x="43" y="11"/>
                    </a:cxn>
                    <a:cxn ang="0">
                      <a:pos x="47" y="5"/>
                    </a:cxn>
                    <a:cxn ang="0">
                      <a:pos x="45" y="2"/>
                    </a:cxn>
                    <a:cxn ang="0">
                      <a:pos x="42" y="0"/>
                    </a:cxn>
                    <a:cxn ang="0">
                      <a:pos x="36" y="0"/>
                    </a:cxn>
                    <a:cxn ang="0">
                      <a:pos x="36" y="0"/>
                    </a:cxn>
                  </a:cxnLst>
                  <a:rect l="0" t="0" r="r" b="b"/>
                  <a:pathLst>
                    <a:path w="47" h="18">
                      <a:moveTo>
                        <a:pt x="36" y="0"/>
                      </a:moveTo>
                      <a:lnTo>
                        <a:pt x="25" y="2"/>
                      </a:lnTo>
                      <a:lnTo>
                        <a:pt x="14" y="4"/>
                      </a:lnTo>
                      <a:lnTo>
                        <a:pt x="8" y="5"/>
                      </a:lnTo>
                      <a:lnTo>
                        <a:pt x="4" y="8"/>
                      </a:lnTo>
                      <a:lnTo>
                        <a:pt x="3" y="10"/>
                      </a:lnTo>
                      <a:lnTo>
                        <a:pt x="2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13" y="18"/>
                      </a:lnTo>
                      <a:lnTo>
                        <a:pt x="26" y="18"/>
                      </a:lnTo>
                      <a:lnTo>
                        <a:pt x="32" y="18"/>
                      </a:lnTo>
                      <a:lnTo>
                        <a:pt x="37" y="15"/>
                      </a:lnTo>
                      <a:lnTo>
                        <a:pt x="43" y="11"/>
                      </a:lnTo>
                      <a:lnTo>
                        <a:pt x="47" y="5"/>
                      </a:lnTo>
                      <a:lnTo>
                        <a:pt x="45" y="2"/>
                      </a:lnTo>
                      <a:lnTo>
                        <a:pt x="42" y="0"/>
                      </a:lnTo>
                      <a:lnTo>
                        <a:pt x="36" y="0"/>
                      </a:lnTo>
                      <a:lnTo>
                        <a:pt x="36" y="0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04" name="Freeform 126">
                  <a:extLst>
                    <a:ext uri="{FF2B5EF4-FFF2-40B4-BE49-F238E27FC236}">
                      <a16:creationId xmlns:a16="http://schemas.microsoft.com/office/drawing/2014/main" id="{95DAA2D1-B612-44E0-8EB4-5A7509B9BE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1130" y="7995432"/>
                  <a:ext cx="12580" cy="6290"/>
                </a:xfrm>
                <a:custGeom>
                  <a:avLst/>
                  <a:gdLst/>
                  <a:ahLst/>
                  <a:cxnLst>
                    <a:cxn ang="0">
                      <a:pos x="23" y="5"/>
                    </a:cxn>
                    <a:cxn ang="0">
                      <a:pos x="21" y="3"/>
                    </a:cxn>
                    <a:cxn ang="0">
                      <a:pos x="18" y="2"/>
                    </a:cxn>
                    <a:cxn ang="0">
                      <a:pos x="15" y="0"/>
                    </a:cxn>
                    <a:cxn ang="0">
                      <a:pos x="12" y="0"/>
                    </a:cxn>
                    <a:cxn ang="0">
                      <a:pos x="9" y="0"/>
                    </a:cxn>
                    <a:cxn ang="0">
                      <a:pos x="5" y="2"/>
                    </a:cxn>
                    <a:cxn ang="0">
                      <a:pos x="2" y="3"/>
                    </a:cxn>
                    <a:cxn ang="0">
                      <a:pos x="0" y="5"/>
                    </a:cxn>
                    <a:cxn ang="0">
                      <a:pos x="0" y="13"/>
                    </a:cxn>
                    <a:cxn ang="0">
                      <a:pos x="0" y="17"/>
                    </a:cxn>
                    <a:cxn ang="0">
                      <a:pos x="10" y="17"/>
                    </a:cxn>
                    <a:cxn ang="0">
                      <a:pos x="19" y="15"/>
                    </a:cxn>
                    <a:cxn ang="0">
                      <a:pos x="22" y="14"/>
                    </a:cxn>
                    <a:cxn ang="0">
                      <a:pos x="24" y="12"/>
                    </a:cxn>
                    <a:cxn ang="0">
                      <a:pos x="24" y="9"/>
                    </a:cxn>
                    <a:cxn ang="0">
                      <a:pos x="23" y="5"/>
                    </a:cxn>
                  </a:cxnLst>
                  <a:rect l="0" t="0" r="r" b="b"/>
                  <a:pathLst>
                    <a:path w="24" h="17">
                      <a:moveTo>
                        <a:pt x="23" y="5"/>
                      </a:moveTo>
                      <a:lnTo>
                        <a:pt x="21" y="3"/>
                      </a:lnTo>
                      <a:lnTo>
                        <a:pt x="18" y="2"/>
                      </a:lnTo>
                      <a:lnTo>
                        <a:pt x="15" y="0"/>
                      </a:lnTo>
                      <a:lnTo>
                        <a:pt x="12" y="0"/>
                      </a:lnTo>
                      <a:lnTo>
                        <a:pt x="9" y="0"/>
                      </a:lnTo>
                      <a:lnTo>
                        <a:pt x="5" y="2"/>
                      </a:lnTo>
                      <a:lnTo>
                        <a:pt x="2" y="3"/>
                      </a:lnTo>
                      <a:lnTo>
                        <a:pt x="0" y="5"/>
                      </a:lnTo>
                      <a:lnTo>
                        <a:pt x="0" y="13"/>
                      </a:lnTo>
                      <a:lnTo>
                        <a:pt x="0" y="17"/>
                      </a:lnTo>
                      <a:lnTo>
                        <a:pt x="10" y="17"/>
                      </a:lnTo>
                      <a:lnTo>
                        <a:pt x="19" y="15"/>
                      </a:lnTo>
                      <a:lnTo>
                        <a:pt x="22" y="14"/>
                      </a:lnTo>
                      <a:lnTo>
                        <a:pt x="24" y="12"/>
                      </a:lnTo>
                      <a:lnTo>
                        <a:pt x="24" y="9"/>
                      </a:lnTo>
                      <a:lnTo>
                        <a:pt x="23" y="5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05" name="Freeform 127">
                  <a:extLst>
                    <a:ext uri="{FF2B5EF4-FFF2-40B4-BE49-F238E27FC236}">
                      <a16:creationId xmlns:a16="http://schemas.microsoft.com/office/drawing/2014/main" id="{790B07B0-FB59-4B70-8485-413608ABD2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1130" y="7995432"/>
                  <a:ext cx="12580" cy="6290"/>
                </a:xfrm>
                <a:custGeom>
                  <a:avLst/>
                  <a:gdLst/>
                  <a:ahLst/>
                  <a:cxnLst>
                    <a:cxn ang="0">
                      <a:pos x="23" y="5"/>
                    </a:cxn>
                    <a:cxn ang="0">
                      <a:pos x="21" y="3"/>
                    </a:cxn>
                    <a:cxn ang="0">
                      <a:pos x="18" y="2"/>
                    </a:cxn>
                    <a:cxn ang="0">
                      <a:pos x="15" y="0"/>
                    </a:cxn>
                    <a:cxn ang="0">
                      <a:pos x="12" y="0"/>
                    </a:cxn>
                    <a:cxn ang="0">
                      <a:pos x="9" y="0"/>
                    </a:cxn>
                    <a:cxn ang="0">
                      <a:pos x="5" y="2"/>
                    </a:cxn>
                    <a:cxn ang="0">
                      <a:pos x="2" y="3"/>
                    </a:cxn>
                    <a:cxn ang="0">
                      <a:pos x="0" y="5"/>
                    </a:cxn>
                    <a:cxn ang="0">
                      <a:pos x="0" y="13"/>
                    </a:cxn>
                    <a:cxn ang="0">
                      <a:pos x="0" y="17"/>
                    </a:cxn>
                    <a:cxn ang="0">
                      <a:pos x="10" y="17"/>
                    </a:cxn>
                    <a:cxn ang="0">
                      <a:pos x="19" y="15"/>
                    </a:cxn>
                    <a:cxn ang="0">
                      <a:pos x="22" y="14"/>
                    </a:cxn>
                    <a:cxn ang="0">
                      <a:pos x="24" y="12"/>
                    </a:cxn>
                    <a:cxn ang="0">
                      <a:pos x="24" y="9"/>
                    </a:cxn>
                    <a:cxn ang="0">
                      <a:pos x="23" y="5"/>
                    </a:cxn>
                  </a:cxnLst>
                  <a:rect l="0" t="0" r="r" b="b"/>
                  <a:pathLst>
                    <a:path w="24" h="17">
                      <a:moveTo>
                        <a:pt x="23" y="5"/>
                      </a:moveTo>
                      <a:lnTo>
                        <a:pt x="21" y="3"/>
                      </a:lnTo>
                      <a:lnTo>
                        <a:pt x="18" y="2"/>
                      </a:lnTo>
                      <a:lnTo>
                        <a:pt x="15" y="0"/>
                      </a:lnTo>
                      <a:lnTo>
                        <a:pt x="12" y="0"/>
                      </a:lnTo>
                      <a:lnTo>
                        <a:pt x="9" y="0"/>
                      </a:lnTo>
                      <a:lnTo>
                        <a:pt x="5" y="2"/>
                      </a:lnTo>
                      <a:lnTo>
                        <a:pt x="2" y="3"/>
                      </a:lnTo>
                      <a:lnTo>
                        <a:pt x="0" y="5"/>
                      </a:lnTo>
                      <a:lnTo>
                        <a:pt x="0" y="13"/>
                      </a:lnTo>
                      <a:lnTo>
                        <a:pt x="0" y="17"/>
                      </a:lnTo>
                      <a:lnTo>
                        <a:pt x="10" y="17"/>
                      </a:lnTo>
                      <a:lnTo>
                        <a:pt x="19" y="15"/>
                      </a:lnTo>
                      <a:lnTo>
                        <a:pt x="22" y="14"/>
                      </a:lnTo>
                      <a:lnTo>
                        <a:pt x="24" y="12"/>
                      </a:lnTo>
                      <a:lnTo>
                        <a:pt x="24" y="9"/>
                      </a:lnTo>
                      <a:lnTo>
                        <a:pt x="23" y="5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06" name="Freeform 128">
                  <a:extLst>
                    <a:ext uri="{FF2B5EF4-FFF2-40B4-BE49-F238E27FC236}">
                      <a16:creationId xmlns:a16="http://schemas.microsoft.com/office/drawing/2014/main" id="{CC74BABD-A78D-4DE1-8B8D-9908CF51E3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5971" y="8011157"/>
                  <a:ext cx="3145" cy="3145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3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5"/>
                    </a:cxn>
                    <a:cxn ang="0">
                      <a:pos x="3" y="5"/>
                    </a:cxn>
                    <a:cxn ang="0">
                      <a:pos x="7" y="5"/>
                    </a:cxn>
                    <a:cxn ang="0">
                      <a:pos x="7" y="2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7" h="5">
                      <a:moveTo>
                        <a:pt x="7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5"/>
                      </a:lnTo>
                      <a:lnTo>
                        <a:pt x="3" y="5"/>
                      </a:lnTo>
                      <a:lnTo>
                        <a:pt x="7" y="5"/>
                      </a:lnTo>
                      <a:lnTo>
                        <a:pt x="7" y="2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07" name="Freeform 129">
                  <a:extLst>
                    <a:ext uri="{FF2B5EF4-FFF2-40B4-BE49-F238E27FC236}">
                      <a16:creationId xmlns:a16="http://schemas.microsoft.com/office/drawing/2014/main" id="{2D05F438-1A85-4DA0-9632-32312F1B841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5971" y="8011157"/>
                  <a:ext cx="3145" cy="3145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3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5"/>
                    </a:cxn>
                    <a:cxn ang="0">
                      <a:pos x="3" y="5"/>
                    </a:cxn>
                    <a:cxn ang="0">
                      <a:pos x="7" y="5"/>
                    </a:cxn>
                    <a:cxn ang="0">
                      <a:pos x="7" y="2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7" h="5">
                      <a:moveTo>
                        <a:pt x="7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5"/>
                      </a:lnTo>
                      <a:lnTo>
                        <a:pt x="3" y="5"/>
                      </a:lnTo>
                      <a:lnTo>
                        <a:pt x="7" y="5"/>
                      </a:lnTo>
                      <a:lnTo>
                        <a:pt x="7" y="2"/>
                      </a:lnTo>
                      <a:lnTo>
                        <a:pt x="7" y="0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08" name="Freeform 130">
                  <a:extLst>
                    <a:ext uri="{FF2B5EF4-FFF2-40B4-BE49-F238E27FC236}">
                      <a16:creationId xmlns:a16="http://schemas.microsoft.com/office/drawing/2014/main" id="{3FB1F98C-8439-4A42-8CF3-5E638A985F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246" y="8017446"/>
                  <a:ext cx="6290" cy="6290"/>
                </a:xfrm>
                <a:custGeom>
                  <a:avLst/>
                  <a:gdLst/>
                  <a:ahLst/>
                  <a:cxnLst>
                    <a:cxn ang="0">
                      <a:pos x="6" y="0"/>
                    </a:cxn>
                    <a:cxn ang="0">
                      <a:pos x="5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12"/>
                    </a:cxn>
                    <a:cxn ang="0">
                      <a:pos x="6" y="12"/>
                    </a:cxn>
                    <a:cxn ang="0">
                      <a:pos x="11" y="12"/>
                    </a:cxn>
                    <a:cxn ang="0">
                      <a:pos x="11" y="8"/>
                    </a:cxn>
                    <a:cxn ang="0">
                      <a:pos x="11" y="4"/>
                    </a:cxn>
                    <a:cxn ang="0">
                      <a:pos x="10" y="2"/>
                    </a:cxn>
                    <a:cxn ang="0">
                      <a:pos x="9" y="1"/>
                    </a:cxn>
                    <a:cxn ang="0">
                      <a:pos x="8" y="1"/>
                    </a:cxn>
                    <a:cxn ang="0">
                      <a:pos x="6" y="0"/>
                    </a:cxn>
                  </a:cxnLst>
                  <a:rect l="0" t="0" r="r" b="b"/>
                  <a:pathLst>
                    <a:path w="11" h="12">
                      <a:moveTo>
                        <a:pt x="6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6" y="12"/>
                      </a:lnTo>
                      <a:lnTo>
                        <a:pt x="11" y="12"/>
                      </a:lnTo>
                      <a:lnTo>
                        <a:pt x="11" y="8"/>
                      </a:lnTo>
                      <a:lnTo>
                        <a:pt x="11" y="4"/>
                      </a:lnTo>
                      <a:lnTo>
                        <a:pt x="10" y="2"/>
                      </a:lnTo>
                      <a:lnTo>
                        <a:pt x="9" y="1"/>
                      </a:lnTo>
                      <a:lnTo>
                        <a:pt x="8" y="1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09" name="Freeform 131">
                  <a:extLst>
                    <a:ext uri="{FF2B5EF4-FFF2-40B4-BE49-F238E27FC236}">
                      <a16:creationId xmlns:a16="http://schemas.microsoft.com/office/drawing/2014/main" id="{B2090971-3BB4-43AF-9AB1-B2E1E2187C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246" y="8017446"/>
                  <a:ext cx="6290" cy="6290"/>
                </a:xfrm>
                <a:custGeom>
                  <a:avLst/>
                  <a:gdLst/>
                  <a:ahLst/>
                  <a:cxnLst>
                    <a:cxn ang="0">
                      <a:pos x="6" y="0"/>
                    </a:cxn>
                    <a:cxn ang="0">
                      <a:pos x="5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12"/>
                    </a:cxn>
                    <a:cxn ang="0">
                      <a:pos x="6" y="12"/>
                    </a:cxn>
                    <a:cxn ang="0">
                      <a:pos x="11" y="12"/>
                    </a:cxn>
                    <a:cxn ang="0">
                      <a:pos x="11" y="8"/>
                    </a:cxn>
                    <a:cxn ang="0">
                      <a:pos x="11" y="4"/>
                    </a:cxn>
                    <a:cxn ang="0">
                      <a:pos x="10" y="2"/>
                    </a:cxn>
                    <a:cxn ang="0">
                      <a:pos x="9" y="1"/>
                    </a:cxn>
                    <a:cxn ang="0">
                      <a:pos x="8" y="1"/>
                    </a:cxn>
                    <a:cxn ang="0">
                      <a:pos x="6" y="0"/>
                    </a:cxn>
                  </a:cxnLst>
                  <a:rect l="0" t="0" r="r" b="b"/>
                  <a:pathLst>
                    <a:path w="11" h="12">
                      <a:moveTo>
                        <a:pt x="6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6" y="12"/>
                      </a:lnTo>
                      <a:lnTo>
                        <a:pt x="11" y="12"/>
                      </a:lnTo>
                      <a:lnTo>
                        <a:pt x="11" y="8"/>
                      </a:lnTo>
                      <a:lnTo>
                        <a:pt x="11" y="4"/>
                      </a:lnTo>
                      <a:lnTo>
                        <a:pt x="10" y="2"/>
                      </a:lnTo>
                      <a:lnTo>
                        <a:pt x="9" y="1"/>
                      </a:lnTo>
                      <a:lnTo>
                        <a:pt x="8" y="1"/>
                      </a:lnTo>
                      <a:lnTo>
                        <a:pt x="6" y="0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10" name="Freeform 132">
                  <a:extLst>
                    <a:ext uri="{FF2B5EF4-FFF2-40B4-BE49-F238E27FC236}">
                      <a16:creationId xmlns:a16="http://schemas.microsoft.com/office/drawing/2014/main" id="{C5867247-6192-41AB-9C48-DBE9A8EE75A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9362" y="8023736"/>
                  <a:ext cx="22014" cy="6290"/>
                </a:xfrm>
                <a:custGeom>
                  <a:avLst/>
                  <a:gdLst/>
                  <a:ahLst/>
                  <a:cxnLst>
                    <a:cxn ang="0">
                      <a:pos x="17" y="0"/>
                    </a:cxn>
                    <a:cxn ang="0">
                      <a:pos x="14" y="1"/>
                    </a:cxn>
                    <a:cxn ang="0">
                      <a:pos x="11" y="2"/>
                    </a:cxn>
                    <a:cxn ang="0">
                      <a:pos x="9" y="3"/>
                    </a:cxn>
                    <a:cxn ang="0">
                      <a:pos x="6" y="6"/>
                    </a:cxn>
                    <a:cxn ang="0">
                      <a:pos x="5" y="7"/>
                    </a:cxn>
                    <a:cxn ang="0">
                      <a:pos x="4" y="8"/>
                    </a:cxn>
                    <a:cxn ang="0">
                      <a:pos x="2" y="8"/>
                    </a:cxn>
                    <a:cxn ang="0">
                      <a:pos x="0" y="6"/>
                    </a:cxn>
                    <a:cxn ang="0">
                      <a:pos x="0" y="11"/>
                    </a:cxn>
                    <a:cxn ang="0">
                      <a:pos x="0" y="12"/>
                    </a:cxn>
                    <a:cxn ang="0">
                      <a:pos x="10" y="12"/>
                    </a:cxn>
                    <a:cxn ang="0">
                      <a:pos x="21" y="12"/>
                    </a:cxn>
                    <a:cxn ang="0">
                      <a:pos x="32" y="12"/>
                    </a:cxn>
                    <a:cxn ang="0">
                      <a:pos x="42" y="12"/>
                    </a:cxn>
                    <a:cxn ang="0">
                      <a:pos x="42" y="11"/>
                    </a:cxn>
                    <a:cxn ang="0">
                      <a:pos x="42" y="6"/>
                    </a:cxn>
                    <a:cxn ang="0">
                      <a:pos x="39" y="8"/>
                    </a:cxn>
                    <a:cxn ang="0">
                      <a:pos x="36" y="8"/>
                    </a:cxn>
                    <a:cxn ang="0">
                      <a:pos x="33" y="7"/>
                    </a:cxn>
                    <a:cxn ang="0">
                      <a:pos x="30" y="6"/>
                    </a:cxn>
                    <a:cxn ang="0">
                      <a:pos x="23" y="2"/>
                    </a:cxn>
                    <a:cxn ang="0">
                      <a:pos x="17" y="0"/>
                    </a:cxn>
                  </a:cxnLst>
                  <a:rect l="0" t="0" r="r" b="b"/>
                  <a:pathLst>
                    <a:path w="42" h="12">
                      <a:moveTo>
                        <a:pt x="17" y="0"/>
                      </a:moveTo>
                      <a:lnTo>
                        <a:pt x="14" y="1"/>
                      </a:lnTo>
                      <a:lnTo>
                        <a:pt x="11" y="2"/>
                      </a:lnTo>
                      <a:lnTo>
                        <a:pt x="9" y="3"/>
                      </a:lnTo>
                      <a:lnTo>
                        <a:pt x="6" y="6"/>
                      </a:lnTo>
                      <a:lnTo>
                        <a:pt x="5" y="7"/>
                      </a:lnTo>
                      <a:lnTo>
                        <a:pt x="4" y="8"/>
                      </a:lnTo>
                      <a:lnTo>
                        <a:pt x="2" y="8"/>
                      </a:lnTo>
                      <a:lnTo>
                        <a:pt x="0" y="6"/>
                      </a:lnTo>
                      <a:lnTo>
                        <a:pt x="0" y="11"/>
                      </a:lnTo>
                      <a:lnTo>
                        <a:pt x="0" y="12"/>
                      </a:lnTo>
                      <a:lnTo>
                        <a:pt x="10" y="12"/>
                      </a:lnTo>
                      <a:lnTo>
                        <a:pt x="21" y="12"/>
                      </a:lnTo>
                      <a:lnTo>
                        <a:pt x="32" y="12"/>
                      </a:lnTo>
                      <a:lnTo>
                        <a:pt x="42" y="12"/>
                      </a:lnTo>
                      <a:lnTo>
                        <a:pt x="42" y="11"/>
                      </a:lnTo>
                      <a:lnTo>
                        <a:pt x="42" y="6"/>
                      </a:lnTo>
                      <a:lnTo>
                        <a:pt x="39" y="8"/>
                      </a:lnTo>
                      <a:lnTo>
                        <a:pt x="36" y="8"/>
                      </a:lnTo>
                      <a:lnTo>
                        <a:pt x="33" y="7"/>
                      </a:lnTo>
                      <a:lnTo>
                        <a:pt x="30" y="6"/>
                      </a:lnTo>
                      <a:lnTo>
                        <a:pt x="23" y="2"/>
                      </a:lnTo>
                      <a:lnTo>
                        <a:pt x="17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11" name="Freeform 133">
                  <a:extLst>
                    <a:ext uri="{FF2B5EF4-FFF2-40B4-BE49-F238E27FC236}">
                      <a16:creationId xmlns:a16="http://schemas.microsoft.com/office/drawing/2014/main" id="{9B527EC9-7308-4C27-9CE7-A3A4E782AF0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9362" y="8023736"/>
                  <a:ext cx="22014" cy="6290"/>
                </a:xfrm>
                <a:custGeom>
                  <a:avLst/>
                  <a:gdLst/>
                  <a:ahLst/>
                  <a:cxnLst>
                    <a:cxn ang="0">
                      <a:pos x="17" y="0"/>
                    </a:cxn>
                    <a:cxn ang="0">
                      <a:pos x="14" y="1"/>
                    </a:cxn>
                    <a:cxn ang="0">
                      <a:pos x="11" y="2"/>
                    </a:cxn>
                    <a:cxn ang="0">
                      <a:pos x="9" y="3"/>
                    </a:cxn>
                    <a:cxn ang="0">
                      <a:pos x="6" y="6"/>
                    </a:cxn>
                    <a:cxn ang="0">
                      <a:pos x="5" y="7"/>
                    </a:cxn>
                    <a:cxn ang="0">
                      <a:pos x="4" y="8"/>
                    </a:cxn>
                    <a:cxn ang="0">
                      <a:pos x="2" y="8"/>
                    </a:cxn>
                    <a:cxn ang="0">
                      <a:pos x="0" y="6"/>
                    </a:cxn>
                    <a:cxn ang="0">
                      <a:pos x="0" y="11"/>
                    </a:cxn>
                    <a:cxn ang="0">
                      <a:pos x="0" y="12"/>
                    </a:cxn>
                    <a:cxn ang="0">
                      <a:pos x="10" y="12"/>
                    </a:cxn>
                    <a:cxn ang="0">
                      <a:pos x="21" y="12"/>
                    </a:cxn>
                    <a:cxn ang="0">
                      <a:pos x="32" y="12"/>
                    </a:cxn>
                    <a:cxn ang="0">
                      <a:pos x="42" y="12"/>
                    </a:cxn>
                    <a:cxn ang="0">
                      <a:pos x="42" y="11"/>
                    </a:cxn>
                    <a:cxn ang="0">
                      <a:pos x="42" y="6"/>
                    </a:cxn>
                    <a:cxn ang="0">
                      <a:pos x="39" y="8"/>
                    </a:cxn>
                    <a:cxn ang="0">
                      <a:pos x="36" y="8"/>
                    </a:cxn>
                    <a:cxn ang="0">
                      <a:pos x="33" y="7"/>
                    </a:cxn>
                    <a:cxn ang="0">
                      <a:pos x="30" y="6"/>
                    </a:cxn>
                    <a:cxn ang="0">
                      <a:pos x="23" y="2"/>
                    </a:cxn>
                    <a:cxn ang="0">
                      <a:pos x="17" y="0"/>
                    </a:cxn>
                  </a:cxnLst>
                  <a:rect l="0" t="0" r="r" b="b"/>
                  <a:pathLst>
                    <a:path w="42" h="12">
                      <a:moveTo>
                        <a:pt x="17" y="0"/>
                      </a:moveTo>
                      <a:lnTo>
                        <a:pt x="14" y="1"/>
                      </a:lnTo>
                      <a:lnTo>
                        <a:pt x="11" y="2"/>
                      </a:lnTo>
                      <a:lnTo>
                        <a:pt x="9" y="3"/>
                      </a:lnTo>
                      <a:lnTo>
                        <a:pt x="6" y="6"/>
                      </a:lnTo>
                      <a:lnTo>
                        <a:pt x="5" y="7"/>
                      </a:lnTo>
                      <a:lnTo>
                        <a:pt x="4" y="8"/>
                      </a:lnTo>
                      <a:lnTo>
                        <a:pt x="2" y="8"/>
                      </a:lnTo>
                      <a:lnTo>
                        <a:pt x="0" y="6"/>
                      </a:lnTo>
                      <a:lnTo>
                        <a:pt x="0" y="11"/>
                      </a:lnTo>
                      <a:lnTo>
                        <a:pt x="0" y="12"/>
                      </a:lnTo>
                      <a:lnTo>
                        <a:pt x="10" y="12"/>
                      </a:lnTo>
                      <a:lnTo>
                        <a:pt x="21" y="12"/>
                      </a:lnTo>
                      <a:lnTo>
                        <a:pt x="32" y="12"/>
                      </a:lnTo>
                      <a:lnTo>
                        <a:pt x="42" y="12"/>
                      </a:lnTo>
                      <a:lnTo>
                        <a:pt x="42" y="11"/>
                      </a:lnTo>
                      <a:lnTo>
                        <a:pt x="42" y="6"/>
                      </a:lnTo>
                      <a:lnTo>
                        <a:pt x="39" y="8"/>
                      </a:lnTo>
                      <a:lnTo>
                        <a:pt x="36" y="8"/>
                      </a:lnTo>
                      <a:lnTo>
                        <a:pt x="33" y="7"/>
                      </a:lnTo>
                      <a:lnTo>
                        <a:pt x="30" y="6"/>
                      </a:lnTo>
                      <a:lnTo>
                        <a:pt x="23" y="2"/>
                      </a:lnTo>
                      <a:lnTo>
                        <a:pt x="17" y="0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12" name="Freeform 134">
                  <a:extLst>
                    <a:ext uri="{FF2B5EF4-FFF2-40B4-BE49-F238E27FC236}">
                      <a16:creationId xmlns:a16="http://schemas.microsoft.com/office/drawing/2014/main" id="{2BD73245-6CBF-497B-AAA8-991BEDFF4D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5333" y="8014301"/>
                  <a:ext cx="37739" cy="28304"/>
                </a:xfrm>
                <a:custGeom>
                  <a:avLst/>
                  <a:gdLst/>
                  <a:ahLst/>
                  <a:cxnLst>
                    <a:cxn ang="0">
                      <a:pos x="35" y="7"/>
                    </a:cxn>
                    <a:cxn ang="0">
                      <a:pos x="40" y="4"/>
                    </a:cxn>
                    <a:cxn ang="0">
                      <a:pos x="46" y="1"/>
                    </a:cxn>
                    <a:cxn ang="0">
                      <a:pos x="53" y="0"/>
                    </a:cxn>
                    <a:cxn ang="0">
                      <a:pos x="60" y="0"/>
                    </a:cxn>
                    <a:cxn ang="0">
                      <a:pos x="62" y="0"/>
                    </a:cxn>
                    <a:cxn ang="0">
                      <a:pos x="65" y="3"/>
                    </a:cxn>
                    <a:cxn ang="0">
                      <a:pos x="67" y="4"/>
                    </a:cxn>
                    <a:cxn ang="0">
                      <a:pos x="68" y="6"/>
                    </a:cxn>
                    <a:cxn ang="0">
                      <a:pos x="71" y="8"/>
                    </a:cxn>
                    <a:cxn ang="0">
                      <a:pos x="71" y="11"/>
                    </a:cxn>
                    <a:cxn ang="0">
                      <a:pos x="71" y="15"/>
                    </a:cxn>
                    <a:cxn ang="0">
                      <a:pos x="71" y="19"/>
                    </a:cxn>
                    <a:cxn ang="0">
                      <a:pos x="62" y="19"/>
                    </a:cxn>
                    <a:cxn ang="0">
                      <a:pos x="53" y="19"/>
                    </a:cxn>
                    <a:cxn ang="0">
                      <a:pos x="61" y="25"/>
                    </a:cxn>
                    <a:cxn ang="0">
                      <a:pos x="64" y="25"/>
                    </a:cxn>
                    <a:cxn ang="0">
                      <a:pos x="64" y="27"/>
                    </a:cxn>
                    <a:cxn ang="0">
                      <a:pos x="63" y="29"/>
                    </a:cxn>
                    <a:cxn ang="0">
                      <a:pos x="61" y="30"/>
                    </a:cxn>
                    <a:cxn ang="0">
                      <a:pos x="57" y="31"/>
                    </a:cxn>
                    <a:cxn ang="0">
                      <a:pos x="52" y="34"/>
                    </a:cxn>
                    <a:cxn ang="0">
                      <a:pos x="46" y="37"/>
                    </a:cxn>
                    <a:cxn ang="0">
                      <a:pos x="42" y="38"/>
                    </a:cxn>
                    <a:cxn ang="0">
                      <a:pos x="39" y="40"/>
                    </a:cxn>
                    <a:cxn ang="0">
                      <a:pos x="36" y="45"/>
                    </a:cxn>
                    <a:cxn ang="0">
                      <a:pos x="35" y="49"/>
                    </a:cxn>
                    <a:cxn ang="0">
                      <a:pos x="26" y="52"/>
                    </a:cxn>
                    <a:cxn ang="0">
                      <a:pos x="17" y="53"/>
                    </a:cxn>
                    <a:cxn ang="0">
                      <a:pos x="9" y="55"/>
                    </a:cxn>
                    <a:cxn ang="0">
                      <a:pos x="0" y="55"/>
                    </a:cxn>
                    <a:cxn ang="0">
                      <a:pos x="2" y="49"/>
                    </a:cxn>
                    <a:cxn ang="0">
                      <a:pos x="6" y="44"/>
                    </a:cxn>
                    <a:cxn ang="0">
                      <a:pos x="10" y="39"/>
                    </a:cxn>
                    <a:cxn ang="0">
                      <a:pos x="15" y="35"/>
                    </a:cxn>
                    <a:cxn ang="0">
                      <a:pos x="25" y="27"/>
                    </a:cxn>
                    <a:cxn ang="0">
                      <a:pos x="35" y="19"/>
                    </a:cxn>
                    <a:cxn ang="0">
                      <a:pos x="36" y="18"/>
                    </a:cxn>
                    <a:cxn ang="0">
                      <a:pos x="40" y="16"/>
                    </a:cxn>
                    <a:cxn ang="0">
                      <a:pos x="40" y="14"/>
                    </a:cxn>
                    <a:cxn ang="0">
                      <a:pos x="40" y="11"/>
                    </a:cxn>
                    <a:cxn ang="0">
                      <a:pos x="39" y="9"/>
                    </a:cxn>
                    <a:cxn ang="0">
                      <a:pos x="35" y="7"/>
                    </a:cxn>
                  </a:cxnLst>
                  <a:rect l="0" t="0" r="r" b="b"/>
                  <a:pathLst>
                    <a:path w="71" h="55">
                      <a:moveTo>
                        <a:pt x="35" y="7"/>
                      </a:moveTo>
                      <a:lnTo>
                        <a:pt x="40" y="4"/>
                      </a:lnTo>
                      <a:lnTo>
                        <a:pt x="46" y="1"/>
                      </a:lnTo>
                      <a:lnTo>
                        <a:pt x="53" y="0"/>
                      </a:lnTo>
                      <a:lnTo>
                        <a:pt x="60" y="0"/>
                      </a:lnTo>
                      <a:lnTo>
                        <a:pt x="62" y="0"/>
                      </a:lnTo>
                      <a:lnTo>
                        <a:pt x="65" y="3"/>
                      </a:lnTo>
                      <a:lnTo>
                        <a:pt x="67" y="4"/>
                      </a:lnTo>
                      <a:lnTo>
                        <a:pt x="68" y="6"/>
                      </a:lnTo>
                      <a:lnTo>
                        <a:pt x="71" y="8"/>
                      </a:lnTo>
                      <a:lnTo>
                        <a:pt x="71" y="11"/>
                      </a:lnTo>
                      <a:lnTo>
                        <a:pt x="71" y="15"/>
                      </a:lnTo>
                      <a:lnTo>
                        <a:pt x="71" y="19"/>
                      </a:lnTo>
                      <a:lnTo>
                        <a:pt x="62" y="19"/>
                      </a:lnTo>
                      <a:lnTo>
                        <a:pt x="53" y="19"/>
                      </a:lnTo>
                      <a:lnTo>
                        <a:pt x="61" y="25"/>
                      </a:lnTo>
                      <a:lnTo>
                        <a:pt x="64" y="25"/>
                      </a:lnTo>
                      <a:lnTo>
                        <a:pt x="64" y="27"/>
                      </a:lnTo>
                      <a:lnTo>
                        <a:pt x="63" y="29"/>
                      </a:lnTo>
                      <a:lnTo>
                        <a:pt x="61" y="30"/>
                      </a:lnTo>
                      <a:lnTo>
                        <a:pt x="57" y="31"/>
                      </a:lnTo>
                      <a:lnTo>
                        <a:pt x="52" y="34"/>
                      </a:lnTo>
                      <a:lnTo>
                        <a:pt x="46" y="37"/>
                      </a:lnTo>
                      <a:lnTo>
                        <a:pt x="42" y="38"/>
                      </a:lnTo>
                      <a:lnTo>
                        <a:pt x="39" y="40"/>
                      </a:lnTo>
                      <a:lnTo>
                        <a:pt x="36" y="45"/>
                      </a:lnTo>
                      <a:lnTo>
                        <a:pt x="35" y="49"/>
                      </a:lnTo>
                      <a:lnTo>
                        <a:pt x="26" y="52"/>
                      </a:lnTo>
                      <a:lnTo>
                        <a:pt x="17" y="53"/>
                      </a:lnTo>
                      <a:lnTo>
                        <a:pt x="9" y="55"/>
                      </a:lnTo>
                      <a:lnTo>
                        <a:pt x="0" y="55"/>
                      </a:lnTo>
                      <a:lnTo>
                        <a:pt x="2" y="49"/>
                      </a:lnTo>
                      <a:lnTo>
                        <a:pt x="6" y="44"/>
                      </a:lnTo>
                      <a:lnTo>
                        <a:pt x="10" y="39"/>
                      </a:lnTo>
                      <a:lnTo>
                        <a:pt x="15" y="35"/>
                      </a:lnTo>
                      <a:lnTo>
                        <a:pt x="25" y="27"/>
                      </a:lnTo>
                      <a:lnTo>
                        <a:pt x="35" y="19"/>
                      </a:lnTo>
                      <a:lnTo>
                        <a:pt x="36" y="18"/>
                      </a:lnTo>
                      <a:lnTo>
                        <a:pt x="40" y="16"/>
                      </a:lnTo>
                      <a:lnTo>
                        <a:pt x="40" y="14"/>
                      </a:lnTo>
                      <a:lnTo>
                        <a:pt x="40" y="11"/>
                      </a:lnTo>
                      <a:lnTo>
                        <a:pt x="39" y="9"/>
                      </a:lnTo>
                      <a:lnTo>
                        <a:pt x="35" y="7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13" name="Freeform 135">
                  <a:extLst>
                    <a:ext uri="{FF2B5EF4-FFF2-40B4-BE49-F238E27FC236}">
                      <a16:creationId xmlns:a16="http://schemas.microsoft.com/office/drawing/2014/main" id="{8084D69E-37E1-49ED-8A71-95C7380C7A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5333" y="8014301"/>
                  <a:ext cx="37739" cy="28304"/>
                </a:xfrm>
                <a:custGeom>
                  <a:avLst/>
                  <a:gdLst/>
                  <a:ahLst/>
                  <a:cxnLst>
                    <a:cxn ang="0">
                      <a:pos x="35" y="7"/>
                    </a:cxn>
                    <a:cxn ang="0">
                      <a:pos x="40" y="4"/>
                    </a:cxn>
                    <a:cxn ang="0">
                      <a:pos x="46" y="1"/>
                    </a:cxn>
                    <a:cxn ang="0">
                      <a:pos x="53" y="0"/>
                    </a:cxn>
                    <a:cxn ang="0">
                      <a:pos x="60" y="0"/>
                    </a:cxn>
                    <a:cxn ang="0">
                      <a:pos x="62" y="0"/>
                    </a:cxn>
                    <a:cxn ang="0">
                      <a:pos x="65" y="3"/>
                    </a:cxn>
                    <a:cxn ang="0">
                      <a:pos x="67" y="4"/>
                    </a:cxn>
                    <a:cxn ang="0">
                      <a:pos x="68" y="6"/>
                    </a:cxn>
                    <a:cxn ang="0">
                      <a:pos x="71" y="8"/>
                    </a:cxn>
                    <a:cxn ang="0">
                      <a:pos x="71" y="11"/>
                    </a:cxn>
                    <a:cxn ang="0">
                      <a:pos x="71" y="15"/>
                    </a:cxn>
                    <a:cxn ang="0">
                      <a:pos x="71" y="19"/>
                    </a:cxn>
                    <a:cxn ang="0">
                      <a:pos x="62" y="19"/>
                    </a:cxn>
                    <a:cxn ang="0">
                      <a:pos x="53" y="19"/>
                    </a:cxn>
                    <a:cxn ang="0">
                      <a:pos x="61" y="25"/>
                    </a:cxn>
                    <a:cxn ang="0">
                      <a:pos x="64" y="25"/>
                    </a:cxn>
                    <a:cxn ang="0">
                      <a:pos x="64" y="27"/>
                    </a:cxn>
                    <a:cxn ang="0">
                      <a:pos x="63" y="29"/>
                    </a:cxn>
                    <a:cxn ang="0">
                      <a:pos x="61" y="30"/>
                    </a:cxn>
                    <a:cxn ang="0">
                      <a:pos x="57" y="31"/>
                    </a:cxn>
                    <a:cxn ang="0">
                      <a:pos x="52" y="34"/>
                    </a:cxn>
                    <a:cxn ang="0">
                      <a:pos x="46" y="37"/>
                    </a:cxn>
                    <a:cxn ang="0">
                      <a:pos x="42" y="38"/>
                    </a:cxn>
                    <a:cxn ang="0">
                      <a:pos x="39" y="40"/>
                    </a:cxn>
                    <a:cxn ang="0">
                      <a:pos x="36" y="45"/>
                    </a:cxn>
                    <a:cxn ang="0">
                      <a:pos x="35" y="49"/>
                    </a:cxn>
                    <a:cxn ang="0">
                      <a:pos x="26" y="52"/>
                    </a:cxn>
                    <a:cxn ang="0">
                      <a:pos x="17" y="53"/>
                    </a:cxn>
                    <a:cxn ang="0">
                      <a:pos x="9" y="55"/>
                    </a:cxn>
                    <a:cxn ang="0">
                      <a:pos x="0" y="55"/>
                    </a:cxn>
                    <a:cxn ang="0">
                      <a:pos x="2" y="49"/>
                    </a:cxn>
                    <a:cxn ang="0">
                      <a:pos x="6" y="44"/>
                    </a:cxn>
                    <a:cxn ang="0">
                      <a:pos x="10" y="39"/>
                    </a:cxn>
                    <a:cxn ang="0">
                      <a:pos x="15" y="35"/>
                    </a:cxn>
                    <a:cxn ang="0">
                      <a:pos x="25" y="27"/>
                    </a:cxn>
                    <a:cxn ang="0">
                      <a:pos x="35" y="19"/>
                    </a:cxn>
                    <a:cxn ang="0">
                      <a:pos x="36" y="18"/>
                    </a:cxn>
                    <a:cxn ang="0">
                      <a:pos x="40" y="16"/>
                    </a:cxn>
                    <a:cxn ang="0">
                      <a:pos x="40" y="14"/>
                    </a:cxn>
                    <a:cxn ang="0">
                      <a:pos x="40" y="11"/>
                    </a:cxn>
                    <a:cxn ang="0">
                      <a:pos x="39" y="9"/>
                    </a:cxn>
                    <a:cxn ang="0">
                      <a:pos x="35" y="7"/>
                    </a:cxn>
                  </a:cxnLst>
                  <a:rect l="0" t="0" r="r" b="b"/>
                  <a:pathLst>
                    <a:path w="71" h="55">
                      <a:moveTo>
                        <a:pt x="35" y="7"/>
                      </a:moveTo>
                      <a:lnTo>
                        <a:pt x="40" y="4"/>
                      </a:lnTo>
                      <a:lnTo>
                        <a:pt x="46" y="1"/>
                      </a:lnTo>
                      <a:lnTo>
                        <a:pt x="53" y="0"/>
                      </a:lnTo>
                      <a:lnTo>
                        <a:pt x="60" y="0"/>
                      </a:lnTo>
                      <a:lnTo>
                        <a:pt x="62" y="0"/>
                      </a:lnTo>
                      <a:lnTo>
                        <a:pt x="65" y="3"/>
                      </a:lnTo>
                      <a:lnTo>
                        <a:pt x="67" y="4"/>
                      </a:lnTo>
                      <a:lnTo>
                        <a:pt x="68" y="6"/>
                      </a:lnTo>
                      <a:lnTo>
                        <a:pt x="71" y="8"/>
                      </a:lnTo>
                      <a:lnTo>
                        <a:pt x="71" y="11"/>
                      </a:lnTo>
                      <a:lnTo>
                        <a:pt x="71" y="15"/>
                      </a:lnTo>
                      <a:lnTo>
                        <a:pt x="71" y="19"/>
                      </a:lnTo>
                      <a:lnTo>
                        <a:pt x="62" y="19"/>
                      </a:lnTo>
                      <a:lnTo>
                        <a:pt x="53" y="19"/>
                      </a:lnTo>
                      <a:lnTo>
                        <a:pt x="61" y="25"/>
                      </a:lnTo>
                      <a:lnTo>
                        <a:pt x="64" y="25"/>
                      </a:lnTo>
                      <a:lnTo>
                        <a:pt x="64" y="27"/>
                      </a:lnTo>
                      <a:lnTo>
                        <a:pt x="63" y="29"/>
                      </a:lnTo>
                      <a:lnTo>
                        <a:pt x="61" y="30"/>
                      </a:lnTo>
                      <a:lnTo>
                        <a:pt x="57" y="31"/>
                      </a:lnTo>
                      <a:lnTo>
                        <a:pt x="52" y="34"/>
                      </a:lnTo>
                      <a:lnTo>
                        <a:pt x="46" y="37"/>
                      </a:lnTo>
                      <a:lnTo>
                        <a:pt x="42" y="38"/>
                      </a:lnTo>
                      <a:lnTo>
                        <a:pt x="39" y="40"/>
                      </a:lnTo>
                      <a:lnTo>
                        <a:pt x="36" y="45"/>
                      </a:lnTo>
                      <a:lnTo>
                        <a:pt x="35" y="49"/>
                      </a:lnTo>
                      <a:lnTo>
                        <a:pt x="26" y="52"/>
                      </a:lnTo>
                      <a:lnTo>
                        <a:pt x="17" y="53"/>
                      </a:lnTo>
                      <a:lnTo>
                        <a:pt x="9" y="55"/>
                      </a:lnTo>
                      <a:lnTo>
                        <a:pt x="0" y="55"/>
                      </a:lnTo>
                      <a:lnTo>
                        <a:pt x="2" y="49"/>
                      </a:lnTo>
                      <a:lnTo>
                        <a:pt x="6" y="44"/>
                      </a:lnTo>
                      <a:lnTo>
                        <a:pt x="10" y="39"/>
                      </a:lnTo>
                      <a:lnTo>
                        <a:pt x="15" y="35"/>
                      </a:lnTo>
                      <a:lnTo>
                        <a:pt x="25" y="27"/>
                      </a:lnTo>
                      <a:lnTo>
                        <a:pt x="35" y="19"/>
                      </a:lnTo>
                      <a:lnTo>
                        <a:pt x="36" y="18"/>
                      </a:lnTo>
                      <a:lnTo>
                        <a:pt x="40" y="16"/>
                      </a:lnTo>
                      <a:lnTo>
                        <a:pt x="40" y="14"/>
                      </a:lnTo>
                      <a:lnTo>
                        <a:pt x="40" y="11"/>
                      </a:lnTo>
                      <a:lnTo>
                        <a:pt x="39" y="9"/>
                      </a:lnTo>
                      <a:lnTo>
                        <a:pt x="35" y="7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14" name="Freeform 136">
                  <a:extLst>
                    <a:ext uri="{FF2B5EF4-FFF2-40B4-BE49-F238E27FC236}">
                      <a16:creationId xmlns:a16="http://schemas.microsoft.com/office/drawing/2014/main" id="{9BB2E8EF-5842-4D92-8FEC-2CBE11A747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159" y="8026881"/>
                  <a:ext cx="28304" cy="34594"/>
                </a:xfrm>
                <a:custGeom>
                  <a:avLst/>
                  <a:gdLst/>
                  <a:ahLst/>
                  <a:cxnLst>
                    <a:cxn ang="0">
                      <a:pos x="42" y="24"/>
                    </a:cxn>
                    <a:cxn ang="0">
                      <a:pos x="38" y="22"/>
                    </a:cxn>
                    <a:cxn ang="0">
                      <a:pos x="35" y="20"/>
                    </a:cxn>
                    <a:cxn ang="0">
                      <a:pos x="34" y="17"/>
                    </a:cxn>
                    <a:cxn ang="0">
                      <a:pos x="33" y="15"/>
                    </a:cxn>
                    <a:cxn ang="0">
                      <a:pos x="33" y="11"/>
                    </a:cxn>
                    <a:cxn ang="0">
                      <a:pos x="29" y="6"/>
                    </a:cxn>
                    <a:cxn ang="0">
                      <a:pos x="27" y="2"/>
                    </a:cxn>
                    <a:cxn ang="0">
                      <a:pos x="24" y="1"/>
                    </a:cxn>
                    <a:cxn ang="0">
                      <a:pos x="20" y="0"/>
                    </a:cxn>
                    <a:cxn ang="0">
                      <a:pos x="17" y="0"/>
                    </a:cxn>
                    <a:cxn ang="0">
                      <a:pos x="12" y="2"/>
                    </a:cxn>
                    <a:cxn ang="0">
                      <a:pos x="6" y="6"/>
                    </a:cxn>
                    <a:cxn ang="0">
                      <a:pos x="4" y="6"/>
                    </a:cxn>
                    <a:cxn ang="0">
                      <a:pos x="3" y="7"/>
                    </a:cxn>
                    <a:cxn ang="0">
                      <a:pos x="2" y="9"/>
                    </a:cxn>
                    <a:cxn ang="0">
                      <a:pos x="0" y="10"/>
                    </a:cxn>
                    <a:cxn ang="0">
                      <a:pos x="0" y="13"/>
                    </a:cxn>
                    <a:cxn ang="0">
                      <a:pos x="0" y="17"/>
                    </a:cxn>
                    <a:cxn ang="0">
                      <a:pos x="3" y="22"/>
                    </a:cxn>
                    <a:cxn ang="0">
                      <a:pos x="8" y="24"/>
                    </a:cxn>
                    <a:cxn ang="0">
                      <a:pos x="14" y="26"/>
                    </a:cxn>
                    <a:cxn ang="0">
                      <a:pos x="19" y="27"/>
                    </a:cxn>
                    <a:cxn ang="0">
                      <a:pos x="24" y="30"/>
                    </a:cxn>
                    <a:cxn ang="0">
                      <a:pos x="28" y="32"/>
                    </a:cxn>
                    <a:cxn ang="0">
                      <a:pos x="29" y="34"/>
                    </a:cxn>
                    <a:cxn ang="0">
                      <a:pos x="30" y="36"/>
                    </a:cxn>
                    <a:cxn ang="0">
                      <a:pos x="30" y="38"/>
                    </a:cxn>
                    <a:cxn ang="0">
                      <a:pos x="29" y="42"/>
                    </a:cxn>
                    <a:cxn ang="0">
                      <a:pos x="24" y="45"/>
                    </a:cxn>
                    <a:cxn ang="0">
                      <a:pos x="18" y="47"/>
                    </a:cxn>
                    <a:cxn ang="0">
                      <a:pos x="16" y="48"/>
                    </a:cxn>
                    <a:cxn ang="0">
                      <a:pos x="14" y="50"/>
                    </a:cxn>
                    <a:cxn ang="0">
                      <a:pos x="13" y="52"/>
                    </a:cxn>
                    <a:cxn ang="0">
                      <a:pos x="12" y="53"/>
                    </a:cxn>
                    <a:cxn ang="0">
                      <a:pos x="13" y="55"/>
                    </a:cxn>
                    <a:cxn ang="0">
                      <a:pos x="14" y="57"/>
                    </a:cxn>
                    <a:cxn ang="0">
                      <a:pos x="16" y="60"/>
                    </a:cxn>
                    <a:cxn ang="0">
                      <a:pos x="18" y="62"/>
                    </a:cxn>
                    <a:cxn ang="0">
                      <a:pos x="24" y="64"/>
                    </a:cxn>
                    <a:cxn ang="0">
                      <a:pos x="29" y="65"/>
                    </a:cxn>
                    <a:cxn ang="0">
                      <a:pos x="42" y="60"/>
                    </a:cxn>
                    <a:cxn ang="0">
                      <a:pos x="53" y="53"/>
                    </a:cxn>
                    <a:cxn ang="0">
                      <a:pos x="57" y="51"/>
                    </a:cxn>
                    <a:cxn ang="0">
                      <a:pos x="59" y="47"/>
                    </a:cxn>
                    <a:cxn ang="0">
                      <a:pos x="59" y="43"/>
                    </a:cxn>
                    <a:cxn ang="0">
                      <a:pos x="58" y="38"/>
                    </a:cxn>
                    <a:cxn ang="0">
                      <a:pos x="56" y="34"/>
                    </a:cxn>
                    <a:cxn ang="0">
                      <a:pos x="53" y="30"/>
                    </a:cxn>
                    <a:cxn ang="0">
                      <a:pos x="47" y="26"/>
                    </a:cxn>
                    <a:cxn ang="0">
                      <a:pos x="42" y="24"/>
                    </a:cxn>
                  </a:cxnLst>
                  <a:rect l="0" t="0" r="r" b="b"/>
                  <a:pathLst>
                    <a:path w="59" h="65">
                      <a:moveTo>
                        <a:pt x="42" y="24"/>
                      </a:moveTo>
                      <a:lnTo>
                        <a:pt x="38" y="22"/>
                      </a:lnTo>
                      <a:lnTo>
                        <a:pt x="35" y="20"/>
                      </a:lnTo>
                      <a:lnTo>
                        <a:pt x="34" y="17"/>
                      </a:lnTo>
                      <a:lnTo>
                        <a:pt x="33" y="15"/>
                      </a:lnTo>
                      <a:lnTo>
                        <a:pt x="33" y="11"/>
                      </a:lnTo>
                      <a:lnTo>
                        <a:pt x="29" y="6"/>
                      </a:lnTo>
                      <a:lnTo>
                        <a:pt x="27" y="2"/>
                      </a:lnTo>
                      <a:lnTo>
                        <a:pt x="24" y="1"/>
                      </a:lnTo>
                      <a:lnTo>
                        <a:pt x="20" y="0"/>
                      </a:lnTo>
                      <a:lnTo>
                        <a:pt x="17" y="0"/>
                      </a:lnTo>
                      <a:lnTo>
                        <a:pt x="12" y="2"/>
                      </a:lnTo>
                      <a:lnTo>
                        <a:pt x="6" y="6"/>
                      </a:lnTo>
                      <a:lnTo>
                        <a:pt x="4" y="6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0" y="10"/>
                      </a:lnTo>
                      <a:lnTo>
                        <a:pt x="0" y="13"/>
                      </a:lnTo>
                      <a:lnTo>
                        <a:pt x="0" y="17"/>
                      </a:lnTo>
                      <a:lnTo>
                        <a:pt x="3" y="22"/>
                      </a:lnTo>
                      <a:lnTo>
                        <a:pt x="8" y="24"/>
                      </a:lnTo>
                      <a:lnTo>
                        <a:pt x="14" y="26"/>
                      </a:lnTo>
                      <a:lnTo>
                        <a:pt x="19" y="27"/>
                      </a:lnTo>
                      <a:lnTo>
                        <a:pt x="24" y="30"/>
                      </a:lnTo>
                      <a:lnTo>
                        <a:pt x="28" y="32"/>
                      </a:lnTo>
                      <a:lnTo>
                        <a:pt x="29" y="34"/>
                      </a:lnTo>
                      <a:lnTo>
                        <a:pt x="30" y="36"/>
                      </a:lnTo>
                      <a:lnTo>
                        <a:pt x="30" y="38"/>
                      </a:lnTo>
                      <a:lnTo>
                        <a:pt x="29" y="42"/>
                      </a:lnTo>
                      <a:lnTo>
                        <a:pt x="24" y="45"/>
                      </a:lnTo>
                      <a:lnTo>
                        <a:pt x="18" y="47"/>
                      </a:lnTo>
                      <a:lnTo>
                        <a:pt x="16" y="48"/>
                      </a:lnTo>
                      <a:lnTo>
                        <a:pt x="14" y="50"/>
                      </a:lnTo>
                      <a:lnTo>
                        <a:pt x="13" y="52"/>
                      </a:lnTo>
                      <a:lnTo>
                        <a:pt x="12" y="53"/>
                      </a:lnTo>
                      <a:lnTo>
                        <a:pt x="13" y="55"/>
                      </a:lnTo>
                      <a:lnTo>
                        <a:pt x="14" y="57"/>
                      </a:lnTo>
                      <a:lnTo>
                        <a:pt x="16" y="60"/>
                      </a:lnTo>
                      <a:lnTo>
                        <a:pt x="18" y="62"/>
                      </a:lnTo>
                      <a:lnTo>
                        <a:pt x="24" y="64"/>
                      </a:lnTo>
                      <a:lnTo>
                        <a:pt x="29" y="65"/>
                      </a:lnTo>
                      <a:lnTo>
                        <a:pt x="42" y="60"/>
                      </a:lnTo>
                      <a:lnTo>
                        <a:pt x="53" y="53"/>
                      </a:lnTo>
                      <a:lnTo>
                        <a:pt x="57" y="51"/>
                      </a:lnTo>
                      <a:lnTo>
                        <a:pt x="59" y="47"/>
                      </a:lnTo>
                      <a:lnTo>
                        <a:pt x="59" y="43"/>
                      </a:lnTo>
                      <a:lnTo>
                        <a:pt x="58" y="38"/>
                      </a:lnTo>
                      <a:lnTo>
                        <a:pt x="56" y="34"/>
                      </a:lnTo>
                      <a:lnTo>
                        <a:pt x="53" y="30"/>
                      </a:lnTo>
                      <a:lnTo>
                        <a:pt x="47" y="26"/>
                      </a:lnTo>
                      <a:lnTo>
                        <a:pt x="42" y="24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15" name="Freeform 137">
                  <a:extLst>
                    <a:ext uri="{FF2B5EF4-FFF2-40B4-BE49-F238E27FC236}">
                      <a16:creationId xmlns:a16="http://schemas.microsoft.com/office/drawing/2014/main" id="{80877B12-43B3-4B03-912C-6EA460515F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159" y="8026881"/>
                  <a:ext cx="28304" cy="34594"/>
                </a:xfrm>
                <a:custGeom>
                  <a:avLst/>
                  <a:gdLst/>
                  <a:ahLst/>
                  <a:cxnLst>
                    <a:cxn ang="0">
                      <a:pos x="42" y="24"/>
                    </a:cxn>
                    <a:cxn ang="0">
                      <a:pos x="38" y="22"/>
                    </a:cxn>
                    <a:cxn ang="0">
                      <a:pos x="35" y="20"/>
                    </a:cxn>
                    <a:cxn ang="0">
                      <a:pos x="34" y="17"/>
                    </a:cxn>
                    <a:cxn ang="0">
                      <a:pos x="33" y="15"/>
                    </a:cxn>
                    <a:cxn ang="0">
                      <a:pos x="33" y="11"/>
                    </a:cxn>
                    <a:cxn ang="0">
                      <a:pos x="29" y="6"/>
                    </a:cxn>
                    <a:cxn ang="0">
                      <a:pos x="27" y="2"/>
                    </a:cxn>
                    <a:cxn ang="0">
                      <a:pos x="24" y="1"/>
                    </a:cxn>
                    <a:cxn ang="0">
                      <a:pos x="20" y="0"/>
                    </a:cxn>
                    <a:cxn ang="0">
                      <a:pos x="17" y="0"/>
                    </a:cxn>
                    <a:cxn ang="0">
                      <a:pos x="12" y="2"/>
                    </a:cxn>
                    <a:cxn ang="0">
                      <a:pos x="6" y="6"/>
                    </a:cxn>
                    <a:cxn ang="0">
                      <a:pos x="4" y="6"/>
                    </a:cxn>
                    <a:cxn ang="0">
                      <a:pos x="3" y="7"/>
                    </a:cxn>
                    <a:cxn ang="0">
                      <a:pos x="2" y="9"/>
                    </a:cxn>
                    <a:cxn ang="0">
                      <a:pos x="0" y="10"/>
                    </a:cxn>
                    <a:cxn ang="0">
                      <a:pos x="0" y="13"/>
                    </a:cxn>
                    <a:cxn ang="0">
                      <a:pos x="0" y="17"/>
                    </a:cxn>
                    <a:cxn ang="0">
                      <a:pos x="3" y="22"/>
                    </a:cxn>
                    <a:cxn ang="0">
                      <a:pos x="8" y="24"/>
                    </a:cxn>
                    <a:cxn ang="0">
                      <a:pos x="14" y="26"/>
                    </a:cxn>
                    <a:cxn ang="0">
                      <a:pos x="19" y="27"/>
                    </a:cxn>
                    <a:cxn ang="0">
                      <a:pos x="24" y="30"/>
                    </a:cxn>
                    <a:cxn ang="0">
                      <a:pos x="28" y="32"/>
                    </a:cxn>
                    <a:cxn ang="0">
                      <a:pos x="29" y="34"/>
                    </a:cxn>
                    <a:cxn ang="0">
                      <a:pos x="30" y="36"/>
                    </a:cxn>
                    <a:cxn ang="0">
                      <a:pos x="30" y="38"/>
                    </a:cxn>
                    <a:cxn ang="0">
                      <a:pos x="29" y="42"/>
                    </a:cxn>
                    <a:cxn ang="0">
                      <a:pos x="24" y="45"/>
                    </a:cxn>
                    <a:cxn ang="0">
                      <a:pos x="18" y="47"/>
                    </a:cxn>
                    <a:cxn ang="0">
                      <a:pos x="16" y="48"/>
                    </a:cxn>
                    <a:cxn ang="0">
                      <a:pos x="14" y="50"/>
                    </a:cxn>
                    <a:cxn ang="0">
                      <a:pos x="13" y="52"/>
                    </a:cxn>
                    <a:cxn ang="0">
                      <a:pos x="12" y="53"/>
                    </a:cxn>
                    <a:cxn ang="0">
                      <a:pos x="13" y="55"/>
                    </a:cxn>
                    <a:cxn ang="0">
                      <a:pos x="14" y="57"/>
                    </a:cxn>
                    <a:cxn ang="0">
                      <a:pos x="16" y="60"/>
                    </a:cxn>
                    <a:cxn ang="0">
                      <a:pos x="18" y="62"/>
                    </a:cxn>
                    <a:cxn ang="0">
                      <a:pos x="24" y="64"/>
                    </a:cxn>
                    <a:cxn ang="0">
                      <a:pos x="29" y="65"/>
                    </a:cxn>
                    <a:cxn ang="0">
                      <a:pos x="42" y="60"/>
                    </a:cxn>
                    <a:cxn ang="0">
                      <a:pos x="53" y="53"/>
                    </a:cxn>
                    <a:cxn ang="0">
                      <a:pos x="57" y="51"/>
                    </a:cxn>
                    <a:cxn ang="0">
                      <a:pos x="59" y="47"/>
                    </a:cxn>
                    <a:cxn ang="0">
                      <a:pos x="59" y="43"/>
                    </a:cxn>
                    <a:cxn ang="0">
                      <a:pos x="58" y="38"/>
                    </a:cxn>
                    <a:cxn ang="0">
                      <a:pos x="56" y="34"/>
                    </a:cxn>
                    <a:cxn ang="0">
                      <a:pos x="53" y="30"/>
                    </a:cxn>
                    <a:cxn ang="0">
                      <a:pos x="47" y="26"/>
                    </a:cxn>
                    <a:cxn ang="0">
                      <a:pos x="42" y="24"/>
                    </a:cxn>
                  </a:cxnLst>
                  <a:rect l="0" t="0" r="r" b="b"/>
                  <a:pathLst>
                    <a:path w="59" h="65">
                      <a:moveTo>
                        <a:pt x="42" y="24"/>
                      </a:moveTo>
                      <a:lnTo>
                        <a:pt x="38" y="22"/>
                      </a:lnTo>
                      <a:lnTo>
                        <a:pt x="35" y="20"/>
                      </a:lnTo>
                      <a:lnTo>
                        <a:pt x="34" y="17"/>
                      </a:lnTo>
                      <a:lnTo>
                        <a:pt x="33" y="15"/>
                      </a:lnTo>
                      <a:lnTo>
                        <a:pt x="33" y="11"/>
                      </a:lnTo>
                      <a:lnTo>
                        <a:pt x="29" y="6"/>
                      </a:lnTo>
                      <a:lnTo>
                        <a:pt x="27" y="2"/>
                      </a:lnTo>
                      <a:lnTo>
                        <a:pt x="24" y="1"/>
                      </a:lnTo>
                      <a:lnTo>
                        <a:pt x="20" y="0"/>
                      </a:lnTo>
                      <a:lnTo>
                        <a:pt x="17" y="0"/>
                      </a:lnTo>
                      <a:lnTo>
                        <a:pt x="12" y="2"/>
                      </a:lnTo>
                      <a:lnTo>
                        <a:pt x="6" y="6"/>
                      </a:lnTo>
                      <a:lnTo>
                        <a:pt x="4" y="6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0" y="10"/>
                      </a:lnTo>
                      <a:lnTo>
                        <a:pt x="0" y="13"/>
                      </a:lnTo>
                      <a:lnTo>
                        <a:pt x="0" y="17"/>
                      </a:lnTo>
                      <a:lnTo>
                        <a:pt x="3" y="22"/>
                      </a:lnTo>
                      <a:lnTo>
                        <a:pt x="8" y="24"/>
                      </a:lnTo>
                      <a:lnTo>
                        <a:pt x="14" y="26"/>
                      </a:lnTo>
                      <a:lnTo>
                        <a:pt x="19" y="27"/>
                      </a:lnTo>
                      <a:lnTo>
                        <a:pt x="24" y="30"/>
                      </a:lnTo>
                      <a:lnTo>
                        <a:pt x="28" y="32"/>
                      </a:lnTo>
                      <a:lnTo>
                        <a:pt x="29" y="34"/>
                      </a:lnTo>
                      <a:lnTo>
                        <a:pt x="30" y="36"/>
                      </a:lnTo>
                      <a:lnTo>
                        <a:pt x="30" y="38"/>
                      </a:lnTo>
                      <a:lnTo>
                        <a:pt x="29" y="42"/>
                      </a:lnTo>
                      <a:lnTo>
                        <a:pt x="24" y="45"/>
                      </a:lnTo>
                      <a:lnTo>
                        <a:pt x="18" y="47"/>
                      </a:lnTo>
                      <a:lnTo>
                        <a:pt x="16" y="48"/>
                      </a:lnTo>
                      <a:lnTo>
                        <a:pt x="14" y="50"/>
                      </a:lnTo>
                      <a:lnTo>
                        <a:pt x="13" y="52"/>
                      </a:lnTo>
                      <a:lnTo>
                        <a:pt x="12" y="53"/>
                      </a:lnTo>
                      <a:lnTo>
                        <a:pt x="13" y="55"/>
                      </a:lnTo>
                      <a:lnTo>
                        <a:pt x="14" y="57"/>
                      </a:lnTo>
                      <a:lnTo>
                        <a:pt x="16" y="60"/>
                      </a:lnTo>
                      <a:lnTo>
                        <a:pt x="18" y="62"/>
                      </a:lnTo>
                      <a:lnTo>
                        <a:pt x="24" y="64"/>
                      </a:lnTo>
                      <a:lnTo>
                        <a:pt x="29" y="65"/>
                      </a:lnTo>
                      <a:lnTo>
                        <a:pt x="42" y="60"/>
                      </a:lnTo>
                      <a:lnTo>
                        <a:pt x="53" y="53"/>
                      </a:lnTo>
                      <a:lnTo>
                        <a:pt x="57" y="51"/>
                      </a:lnTo>
                      <a:lnTo>
                        <a:pt x="59" y="47"/>
                      </a:lnTo>
                      <a:lnTo>
                        <a:pt x="59" y="43"/>
                      </a:lnTo>
                      <a:lnTo>
                        <a:pt x="58" y="38"/>
                      </a:lnTo>
                      <a:lnTo>
                        <a:pt x="56" y="34"/>
                      </a:lnTo>
                      <a:lnTo>
                        <a:pt x="53" y="30"/>
                      </a:lnTo>
                      <a:lnTo>
                        <a:pt x="47" y="26"/>
                      </a:lnTo>
                      <a:lnTo>
                        <a:pt x="42" y="24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16" name="Freeform 138">
                  <a:extLst>
                    <a:ext uri="{FF2B5EF4-FFF2-40B4-BE49-F238E27FC236}">
                      <a16:creationId xmlns:a16="http://schemas.microsoft.com/office/drawing/2014/main" id="{9D82434B-8A7F-4641-9199-2AAC59A7F4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95" y="8030026"/>
                  <a:ext cx="44029" cy="31449"/>
                </a:xfrm>
                <a:custGeom>
                  <a:avLst/>
                  <a:gdLst/>
                  <a:ahLst/>
                  <a:cxnLst>
                    <a:cxn ang="0">
                      <a:pos x="59" y="23"/>
                    </a:cxn>
                    <a:cxn ang="0">
                      <a:pos x="58" y="17"/>
                    </a:cxn>
                    <a:cxn ang="0">
                      <a:pos x="55" y="12"/>
                    </a:cxn>
                    <a:cxn ang="0">
                      <a:pos x="53" y="9"/>
                    </a:cxn>
                    <a:cxn ang="0">
                      <a:pos x="52" y="7"/>
                    </a:cxn>
                    <a:cxn ang="0">
                      <a:pos x="53" y="6"/>
                    </a:cxn>
                    <a:cxn ang="0">
                      <a:pos x="54" y="5"/>
                    </a:cxn>
                    <a:cxn ang="0">
                      <a:pos x="62" y="2"/>
                    </a:cxn>
                    <a:cxn ang="0">
                      <a:pos x="68" y="0"/>
                    </a:cxn>
                    <a:cxn ang="0">
                      <a:pos x="70" y="0"/>
                    </a:cxn>
                    <a:cxn ang="0">
                      <a:pos x="73" y="2"/>
                    </a:cxn>
                    <a:cxn ang="0">
                      <a:pos x="75" y="3"/>
                    </a:cxn>
                    <a:cxn ang="0">
                      <a:pos x="77" y="5"/>
                    </a:cxn>
                    <a:cxn ang="0">
                      <a:pos x="82" y="15"/>
                    </a:cxn>
                    <a:cxn ang="0">
                      <a:pos x="84" y="24"/>
                    </a:cxn>
                    <a:cxn ang="0">
                      <a:pos x="84" y="28"/>
                    </a:cxn>
                    <a:cxn ang="0">
                      <a:pos x="83" y="31"/>
                    </a:cxn>
                    <a:cxn ang="0">
                      <a:pos x="80" y="34"/>
                    </a:cxn>
                    <a:cxn ang="0">
                      <a:pos x="77" y="35"/>
                    </a:cxn>
                    <a:cxn ang="0">
                      <a:pos x="59" y="44"/>
                    </a:cxn>
                    <a:cxn ang="0">
                      <a:pos x="42" y="50"/>
                    </a:cxn>
                    <a:cxn ang="0">
                      <a:pos x="32" y="54"/>
                    </a:cxn>
                    <a:cxn ang="0">
                      <a:pos x="22" y="56"/>
                    </a:cxn>
                    <a:cxn ang="0">
                      <a:pos x="12" y="58"/>
                    </a:cxn>
                    <a:cxn ang="0">
                      <a:pos x="1" y="58"/>
                    </a:cxn>
                    <a:cxn ang="0">
                      <a:pos x="0" y="54"/>
                    </a:cxn>
                    <a:cxn ang="0">
                      <a:pos x="0" y="50"/>
                    </a:cxn>
                    <a:cxn ang="0">
                      <a:pos x="1" y="48"/>
                    </a:cxn>
                    <a:cxn ang="0">
                      <a:pos x="3" y="45"/>
                    </a:cxn>
                    <a:cxn ang="0">
                      <a:pos x="11" y="41"/>
                    </a:cxn>
                    <a:cxn ang="0">
                      <a:pos x="22" y="38"/>
                    </a:cxn>
                    <a:cxn ang="0">
                      <a:pos x="33" y="36"/>
                    </a:cxn>
                    <a:cxn ang="0">
                      <a:pos x="44" y="33"/>
                    </a:cxn>
                    <a:cxn ang="0">
                      <a:pos x="48" y="30"/>
                    </a:cxn>
                    <a:cxn ang="0">
                      <a:pos x="53" y="28"/>
                    </a:cxn>
                    <a:cxn ang="0">
                      <a:pos x="57" y="26"/>
                    </a:cxn>
                    <a:cxn ang="0">
                      <a:pos x="59" y="23"/>
                    </a:cxn>
                  </a:cxnLst>
                  <a:rect l="0" t="0" r="r" b="b"/>
                  <a:pathLst>
                    <a:path w="84" h="58">
                      <a:moveTo>
                        <a:pt x="59" y="23"/>
                      </a:moveTo>
                      <a:lnTo>
                        <a:pt x="58" y="17"/>
                      </a:lnTo>
                      <a:lnTo>
                        <a:pt x="55" y="12"/>
                      </a:lnTo>
                      <a:lnTo>
                        <a:pt x="53" y="9"/>
                      </a:lnTo>
                      <a:lnTo>
                        <a:pt x="52" y="7"/>
                      </a:lnTo>
                      <a:lnTo>
                        <a:pt x="53" y="6"/>
                      </a:lnTo>
                      <a:lnTo>
                        <a:pt x="54" y="5"/>
                      </a:lnTo>
                      <a:lnTo>
                        <a:pt x="62" y="2"/>
                      </a:lnTo>
                      <a:lnTo>
                        <a:pt x="68" y="0"/>
                      </a:lnTo>
                      <a:lnTo>
                        <a:pt x="70" y="0"/>
                      </a:lnTo>
                      <a:lnTo>
                        <a:pt x="73" y="2"/>
                      </a:lnTo>
                      <a:lnTo>
                        <a:pt x="75" y="3"/>
                      </a:lnTo>
                      <a:lnTo>
                        <a:pt x="77" y="5"/>
                      </a:lnTo>
                      <a:lnTo>
                        <a:pt x="82" y="15"/>
                      </a:lnTo>
                      <a:lnTo>
                        <a:pt x="84" y="24"/>
                      </a:lnTo>
                      <a:lnTo>
                        <a:pt x="84" y="28"/>
                      </a:lnTo>
                      <a:lnTo>
                        <a:pt x="83" y="31"/>
                      </a:lnTo>
                      <a:lnTo>
                        <a:pt x="80" y="34"/>
                      </a:lnTo>
                      <a:lnTo>
                        <a:pt x="77" y="35"/>
                      </a:lnTo>
                      <a:lnTo>
                        <a:pt x="59" y="44"/>
                      </a:lnTo>
                      <a:lnTo>
                        <a:pt x="42" y="50"/>
                      </a:lnTo>
                      <a:lnTo>
                        <a:pt x="32" y="54"/>
                      </a:lnTo>
                      <a:lnTo>
                        <a:pt x="22" y="56"/>
                      </a:lnTo>
                      <a:lnTo>
                        <a:pt x="12" y="58"/>
                      </a:lnTo>
                      <a:lnTo>
                        <a:pt x="1" y="58"/>
                      </a:lnTo>
                      <a:lnTo>
                        <a:pt x="0" y="54"/>
                      </a:lnTo>
                      <a:lnTo>
                        <a:pt x="0" y="50"/>
                      </a:lnTo>
                      <a:lnTo>
                        <a:pt x="1" y="48"/>
                      </a:lnTo>
                      <a:lnTo>
                        <a:pt x="3" y="45"/>
                      </a:lnTo>
                      <a:lnTo>
                        <a:pt x="11" y="41"/>
                      </a:lnTo>
                      <a:lnTo>
                        <a:pt x="22" y="38"/>
                      </a:lnTo>
                      <a:lnTo>
                        <a:pt x="33" y="36"/>
                      </a:lnTo>
                      <a:lnTo>
                        <a:pt x="44" y="33"/>
                      </a:lnTo>
                      <a:lnTo>
                        <a:pt x="48" y="30"/>
                      </a:lnTo>
                      <a:lnTo>
                        <a:pt x="53" y="28"/>
                      </a:lnTo>
                      <a:lnTo>
                        <a:pt x="57" y="26"/>
                      </a:lnTo>
                      <a:lnTo>
                        <a:pt x="59" y="23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17" name="Freeform 139">
                  <a:extLst>
                    <a:ext uri="{FF2B5EF4-FFF2-40B4-BE49-F238E27FC236}">
                      <a16:creationId xmlns:a16="http://schemas.microsoft.com/office/drawing/2014/main" id="{14332A24-6370-4720-A2A4-B15DCDF54E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95" y="8030026"/>
                  <a:ext cx="44029" cy="31449"/>
                </a:xfrm>
                <a:custGeom>
                  <a:avLst/>
                  <a:gdLst/>
                  <a:ahLst/>
                  <a:cxnLst>
                    <a:cxn ang="0">
                      <a:pos x="59" y="23"/>
                    </a:cxn>
                    <a:cxn ang="0">
                      <a:pos x="58" y="17"/>
                    </a:cxn>
                    <a:cxn ang="0">
                      <a:pos x="55" y="12"/>
                    </a:cxn>
                    <a:cxn ang="0">
                      <a:pos x="53" y="9"/>
                    </a:cxn>
                    <a:cxn ang="0">
                      <a:pos x="52" y="7"/>
                    </a:cxn>
                    <a:cxn ang="0">
                      <a:pos x="53" y="6"/>
                    </a:cxn>
                    <a:cxn ang="0">
                      <a:pos x="54" y="5"/>
                    </a:cxn>
                    <a:cxn ang="0">
                      <a:pos x="62" y="2"/>
                    </a:cxn>
                    <a:cxn ang="0">
                      <a:pos x="68" y="0"/>
                    </a:cxn>
                    <a:cxn ang="0">
                      <a:pos x="70" y="0"/>
                    </a:cxn>
                    <a:cxn ang="0">
                      <a:pos x="73" y="2"/>
                    </a:cxn>
                    <a:cxn ang="0">
                      <a:pos x="75" y="3"/>
                    </a:cxn>
                    <a:cxn ang="0">
                      <a:pos x="77" y="5"/>
                    </a:cxn>
                    <a:cxn ang="0">
                      <a:pos x="82" y="15"/>
                    </a:cxn>
                    <a:cxn ang="0">
                      <a:pos x="84" y="24"/>
                    </a:cxn>
                    <a:cxn ang="0">
                      <a:pos x="84" y="28"/>
                    </a:cxn>
                    <a:cxn ang="0">
                      <a:pos x="83" y="31"/>
                    </a:cxn>
                    <a:cxn ang="0">
                      <a:pos x="80" y="34"/>
                    </a:cxn>
                    <a:cxn ang="0">
                      <a:pos x="77" y="35"/>
                    </a:cxn>
                    <a:cxn ang="0">
                      <a:pos x="59" y="44"/>
                    </a:cxn>
                    <a:cxn ang="0">
                      <a:pos x="42" y="50"/>
                    </a:cxn>
                    <a:cxn ang="0">
                      <a:pos x="32" y="54"/>
                    </a:cxn>
                    <a:cxn ang="0">
                      <a:pos x="22" y="56"/>
                    </a:cxn>
                    <a:cxn ang="0">
                      <a:pos x="12" y="58"/>
                    </a:cxn>
                    <a:cxn ang="0">
                      <a:pos x="1" y="58"/>
                    </a:cxn>
                    <a:cxn ang="0">
                      <a:pos x="0" y="54"/>
                    </a:cxn>
                    <a:cxn ang="0">
                      <a:pos x="0" y="50"/>
                    </a:cxn>
                    <a:cxn ang="0">
                      <a:pos x="1" y="48"/>
                    </a:cxn>
                    <a:cxn ang="0">
                      <a:pos x="3" y="45"/>
                    </a:cxn>
                    <a:cxn ang="0">
                      <a:pos x="11" y="41"/>
                    </a:cxn>
                    <a:cxn ang="0">
                      <a:pos x="22" y="38"/>
                    </a:cxn>
                    <a:cxn ang="0">
                      <a:pos x="33" y="36"/>
                    </a:cxn>
                    <a:cxn ang="0">
                      <a:pos x="44" y="33"/>
                    </a:cxn>
                    <a:cxn ang="0">
                      <a:pos x="48" y="30"/>
                    </a:cxn>
                    <a:cxn ang="0">
                      <a:pos x="53" y="28"/>
                    </a:cxn>
                    <a:cxn ang="0">
                      <a:pos x="57" y="26"/>
                    </a:cxn>
                    <a:cxn ang="0">
                      <a:pos x="59" y="23"/>
                    </a:cxn>
                  </a:cxnLst>
                  <a:rect l="0" t="0" r="r" b="b"/>
                  <a:pathLst>
                    <a:path w="84" h="58">
                      <a:moveTo>
                        <a:pt x="59" y="23"/>
                      </a:moveTo>
                      <a:lnTo>
                        <a:pt x="58" y="17"/>
                      </a:lnTo>
                      <a:lnTo>
                        <a:pt x="55" y="12"/>
                      </a:lnTo>
                      <a:lnTo>
                        <a:pt x="53" y="9"/>
                      </a:lnTo>
                      <a:lnTo>
                        <a:pt x="52" y="7"/>
                      </a:lnTo>
                      <a:lnTo>
                        <a:pt x="53" y="6"/>
                      </a:lnTo>
                      <a:lnTo>
                        <a:pt x="54" y="5"/>
                      </a:lnTo>
                      <a:lnTo>
                        <a:pt x="62" y="2"/>
                      </a:lnTo>
                      <a:lnTo>
                        <a:pt x="68" y="0"/>
                      </a:lnTo>
                      <a:lnTo>
                        <a:pt x="70" y="0"/>
                      </a:lnTo>
                      <a:lnTo>
                        <a:pt x="73" y="2"/>
                      </a:lnTo>
                      <a:lnTo>
                        <a:pt x="75" y="3"/>
                      </a:lnTo>
                      <a:lnTo>
                        <a:pt x="77" y="5"/>
                      </a:lnTo>
                      <a:lnTo>
                        <a:pt x="82" y="15"/>
                      </a:lnTo>
                      <a:lnTo>
                        <a:pt x="84" y="24"/>
                      </a:lnTo>
                      <a:lnTo>
                        <a:pt x="84" y="28"/>
                      </a:lnTo>
                      <a:lnTo>
                        <a:pt x="83" y="31"/>
                      </a:lnTo>
                      <a:lnTo>
                        <a:pt x="80" y="34"/>
                      </a:lnTo>
                      <a:lnTo>
                        <a:pt x="77" y="35"/>
                      </a:lnTo>
                      <a:lnTo>
                        <a:pt x="59" y="44"/>
                      </a:lnTo>
                      <a:lnTo>
                        <a:pt x="42" y="50"/>
                      </a:lnTo>
                      <a:lnTo>
                        <a:pt x="32" y="54"/>
                      </a:lnTo>
                      <a:lnTo>
                        <a:pt x="22" y="56"/>
                      </a:lnTo>
                      <a:lnTo>
                        <a:pt x="12" y="58"/>
                      </a:lnTo>
                      <a:lnTo>
                        <a:pt x="1" y="58"/>
                      </a:lnTo>
                      <a:lnTo>
                        <a:pt x="0" y="54"/>
                      </a:lnTo>
                      <a:lnTo>
                        <a:pt x="0" y="50"/>
                      </a:lnTo>
                      <a:lnTo>
                        <a:pt x="1" y="48"/>
                      </a:lnTo>
                      <a:lnTo>
                        <a:pt x="3" y="45"/>
                      </a:lnTo>
                      <a:lnTo>
                        <a:pt x="11" y="41"/>
                      </a:lnTo>
                      <a:lnTo>
                        <a:pt x="22" y="38"/>
                      </a:lnTo>
                      <a:lnTo>
                        <a:pt x="33" y="36"/>
                      </a:lnTo>
                      <a:lnTo>
                        <a:pt x="44" y="33"/>
                      </a:lnTo>
                      <a:lnTo>
                        <a:pt x="48" y="30"/>
                      </a:lnTo>
                      <a:lnTo>
                        <a:pt x="53" y="28"/>
                      </a:lnTo>
                      <a:lnTo>
                        <a:pt x="57" y="26"/>
                      </a:lnTo>
                      <a:lnTo>
                        <a:pt x="59" y="23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18" name="Freeform 140">
                  <a:extLst>
                    <a:ext uri="{FF2B5EF4-FFF2-40B4-BE49-F238E27FC236}">
                      <a16:creationId xmlns:a16="http://schemas.microsoft.com/office/drawing/2014/main" id="{823550A5-980D-4304-890C-F5C53197A97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3044" y="8030026"/>
                  <a:ext cx="31449" cy="40884"/>
                </a:xfrm>
                <a:custGeom>
                  <a:avLst/>
                  <a:gdLst/>
                  <a:ahLst/>
                  <a:cxnLst>
                    <a:cxn ang="0">
                      <a:pos x="37" y="14"/>
                    </a:cxn>
                    <a:cxn ang="0">
                      <a:pos x="34" y="7"/>
                    </a:cxn>
                    <a:cxn ang="0">
                      <a:pos x="26" y="3"/>
                    </a:cxn>
                    <a:cxn ang="0">
                      <a:pos x="17" y="0"/>
                    </a:cxn>
                    <a:cxn ang="0">
                      <a:pos x="10" y="6"/>
                    </a:cxn>
                    <a:cxn ang="0">
                      <a:pos x="11" y="15"/>
                    </a:cxn>
                    <a:cxn ang="0">
                      <a:pos x="18" y="20"/>
                    </a:cxn>
                    <a:cxn ang="0">
                      <a:pos x="23" y="27"/>
                    </a:cxn>
                    <a:cxn ang="0">
                      <a:pos x="22" y="32"/>
                    </a:cxn>
                    <a:cxn ang="0">
                      <a:pos x="17" y="37"/>
                    </a:cxn>
                    <a:cxn ang="0">
                      <a:pos x="14" y="40"/>
                    </a:cxn>
                    <a:cxn ang="0">
                      <a:pos x="6" y="44"/>
                    </a:cxn>
                    <a:cxn ang="0">
                      <a:pos x="0" y="49"/>
                    </a:cxn>
                    <a:cxn ang="0">
                      <a:pos x="1" y="52"/>
                    </a:cxn>
                    <a:cxn ang="0">
                      <a:pos x="7" y="56"/>
                    </a:cxn>
                    <a:cxn ang="0">
                      <a:pos x="13" y="62"/>
                    </a:cxn>
                    <a:cxn ang="0">
                      <a:pos x="17" y="66"/>
                    </a:cxn>
                    <a:cxn ang="0">
                      <a:pos x="24" y="68"/>
                    </a:cxn>
                    <a:cxn ang="0">
                      <a:pos x="28" y="67"/>
                    </a:cxn>
                    <a:cxn ang="0">
                      <a:pos x="33" y="69"/>
                    </a:cxn>
                    <a:cxn ang="0">
                      <a:pos x="31" y="73"/>
                    </a:cxn>
                    <a:cxn ang="0">
                      <a:pos x="35" y="77"/>
                    </a:cxn>
                    <a:cxn ang="0">
                      <a:pos x="39" y="76"/>
                    </a:cxn>
                    <a:cxn ang="0">
                      <a:pos x="42" y="72"/>
                    </a:cxn>
                    <a:cxn ang="0">
                      <a:pos x="44" y="66"/>
                    </a:cxn>
                    <a:cxn ang="0">
                      <a:pos x="45" y="56"/>
                    </a:cxn>
                    <a:cxn ang="0">
                      <a:pos x="43" y="41"/>
                    </a:cxn>
                    <a:cxn ang="0">
                      <a:pos x="43" y="31"/>
                    </a:cxn>
                    <a:cxn ang="0">
                      <a:pos x="47" y="25"/>
                    </a:cxn>
                    <a:cxn ang="0">
                      <a:pos x="57" y="16"/>
                    </a:cxn>
                    <a:cxn ang="0">
                      <a:pos x="59" y="10"/>
                    </a:cxn>
                    <a:cxn ang="0">
                      <a:pos x="54" y="7"/>
                    </a:cxn>
                    <a:cxn ang="0">
                      <a:pos x="43" y="6"/>
                    </a:cxn>
                    <a:cxn ang="0">
                      <a:pos x="36" y="11"/>
                    </a:cxn>
                  </a:cxnLst>
                  <a:rect l="0" t="0" r="r" b="b"/>
                  <a:pathLst>
                    <a:path w="59" h="77">
                      <a:moveTo>
                        <a:pt x="36" y="18"/>
                      </a:moveTo>
                      <a:lnTo>
                        <a:pt x="37" y="14"/>
                      </a:lnTo>
                      <a:lnTo>
                        <a:pt x="36" y="10"/>
                      </a:lnTo>
                      <a:lnTo>
                        <a:pt x="34" y="7"/>
                      </a:lnTo>
                      <a:lnTo>
                        <a:pt x="31" y="5"/>
                      </a:lnTo>
                      <a:lnTo>
                        <a:pt x="26" y="3"/>
                      </a:lnTo>
                      <a:lnTo>
                        <a:pt x="22" y="1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0" y="6"/>
                      </a:lnTo>
                      <a:lnTo>
                        <a:pt x="6" y="11"/>
                      </a:lnTo>
                      <a:lnTo>
                        <a:pt x="11" y="15"/>
                      </a:lnTo>
                      <a:lnTo>
                        <a:pt x="15" y="17"/>
                      </a:lnTo>
                      <a:lnTo>
                        <a:pt x="18" y="20"/>
                      </a:lnTo>
                      <a:lnTo>
                        <a:pt x="22" y="24"/>
                      </a:lnTo>
                      <a:lnTo>
                        <a:pt x="23" y="27"/>
                      </a:lnTo>
                      <a:lnTo>
                        <a:pt x="23" y="30"/>
                      </a:lnTo>
                      <a:lnTo>
                        <a:pt x="22" y="32"/>
                      </a:lnTo>
                      <a:lnTo>
                        <a:pt x="18" y="36"/>
                      </a:lnTo>
                      <a:lnTo>
                        <a:pt x="17" y="37"/>
                      </a:lnTo>
                      <a:lnTo>
                        <a:pt x="16" y="39"/>
                      </a:lnTo>
                      <a:lnTo>
                        <a:pt x="14" y="40"/>
                      </a:lnTo>
                      <a:lnTo>
                        <a:pt x="12" y="41"/>
                      </a:lnTo>
                      <a:lnTo>
                        <a:pt x="6" y="44"/>
                      </a:lnTo>
                      <a:lnTo>
                        <a:pt x="1" y="47"/>
                      </a:lnTo>
                      <a:lnTo>
                        <a:pt x="0" y="49"/>
                      </a:lnTo>
                      <a:lnTo>
                        <a:pt x="0" y="51"/>
                      </a:lnTo>
                      <a:lnTo>
                        <a:pt x="1" y="52"/>
                      </a:lnTo>
                      <a:lnTo>
                        <a:pt x="2" y="54"/>
                      </a:lnTo>
                      <a:lnTo>
                        <a:pt x="7" y="56"/>
                      </a:lnTo>
                      <a:lnTo>
                        <a:pt x="13" y="59"/>
                      </a:lnTo>
                      <a:lnTo>
                        <a:pt x="13" y="62"/>
                      </a:lnTo>
                      <a:lnTo>
                        <a:pt x="13" y="65"/>
                      </a:lnTo>
                      <a:lnTo>
                        <a:pt x="17" y="66"/>
                      </a:lnTo>
                      <a:lnTo>
                        <a:pt x="22" y="67"/>
                      </a:lnTo>
                      <a:lnTo>
                        <a:pt x="24" y="68"/>
                      </a:lnTo>
                      <a:lnTo>
                        <a:pt x="26" y="68"/>
                      </a:lnTo>
                      <a:lnTo>
                        <a:pt x="28" y="67"/>
                      </a:lnTo>
                      <a:lnTo>
                        <a:pt x="31" y="65"/>
                      </a:lnTo>
                      <a:lnTo>
                        <a:pt x="33" y="69"/>
                      </a:lnTo>
                      <a:lnTo>
                        <a:pt x="33" y="71"/>
                      </a:lnTo>
                      <a:lnTo>
                        <a:pt x="31" y="73"/>
                      </a:lnTo>
                      <a:lnTo>
                        <a:pt x="31" y="77"/>
                      </a:lnTo>
                      <a:lnTo>
                        <a:pt x="35" y="77"/>
                      </a:lnTo>
                      <a:lnTo>
                        <a:pt x="38" y="76"/>
                      </a:lnTo>
                      <a:lnTo>
                        <a:pt x="39" y="76"/>
                      </a:lnTo>
                      <a:lnTo>
                        <a:pt x="41" y="75"/>
                      </a:lnTo>
                      <a:lnTo>
                        <a:pt x="42" y="72"/>
                      </a:lnTo>
                      <a:lnTo>
                        <a:pt x="42" y="71"/>
                      </a:lnTo>
                      <a:lnTo>
                        <a:pt x="44" y="66"/>
                      </a:lnTo>
                      <a:lnTo>
                        <a:pt x="45" y="61"/>
                      </a:lnTo>
                      <a:lnTo>
                        <a:pt x="45" y="56"/>
                      </a:lnTo>
                      <a:lnTo>
                        <a:pt x="44" y="51"/>
                      </a:lnTo>
                      <a:lnTo>
                        <a:pt x="43" y="41"/>
                      </a:lnTo>
                      <a:lnTo>
                        <a:pt x="42" y="36"/>
                      </a:lnTo>
                      <a:lnTo>
                        <a:pt x="43" y="31"/>
                      </a:lnTo>
                      <a:lnTo>
                        <a:pt x="45" y="28"/>
                      </a:lnTo>
                      <a:lnTo>
                        <a:pt x="47" y="25"/>
                      </a:lnTo>
                      <a:lnTo>
                        <a:pt x="51" y="21"/>
                      </a:lnTo>
                      <a:lnTo>
                        <a:pt x="57" y="16"/>
                      </a:lnTo>
                      <a:lnTo>
                        <a:pt x="59" y="11"/>
                      </a:lnTo>
                      <a:lnTo>
                        <a:pt x="59" y="10"/>
                      </a:lnTo>
                      <a:lnTo>
                        <a:pt x="57" y="8"/>
                      </a:lnTo>
                      <a:lnTo>
                        <a:pt x="54" y="7"/>
                      </a:lnTo>
                      <a:lnTo>
                        <a:pt x="51" y="7"/>
                      </a:lnTo>
                      <a:lnTo>
                        <a:pt x="43" y="6"/>
                      </a:lnTo>
                      <a:lnTo>
                        <a:pt x="36" y="6"/>
                      </a:lnTo>
                      <a:lnTo>
                        <a:pt x="36" y="11"/>
                      </a:lnTo>
                      <a:lnTo>
                        <a:pt x="36" y="18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19" name="Freeform 141">
                  <a:extLst>
                    <a:ext uri="{FF2B5EF4-FFF2-40B4-BE49-F238E27FC236}">
                      <a16:creationId xmlns:a16="http://schemas.microsoft.com/office/drawing/2014/main" id="{0A9BEB81-F6A9-4CC9-A704-6AC4D82E0C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3044" y="8030026"/>
                  <a:ext cx="31449" cy="40884"/>
                </a:xfrm>
                <a:custGeom>
                  <a:avLst/>
                  <a:gdLst/>
                  <a:ahLst/>
                  <a:cxnLst>
                    <a:cxn ang="0">
                      <a:pos x="37" y="14"/>
                    </a:cxn>
                    <a:cxn ang="0">
                      <a:pos x="34" y="7"/>
                    </a:cxn>
                    <a:cxn ang="0">
                      <a:pos x="26" y="3"/>
                    </a:cxn>
                    <a:cxn ang="0">
                      <a:pos x="17" y="0"/>
                    </a:cxn>
                    <a:cxn ang="0">
                      <a:pos x="10" y="6"/>
                    </a:cxn>
                    <a:cxn ang="0">
                      <a:pos x="11" y="15"/>
                    </a:cxn>
                    <a:cxn ang="0">
                      <a:pos x="18" y="20"/>
                    </a:cxn>
                    <a:cxn ang="0">
                      <a:pos x="23" y="27"/>
                    </a:cxn>
                    <a:cxn ang="0">
                      <a:pos x="22" y="32"/>
                    </a:cxn>
                    <a:cxn ang="0">
                      <a:pos x="17" y="37"/>
                    </a:cxn>
                    <a:cxn ang="0">
                      <a:pos x="14" y="40"/>
                    </a:cxn>
                    <a:cxn ang="0">
                      <a:pos x="6" y="44"/>
                    </a:cxn>
                    <a:cxn ang="0">
                      <a:pos x="0" y="49"/>
                    </a:cxn>
                    <a:cxn ang="0">
                      <a:pos x="1" y="52"/>
                    </a:cxn>
                    <a:cxn ang="0">
                      <a:pos x="7" y="56"/>
                    </a:cxn>
                    <a:cxn ang="0">
                      <a:pos x="13" y="62"/>
                    </a:cxn>
                    <a:cxn ang="0">
                      <a:pos x="17" y="66"/>
                    </a:cxn>
                    <a:cxn ang="0">
                      <a:pos x="24" y="68"/>
                    </a:cxn>
                    <a:cxn ang="0">
                      <a:pos x="28" y="67"/>
                    </a:cxn>
                    <a:cxn ang="0">
                      <a:pos x="33" y="69"/>
                    </a:cxn>
                    <a:cxn ang="0">
                      <a:pos x="31" y="73"/>
                    </a:cxn>
                    <a:cxn ang="0">
                      <a:pos x="35" y="77"/>
                    </a:cxn>
                    <a:cxn ang="0">
                      <a:pos x="39" y="76"/>
                    </a:cxn>
                    <a:cxn ang="0">
                      <a:pos x="42" y="72"/>
                    </a:cxn>
                    <a:cxn ang="0">
                      <a:pos x="44" y="66"/>
                    </a:cxn>
                    <a:cxn ang="0">
                      <a:pos x="45" y="56"/>
                    </a:cxn>
                    <a:cxn ang="0">
                      <a:pos x="43" y="41"/>
                    </a:cxn>
                    <a:cxn ang="0">
                      <a:pos x="43" y="31"/>
                    </a:cxn>
                    <a:cxn ang="0">
                      <a:pos x="47" y="25"/>
                    </a:cxn>
                    <a:cxn ang="0">
                      <a:pos x="57" y="16"/>
                    </a:cxn>
                    <a:cxn ang="0">
                      <a:pos x="59" y="10"/>
                    </a:cxn>
                    <a:cxn ang="0">
                      <a:pos x="54" y="7"/>
                    </a:cxn>
                    <a:cxn ang="0">
                      <a:pos x="43" y="6"/>
                    </a:cxn>
                    <a:cxn ang="0">
                      <a:pos x="36" y="11"/>
                    </a:cxn>
                  </a:cxnLst>
                  <a:rect l="0" t="0" r="r" b="b"/>
                  <a:pathLst>
                    <a:path w="59" h="77">
                      <a:moveTo>
                        <a:pt x="36" y="18"/>
                      </a:moveTo>
                      <a:lnTo>
                        <a:pt x="37" y="14"/>
                      </a:lnTo>
                      <a:lnTo>
                        <a:pt x="36" y="10"/>
                      </a:lnTo>
                      <a:lnTo>
                        <a:pt x="34" y="7"/>
                      </a:lnTo>
                      <a:lnTo>
                        <a:pt x="31" y="5"/>
                      </a:lnTo>
                      <a:lnTo>
                        <a:pt x="26" y="3"/>
                      </a:lnTo>
                      <a:lnTo>
                        <a:pt x="22" y="1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0" y="6"/>
                      </a:lnTo>
                      <a:lnTo>
                        <a:pt x="6" y="11"/>
                      </a:lnTo>
                      <a:lnTo>
                        <a:pt x="11" y="15"/>
                      </a:lnTo>
                      <a:lnTo>
                        <a:pt x="15" y="17"/>
                      </a:lnTo>
                      <a:lnTo>
                        <a:pt x="18" y="20"/>
                      </a:lnTo>
                      <a:lnTo>
                        <a:pt x="22" y="24"/>
                      </a:lnTo>
                      <a:lnTo>
                        <a:pt x="23" y="27"/>
                      </a:lnTo>
                      <a:lnTo>
                        <a:pt x="23" y="30"/>
                      </a:lnTo>
                      <a:lnTo>
                        <a:pt x="22" y="32"/>
                      </a:lnTo>
                      <a:lnTo>
                        <a:pt x="18" y="36"/>
                      </a:lnTo>
                      <a:lnTo>
                        <a:pt x="17" y="37"/>
                      </a:lnTo>
                      <a:lnTo>
                        <a:pt x="16" y="39"/>
                      </a:lnTo>
                      <a:lnTo>
                        <a:pt x="14" y="40"/>
                      </a:lnTo>
                      <a:lnTo>
                        <a:pt x="12" y="41"/>
                      </a:lnTo>
                      <a:lnTo>
                        <a:pt x="6" y="44"/>
                      </a:lnTo>
                      <a:lnTo>
                        <a:pt x="1" y="47"/>
                      </a:lnTo>
                      <a:lnTo>
                        <a:pt x="0" y="49"/>
                      </a:lnTo>
                      <a:lnTo>
                        <a:pt x="0" y="51"/>
                      </a:lnTo>
                      <a:lnTo>
                        <a:pt x="1" y="52"/>
                      </a:lnTo>
                      <a:lnTo>
                        <a:pt x="2" y="54"/>
                      </a:lnTo>
                      <a:lnTo>
                        <a:pt x="7" y="56"/>
                      </a:lnTo>
                      <a:lnTo>
                        <a:pt x="13" y="59"/>
                      </a:lnTo>
                      <a:lnTo>
                        <a:pt x="13" y="62"/>
                      </a:lnTo>
                      <a:lnTo>
                        <a:pt x="13" y="65"/>
                      </a:lnTo>
                      <a:lnTo>
                        <a:pt x="17" y="66"/>
                      </a:lnTo>
                      <a:lnTo>
                        <a:pt x="22" y="67"/>
                      </a:lnTo>
                      <a:lnTo>
                        <a:pt x="24" y="68"/>
                      </a:lnTo>
                      <a:lnTo>
                        <a:pt x="26" y="68"/>
                      </a:lnTo>
                      <a:lnTo>
                        <a:pt x="28" y="67"/>
                      </a:lnTo>
                      <a:lnTo>
                        <a:pt x="31" y="65"/>
                      </a:lnTo>
                      <a:lnTo>
                        <a:pt x="33" y="69"/>
                      </a:lnTo>
                      <a:lnTo>
                        <a:pt x="33" y="71"/>
                      </a:lnTo>
                      <a:lnTo>
                        <a:pt x="31" y="73"/>
                      </a:lnTo>
                      <a:lnTo>
                        <a:pt x="31" y="77"/>
                      </a:lnTo>
                      <a:lnTo>
                        <a:pt x="35" y="77"/>
                      </a:lnTo>
                      <a:lnTo>
                        <a:pt x="38" y="76"/>
                      </a:lnTo>
                      <a:lnTo>
                        <a:pt x="39" y="76"/>
                      </a:lnTo>
                      <a:lnTo>
                        <a:pt x="41" y="75"/>
                      </a:lnTo>
                      <a:lnTo>
                        <a:pt x="42" y="72"/>
                      </a:lnTo>
                      <a:lnTo>
                        <a:pt x="42" y="71"/>
                      </a:lnTo>
                      <a:lnTo>
                        <a:pt x="44" y="66"/>
                      </a:lnTo>
                      <a:lnTo>
                        <a:pt x="45" y="61"/>
                      </a:lnTo>
                      <a:lnTo>
                        <a:pt x="45" y="56"/>
                      </a:lnTo>
                      <a:lnTo>
                        <a:pt x="44" y="51"/>
                      </a:lnTo>
                      <a:lnTo>
                        <a:pt x="43" y="41"/>
                      </a:lnTo>
                      <a:lnTo>
                        <a:pt x="42" y="36"/>
                      </a:lnTo>
                      <a:lnTo>
                        <a:pt x="43" y="31"/>
                      </a:lnTo>
                      <a:lnTo>
                        <a:pt x="45" y="28"/>
                      </a:lnTo>
                      <a:lnTo>
                        <a:pt x="47" y="25"/>
                      </a:lnTo>
                      <a:lnTo>
                        <a:pt x="51" y="21"/>
                      </a:lnTo>
                      <a:lnTo>
                        <a:pt x="57" y="16"/>
                      </a:lnTo>
                      <a:lnTo>
                        <a:pt x="59" y="11"/>
                      </a:lnTo>
                      <a:lnTo>
                        <a:pt x="59" y="10"/>
                      </a:lnTo>
                      <a:lnTo>
                        <a:pt x="57" y="8"/>
                      </a:lnTo>
                      <a:lnTo>
                        <a:pt x="54" y="7"/>
                      </a:lnTo>
                      <a:lnTo>
                        <a:pt x="51" y="7"/>
                      </a:lnTo>
                      <a:lnTo>
                        <a:pt x="43" y="6"/>
                      </a:lnTo>
                      <a:lnTo>
                        <a:pt x="36" y="6"/>
                      </a:lnTo>
                      <a:lnTo>
                        <a:pt x="36" y="11"/>
                      </a:lnTo>
                      <a:lnTo>
                        <a:pt x="36" y="18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20" name="Freeform 142">
                  <a:extLst>
                    <a:ext uri="{FF2B5EF4-FFF2-40B4-BE49-F238E27FC236}">
                      <a16:creationId xmlns:a16="http://schemas.microsoft.com/office/drawing/2014/main" id="{D6EC3CE9-351F-446B-9C71-0E6176F8E6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31913" y="8045751"/>
                  <a:ext cx="6290" cy="3145"/>
                </a:xfrm>
                <a:custGeom>
                  <a:avLst/>
                  <a:gdLst/>
                  <a:ahLst/>
                  <a:cxnLst>
                    <a:cxn ang="0">
                      <a:pos x="11" y="0"/>
                    </a:cxn>
                    <a:cxn ang="0">
                      <a:pos x="6" y="0"/>
                    </a:cxn>
                    <a:cxn ang="0">
                      <a:pos x="5" y="0"/>
                    </a:cxn>
                    <a:cxn ang="0">
                      <a:pos x="1" y="1"/>
                    </a:cxn>
                    <a:cxn ang="0">
                      <a:pos x="0" y="3"/>
                    </a:cxn>
                    <a:cxn ang="0">
                      <a:pos x="1" y="6"/>
                    </a:cxn>
                    <a:cxn ang="0">
                      <a:pos x="5" y="7"/>
                    </a:cxn>
                    <a:cxn ang="0">
                      <a:pos x="6" y="7"/>
                    </a:cxn>
                    <a:cxn ang="0">
                      <a:pos x="11" y="7"/>
                    </a:cxn>
                    <a:cxn ang="0">
                      <a:pos x="11" y="3"/>
                    </a:cxn>
                    <a:cxn ang="0">
                      <a:pos x="11" y="0"/>
                    </a:cxn>
                  </a:cxnLst>
                  <a:rect l="0" t="0" r="r" b="b"/>
                  <a:pathLst>
                    <a:path w="11" h="7">
                      <a:moveTo>
                        <a:pt x="11" y="0"/>
                      </a:move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1" y="1"/>
                      </a:lnTo>
                      <a:lnTo>
                        <a:pt x="0" y="3"/>
                      </a:lnTo>
                      <a:lnTo>
                        <a:pt x="1" y="6"/>
                      </a:lnTo>
                      <a:lnTo>
                        <a:pt x="5" y="7"/>
                      </a:lnTo>
                      <a:lnTo>
                        <a:pt x="6" y="7"/>
                      </a:lnTo>
                      <a:lnTo>
                        <a:pt x="11" y="7"/>
                      </a:lnTo>
                      <a:lnTo>
                        <a:pt x="11" y="3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21" name="Freeform 143">
                  <a:extLst>
                    <a:ext uri="{FF2B5EF4-FFF2-40B4-BE49-F238E27FC236}">
                      <a16:creationId xmlns:a16="http://schemas.microsoft.com/office/drawing/2014/main" id="{1FA1B876-0FA0-4CB6-864E-FA37445F82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31913" y="8045751"/>
                  <a:ext cx="6290" cy="3145"/>
                </a:xfrm>
                <a:custGeom>
                  <a:avLst/>
                  <a:gdLst/>
                  <a:ahLst/>
                  <a:cxnLst>
                    <a:cxn ang="0">
                      <a:pos x="11" y="0"/>
                    </a:cxn>
                    <a:cxn ang="0">
                      <a:pos x="6" y="0"/>
                    </a:cxn>
                    <a:cxn ang="0">
                      <a:pos x="5" y="0"/>
                    </a:cxn>
                    <a:cxn ang="0">
                      <a:pos x="1" y="1"/>
                    </a:cxn>
                    <a:cxn ang="0">
                      <a:pos x="0" y="3"/>
                    </a:cxn>
                    <a:cxn ang="0">
                      <a:pos x="1" y="6"/>
                    </a:cxn>
                    <a:cxn ang="0">
                      <a:pos x="5" y="7"/>
                    </a:cxn>
                    <a:cxn ang="0">
                      <a:pos x="6" y="7"/>
                    </a:cxn>
                    <a:cxn ang="0">
                      <a:pos x="11" y="7"/>
                    </a:cxn>
                    <a:cxn ang="0">
                      <a:pos x="11" y="3"/>
                    </a:cxn>
                    <a:cxn ang="0">
                      <a:pos x="11" y="0"/>
                    </a:cxn>
                  </a:cxnLst>
                  <a:rect l="0" t="0" r="r" b="b"/>
                  <a:pathLst>
                    <a:path w="11" h="7">
                      <a:moveTo>
                        <a:pt x="11" y="0"/>
                      </a:move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1" y="1"/>
                      </a:lnTo>
                      <a:lnTo>
                        <a:pt x="0" y="3"/>
                      </a:lnTo>
                      <a:lnTo>
                        <a:pt x="1" y="6"/>
                      </a:lnTo>
                      <a:lnTo>
                        <a:pt x="5" y="7"/>
                      </a:lnTo>
                      <a:lnTo>
                        <a:pt x="6" y="7"/>
                      </a:lnTo>
                      <a:lnTo>
                        <a:pt x="11" y="7"/>
                      </a:lnTo>
                      <a:lnTo>
                        <a:pt x="11" y="3"/>
                      </a:lnTo>
                      <a:lnTo>
                        <a:pt x="11" y="0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22" name="Freeform 144">
                  <a:extLst>
                    <a:ext uri="{FF2B5EF4-FFF2-40B4-BE49-F238E27FC236}">
                      <a16:creationId xmlns:a16="http://schemas.microsoft.com/office/drawing/2014/main" id="{50106806-A8FD-48C7-8ACB-22A9B93D94B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60218" y="8036316"/>
                  <a:ext cx="15725" cy="9435"/>
                </a:xfrm>
                <a:custGeom>
                  <a:avLst/>
                  <a:gdLst/>
                  <a:ahLst/>
                  <a:cxnLst>
                    <a:cxn ang="0">
                      <a:pos x="29" y="3"/>
                    </a:cxn>
                    <a:cxn ang="0">
                      <a:pos x="26" y="2"/>
                    </a:cxn>
                    <a:cxn ang="0">
                      <a:pos x="23" y="0"/>
                    </a:cxn>
                    <a:cxn ang="0">
                      <a:pos x="20" y="0"/>
                    </a:cxn>
                    <a:cxn ang="0">
                      <a:pos x="17" y="0"/>
                    </a:cxn>
                    <a:cxn ang="0">
                      <a:pos x="13" y="1"/>
                    </a:cxn>
                    <a:cxn ang="0">
                      <a:pos x="10" y="3"/>
                    </a:cxn>
                    <a:cxn ang="0">
                      <a:pos x="8" y="6"/>
                    </a:cxn>
                    <a:cxn ang="0">
                      <a:pos x="5" y="10"/>
                    </a:cxn>
                    <a:cxn ang="0">
                      <a:pos x="3" y="10"/>
                    </a:cxn>
                    <a:cxn ang="0">
                      <a:pos x="1" y="11"/>
                    </a:cxn>
                    <a:cxn ang="0">
                      <a:pos x="1" y="13"/>
                    </a:cxn>
                    <a:cxn ang="0">
                      <a:pos x="0" y="16"/>
                    </a:cxn>
                    <a:cxn ang="0">
                      <a:pos x="1" y="18"/>
                    </a:cxn>
                    <a:cxn ang="0">
                      <a:pos x="1" y="20"/>
                    </a:cxn>
                    <a:cxn ang="0">
                      <a:pos x="3" y="21"/>
                    </a:cxn>
                    <a:cxn ang="0">
                      <a:pos x="5" y="21"/>
                    </a:cxn>
                    <a:cxn ang="0">
                      <a:pos x="10" y="21"/>
                    </a:cxn>
                    <a:cxn ang="0">
                      <a:pos x="15" y="20"/>
                    </a:cxn>
                    <a:cxn ang="0">
                      <a:pos x="19" y="19"/>
                    </a:cxn>
                    <a:cxn ang="0">
                      <a:pos x="23" y="17"/>
                    </a:cxn>
                    <a:cxn ang="0">
                      <a:pos x="27" y="14"/>
                    </a:cxn>
                    <a:cxn ang="0">
                      <a:pos x="29" y="11"/>
                    </a:cxn>
                    <a:cxn ang="0">
                      <a:pos x="30" y="8"/>
                    </a:cxn>
                    <a:cxn ang="0">
                      <a:pos x="29" y="3"/>
                    </a:cxn>
                  </a:cxnLst>
                  <a:rect l="0" t="0" r="r" b="b"/>
                  <a:pathLst>
                    <a:path w="30" h="21">
                      <a:moveTo>
                        <a:pt x="29" y="3"/>
                      </a:moveTo>
                      <a:lnTo>
                        <a:pt x="26" y="2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7" y="0"/>
                      </a:lnTo>
                      <a:lnTo>
                        <a:pt x="13" y="1"/>
                      </a:lnTo>
                      <a:lnTo>
                        <a:pt x="10" y="3"/>
                      </a:lnTo>
                      <a:lnTo>
                        <a:pt x="8" y="6"/>
                      </a:lnTo>
                      <a:lnTo>
                        <a:pt x="5" y="10"/>
                      </a:lnTo>
                      <a:lnTo>
                        <a:pt x="3" y="10"/>
                      </a:lnTo>
                      <a:lnTo>
                        <a:pt x="1" y="11"/>
                      </a:lnTo>
                      <a:lnTo>
                        <a:pt x="1" y="13"/>
                      </a:lnTo>
                      <a:lnTo>
                        <a:pt x="0" y="16"/>
                      </a:lnTo>
                      <a:lnTo>
                        <a:pt x="1" y="18"/>
                      </a:lnTo>
                      <a:lnTo>
                        <a:pt x="1" y="20"/>
                      </a:lnTo>
                      <a:lnTo>
                        <a:pt x="3" y="21"/>
                      </a:lnTo>
                      <a:lnTo>
                        <a:pt x="5" y="21"/>
                      </a:lnTo>
                      <a:lnTo>
                        <a:pt x="10" y="21"/>
                      </a:lnTo>
                      <a:lnTo>
                        <a:pt x="15" y="20"/>
                      </a:lnTo>
                      <a:lnTo>
                        <a:pt x="19" y="19"/>
                      </a:lnTo>
                      <a:lnTo>
                        <a:pt x="23" y="17"/>
                      </a:lnTo>
                      <a:lnTo>
                        <a:pt x="27" y="14"/>
                      </a:lnTo>
                      <a:lnTo>
                        <a:pt x="29" y="11"/>
                      </a:lnTo>
                      <a:lnTo>
                        <a:pt x="30" y="8"/>
                      </a:lnTo>
                      <a:lnTo>
                        <a:pt x="29" y="3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23" name="Freeform 145">
                  <a:extLst>
                    <a:ext uri="{FF2B5EF4-FFF2-40B4-BE49-F238E27FC236}">
                      <a16:creationId xmlns:a16="http://schemas.microsoft.com/office/drawing/2014/main" id="{88FBFB66-F77F-4324-910F-9FA0FAA94D9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60218" y="8036316"/>
                  <a:ext cx="15725" cy="9435"/>
                </a:xfrm>
                <a:custGeom>
                  <a:avLst/>
                  <a:gdLst/>
                  <a:ahLst/>
                  <a:cxnLst>
                    <a:cxn ang="0">
                      <a:pos x="29" y="3"/>
                    </a:cxn>
                    <a:cxn ang="0">
                      <a:pos x="26" y="2"/>
                    </a:cxn>
                    <a:cxn ang="0">
                      <a:pos x="23" y="0"/>
                    </a:cxn>
                    <a:cxn ang="0">
                      <a:pos x="20" y="0"/>
                    </a:cxn>
                    <a:cxn ang="0">
                      <a:pos x="17" y="0"/>
                    </a:cxn>
                    <a:cxn ang="0">
                      <a:pos x="13" y="1"/>
                    </a:cxn>
                    <a:cxn ang="0">
                      <a:pos x="10" y="3"/>
                    </a:cxn>
                    <a:cxn ang="0">
                      <a:pos x="8" y="6"/>
                    </a:cxn>
                    <a:cxn ang="0">
                      <a:pos x="5" y="10"/>
                    </a:cxn>
                    <a:cxn ang="0">
                      <a:pos x="3" y="10"/>
                    </a:cxn>
                    <a:cxn ang="0">
                      <a:pos x="1" y="11"/>
                    </a:cxn>
                    <a:cxn ang="0">
                      <a:pos x="1" y="13"/>
                    </a:cxn>
                    <a:cxn ang="0">
                      <a:pos x="0" y="16"/>
                    </a:cxn>
                    <a:cxn ang="0">
                      <a:pos x="1" y="18"/>
                    </a:cxn>
                    <a:cxn ang="0">
                      <a:pos x="1" y="20"/>
                    </a:cxn>
                    <a:cxn ang="0">
                      <a:pos x="3" y="21"/>
                    </a:cxn>
                    <a:cxn ang="0">
                      <a:pos x="5" y="21"/>
                    </a:cxn>
                    <a:cxn ang="0">
                      <a:pos x="10" y="21"/>
                    </a:cxn>
                    <a:cxn ang="0">
                      <a:pos x="15" y="20"/>
                    </a:cxn>
                    <a:cxn ang="0">
                      <a:pos x="19" y="19"/>
                    </a:cxn>
                    <a:cxn ang="0">
                      <a:pos x="23" y="17"/>
                    </a:cxn>
                    <a:cxn ang="0">
                      <a:pos x="27" y="14"/>
                    </a:cxn>
                    <a:cxn ang="0">
                      <a:pos x="29" y="11"/>
                    </a:cxn>
                    <a:cxn ang="0">
                      <a:pos x="30" y="8"/>
                    </a:cxn>
                    <a:cxn ang="0">
                      <a:pos x="29" y="3"/>
                    </a:cxn>
                  </a:cxnLst>
                  <a:rect l="0" t="0" r="r" b="b"/>
                  <a:pathLst>
                    <a:path w="30" h="21">
                      <a:moveTo>
                        <a:pt x="29" y="3"/>
                      </a:moveTo>
                      <a:lnTo>
                        <a:pt x="26" y="2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7" y="0"/>
                      </a:lnTo>
                      <a:lnTo>
                        <a:pt x="13" y="1"/>
                      </a:lnTo>
                      <a:lnTo>
                        <a:pt x="10" y="3"/>
                      </a:lnTo>
                      <a:lnTo>
                        <a:pt x="8" y="6"/>
                      </a:lnTo>
                      <a:lnTo>
                        <a:pt x="5" y="10"/>
                      </a:lnTo>
                      <a:lnTo>
                        <a:pt x="3" y="10"/>
                      </a:lnTo>
                      <a:lnTo>
                        <a:pt x="1" y="11"/>
                      </a:lnTo>
                      <a:lnTo>
                        <a:pt x="1" y="13"/>
                      </a:lnTo>
                      <a:lnTo>
                        <a:pt x="0" y="16"/>
                      </a:lnTo>
                      <a:lnTo>
                        <a:pt x="1" y="18"/>
                      </a:lnTo>
                      <a:lnTo>
                        <a:pt x="1" y="20"/>
                      </a:lnTo>
                      <a:lnTo>
                        <a:pt x="3" y="21"/>
                      </a:lnTo>
                      <a:lnTo>
                        <a:pt x="5" y="21"/>
                      </a:lnTo>
                      <a:lnTo>
                        <a:pt x="10" y="21"/>
                      </a:lnTo>
                      <a:lnTo>
                        <a:pt x="15" y="20"/>
                      </a:lnTo>
                      <a:lnTo>
                        <a:pt x="19" y="19"/>
                      </a:lnTo>
                      <a:lnTo>
                        <a:pt x="23" y="17"/>
                      </a:lnTo>
                      <a:lnTo>
                        <a:pt x="27" y="14"/>
                      </a:lnTo>
                      <a:lnTo>
                        <a:pt x="29" y="11"/>
                      </a:lnTo>
                      <a:lnTo>
                        <a:pt x="30" y="8"/>
                      </a:lnTo>
                      <a:lnTo>
                        <a:pt x="29" y="3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24" name="Freeform 146">
                  <a:extLst>
                    <a:ext uri="{FF2B5EF4-FFF2-40B4-BE49-F238E27FC236}">
                      <a16:creationId xmlns:a16="http://schemas.microsoft.com/office/drawing/2014/main" id="{C6752F05-287D-4489-A9EB-5B0482B6E9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04247" y="8030026"/>
                  <a:ext cx="50319" cy="44029"/>
                </a:xfrm>
                <a:custGeom>
                  <a:avLst/>
                  <a:gdLst/>
                  <a:ahLst/>
                  <a:cxnLst>
                    <a:cxn ang="0">
                      <a:pos x="83" y="83"/>
                    </a:cxn>
                    <a:cxn ang="0">
                      <a:pos x="87" y="80"/>
                    </a:cxn>
                    <a:cxn ang="0">
                      <a:pos x="91" y="79"/>
                    </a:cxn>
                    <a:cxn ang="0">
                      <a:pos x="92" y="78"/>
                    </a:cxn>
                    <a:cxn ang="0">
                      <a:pos x="89" y="78"/>
                    </a:cxn>
                    <a:cxn ang="0">
                      <a:pos x="81" y="72"/>
                    </a:cxn>
                    <a:cxn ang="0">
                      <a:pos x="73" y="66"/>
                    </a:cxn>
                    <a:cxn ang="0">
                      <a:pos x="66" y="59"/>
                    </a:cxn>
                    <a:cxn ang="0">
                      <a:pos x="60" y="50"/>
                    </a:cxn>
                    <a:cxn ang="0">
                      <a:pos x="49" y="33"/>
                    </a:cxn>
                    <a:cxn ang="0">
                      <a:pos x="35" y="19"/>
                    </a:cxn>
                    <a:cxn ang="0">
                      <a:pos x="41" y="25"/>
                    </a:cxn>
                    <a:cxn ang="0">
                      <a:pos x="40" y="23"/>
                    </a:cxn>
                    <a:cxn ang="0">
                      <a:pos x="33" y="18"/>
                    </a:cxn>
                    <a:cxn ang="0">
                      <a:pos x="24" y="10"/>
                    </a:cxn>
                    <a:cxn ang="0">
                      <a:pos x="20" y="6"/>
                    </a:cxn>
                    <a:cxn ang="0">
                      <a:pos x="15" y="4"/>
                    </a:cxn>
                    <a:cxn ang="0">
                      <a:pos x="11" y="1"/>
                    </a:cxn>
                    <a:cxn ang="0">
                      <a:pos x="7" y="0"/>
                    </a:cxn>
                    <a:cxn ang="0">
                      <a:pos x="5" y="1"/>
                    </a:cxn>
                    <a:cxn ang="0">
                      <a:pos x="3" y="1"/>
                    </a:cxn>
                    <a:cxn ang="0">
                      <a:pos x="2" y="2"/>
                    </a:cxn>
                    <a:cxn ang="0">
                      <a:pos x="1" y="5"/>
                    </a:cxn>
                    <a:cxn ang="0">
                      <a:pos x="0" y="10"/>
                    </a:cxn>
                    <a:cxn ang="0">
                      <a:pos x="0" y="19"/>
                    </a:cxn>
                    <a:cxn ang="0">
                      <a:pos x="1" y="21"/>
                    </a:cxn>
                    <a:cxn ang="0">
                      <a:pos x="4" y="25"/>
                    </a:cxn>
                    <a:cxn ang="0">
                      <a:pos x="8" y="27"/>
                    </a:cxn>
                    <a:cxn ang="0">
                      <a:pos x="13" y="30"/>
                    </a:cxn>
                    <a:cxn ang="0">
                      <a:pos x="23" y="37"/>
                    </a:cxn>
                    <a:cxn ang="0">
                      <a:pos x="30" y="42"/>
                    </a:cxn>
                    <a:cxn ang="0">
                      <a:pos x="42" y="57"/>
                    </a:cxn>
                    <a:cxn ang="0">
                      <a:pos x="53" y="72"/>
                    </a:cxn>
                    <a:cxn ang="0">
                      <a:pos x="63" y="76"/>
                    </a:cxn>
                    <a:cxn ang="0">
                      <a:pos x="73" y="78"/>
                    </a:cxn>
                    <a:cxn ang="0">
                      <a:pos x="76" y="79"/>
                    </a:cxn>
                    <a:cxn ang="0">
                      <a:pos x="80" y="80"/>
                    </a:cxn>
                    <a:cxn ang="0">
                      <a:pos x="82" y="82"/>
                    </a:cxn>
                    <a:cxn ang="0">
                      <a:pos x="83" y="83"/>
                    </a:cxn>
                  </a:cxnLst>
                  <a:rect l="0" t="0" r="r" b="b"/>
                  <a:pathLst>
                    <a:path w="92" h="83">
                      <a:moveTo>
                        <a:pt x="83" y="83"/>
                      </a:moveTo>
                      <a:lnTo>
                        <a:pt x="87" y="80"/>
                      </a:lnTo>
                      <a:lnTo>
                        <a:pt x="91" y="79"/>
                      </a:lnTo>
                      <a:lnTo>
                        <a:pt x="92" y="78"/>
                      </a:lnTo>
                      <a:lnTo>
                        <a:pt x="89" y="78"/>
                      </a:lnTo>
                      <a:lnTo>
                        <a:pt x="81" y="72"/>
                      </a:lnTo>
                      <a:lnTo>
                        <a:pt x="73" y="66"/>
                      </a:lnTo>
                      <a:lnTo>
                        <a:pt x="66" y="59"/>
                      </a:lnTo>
                      <a:lnTo>
                        <a:pt x="60" y="50"/>
                      </a:lnTo>
                      <a:lnTo>
                        <a:pt x="49" y="33"/>
                      </a:lnTo>
                      <a:lnTo>
                        <a:pt x="35" y="19"/>
                      </a:lnTo>
                      <a:lnTo>
                        <a:pt x="41" y="25"/>
                      </a:lnTo>
                      <a:lnTo>
                        <a:pt x="40" y="23"/>
                      </a:lnTo>
                      <a:lnTo>
                        <a:pt x="33" y="18"/>
                      </a:lnTo>
                      <a:lnTo>
                        <a:pt x="24" y="10"/>
                      </a:lnTo>
                      <a:lnTo>
                        <a:pt x="20" y="6"/>
                      </a:lnTo>
                      <a:lnTo>
                        <a:pt x="15" y="4"/>
                      </a:lnTo>
                      <a:lnTo>
                        <a:pt x="11" y="1"/>
                      </a:lnTo>
                      <a:lnTo>
                        <a:pt x="7" y="0"/>
                      </a:lnTo>
                      <a:lnTo>
                        <a:pt x="5" y="1"/>
                      </a:lnTo>
                      <a:lnTo>
                        <a:pt x="3" y="1"/>
                      </a:lnTo>
                      <a:lnTo>
                        <a:pt x="2" y="2"/>
                      </a:lnTo>
                      <a:lnTo>
                        <a:pt x="1" y="5"/>
                      </a:lnTo>
                      <a:lnTo>
                        <a:pt x="0" y="10"/>
                      </a:lnTo>
                      <a:lnTo>
                        <a:pt x="0" y="19"/>
                      </a:lnTo>
                      <a:lnTo>
                        <a:pt x="1" y="21"/>
                      </a:lnTo>
                      <a:lnTo>
                        <a:pt x="4" y="25"/>
                      </a:lnTo>
                      <a:lnTo>
                        <a:pt x="8" y="27"/>
                      </a:lnTo>
                      <a:lnTo>
                        <a:pt x="13" y="30"/>
                      </a:lnTo>
                      <a:lnTo>
                        <a:pt x="23" y="37"/>
                      </a:lnTo>
                      <a:lnTo>
                        <a:pt x="30" y="42"/>
                      </a:lnTo>
                      <a:lnTo>
                        <a:pt x="42" y="57"/>
                      </a:lnTo>
                      <a:lnTo>
                        <a:pt x="53" y="72"/>
                      </a:lnTo>
                      <a:lnTo>
                        <a:pt x="63" y="76"/>
                      </a:lnTo>
                      <a:lnTo>
                        <a:pt x="73" y="78"/>
                      </a:lnTo>
                      <a:lnTo>
                        <a:pt x="76" y="79"/>
                      </a:lnTo>
                      <a:lnTo>
                        <a:pt x="80" y="80"/>
                      </a:lnTo>
                      <a:lnTo>
                        <a:pt x="82" y="82"/>
                      </a:lnTo>
                      <a:lnTo>
                        <a:pt x="83" y="83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25" name="Freeform 147">
                  <a:extLst>
                    <a:ext uri="{FF2B5EF4-FFF2-40B4-BE49-F238E27FC236}">
                      <a16:creationId xmlns:a16="http://schemas.microsoft.com/office/drawing/2014/main" id="{61A4A933-A9CD-4011-96E9-5930E1BBA2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04247" y="8030026"/>
                  <a:ext cx="50319" cy="44029"/>
                </a:xfrm>
                <a:custGeom>
                  <a:avLst/>
                  <a:gdLst/>
                  <a:ahLst/>
                  <a:cxnLst>
                    <a:cxn ang="0">
                      <a:pos x="83" y="83"/>
                    </a:cxn>
                    <a:cxn ang="0">
                      <a:pos x="87" y="80"/>
                    </a:cxn>
                    <a:cxn ang="0">
                      <a:pos x="91" y="79"/>
                    </a:cxn>
                    <a:cxn ang="0">
                      <a:pos x="92" y="78"/>
                    </a:cxn>
                    <a:cxn ang="0">
                      <a:pos x="89" y="78"/>
                    </a:cxn>
                    <a:cxn ang="0">
                      <a:pos x="81" y="72"/>
                    </a:cxn>
                    <a:cxn ang="0">
                      <a:pos x="73" y="66"/>
                    </a:cxn>
                    <a:cxn ang="0">
                      <a:pos x="66" y="59"/>
                    </a:cxn>
                    <a:cxn ang="0">
                      <a:pos x="60" y="50"/>
                    </a:cxn>
                    <a:cxn ang="0">
                      <a:pos x="49" y="33"/>
                    </a:cxn>
                    <a:cxn ang="0">
                      <a:pos x="35" y="19"/>
                    </a:cxn>
                    <a:cxn ang="0">
                      <a:pos x="41" y="25"/>
                    </a:cxn>
                    <a:cxn ang="0">
                      <a:pos x="40" y="23"/>
                    </a:cxn>
                    <a:cxn ang="0">
                      <a:pos x="33" y="18"/>
                    </a:cxn>
                    <a:cxn ang="0">
                      <a:pos x="24" y="10"/>
                    </a:cxn>
                    <a:cxn ang="0">
                      <a:pos x="20" y="6"/>
                    </a:cxn>
                    <a:cxn ang="0">
                      <a:pos x="15" y="4"/>
                    </a:cxn>
                    <a:cxn ang="0">
                      <a:pos x="11" y="1"/>
                    </a:cxn>
                    <a:cxn ang="0">
                      <a:pos x="7" y="0"/>
                    </a:cxn>
                    <a:cxn ang="0">
                      <a:pos x="5" y="1"/>
                    </a:cxn>
                    <a:cxn ang="0">
                      <a:pos x="3" y="1"/>
                    </a:cxn>
                    <a:cxn ang="0">
                      <a:pos x="2" y="2"/>
                    </a:cxn>
                    <a:cxn ang="0">
                      <a:pos x="1" y="5"/>
                    </a:cxn>
                    <a:cxn ang="0">
                      <a:pos x="0" y="10"/>
                    </a:cxn>
                    <a:cxn ang="0">
                      <a:pos x="0" y="19"/>
                    </a:cxn>
                    <a:cxn ang="0">
                      <a:pos x="1" y="21"/>
                    </a:cxn>
                    <a:cxn ang="0">
                      <a:pos x="4" y="25"/>
                    </a:cxn>
                    <a:cxn ang="0">
                      <a:pos x="8" y="27"/>
                    </a:cxn>
                    <a:cxn ang="0">
                      <a:pos x="13" y="30"/>
                    </a:cxn>
                    <a:cxn ang="0">
                      <a:pos x="23" y="37"/>
                    </a:cxn>
                    <a:cxn ang="0">
                      <a:pos x="30" y="42"/>
                    </a:cxn>
                    <a:cxn ang="0">
                      <a:pos x="42" y="57"/>
                    </a:cxn>
                    <a:cxn ang="0">
                      <a:pos x="53" y="72"/>
                    </a:cxn>
                    <a:cxn ang="0">
                      <a:pos x="63" y="76"/>
                    </a:cxn>
                    <a:cxn ang="0">
                      <a:pos x="73" y="78"/>
                    </a:cxn>
                    <a:cxn ang="0">
                      <a:pos x="76" y="79"/>
                    </a:cxn>
                    <a:cxn ang="0">
                      <a:pos x="80" y="80"/>
                    </a:cxn>
                    <a:cxn ang="0">
                      <a:pos x="82" y="82"/>
                    </a:cxn>
                    <a:cxn ang="0">
                      <a:pos x="83" y="83"/>
                    </a:cxn>
                  </a:cxnLst>
                  <a:rect l="0" t="0" r="r" b="b"/>
                  <a:pathLst>
                    <a:path w="92" h="83">
                      <a:moveTo>
                        <a:pt x="83" y="83"/>
                      </a:moveTo>
                      <a:lnTo>
                        <a:pt x="87" y="80"/>
                      </a:lnTo>
                      <a:lnTo>
                        <a:pt x="91" y="79"/>
                      </a:lnTo>
                      <a:lnTo>
                        <a:pt x="92" y="78"/>
                      </a:lnTo>
                      <a:lnTo>
                        <a:pt x="89" y="78"/>
                      </a:lnTo>
                      <a:lnTo>
                        <a:pt x="81" y="72"/>
                      </a:lnTo>
                      <a:lnTo>
                        <a:pt x="73" y="66"/>
                      </a:lnTo>
                      <a:lnTo>
                        <a:pt x="66" y="59"/>
                      </a:lnTo>
                      <a:lnTo>
                        <a:pt x="60" y="50"/>
                      </a:lnTo>
                      <a:lnTo>
                        <a:pt x="49" y="33"/>
                      </a:lnTo>
                      <a:lnTo>
                        <a:pt x="35" y="19"/>
                      </a:lnTo>
                      <a:lnTo>
                        <a:pt x="41" y="25"/>
                      </a:lnTo>
                      <a:lnTo>
                        <a:pt x="40" y="23"/>
                      </a:lnTo>
                      <a:lnTo>
                        <a:pt x="33" y="18"/>
                      </a:lnTo>
                      <a:lnTo>
                        <a:pt x="24" y="10"/>
                      </a:lnTo>
                      <a:lnTo>
                        <a:pt x="20" y="6"/>
                      </a:lnTo>
                      <a:lnTo>
                        <a:pt x="15" y="4"/>
                      </a:lnTo>
                      <a:lnTo>
                        <a:pt x="11" y="1"/>
                      </a:lnTo>
                      <a:lnTo>
                        <a:pt x="7" y="0"/>
                      </a:lnTo>
                      <a:lnTo>
                        <a:pt x="5" y="1"/>
                      </a:lnTo>
                      <a:lnTo>
                        <a:pt x="3" y="1"/>
                      </a:lnTo>
                      <a:lnTo>
                        <a:pt x="2" y="2"/>
                      </a:lnTo>
                      <a:lnTo>
                        <a:pt x="1" y="5"/>
                      </a:lnTo>
                      <a:lnTo>
                        <a:pt x="0" y="10"/>
                      </a:lnTo>
                      <a:lnTo>
                        <a:pt x="0" y="19"/>
                      </a:lnTo>
                      <a:lnTo>
                        <a:pt x="1" y="21"/>
                      </a:lnTo>
                      <a:lnTo>
                        <a:pt x="4" y="25"/>
                      </a:lnTo>
                      <a:lnTo>
                        <a:pt x="8" y="27"/>
                      </a:lnTo>
                      <a:lnTo>
                        <a:pt x="13" y="30"/>
                      </a:lnTo>
                      <a:lnTo>
                        <a:pt x="23" y="37"/>
                      </a:lnTo>
                      <a:lnTo>
                        <a:pt x="30" y="42"/>
                      </a:lnTo>
                      <a:lnTo>
                        <a:pt x="42" y="57"/>
                      </a:lnTo>
                      <a:lnTo>
                        <a:pt x="53" y="72"/>
                      </a:lnTo>
                      <a:lnTo>
                        <a:pt x="63" y="76"/>
                      </a:lnTo>
                      <a:lnTo>
                        <a:pt x="73" y="78"/>
                      </a:lnTo>
                      <a:lnTo>
                        <a:pt x="76" y="79"/>
                      </a:lnTo>
                      <a:lnTo>
                        <a:pt x="80" y="80"/>
                      </a:lnTo>
                      <a:lnTo>
                        <a:pt x="82" y="82"/>
                      </a:lnTo>
                      <a:lnTo>
                        <a:pt x="83" y="83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26" name="Freeform 148">
                  <a:extLst>
                    <a:ext uri="{FF2B5EF4-FFF2-40B4-BE49-F238E27FC236}">
                      <a16:creationId xmlns:a16="http://schemas.microsoft.com/office/drawing/2014/main" id="{C3121C09-D566-48BA-915B-FD04D4210C7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26261" y="8030026"/>
                  <a:ext cx="3145" cy="3145"/>
                </a:xfrm>
                <a:custGeom>
                  <a:avLst/>
                  <a:gdLst/>
                  <a:ahLst/>
                  <a:cxnLst>
                    <a:cxn ang="0">
                      <a:pos x="6" y="0"/>
                    </a:cxn>
                    <a:cxn ang="0">
                      <a:pos x="3" y="0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0" y="6"/>
                    </a:cxn>
                    <a:cxn ang="0">
                      <a:pos x="3" y="6"/>
                    </a:cxn>
                    <a:cxn ang="0">
                      <a:pos x="6" y="6"/>
                    </a:cxn>
                    <a:cxn ang="0">
                      <a:pos x="6" y="3"/>
                    </a:cxn>
                    <a:cxn ang="0">
                      <a:pos x="6" y="0"/>
                    </a:cxn>
                  </a:cxnLst>
                  <a:rect l="0" t="0" r="r" b="b"/>
                  <a:pathLst>
                    <a:path w="6" h="6">
                      <a:moveTo>
                        <a:pt x="6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0" y="6"/>
                      </a:lnTo>
                      <a:lnTo>
                        <a:pt x="3" y="6"/>
                      </a:lnTo>
                      <a:lnTo>
                        <a:pt x="6" y="6"/>
                      </a:lnTo>
                      <a:lnTo>
                        <a:pt x="6" y="3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27" name="Freeform 149">
                  <a:extLst>
                    <a:ext uri="{FF2B5EF4-FFF2-40B4-BE49-F238E27FC236}">
                      <a16:creationId xmlns:a16="http://schemas.microsoft.com/office/drawing/2014/main" id="{E5BDE3D1-FDD5-4A49-9980-BAC3E99838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26261" y="8030026"/>
                  <a:ext cx="3145" cy="3145"/>
                </a:xfrm>
                <a:custGeom>
                  <a:avLst/>
                  <a:gdLst/>
                  <a:ahLst/>
                  <a:cxnLst>
                    <a:cxn ang="0">
                      <a:pos x="6" y="0"/>
                    </a:cxn>
                    <a:cxn ang="0">
                      <a:pos x="3" y="0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0" y="6"/>
                    </a:cxn>
                    <a:cxn ang="0">
                      <a:pos x="3" y="6"/>
                    </a:cxn>
                    <a:cxn ang="0">
                      <a:pos x="6" y="6"/>
                    </a:cxn>
                    <a:cxn ang="0">
                      <a:pos x="6" y="3"/>
                    </a:cxn>
                    <a:cxn ang="0">
                      <a:pos x="6" y="0"/>
                    </a:cxn>
                  </a:cxnLst>
                  <a:rect l="0" t="0" r="r" b="b"/>
                  <a:pathLst>
                    <a:path w="6" h="6">
                      <a:moveTo>
                        <a:pt x="6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0" y="6"/>
                      </a:lnTo>
                      <a:lnTo>
                        <a:pt x="3" y="6"/>
                      </a:lnTo>
                      <a:lnTo>
                        <a:pt x="6" y="6"/>
                      </a:lnTo>
                      <a:lnTo>
                        <a:pt x="6" y="3"/>
                      </a:lnTo>
                      <a:lnTo>
                        <a:pt x="6" y="0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28" name="Freeform 150">
                  <a:extLst>
                    <a:ext uri="{FF2B5EF4-FFF2-40B4-BE49-F238E27FC236}">
                      <a16:creationId xmlns:a16="http://schemas.microsoft.com/office/drawing/2014/main" id="{1001FB44-2F24-43E9-9D71-04A80B857B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76580" y="7995432"/>
                  <a:ext cx="31449" cy="37739"/>
                </a:xfrm>
                <a:custGeom>
                  <a:avLst/>
                  <a:gdLst/>
                  <a:ahLst/>
                  <a:cxnLst>
                    <a:cxn ang="0">
                      <a:pos x="23" y="35"/>
                    </a:cxn>
                    <a:cxn ang="0">
                      <a:pos x="29" y="27"/>
                    </a:cxn>
                    <a:cxn ang="0">
                      <a:pos x="37" y="18"/>
                    </a:cxn>
                    <a:cxn ang="0">
                      <a:pos x="47" y="9"/>
                    </a:cxn>
                    <a:cxn ang="0">
                      <a:pos x="59" y="0"/>
                    </a:cxn>
                    <a:cxn ang="0">
                      <a:pos x="60" y="4"/>
                    </a:cxn>
                    <a:cxn ang="0">
                      <a:pos x="61" y="8"/>
                    </a:cxn>
                    <a:cxn ang="0">
                      <a:pos x="61" y="12"/>
                    </a:cxn>
                    <a:cxn ang="0">
                      <a:pos x="61" y="14"/>
                    </a:cxn>
                    <a:cxn ang="0">
                      <a:pos x="58" y="20"/>
                    </a:cxn>
                    <a:cxn ang="0">
                      <a:pos x="53" y="25"/>
                    </a:cxn>
                    <a:cxn ang="0">
                      <a:pos x="43" y="33"/>
                    </a:cxn>
                    <a:cxn ang="0">
                      <a:pos x="34" y="41"/>
                    </a:cxn>
                    <a:cxn ang="0">
                      <a:pos x="38" y="50"/>
                    </a:cxn>
                    <a:cxn ang="0">
                      <a:pos x="41" y="53"/>
                    </a:cxn>
                    <a:cxn ang="0">
                      <a:pos x="39" y="58"/>
                    </a:cxn>
                    <a:cxn ang="0">
                      <a:pos x="36" y="61"/>
                    </a:cxn>
                    <a:cxn ang="0">
                      <a:pos x="32" y="64"/>
                    </a:cxn>
                    <a:cxn ang="0">
                      <a:pos x="29" y="66"/>
                    </a:cxn>
                    <a:cxn ang="0">
                      <a:pos x="22" y="70"/>
                    </a:cxn>
                    <a:cxn ang="0">
                      <a:pos x="18" y="71"/>
                    </a:cxn>
                    <a:cxn ang="0">
                      <a:pos x="12" y="68"/>
                    </a:cxn>
                    <a:cxn ang="0">
                      <a:pos x="9" y="64"/>
                    </a:cxn>
                    <a:cxn ang="0">
                      <a:pos x="3" y="60"/>
                    </a:cxn>
                    <a:cxn ang="0">
                      <a:pos x="0" y="53"/>
                    </a:cxn>
                    <a:cxn ang="0">
                      <a:pos x="6" y="53"/>
                    </a:cxn>
                    <a:cxn ang="0">
                      <a:pos x="9" y="51"/>
                    </a:cxn>
                    <a:cxn ang="0">
                      <a:pos x="11" y="49"/>
                    </a:cxn>
                    <a:cxn ang="0">
                      <a:pos x="13" y="46"/>
                    </a:cxn>
                    <a:cxn ang="0">
                      <a:pos x="16" y="44"/>
                    </a:cxn>
                    <a:cxn ang="0">
                      <a:pos x="17" y="41"/>
                    </a:cxn>
                    <a:cxn ang="0">
                      <a:pos x="19" y="38"/>
                    </a:cxn>
                    <a:cxn ang="0">
                      <a:pos x="23" y="35"/>
                    </a:cxn>
                  </a:cxnLst>
                  <a:rect l="0" t="0" r="r" b="b"/>
                  <a:pathLst>
                    <a:path w="61" h="71">
                      <a:moveTo>
                        <a:pt x="23" y="35"/>
                      </a:moveTo>
                      <a:lnTo>
                        <a:pt x="29" y="27"/>
                      </a:lnTo>
                      <a:lnTo>
                        <a:pt x="37" y="18"/>
                      </a:lnTo>
                      <a:lnTo>
                        <a:pt x="47" y="9"/>
                      </a:lnTo>
                      <a:lnTo>
                        <a:pt x="59" y="0"/>
                      </a:lnTo>
                      <a:lnTo>
                        <a:pt x="60" y="4"/>
                      </a:lnTo>
                      <a:lnTo>
                        <a:pt x="61" y="8"/>
                      </a:lnTo>
                      <a:lnTo>
                        <a:pt x="61" y="12"/>
                      </a:lnTo>
                      <a:lnTo>
                        <a:pt x="61" y="14"/>
                      </a:lnTo>
                      <a:lnTo>
                        <a:pt x="58" y="20"/>
                      </a:lnTo>
                      <a:lnTo>
                        <a:pt x="53" y="25"/>
                      </a:lnTo>
                      <a:lnTo>
                        <a:pt x="43" y="33"/>
                      </a:lnTo>
                      <a:lnTo>
                        <a:pt x="34" y="41"/>
                      </a:lnTo>
                      <a:lnTo>
                        <a:pt x="38" y="50"/>
                      </a:lnTo>
                      <a:lnTo>
                        <a:pt x="41" y="53"/>
                      </a:lnTo>
                      <a:lnTo>
                        <a:pt x="39" y="58"/>
                      </a:lnTo>
                      <a:lnTo>
                        <a:pt x="36" y="61"/>
                      </a:lnTo>
                      <a:lnTo>
                        <a:pt x="32" y="64"/>
                      </a:lnTo>
                      <a:lnTo>
                        <a:pt x="29" y="66"/>
                      </a:lnTo>
                      <a:lnTo>
                        <a:pt x="22" y="70"/>
                      </a:lnTo>
                      <a:lnTo>
                        <a:pt x="18" y="71"/>
                      </a:lnTo>
                      <a:lnTo>
                        <a:pt x="12" y="68"/>
                      </a:lnTo>
                      <a:lnTo>
                        <a:pt x="9" y="64"/>
                      </a:lnTo>
                      <a:lnTo>
                        <a:pt x="3" y="60"/>
                      </a:lnTo>
                      <a:lnTo>
                        <a:pt x="0" y="53"/>
                      </a:lnTo>
                      <a:lnTo>
                        <a:pt x="6" y="53"/>
                      </a:lnTo>
                      <a:lnTo>
                        <a:pt x="9" y="51"/>
                      </a:lnTo>
                      <a:lnTo>
                        <a:pt x="11" y="49"/>
                      </a:lnTo>
                      <a:lnTo>
                        <a:pt x="13" y="46"/>
                      </a:lnTo>
                      <a:lnTo>
                        <a:pt x="16" y="44"/>
                      </a:lnTo>
                      <a:lnTo>
                        <a:pt x="17" y="41"/>
                      </a:lnTo>
                      <a:lnTo>
                        <a:pt x="19" y="38"/>
                      </a:lnTo>
                      <a:lnTo>
                        <a:pt x="23" y="35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29" name="Freeform 151">
                  <a:extLst>
                    <a:ext uri="{FF2B5EF4-FFF2-40B4-BE49-F238E27FC236}">
                      <a16:creationId xmlns:a16="http://schemas.microsoft.com/office/drawing/2014/main" id="{053FBF67-9361-40DB-AF99-FC9B1E1CEB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76580" y="7995432"/>
                  <a:ext cx="31449" cy="37739"/>
                </a:xfrm>
                <a:custGeom>
                  <a:avLst/>
                  <a:gdLst/>
                  <a:ahLst/>
                  <a:cxnLst>
                    <a:cxn ang="0">
                      <a:pos x="23" y="35"/>
                    </a:cxn>
                    <a:cxn ang="0">
                      <a:pos x="29" y="27"/>
                    </a:cxn>
                    <a:cxn ang="0">
                      <a:pos x="37" y="18"/>
                    </a:cxn>
                    <a:cxn ang="0">
                      <a:pos x="47" y="9"/>
                    </a:cxn>
                    <a:cxn ang="0">
                      <a:pos x="59" y="0"/>
                    </a:cxn>
                    <a:cxn ang="0">
                      <a:pos x="60" y="4"/>
                    </a:cxn>
                    <a:cxn ang="0">
                      <a:pos x="61" y="8"/>
                    </a:cxn>
                    <a:cxn ang="0">
                      <a:pos x="61" y="12"/>
                    </a:cxn>
                    <a:cxn ang="0">
                      <a:pos x="61" y="14"/>
                    </a:cxn>
                    <a:cxn ang="0">
                      <a:pos x="58" y="20"/>
                    </a:cxn>
                    <a:cxn ang="0">
                      <a:pos x="53" y="25"/>
                    </a:cxn>
                    <a:cxn ang="0">
                      <a:pos x="43" y="33"/>
                    </a:cxn>
                    <a:cxn ang="0">
                      <a:pos x="34" y="41"/>
                    </a:cxn>
                    <a:cxn ang="0">
                      <a:pos x="38" y="50"/>
                    </a:cxn>
                    <a:cxn ang="0">
                      <a:pos x="41" y="53"/>
                    </a:cxn>
                    <a:cxn ang="0">
                      <a:pos x="39" y="58"/>
                    </a:cxn>
                    <a:cxn ang="0">
                      <a:pos x="36" y="61"/>
                    </a:cxn>
                    <a:cxn ang="0">
                      <a:pos x="32" y="64"/>
                    </a:cxn>
                    <a:cxn ang="0">
                      <a:pos x="29" y="66"/>
                    </a:cxn>
                    <a:cxn ang="0">
                      <a:pos x="22" y="70"/>
                    </a:cxn>
                    <a:cxn ang="0">
                      <a:pos x="18" y="71"/>
                    </a:cxn>
                    <a:cxn ang="0">
                      <a:pos x="12" y="68"/>
                    </a:cxn>
                    <a:cxn ang="0">
                      <a:pos x="9" y="64"/>
                    </a:cxn>
                    <a:cxn ang="0">
                      <a:pos x="3" y="60"/>
                    </a:cxn>
                    <a:cxn ang="0">
                      <a:pos x="0" y="53"/>
                    </a:cxn>
                    <a:cxn ang="0">
                      <a:pos x="6" y="53"/>
                    </a:cxn>
                    <a:cxn ang="0">
                      <a:pos x="9" y="51"/>
                    </a:cxn>
                    <a:cxn ang="0">
                      <a:pos x="11" y="49"/>
                    </a:cxn>
                    <a:cxn ang="0">
                      <a:pos x="13" y="46"/>
                    </a:cxn>
                    <a:cxn ang="0">
                      <a:pos x="16" y="44"/>
                    </a:cxn>
                    <a:cxn ang="0">
                      <a:pos x="17" y="41"/>
                    </a:cxn>
                    <a:cxn ang="0">
                      <a:pos x="19" y="38"/>
                    </a:cxn>
                    <a:cxn ang="0">
                      <a:pos x="23" y="35"/>
                    </a:cxn>
                  </a:cxnLst>
                  <a:rect l="0" t="0" r="r" b="b"/>
                  <a:pathLst>
                    <a:path w="61" h="71">
                      <a:moveTo>
                        <a:pt x="23" y="35"/>
                      </a:moveTo>
                      <a:lnTo>
                        <a:pt x="29" y="27"/>
                      </a:lnTo>
                      <a:lnTo>
                        <a:pt x="37" y="18"/>
                      </a:lnTo>
                      <a:lnTo>
                        <a:pt x="47" y="9"/>
                      </a:lnTo>
                      <a:lnTo>
                        <a:pt x="59" y="0"/>
                      </a:lnTo>
                      <a:lnTo>
                        <a:pt x="60" y="4"/>
                      </a:lnTo>
                      <a:lnTo>
                        <a:pt x="61" y="8"/>
                      </a:lnTo>
                      <a:lnTo>
                        <a:pt x="61" y="12"/>
                      </a:lnTo>
                      <a:lnTo>
                        <a:pt x="61" y="14"/>
                      </a:lnTo>
                      <a:lnTo>
                        <a:pt x="58" y="20"/>
                      </a:lnTo>
                      <a:lnTo>
                        <a:pt x="53" y="25"/>
                      </a:lnTo>
                      <a:lnTo>
                        <a:pt x="43" y="33"/>
                      </a:lnTo>
                      <a:lnTo>
                        <a:pt x="34" y="41"/>
                      </a:lnTo>
                      <a:lnTo>
                        <a:pt x="38" y="50"/>
                      </a:lnTo>
                      <a:lnTo>
                        <a:pt x="41" y="53"/>
                      </a:lnTo>
                      <a:lnTo>
                        <a:pt x="39" y="58"/>
                      </a:lnTo>
                      <a:lnTo>
                        <a:pt x="36" y="61"/>
                      </a:lnTo>
                      <a:lnTo>
                        <a:pt x="32" y="64"/>
                      </a:lnTo>
                      <a:lnTo>
                        <a:pt x="29" y="66"/>
                      </a:lnTo>
                      <a:lnTo>
                        <a:pt x="22" y="70"/>
                      </a:lnTo>
                      <a:lnTo>
                        <a:pt x="18" y="71"/>
                      </a:lnTo>
                      <a:lnTo>
                        <a:pt x="12" y="68"/>
                      </a:lnTo>
                      <a:lnTo>
                        <a:pt x="9" y="64"/>
                      </a:lnTo>
                      <a:lnTo>
                        <a:pt x="3" y="60"/>
                      </a:lnTo>
                      <a:lnTo>
                        <a:pt x="0" y="53"/>
                      </a:lnTo>
                      <a:lnTo>
                        <a:pt x="6" y="53"/>
                      </a:lnTo>
                      <a:lnTo>
                        <a:pt x="9" y="51"/>
                      </a:lnTo>
                      <a:lnTo>
                        <a:pt x="11" y="49"/>
                      </a:lnTo>
                      <a:lnTo>
                        <a:pt x="13" y="46"/>
                      </a:lnTo>
                      <a:lnTo>
                        <a:pt x="16" y="44"/>
                      </a:lnTo>
                      <a:lnTo>
                        <a:pt x="17" y="41"/>
                      </a:lnTo>
                      <a:lnTo>
                        <a:pt x="19" y="38"/>
                      </a:lnTo>
                      <a:lnTo>
                        <a:pt x="23" y="35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30" name="Freeform 152">
                  <a:extLst>
                    <a:ext uri="{FF2B5EF4-FFF2-40B4-BE49-F238E27FC236}">
                      <a16:creationId xmlns:a16="http://schemas.microsoft.com/office/drawing/2014/main" id="{BC9FA2B0-26B2-4662-AA6E-871BD2004A7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333826" y="7888504"/>
                  <a:ext cx="31449" cy="25159"/>
                </a:xfrm>
                <a:custGeom>
                  <a:avLst/>
                  <a:gdLst/>
                  <a:ahLst/>
                  <a:cxnLst>
                    <a:cxn ang="0">
                      <a:pos x="0" y="35"/>
                    </a:cxn>
                    <a:cxn ang="0">
                      <a:pos x="14" y="26"/>
                    </a:cxn>
                    <a:cxn ang="0">
                      <a:pos x="28" y="20"/>
                    </a:cxn>
                    <a:cxn ang="0">
                      <a:pos x="36" y="15"/>
                    </a:cxn>
                    <a:cxn ang="0">
                      <a:pos x="44" y="11"/>
                    </a:cxn>
                    <a:cxn ang="0">
                      <a:pos x="52" y="5"/>
                    </a:cxn>
                    <a:cxn ang="0">
                      <a:pos x="58" y="0"/>
                    </a:cxn>
                    <a:cxn ang="0">
                      <a:pos x="59" y="3"/>
                    </a:cxn>
                    <a:cxn ang="0">
                      <a:pos x="59" y="8"/>
                    </a:cxn>
                    <a:cxn ang="0">
                      <a:pos x="58" y="11"/>
                    </a:cxn>
                    <a:cxn ang="0">
                      <a:pos x="57" y="13"/>
                    </a:cxn>
                    <a:cxn ang="0">
                      <a:pos x="54" y="19"/>
                    </a:cxn>
                    <a:cxn ang="0">
                      <a:pos x="51" y="23"/>
                    </a:cxn>
                    <a:cxn ang="0">
                      <a:pos x="46" y="27"/>
                    </a:cxn>
                    <a:cxn ang="0">
                      <a:pos x="44" y="33"/>
                    </a:cxn>
                    <a:cxn ang="0">
                      <a:pos x="44" y="35"/>
                    </a:cxn>
                    <a:cxn ang="0">
                      <a:pos x="44" y="39"/>
                    </a:cxn>
                    <a:cxn ang="0">
                      <a:pos x="45" y="42"/>
                    </a:cxn>
                    <a:cxn ang="0">
                      <a:pos x="46" y="46"/>
                    </a:cxn>
                    <a:cxn ang="0">
                      <a:pos x="41" y="46"/>
                    </a:cxn>
                    <a:cxn ang="0">
                      <a:pos x="35" y="46"/>
                    </a:cxn>
                    <a:cxn ang="0">
                      <a:pos x="31" y="43"/>
                    </a:cxn>
                    <a:cxn ang="0">
                      <a:pos x="26" y="41"/>
                    </a:cxn>
                    <a:cxn ang="0">
                      <a:pos x="22" y="40"/>
                    </a:cxn>
                    <a:cxn ang="0">
                      <a:pos x="17" y="39"/>
                    </a:cxn>
                    <a:cxn ang="0">
                      <a:pos x="8" y="37"/>
                    </a:cxn>
                    <a:cxn ang="0">
                      <a:pos x="0" y="35"/>
                    </a:cxn>
                  </a:cxnLst>
                  <a:rect l="0" t="0" r="r" b="b"/>
                  <a:pathLst>
                    <a:path w="59" h="46">
                      <a:moveTo>
                        <a:pt x="0" y="35"/>
                      </a:moveTo>
                      <a:lnTo>
                        <a:pt x="14" y="26"/>
                      </a:lnTo>
                      <a:lnTo>
                        <a:pt x="28" y="20"/>
                      </a:lnTo>
                      <a:lnTo>
                        <a:pt x="36" y="15"/>
                      </a:lnTo>
                      <a:lnTo>
                        <a:pt x="44" y="11"/>
                      </a:lnTo>
                      <a:lnTo>
                        <a:pt x="52" y="5"/>
                      </a:lnTo>
                      <a:lnTo>
                        <a:pt x="58" y="0"/>
                      </a:lnTo>
                      <a:lnTo>
                        <a:pt x="59" y="3"/>
                      </a:lnTo>
                      <a:lnTo>
                        <a:pt x="59" y="8"/>
                      </a:lnTo>
                      <a:lnTo>
                        <a:pt x="58" y="11"/>
                      </a:lnTo>
                      <a:lnTo>
                        <a:pt x="57" y="13"/>
                      </a:lnTo>
                      <a:lnTo>
                        <a:pt x="54" y="19"/>
                      </a:lnTo>
                      <a:lnTo>
                        <a:pt x="51" y="23"/>
                      </a:lnTo>
                      <a:lnTo>
                        <a:pt x="46" y="27"/>
                      </a:lnTo>
                      <a:lnTo>
                        <a:pt x="44" y="33"/>
                      </a:lnTo>
                      <a:lnTo>
                        <a:pt x="44" y="35"/>
                      </a:lnTo>
                      <a:lnTo>
                        <a:pt x="44" y="39"/>
                      </a:lnTo>
                      <a:lnTo>
                        <a:pt x="45" y="42"/>
                      </a:lnTo>
                      <a:lnTo>
                        <a:pt x="46" y="46"/>
                      </a:lnTo>
                      <a:lnTo>
                        <a:pt x="41" y="46"/>
                      </a:lnTo>
                      <a:lnTo>
                        <a:pt x="35" y="46"/>
                      </a:lnTo>
                      <a:lnTo>
                        <a:pt x="31" y="43"/>
                      </a:lnTo>
                      <a:lnTo>
                        <a:pt x="26" y="41"/>
                      </a:lnTo>
                      <a:lnTo>
                        <a:pt x="22" y="40"/>
                      </a:lnTo>
                      <a:lnTo>
                        <a:pt x="17" y="39"/>
                      </a:lnTo>
                      <a:lnTo>
                        <a:pt x="8" y="37"/>
                      </a:lnTo>
                      <a:lnTo>
                        <a:pt x="0" y="35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31" name="Freeform 153">
                  <a:extLst>
                    <a:ext uri="{FF2B5EF4-FFF2-40B4-BE49-F238E27FC236}">
                      <a16:creationId xmlns:a16="http://schemas.microsoft.com/office/drawing/2014/main" id="{E7F6199D-CAA6-4F04-B4CB-9E28C6B6EE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333826" y="7888504"/>
                  <a:ext cx="31449" cy="25159"/>
                </a:xfrm>
                <a:custGeom>
                  <a:avLst/>
                  <a:gdLst/>
                  <a:ahLst/>
                  <a:cxnLst>
                    <a:cxn ang="0">
                      <a:pos x="0" y="35"/>
                    </a:cxn>
                    <a:cxn ang="0">
                      <a:pos x="14" y="26"/>
                    </a:cxn>
                    <a:cxn ang="0">
                      <a:pos x="28" y="20"/>
                    </a:cxn>
                    <a:cxn ang="0">
                      <a:pos x="36" y="15"/>
                    </a:cxn>
                    <a:cxn ang="0">
                      <a:pos x="44" y="11"/>
                    </a:cxn>
                    <a:cxn ang="0">
                      <a:pos x="52" y="5"/>
                    </a:cxn>
                    <a:cxn ang="0">
                      <a:pos x="58" y="0"/>
                    </a:cxn>
                    <a:cxn ang="0">
                      <a:pos x="59" y="3"/>
                    </a:cxn>
                    <a:cxn ang="0">
                      <a:pos x="59" y="8"/>
                    </a:cxn>
                    <a:cxn ang="0">
                      <a:pos x="58" y="11"/>
                    </a:cxn>
                    <a:cxn ang="0">
                      <a:pos x="57" y="13"/>
                    </a:cxn>
                    <a:cxn ang="0">
                      <a:pos x="54" y="19"/>
                    </a:cxn>
                    <a:cxn ang="0">
                      <a:pos x="51" y="23"/>
                    </a:cxn>
                    <a:cxn ang="0">
                      <a:pos x="46" y="27"/>
                    </a:cxn>
                    <a:cxn ang="0">
                      <a:pos x="44" y="33"/>
                    </a:cxn>
                    <a:cxn ang="0">
                      <a:pos x="44" y="35"/>
                    </a:cxn>
                    <a:cxn ang="0">
                      <a:pos x="44" y="39"/>
                    </a:cxn>
                    <a:cxn ang="0">
                      <a:pos x="45" y="42"/>
                    </a:cxn>
                    <a:cxn ang="0">
                      <a:pos x="46" y="46"/>
                    </a:cxn>
                    <a:cxn ang="0">
                      <a:pos x="41" y="46"/>
                    </a:cxn>
                    <a:cxn ang="0">
                      <a:pos x="35" y="46"/>
                    </a:cxn>
                    <a:cxn ang="0">
                      <a:pos x="31" y="43"/>
                    </a:cxn>
                    <a:cxn ang="0">
                      <a:pos x="26" y="41"/>
                    </a:cxn>
                    <a:cxn ang="0">
                      <a:pos x="22" y="40"/>
                    </a:cxn>
                    <a:cxn ang="0">
                      <a:pos x="17" y="39"/>
                    </a:cxn>
                    <a:cxn ang="0">
                      <a:pos x="8" y="37"/>
                    </a:cxn>
                    <a:cxn ang="0">
                      <a:pos x="0" y="35"/>
                    </a:cxn>
                  </a:cxnLst>
                  <a:rect l="0" t="0" r="r" b="b"/>
                  <a:pathLst>
                    <a:path w="59" h="46">
                      <a:moveTo>
                        <a:pt x="0" y="35"/>
                      </a:moveTo>
                      <a:lnTo>
                        <a:pt x="14" y="26"/>
                      </a:lnTo>
                      <a:lnTo>
                        <a:pt x="28" y="20"/>
                      </a:lnTo>
                      <a:lnTo>
                        <a:pt x="36" y="15"/>
                      </a:lnTo>
                      <a:lnTo>
                        <a:pt x="44" y="11"/>
                      </a:lnTo>
                      <a:lnTo>
                        <a:pt x="52" y="5"/>
                      </a:lnTo>
                      <a:lnTo>
                        <a:pt x="58" y="0"/>
                      </a:lnTo>
                      <a:lnTo>
                        <a:pt x="59" y="3"/>
                      </a:lnTo>
                      <a:lnTo>
                        <a:pt x="59" y="8"/>
                      </a:lnTo>
                      <a:lnTo>
                        <a:pt x="58" y="11"/>
                      </a:lnTo>
                      <a:lnTo>
                        <a:pt x="57" y="13"/>
                      </a:lnTo>
                      <a:lnTo>
                        <a:pt x="54" y="19"/>
                      </a:lnTo>
                      <a:lnTo>
                        <a:pt x="51" y="23"/>
                      </a:lnTo>
                      <a:lnTo>
                        <a:pt x="46" y="27"/>
                      </a:lnTo>
                      <a:lnTo>
                        <a:pt x="44" y="33"/>
                      </a:lnTo>
                      <a:lnTo>
                        <a:pt x="44" y="35"/>
                      </a:lnTo>
                      <a:lnTo>
                        <a:pt x="44" y="39"/>
                      </a:lnTo>
                      <a:lnTo>
                        <a:pt x="45" y="42"/>
                      </a:lnTo>
                      <a:lnTo>
                        <a:pt x="46" y="46"/>
                      </a:lnTo>
                      <a:lnTo>
                        <a:pt x="41" y="46"/>
                      </a:lnTo>
                      <a:lnTo>
                        <a:pt x="35" y="46"/>
                      </a:lnTo>
                      <a:lnTo>
                        <a:pt x="31" y="43"/>
                      </a:lnTo>
                      <a:lnTo>
                        <a:pt x="26" y="41"/>
                      </a:lnTo>
                      <a:lnTo>
                        <a:pt x="22" y="40"/>
                      </a:lnTo>
                      <a:lnTo>
                        <a:pt x="17" y="39"/>
                      </a:lnTo>
                      <a:lnTo>
                        <a:pt x="8" y="37"/>
                      </a:lnTo>
                      <a:lnTo>
                        <a:pt x="0" y="35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32" name="Freeform 154">
                  <a:extLst>
                    <a:ext uri="{FF2B5EF4-FFF2-40B4-BE49-F238E27FC236}">
                      <a16:creationId xmlns:a16="http://schemas.microsoft.com/office/drawing/2014/main" id="{15C5ECD3-B58B-4F90-9223-1013468A1A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377855" y="7838186"/>
                  <a:ext cx="59754" cy="22014"/>
                </a:xfrm>
                <a:custGeom>
                  <a:avLst/>
                  <a:gdLst/>
                  <a:ahLst/>
                  <a:cxnLst>
                    <a:cxn ang="0">
                      <a:pos x="1" y="16"/>
                    </a:cxn>
                    <a:cxn ang="0">
                      <a:pos x="11" y="10"/>
                    </a:cxn>
                    <a:cxn ang="0">
                      <a:pos x="20" y="6"/>
                    </a:cxn>
                    <a:cxn ang="0">
                      <a:pos x="30" y="2"/>
                    </a:cxn>
                    <a:cxn ang="0">
                      <a:pos x="40" y="1"/>
                    </a:cxn>
                    <a:cxn ang="0">
                      <a:pos x="50" y="0"/>
                    </a:cxn>
                    <a:cxn ang="0">
                      <a:pos x="60" y="0"/>
                    </a:cxn>
                    <a:cxn ang="0">
                      <a:pos x="69" y="2"/>
                    </a:cxn>
                    <a:cxn ang="0">
                      <a:pos x="79" y="3"/>
                    </a:cxn>
                    <a:cxn ang="0">
                      <a:pos x="81" y="3"/>
                    </a:cxn>
                    <a:cxn ang="0">
                      <a:pos x="79" y="3"/>
                    </a:cxn>
                    <a:cxn ang="0">
                      <a:pos x="85" y="5"/>
                    </a:cxn>
                    <a:cxn ang="0">
                      <a:pos x="91" y="6"/>
                    </a:cxn>
                    <a:cxn ang="0">
                      <a:pos x="97" y="8"/>
                    </a:cxn>
                    <a:cxn ang="0">
                      <a:pos x="102" y="11"/>
                    </a:cxn>
                    <a:cxn ang="0">
                      <a:pos x="105" y="15"/>
                    </a:cxn>
                    <a:cxn ang="0">
                      <a:pos x="109" y="19"/>
                    </a:cxn>
                    <a:cxn ang="0">
                      <a:pos x="109" y="23"/>
                    </a:cxn>
                    <a:cxn ang="0">
                      <a:pos x="107" y="28"/>
                    </a:cxn>
                    <a:cxn ang="0">
                      <a:pos x="104" y="29"/>
                    </a:cxn>
                    <a:cxn ang="0">
                      <a:pos x="100" y="30"/>
                    </a:cxn>
                    <a:cxn ang="0">
                      <a:pos x="96" y="30"/>
                    </a:cxn>
                    <a:cxn ang="0">
                      <a:pos x="92" y="30"/>
                    </a:cxn>
                    <a:cxn ang="0">
                      <a:pos x="84" y="28"/>
                    </a:cxn>
                    <a:cxn ang="0">
                      <a:pos x="72" y="28"/>
                    </a:cxn>
                    <a:cxn ang="0">
                      <a:pos x="70" y="37"/>
                    </a:cxn>
                    <a:cxn ang="0">
                      <a:pos x="66" y="46"/>
                    </a:cxn>
                    <a:cxn ang="0">
                      <a:pos x="54" y="46"/>
                    </a:cxn>
                    <a:cxn ang="0">
                      <a:pos x="43" y="46"/>
                    </a:cxn>
                    <a:cxn ang="0">
                      <a:pos x="40" y="41"/>
                    </a:cxn>
                    <a:cxn ang="0">
                      <a:pos x="39" y="37"/>
                    </a:cxn>
                    <a:cxn ang="0">
                      <a:pos x="39" y="34"/>
                    </a:cxn>
                    <a:cxn ang="0">
                      <a:pos x="36" y="32"/>
                    </a:cxn>
                    <a:cxn ang="0">
                      <a:pos x="34" y="30"/>
                    </a:cxn>
                    <a:cxn ang="0">
                      <a:pos x="31" y="28"/>
                    </a:cxn>
                    <a:cxn ang="0">
                      <a:pos x="30" y="26"/>
                    </a:cxn>
                    <a:cxn ang="0">
                      <a:pos x="29" y="23"/>
                    </a:cxn>
                    <a:cxn ang="0">
                      <a:pos x="29" y="21"/>
                    </a:cxn>
                    <a:cxn ang="0">
                      <a:pos x="29" y="19"/>
                    </a:cxn>
                    <a:cxn ang="0">
                      <a:pos x="30" y="17"/>
                    </a:cxn>
                    <a:cxn ang="0">
                      <a:pos x="31" y="16"/>
                    </a:cxn>
                    <a:cxn ang="0">
                      <a:pos x="20" y="23"/>
                    </a:cxn>
                    <a:cxn ang="0">
                      <a:pos x="13" y="28"/>
                    </a:cxn>
                    <a:cxn ang="0">
                      <a:pos x="13" y="19"/>
                    </a:cxn>
                    <a:cxn ang="0">
                      <a:pos x="13" y="16"/>
                    </a:cxn>
                    <a:cxn ang="0">
                      <a:pos x="11" y="13"/>
                    </a:cxn>
                    <a:cxn ang="0">
                      <a:pos x="8" y="13"/>
                    </a:cxn>
                    <a:cxn ang="0">
                      <a:pos x="5" y="13"/>
                    </a:cxn>
                    <a:cxn ang="0">
                      <a:pos x="3" y="13"/>
                    </a:cxn>
                    <a:cxn ang="0">
                      <a:pos x="1" y="15"/>
                    </a:cxn>
                    <a:cxn ang="0">
                      <a:pos x="0" y="15"/>
                    </a:cxn>
                    <a:cxn ang="0">
                      <a:pos x="0" y="16"/>
                    </a:cxn>
                    <a:cxn ang="0">
                      <a:pos x="1" y="16"/>
                    </a:cxn>
                  </a:cxnLst>
                  <a:rect l="0" t="0" r="r" b="b"/>
                  <a:pathLst>
                    <a:path w="109" h="46">
                      <a:moveTo>
                        <a:pt x="1" y="16"/>
                      </a:moveTo>
                      <a:lnTo>
                        <a:pt x="11" y="10"/>
                      </a:lnTo>
                      <a:lnTo>
                        <a:pt x="20" y="6"/>
                      </a:lnTo>
                      <a:lnTo>
                        <a:pt x="30" y="2"/>
                      </a:lnTo>
                      <a:lnTo>
                        <a:pt x="40" y="1"/>
                      </a:lnTo>
                      <a:lnTo>
                        <a:pt x="50" y="0"/>
                      </a:lnTo>
                      <a:lnTo>
                        <a:pt x="60" y="0"/>
                      </a:lnTo>
                      <a:lnTo>
                        <a:pt x="69" y="2"/>
                      </a:lnTo>
                      <a:lnTo>
                        <a:pt x="79" y="3"/>
                      </a:lnTo>
                      <a:lnTo>
                        <a:pt x="81" y="3"/>
                      </a:lnTo>
                      <a:lnTo>
                        <a:pt x="79" y="3"/>
                      </a:lnTo>
                      <a:lnTo>
                        <a:pt x="85" y="5"/>
                      </a:lnTo>
                      <a:lnTo>
                        <a:pt x="91" y="6"/>
                      </a:lnTo>
                      <a:lnTo>
                        <a:pt x="97" y="8"/>
                      </a:lnTo>
                      <a:lnTo>
                        <a:pt x="102" y="11"/>
                      </a:lnTo>
                      <a:lnTo>
                        <a:pt x="105" y="15"/>
                      </a:lnTo>
                      <a:lnTo>
                        <a:pt x="109" y="19"/>
                      </a:lnTo>
                      <a:lnTo>
                        <a:pt x="109" y="23"/>
                      </a:lnTo>
                      <a:lnTo>
                        <a:pt x="107" y="28"/>
                      </a:lnTo>
                      <a:lnTo>
                        <a:pt x="104" y="29"/>
                      </a:lnTo>
                      <a:lnTo>
                        <a:pt x="100" y="30"/>
                      </a:lnTo>
                      <a:lnTo>
                        <a:pt x="96" y="30"/>
                      </a:lnTo>
                      <a:lnTo>
                        <a:pt x="92" y="30"/>
                      </a:lnTo>
                      <a:lnTo>
                        <a:pt x="84" y="28"/>
                      </a:lnTo>
                      <a:lnTo>
                        <a:pt x="72" y="28"/>
                      </a:lnTo>
                      <a:lnTo>
                        <a:pt x="70" y="37"/>
                      </a:lnTo>
                      <a:lnTo>
                        <a:pt x="66" y="46"/>
                      </a:lnTo>
                      <a:lnTo>
                        <a:pt x="54" y="46"/>
                      </a:lnTo>
                      <a:lnTo>
                        <a:pt x="43" y="46"/>
                      </a:lnTo>
                      <a:lnTo>
                        <a:pt x="40" y="41"/>
                      </a:lnTo>
                      <a:lnTo>
                        <a:pt x="39" y="37"/>
                      </a:lnTo>
                      <a:lnTo>
                        <a:pt x="39" y="34"/>
                      </a:lnTo>
                      <a:lnTo>
                        <a:pt x="36" y="32"/>
                      </a:lnTo>
                      <a:lnTo>
                        <a:pt x="34" y="30"/>
                      </a:lnTo>
                      <a:lnTo>
                        <a:pt x="31" y="28"/>
                      </a:lnTo>
                      <a:lnTo>
                        <a:pt x="30" y="26"/>
                      </a:lnTo>
                      <a:lnTo>
                        <a:pt x="29" y="23"/>
                      </a:lnTo>
                      <a:lnTo>
                        <a:pt x="29" y="21"/>
                      </a:lnTo>
                      <a:lnTo>
                        <a:pt x="29" y="19"/>
                      </a:lnTo>
                      <a:lnTo>
                        <a:pt x="30" y="17"/>
                      </a:lnTo>
                      <a:lnTo>
                        <a:pt x="31" y="16"/>
                      </a:lnTo>
                      <a:lnTo>
                        <a:pt x="20" y="23"/>
                      </a:lnTo>
                      <a:lnTo>
                        <a:pt x="13" y="28"/>
                      </a:lnTo>
                      <a:lnTo>
                        <a:pt x="13" y="19"/>
                      </a:lnTo>
                      <a:lnTo>
                        <a:pt x="13" y="16"/>
                      </a:lnTo>
                      <a:lnTo>
                        <a:pt x="11" y="13"/>
                      </a:lnTo>
                      <a:lnTo>
                        <a:pt x="8" y="13"/>
                      </a:lnTo>
                      <a:lnTo>
                        <a:pt x="5" y="13"/>
                      </a:lnTo>
                      <a:lnTo>
                        <a:pt x="3" y="13"/>
                      </a:lnTo>
                      <a:lnTo>
                        <a:pt x="1" y="15"/>
                      </a:lnTo>
                      <a:lnTo>
                        <a:pt x="0" y="15"/>
                      </a:lnTo>
                      <a:lnTo>
                        <a:pt x="0" y="16"/>
                      </a:lnTo>
                      <a:lnTo>
                        <a:pt x="1" y="16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33" name="Freeform 155">
                  <a:extLst>
                    <a:ext uri="{FF2B5EF4-FFF2-40B4-BE49-F238E27FC236}">
                      <a16:creationId xmlns:a16="http://schemas.microsoft.com/office/drawing/2014/main" id="{5D0884C9-2F02-485F-84F5-2F2B3AFC1B8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377855" y="7838186"/>
                  <a:ext cx="59754" cy="22014"/>
                </a:xfrm>
                <a:custGeom>
                  <a:avLst/>
                  <a:gdLst/>
                  <a:ahLst/>
                  <a:cxnLst>
                    <a:cxn ang="0">
                      <a:pos x="1" y="16"/>
                    </a:cxn>
                    <a:cxn ang="0">
                      <a:pos x="11" y="10"/>
                    </a:cxn>
                    <a:cxn ang="0">
                      <a:pos x="20" y="6"/>
                    </a:cxn>
                    <a:cxn ang="0">
                      <a:pos x="30" y="2"/>
                    </a:cxn>
                    <a:cxn ang="0">
                      <a:pos x="40" y="1"/>
                    </a:cxn>
                    <a:cxn ang="0">
                      <a:pos x="50" y="0"/>
                    </a:cxn>
                    <a:cxn ang="0">
                      <a:pos x="60" y="0"/>
                    </a:cxn>
                    <a:cxn ang="0">
                      <a:pos x="69" y="2"/>
                    </a:cxn>
                    <a:cxn ang="0">
                      <a:pos x="79" y="3"/>
                    </a:cxn>
                    <a:cxn ang="0">
                      <a:pos x="81" y="3"/>
                    </a:cxn>
                    <a:cxn ang="0">
                      <a:pos x="79" y="3"/>
                    </a:cxn>
                    <a:cxn ang="0">
                      <a:pos x="85" y="5"/>
                    </a:cxn>
                    <a:cxn ang="0">
                      <a:pos x="91" y="6"/>
                    </a:cxn>
                    <a:cxn ang="0">
                      <a:pos x="97" y="8"/>
                    </a:cxn>
                    <a:cxn ang="0">
                      <a:pos x="102" y="11"/>
                    </a:cxn>
                    <a:cxn ang="0">
                      <a:pos x="105" y="15"/>
                    </a:cxn>
                    <a:cxn ang="0">
                      <a:pos x="109" y="19"/>
                    </a:cxn>
                    <a:cxn ang="0">
                      <a:pos x="109" y="23"/>
                    </a:cxn>
                    <a:cxn ang="0">
                      <a:pos x="107" y="28"/>
                    </a:cxn>
                    <a:cxn ang="0">
                      <a:pos x="104" y="29"/>
                    </a:cxn>
                    <a:cxn ang="0">
                      <a:pos x="100" y="30"/>
                    </a:cxn>
                    <a:cxn ang="0">
                      <a:pos x="96" y="30"/>
                    </a:cxn>
                    <a:cxn ang="0">
                      <a:pos x="92" y="30"/>
                    </a:cxn>
                    <a:cxn ang="0">
                      <a:pos x="84" y="28"/>
                    </a:cxn>
                    <a:cxn ang="0">
                      <a:pos x="72" y="28"/>
                    </a:cxn>
                    <a:cxn ang="0">
                      <a:pos x="70" y="37"/>
                    </a:cxn>
                    <a:cxn ang="0">
                      <a:pos x="66" y="46"/>
                    </a:cxn>
                    <a:cxn ang="0">
                      <a:pos x="54" y="46"/>
                    </a:cxn>
                    <a:cxn ang="0">
                      <a:pos x="43" y="46"/>
                    </a:cxn>
                    <a:cxn ang="0">
                      <a:pos x="40" y="41"/>
                    </a:cxn>
                    <a:cxn ang="0">
                      <a:pos x="39" y="37"/>
                    </a:cxn>
                    <a:cxn ang="0">
                      <a:pos x="39" y="34"/>
                    </a:cxn>
                    <a:cxn ang="0">
                      <a:pos x="36" y="32"/>
                    </a:cxn>
                    <a:cxn ang="0">
                      <a:pos x="34" y="30"/>
                    </a:cxn>
                    <a:cxn ang="0">
                      <a:pos x="31" y="28"/>
                    </a:cxn>
                    <a:cxn ang="0">
                      <a:pos x="30" y="26"/>
                    </a:cxn>
                    <a:cxn ang="0">
                      <a:pos x="29" y="23"/>
                    </a:cxn>
                    <a:cxn ang="0">
                      <a:pos x="29" y="21"/>
                    </a:cxn>
                    <a:cxn ang="0">
                      <a:pos x="29" y="19"/>
                    </a:cxn>
                    <a:cxn ang="0">
                      <a:pos x="30" y="17"/>
                    </a:cxn>
                    <a:cxn ang="0">
                      <a:pos x="31" y="16"/>
                    </a:cxn>
                    <a:cxn ang="0">
                      <a:pos x="20" y="23"/>
                    </a:cxn>
                    <a:cxn ang="0">
                      <a:pos x="13" y="28"/>
                    </a:cxn>
                    <a:cxn ang="0">
                      <a:pos x="13" y="19"/>
                    </a:cxn>
                    <a:cxn ang="0">
                      <a:pos x="13" y="16"/>
                    </a:cxn>
                    <a:cxn ang="0">
                      <a:pos x="11" y="13"/>
                    </a:cxn>
                    <a:cxn ang="0">
                      <a:pos x="8" y="13"/>
                    </a:cxn>
                    <a:cxn ang="0">
                      <a:pos x="5" y="13"/>
                    </a:cxn>
                    <a:cxn ang="0">
                      <a:pos x="3" y="13"/>
                    </a:cxn>
                    <a:cxn ang="0">
                      <a:pos x="1" y="15"/>
                    </a:cxn>
                    <a:cxn ang="0">
                      <a:pos x="0" y="15"/>
                    </a:cxn>
                    <a:cxn ang="0">
                      <a:pos x="0" y="16"/>
                    </a:cxn>
                    <a:cxn ang="0">
                      <a:pos x="1" y="16"/>
                    </a:cxn>
                  </a:cxnLst>
                  <a:rect l="0" t="0" r="r" b="b"/>
                  <a:pathLst>
                    <a:path w="109" h="46">
                      <a:moveTo>
                        <a:pt x="1" y="16"/>
                      </a:moveTo>
                      <a:lnTo>
                        <a:pt x="11" y="10"/>
                      </a:lnTo>
                      <a:lnTo>
                        <a:pt x="20" y="6"/>
                      </a:lnTo>
                      <a:lnTo>
                        <a:pt x="30" y="2"/>
                      </a:lnTo>
                      <a:lnTo>
                        <a:pt x="40" y="1"/>
                      </a:lnTo>
                      <a:lnTo>
                        <a:pt x="50" y="0"/>
                      </a:lnTo>
                      <a:lnTo>
                        <a:pt x="60" y="0"/>
                      </a:lnTo>
                      <a:lnTo>
                        <a:pt x="69" y="2"/>
                      </a:lnTo>
                      <a:lnTo>
                        <a:pt x="79" y="3"/>
                      </a:lnTo>
                      <a:lnTo>
                        <a:pt x="81" y="3"/>
                      </a:lnTo>
                      <a:lnTo>
                        <a:pt x="79" y="3"/>
                      </a:lnTo>
                      <a:lnTo>
                        <a:pt x="85" y="5"/>
                      </a:lnTo>
                      <a:lnTo>
                        <a:pt x="91" y="6"/>
                      </a:lnTo>
                      <a:lnTo>
                        <a:pt x="97" y="8"/>
                      </a:lnTo>
                      <a:lnTo>
                        <a:pt x="102" y="11"/>
                      </a:lnTo>
                      <a:lnTo>
                        <a:pt x="105" y="15"/>
                      </a:lnTo>
                      <a:lnTo>
                        <a:pt x="109" y="19"/>
                      </a:lnTo>
                      <a:lnTo>
                        <a:pt x="109" y="23"/>
                      </a:lnTo>
                      <a:lnTo>
                        <a:pt x="107" y="28"/>
                      </a:lnTo>
                      <a:lnTo>
                        <a:pt x="104" y="29"/>
                      </a:lnTo>
                      <a:lnTo>
                        <a:pt x="100" y="30"/>
                      </a:lnTo>
                      <a:lnTo>
                        <a:pt x="96" y="30"/>
                      </a:lnTo>
                      <a:lnTo>
                        <a:pt x="92" y="30"/>
                      </a:lnTo>
                      <a:lnTo>
                        <a:pt x="84" y="28"/>
                      </a:lnTo>
                      <a:lnTo>
                        <a:pt x="72" y="28"/>
                      </a:lnTo>
                      <a:lnTo>
                        <a:pt x="70" y="37"/>
                      </a:lnTo>
                      <a:lnTo>
                        <a:pt x="66" y="46"/>
                      </a:lnTo>
                      <a:lnTo>
                        <a:pt x="54" y="46"/>
                      </a:lnTo>
                      <a:lnTo>
                        <a:pt x="43" y="46"/>
                      </a:lnTo>
                      <a:lnTo>
                        <a:pt x="40" y="41"/>
                      </a:lnTo>
                      <a:lnTo>
                        <a:pt x="39" y="37"/>
                      </a:lnTo>
                      <a:lnTo>
                        <a:pt x="39" y="34"/>
                      </a:lnTo>
                      <a:lnTo>
                        <a:pt x="36" y="32"/>
                      </a:lnTo>
                      <a:lnTo>
                        <a:pt x="34" y="30"/>
                      </a:lnTo>
                      <a:lnTo>
                        <a:pt x="31" y="28"/>
                      </a:lnTo>
                      <a:lnTo>
                        <a:pt x="30" y="26"/>
                      </a:lnTo>
                      <a:lnTo>
                        <a:pt x="29" y="23"/>
                      </a:lnTo>
                      <a:lnTo>
                        <a:pt x="29" y="21"/>
                      </a:lnTo>
                      <a:lnTo>
                        <a:pt x="29" y="19"/>
                      </a:lnTo>
                      <a:lnTo>
                        <a:pt x="30" y="17"/>
                      </a:lnTo>
                      <a:lnTo>
                        <a:pt x="31" y="16"/>
                      </a:lnTo>
                      <a:lnTo>
                        <a:pt x="20" y="23"/>
                      </a:lnTo>
                      <a:lnTo>
                        <a:pt x="13" y="28"/>
                      </a:lnTo>
                      <a:lnTo>
                        <a:pt x="13" y="19"/>
                      </a:lnTo>
                      <a:lnTo>
                        <a:pt x="13" y="16"/>
                      </a:lnTo>
                      <a:lnTo>
                        <a:pt x="11" y="13"/>
                      </a:lnTo>
                      <a:lnTo>
                        <a:pt x="8" y="13"/>
                      </a:lnTo>
                      <a:lnTo>
                        <a:pt x="5" y="13"/>
                      </a:lnTo>
                      <a:lnTo>
                        <a:pt x="3" y="13"/>
                      </a:lnTo>
                      <a:lnTo>
                        <a:pt x="1" y="15"/>
                      </a:lnTo>
                      <a:lnTo>
                        <a:pt x="0" y="15"/>
                      </a:lnTo>
                      <a:lnTo>
                        <a:pt x="0" y="16"/>
                      </a:lnTo>
                      <a:lnTo>
                        <a:pt x="1" y="16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34" name="Freeform 156">
                  <a:extLst>
                    <a:ext uri="{FF2B5EF4-FFF2-40B4-BE49-F238E27FC236}">
                      <a16:creationId xmlns:a16="http://schemas.microsoft.com/office/drawing/2014/main" id="{A5EC22D7-D72C-4188-A0DA-2573F67B4A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245768" y="7951403"/>
                  <a:ext cx="6290" cy="6290"/>
                </a:xfrm>
                <a:custGeom>
                  <a:avLst/>
                  <a:gdLst/>
                  <a:ahLst/>
                  <a:cxnLst>
                    <a:cxn ang="0">
                      <a:pos x="12" y="0"/>
                    </a:cxn>
                    <a:cxn ang="0">
                      <a:pos x="5" y="0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0" y="6"/>
                    </a:cxn>
                    <a:cxn ang="0">
                      <a:pos x="5" y="6"/>
                    </a:cxn>
                    <a:cxn ang="0">
                      <a:pos x="12" y="6"/>
                    </a:cxn>
                    <a:cxn ang="0">
                      <a:pos x="12" y="3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12" h="6">
                      <a:moveTo>
                        <a:pt x="12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0" y="6"/>
                      </a:lnTo>
                      <a:lnTo>
                        <a:pt x="5" y="6"/>
                      </a:lnTo>
                      <a:lnTo>
                        <a:pt x="12" y="6"/>
                      </a:lnTo>
                      <a:lnTo>
                        <a:pt x="12" y="3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35" name="Freeform 157">
                  <a:extLst>
                    <a:ext uri="{FF2B5EF4-FFF2-40B4-BE49-F238E27FC236}">
                      <a16:creationId xmlns:a16="http://schemas.microsoft.com/office/drawing/2014/main" id="{EC42B555-2D3F-4707-8F38-C254082D300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245768" y="7951403"/>
                  <a:ext cx="6290" cy="6290"/>
                </a:xfrm>
                <a:custGeom>
                  <a:avLst/>
                  <a:gdLst/>
                  <a:ahLst/>
                  <a:cxnLst>
                    <a:cxn ang="0">
                      <a:pos x="12" y="0"/>
                    </a:cxn>
                    <a:cxn ang="0">
                      <a:pos x="5" y="0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0" y="6"/>
                    </a:cxn>
                    <a:cxn ang="0">
                      <a:pos x="5" y="6"/>
                    </a:cxn>
                    <a:cxn ang="0">
                      <a:pos x="12" y="6"/>
                    </a:cxn>
                    <a:cxn ang="0">
                      <a:pos x="12" y="3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12" h="6">
                      <a:moveTo>
                        <a:pt x="12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0" y="6"/>
                      </a:lnTo>
                      <a:lnTo>
                        <a:pt x="5" y="6"/>
                      </a:lnTo>
                      <a:lnTo>
                        <a:pt x="12" y="6"/>
                      </a:lnTo>
                      <a:lnTo>
                        <a:pt x="12" y="3"/>
                      </a:lnTo>
                      <a:lnTo>
                        <a:pt x="12" y="0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2E10876-F87E-462B-90BD-A274F605FA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0123" y="1981200"/>
              <a:ext cx="857001" cy="602207"/>
            </a:xfrm>
            <a:custGeom>
              <a:avLst/>
              <a:gdLst/>
              <a:ahLst/>
              <a:cxnLst>
                <a:cxn ang="0">
                  <a:pos x="30" y="951"/>
                </a:cxn>
                <a:cxn ang="0">
                  <a:pos x="0" y="940"/>
                </a:cxn>
                <a:cxn ang="0">
                  <a:pos x="18" y="881"/>
                </a:cxn>
                <a:cxn ang="0">
                  <a:pos x="24" y="839"/>
                </a:cxn>
                <a:cxn ang="0">
                  <a:pos x="35" y="821"/>
                </a:cxn>
                <a:cxn ang="0">
                  <a:pos x="48" y="851"/>
                </a:cxn>
                <a:cxn ang="0">
                  <a:pos x="35" y="881"/>
                </a:cxn>
                <a:cxn ang="0">
                  <a:pos x="78" y="857"/>
                </a:cxn>
                <a:cxn ang="0">
                  <a:pos x="71" y="828"/>
                </a:cxn>
                <a:cxn ang="0">
                  <a:pos x="78" y="780"/>
                </a:cxn>
                <a:cxn ang="0">
                  <a:pos x="53" y="715"/>
                </a:cxn>
                <a:cxn ang="0">
                  <a:pos x="83" y="715"/>
                </a:cxn>
                <a:cxn ang="0">
                  <a:pos x="131" y="697"/>
                </a:cxn>
                <a:cxn ang="0">
                  <a:pos x="101" y="662"/>
                </a:cxn>
                <a:cxn ang="0">
                  <a:pos x="65" y="674"/>
                </a:cxn>
                <a:cxn ang="0">
                  <a:pos x="65" y="603"/>
                </a:cxn>
                <a:cxn ang="0">
                  <a:pos x="71" y="520"/>
                </a:cxn>
                <a:cxn ang="0">
                  <a:pos x="71" y="397"/>
                </a:cxn>
                <a:cxn ang="0">
                  <a:pos x="48" y="255"/>
                </a:cxn>
                <a:cxn ang="0">
                  <a:pos x="60" y="136"/>
                </a:cxn>
                <a:cxn ang="0">
                  <a:pos x="272" y="220"/>
                </a:cxn>
                <a:cxn ang="0">
                  <a:pos x="456" y="296"/>
                </a:cxn>
                <a:cxn ang="0">
                  <a:pos x="544" y="332"/>
                </a:cxn>
                <a:cxn ang="0">
                  <a:pos x="580" y="361"/>
                </a:cxn>
                <a:cxn ang="0">
                  <a:pos x="580" y="484"/>
                </a:cxn>
                <a:cxn ang="0">
                  <a:pos x="532" y="550"/>
                </a:cxn>
                <a:cxn ang="0">
                  <a:pos x="538" y="603"/>
                </a:cxn>
                <a:cxn ang="0">
                  <a:pos x="527" y="639"/>
                </a:cxn>
                <a:cxn ang="0">
                  <a:pos x="544" y="674"/>
                </a:cxn>
                <a:cxn ang="0">
                  <a:pos x="603" y="562"/>
                </a:cxn>
                <a:cxn ang="0">
                  <a:pos x="638" y="502"/>
                </a:cxn>
                <a:cxn ang="0">
                  <a:pos x="697" y="431"/>
                </a:cxn>
                <a:cxn ang="0">
                  <a:pos x="633" y="237"/>
                </a:cxn>
                <a:cxn ang="0">
                  <a:pos x="644" y="213"/>
                </a:cxn>
                <a:cxn ang="0">
                  <a:pos x="692" y="166"/>
                </a:cxn>
                <a:cxn ang="0">
                  <a:pos x="656" y="106"/>
                </a:cxn>
                <a:cxn ang="0">
                  <a:pos x="644" y="0"/>
                </a:cxn>
                <a:cxn ang="0">
                  <a:pos x="1478" y="220"/>
                </a:cxn>
                <a:cxn ang="0">
                  <a:pos x="2145" y="373"/>
                </a:cxn>
                <a:cxn ang="0">
                  <a:pos x="1902" y="1407"/>
                </a:cxn>
                <a:cxn ang="0">
                  <a:pos x="1902" y="1442"/>
                </a:cxn>
                <a:cxn ang="0">
                  <a:pos x="1927" y="1478"/>
                </a:cxn>
                <a:cxn ang="0">
                  <a:pos x="1914" y="1495"/>
                </a:cxn>
                <a:cxn ang="0">
                  <a:pos x="1902" y="1542"/>
                </a:cxn>
                <a:cxn ang="0">
                  <a:pos x="1341" y="1435"/>
                </a:cxn>
                <a:cxn ang="0">
                  <a:pos x="1270" y="1448"/>
                </a:cxn>
                <a:cxn ang="0">
                  <a:pos x="1205" y="1435"/>
                </a:cxn>
                <a:cxn ang="0">
                  <a:pos x="1152" y="1424"/>
                </a:cxn>
                <a:cxn ang="0">
                  <a:pos x="1082" y="1424"/>
                </a:cxn>
                <a:cxn ang="0">
                  <a:pos x="1004" y="1448"/>
                </a:cxn>
                <a:cxn ang="0">
                  <a:pos x="905" y="1442"/>
                </a:cxn>
                <a:cxn ang="0">
                  <a:pos x="845" y="1412"/>
                </a:cxn>
                <a:cxn ang="0">
                  <a:pos x="692" y="1394"/>
                </a:cxn>
                <a:cxn ang="0">
                  <a:pos x="532" y="1353"/>
                </a:cxn>
                <a:cxn ang="0">
                  <a:pos x="367" y="1353"/>
                </a:cxn>
                <a:cxn ang="0">
                  <a:pos x="272" y="1283"/>
                </a:cxn>
                <a:cxn ang="0">
                  <a:pos x="284" y="1158"/>
                </a:cxn>
                <a:cxn ang="0">
                  <a:pos x="213" y="1052"/>
                </a:cxn>
                <a:cxn ang="0">
                  <a:pos x="160" y="1034"/>
                </a:cxn>
                <a:cxn ang="0">
                  <a:pos x="83" y="987"/>
                </a:cxn>
              </a:cxnLst>
              <a:rect l="0" t="0" r="r" b="b"/>
              <a:pathLst>
                <a:path w="2145" h="1566">
                  <a:moveTo>
                    <a:pt x="83" y="987"/>
                  </a:moveTo>
                  <a:lnTo>
                    <a:pt x="30" y="951"/>
                  </a:lnTo>
                  <a:lnTo>
                    <a:pt x="12" y="946"/>
                  </a:lnTo>
                  <a:lnTo>
                    <a:pt x="0" y="940"/>
                  </a:lnTo>
                  <a:lnTo>
                    <a:pt x="0" y="928"/>
                  </a:lnTo>
                  <a:lnTo>
                    <a:pt x="18" y="881"/>
                  </a:lnTo>
                  <a:lnTo>
                    <a:pt x="24" y="857"/>
                  </a:lnTo>
                  <a:lnTo>
                    <a:pt x="24" y="839"/>
                  </a:lnTo>
                  <a:lnTo>
                    <a:pt x="24" y="828"/>
                  </a:lnTo>
                  <a:lnTo>
                    <a:pt x="35" y="821"/>
                  </a:lnTo>
                  <a:lnTo>
                    <a:pt x="42" y="828"/>
                  </a:lnTo>
                  <a:lnTo>
                    <a:pt x="48" y="851"/>
                  </a:lnTo>
                  <a:lnTo>
                    <a:pt x="42" y="869"/>
                  </a:lnTo>
                  <a:lnTo>
                    <a:pt x="35" y="881"/>
                  </a:lnTo>
                  <a:lnTo>
                    <a:pt x="42" y="892"/>
                  </a:lnTo>
                  <a:lnTo>
                    <a:pt x="78" y="857"/>
                  </a:lnTo>
                  <a:lnTo>
                    <a:pt x="71" y="846"/>
                  </a:lnTo>
                  <a:lnTo>
                    <a:pt x="71" y="828"/>
                  </a:lnTo>
                  <a:lnTo>
                    <a:pt x="89" y="804"/>
                  </a:lnTo>
                  <a:lnTo>
                    <a:pt x="78" y="780"/>
                  </a:lnTo>
                  <a:lnTo>
                    <a:pt x="53" y="775"/>
                  </a:lnTo>
                  <a:lnTo>
                    <a:pt x="53" y="715"/>
                  </a:lnTo>
                  <a:lnTo>
                    <a:pt x="65" y="709"/>
                  </a:lnTo>
                  <a:lnTo>
                    <a:pt x="83" y="715"/>
                  </a:lnTo>
                  <a:lnTo>
                    <a:pt x="95" y="709"/>
                  </a:lnTo>
                  <a:lnTo>
                    <a:pt x="131" y="697"/>
                  </a:lnTo>
                  <a:lnTo>
                    <a:pt x="101" y="668"/>
                  </a:lnTo>
                  <a:lnTo>
                    <a:pt x="101" y="662"/>
                  </a:lnTo>
                  <a:lnTo>
                    <a:pt x="95" y="656"/>
                  </a:lnTo>
                  <a:lnTo>
                    <a:pt x="65" y="674"/>
                  </a:lnTo>
                  <a:lnTo>
                    <a:pt x="65" y="633"/>
                  </a:lnTo>
                  <a:lnTo>
                    <a:pt x="65" y="603"/>
                  </a:lnTo>
                  <a:lnTo>
                    <a:pt x="71" y="555"/>
                  </a:lnTo>
                  <a:lnTo>
                    <a:pt x="71" y="520"/>
                  </a:lnTo>
                  <a:lnTo>
                    <a:pt x="65" y="484"/>
                  </a:lnTo>
                  <a:lnTo>
                    <a:pt x="71" y="397"/>
                  </a:lnTo>
                  <a:lnTo>
                    <a:pt x="83" y="367"/>
                  </a:lnTo>
                  <a:lnTo>
                    <a:pt x="48" y="255"/>
                  </a:lnTo>
                  <a:lnTo>
                    <a:pt x="48" y="177"/>
                  </a:lnTo>
                  <a:lnTo>
                    <a:pt x="60" y="136"/>
                  </a:lnTo>
                  <a:lnTo>
                    <a:pt x="71" y="78"/>
                  </a:lnTo>
                  <a:lnTo>
                    <a:pt x="272" y="220"/>
                  </a:lnTo>
                  <a:lnTo>
                    <a:pt x="378" y="278"/>
                  </a:lnTo>
                  <a:lnTo>
                    <a:pt x="456" y="296"/>
                  </a:lnTo>
                  <a:lnTo>
                    <a:pt x="502" y="332"/>
                  </a:lnTo>
                  <a:lnTo>
                    <a:pt x="544" y="332"/>
                  </a:lnTo>
                  <a:lnTo>
                    <a:pt x="568" y="337"/>
                  </a:lnTo>
                  <a:lnTo>
                    <a:pt x="580" y="361"/>
                  </a:lnTo>
                  <a:lnTo>
                    <a:pt x="585" y="461"/>
                  </a:lnTo>
                  <a:lnTo>
                    <a:pt x="580" y="484"/>
                  </a:lnTo>
                  <a:lnTo>
                    <a:pt x="544" y="509"/>
                  </a:lnTo>
                  <a:lnTo>
                    <a:pt x="532" y="550"/>
                  </a:lnTo>
                  <a:lnTo>
                    <a:pt x="532" y="585"/>
                  </a:lnTo>
                  <a:lnTo>
                    <a:pt x="538" y="603"/>
                  </a:lnTo>
                  <a:lnTo>
                    <a:pt x="532" y="621"/>
                  </a:lnTo>
                  <a:lnTo>
                    <a:pt x="527" y="639"/>
                  </a:lnTo>
                  <a:lnTo>
                    <a:pt x="527" y="656"/>
                  </a:lnTo>
                  <a:lnTo>
                    <a:pt x="544" y="674"/>
                  </a:lnTo>
                  <a:lnTo>
                    <a:pt x="585" y="651"/>
                  </a:lnTo>
                  <a:lnTo>
                    <a:pt x="603" y="562"/>
                  </a:lnTo>
                  <a:lnTo>
                    <a:pt x="626" y="544"/>
                  </a:lnTo>
                  <a:lnTo>
                    <a:pt x="638" y="502"/>
                  </a:lnTo>
                  <a:lnTo>
                    <a:pt x="692" y="449"/>
                  </a:lnTo>
                  <a:lnTo>
                    <a:pt x="697" y="431"/>
                  </a:lnTo>
                  <a:lnTo>
                    <a:pt x="674" y="349"/>
                  </a:lnTo>
                  <a:lnTo>
                    <a:pt x="633" y="237"/>
                  </a:lnTo>
                  <a:lnTo>
                    <a:pt x="626" y="220"/>
                  </a:lnTo>
                  <a:lnTo>
                    <a:pt x="644" y="213"/>
                  </a:lnTo>
                  <a:lnTo>
                    <a:pt x="667" y="220"/>
                  </a:lnTo>
                  <a:lnTo>
                    <a:pt x="692" y="166"/>
                  </a:lnTo>
                  <a:lnTo>
                    <a:pt x="685" y="113"/>
                  </a:lnTo>
                  <a:lnTo>
                    <a:pt x="656" y="106"/>
                  </a:lnTo>
                  <a:lnTo>
                    <a:pt x="644" y="71"/>
                  </a:lnTo>
                  <a:lnTo>
                    <a:pt x="644" y="0"/>
                  </a:lnTo>
                  <a:lnTo>
                    <a:pt x="1070" y="119"/>
                  </a:lnTo>
                  <a:lnTo>
                    <a:pt x="1478" y="220"/>
                  </a:lnTo>
                  <a:lnTo>
                    <a:pt x="2138" y="373"/>
                  </a:lnTo>
                  <a:lnTo>
                    <a:pt x="2145" y="373"/>
                  </a:lnTo>
                  <a:lnTo>
                    <a:pt x="1914" y="1394"/>
                  </a:lnTo>
                  <a:lnTo>
                    <a:pt x="1902" y="1407"/>
                  </a:lnTo>
                  <a:lnTo>
                    <a:pt x="1902" y="1424"/>
                  </a:lnTo>
                  <a:lnTo>
                    <a:pt x="1902" y="1442"/>
                  </a:lnTo>
                  <a:lnTo>
                    <a:pt x="1914" y="1453"/>
                  </a:lnTo>
                  <a:lnTo>
                    <a:pt x="1927" y="1478"/>
                  </a:lnTo>
                  <a:lnTo>
                    <a:pt x="1920" y="1489"/>
                  </a:lnTo>
                  <a:lnTo>
                    <a:pt x="1914" y="1495"/>
                  </a:lnTo>
                  <a:lnTo>
                    <a:pt x="1902" y="1513"/>
                  </a:lnTo>
                  <a:lnTo>
                    <a:pt x="1902" y="1542"/>
                  </a:lnTo>
                  <a:lnTo>
                    <a:pt x="1909" y="1566"/>
                  </a:lnTo>
                  <a:lnTo>
                    <a:pt x="1341" y="1435"/>
                  </a:lnTo>
                  <a:lnTo>
                    <a:pt x="1300" y="1448"/>
                  </a:lnTo>
                  <a:lnTo>
                    <a:pt x="1270" y="1448"/>
                  </a:lnTo>
                  <a:lnTo>
                    <a:pt x="1240" y="1435"/>
                  </a:lnTo>
                  <a:lnTo>
                    <a:pt x="1205" y="1435"/>
                  </a:lnTo>
                  <a:lnTo>
                    <a:pt x="1187" y="1424"/>
                  </a:lnTo>
                  <a:lnTo>
                    <a:pt x="1152" y="1424"/>
                  </a:lnTo>
                  <a:lnTo>
                    <a:pt x="1123" y="1435"/>
                  </a:lnTo>
                  <a:lnTo>
                    <a:pt x="1082" y="1424"/>
                  </a:lnTo>
                  <a:lnTo>
                    <a:pt x="1046" y="1424"/>
                  </a:lnTo>
                  <a:lnTo>
                    <a:pt x="1004" y="1448"/>
                  </a:lnTo>
                  <a:lnTo>
                    <a:pt x="975" y="1453"/>
                  </a:lnTo>
                  <a:lnTo>
                    <a:pt x="905" y="1442"/>
                  </a:lnTo>
                  <a:lnTo>
                    <a:pt x="887" y="1435"/>
                  </a:lnTo>
                  <a:lnTo>
                    <a:pt x="845" y="1412"/>
                  </a:lnTo>
                  <a:lnTo>
                    <a:pt x="715" y="1430"/>
                  </a:lnTo>
                  <a:lnTo>
                    <a:pt x="692" y="1394"/>
                  </a:lnTo>
                  <a:lnTo>
                    <a:pt x="585" y="1366"/>
                  </a:lnTo>
                  <a:lnTo>
                    <a:pt x="532" y="1353"/>
                  </a:lnTo>
                  <a:lnTo>
                    <a:pt x="467" y="1366"/>
                  </a:lnTo>
                  <a:lnTo>
                    <a:pt x="367" y="1353"/>
                  </a:lnTo>
                  <a:lnTo>
                    <a:pt x="284" y="1318"/>
                  </a:lnTo>
                  <a:lnTo>
                    <a:pt x="272" y="1283"/>
                  </a:lnTo>
                  <a:lnTo>
                    <a:pt x="272" y="1182"/>
                  </a:lnTo>
                  <a:lnTo>
                    <a:pt x="284" y="1158"/>
                  </a:lnTo>
                  <a:lnTo>
                    <a:pt x="272" y="1105"/>
                  </a:lnTo>
                  <a:lnTo>
                    <a:pt x="213" y="1052"/>
                  </a:lnTo>
                  <a:lnTo>
                    <a:pt x="165" y="1052"/>
                  </a:lnTo>
                  <a:lnTo>
                    <a:pt x="160" y="1034"/>
                  </a:lnTo>
                  <a:lnTo>
                    <a:pt x="136" y="1011"/>
                  </a:lnTo>
                  <a:lnTo>
                    <a:pt x="83" y="987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1.3%</a:t>
              </a: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BE0C2711-1144-49C4-A2AC-CD4A877916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0225" y="2359465"/>
              <a:ext cx="1029124" cy="830791"/>
            </a:xfrm>
            <a:custGeom>
              <a:avLst/>
              <a:gdLst/>
              <a:ahLst/>
              <a:cxnLst>
                <a:cxn ang="0">
                  <a:pos x="18" y="1601"/>
                </a:cxn>
                <a:cxn ang="0">
                  <a:pos x="18" y="1477"/>
                </a:cxn>
                <a:cxn ang="0">
                  <a:pos x="41" y="1376"/>
                </a:cxn>
                <a:cxn ang="0">
                  <a:pos x="48" y="1223"/>
                </a:cxn>
                <a:cxn ang="0">
                  <a:pos x="89" y="1188"/>
                </a:cxn>
                <a:cxn ang="0">
                  <a:pos x="119" y="1135"/>
                </a:cxn>
                <a:cxn ang="0">
                  <a:pos x="142" y="1069"/>
                </a:cxn>
                <a:cxn ang="0">
                  <a:pos x="254" y="892"/>
                </a:cxn>
                <a:cxn ang="0">
                  <a:pos x="396" y="549"/>
                </a:cxn>
                <a:cxn ang="0">
                  <a:pos x="497" y="313"/>
                </a:cxn>
                <a:cxn ang="0">
                  <a:pos x="573" y="77"/>
                </a:cxn>
                <a:cxn ang="0">
                  <a:pos x="586" y="6"/>
                </a:cxn>
                <a:cxn ang="0">
                  <a:pos x="644" y="6"/>
                </a:cxn>
                <a:cxn ang="0">
                  <a:pos x="715" y="24"/>
                </a:cxn>
                <a:cxn ang="0">
                  <a:pos x="744" y="65"/>
                </a:cxn>
                <a:cxn ang="0">
                  <a:pos x="851" y="118"/>
                </a:cxn>
                <a:cxn ang="0">
                  <a:pos x="851" y="195"/>
                </a:cxn>
                <a:cxn ang="0">
                  <a:pos x="863" y="331"/>
                </a:cxn>
                <a:cxn ang="0">
                  <a:pos x="1046" y="379"/>
                </a:cxn>
                <a:cxn ang="0">
                  <a:pos x="1164" y="379"/>
                </a:cxn>
                <a:cxn ang="0">
                  <a:pos x="1294" y="443"/>
                </a:cxn>
                <a:cxn ang="0">
                  <a:pos x="1466" y="448"/>
                </a:cxn>
                <a:cxn ang="0">
                  <a:pos x="1554" y="466"/>
                </a:cxn>
                <a:cxn ang="0">
                  <a:pos x="1625" y="437"/>
                </a:cxn>
                <a:cxn ang="0">
                  <a:pos x="1702" y="448"/>
                </a:cxn>
                <a:cxn ang="0">
                  <a:pos x="1766" y="437"/>
                </a:cxn>
                <a:cxn ang="0">
                  <a:pos x="1819" y="448"/>
                </a:cxn>
                <a:cxn ang="0">
                  <a:pos x="1879" y="461"/>
                </a:cxn>
                <a:cxn ang="0">
                  <a:pos x="2488" y="579"/>
                </a:cxn>
                <a:cxn ang="0">
                  <a:pos x="2517" y="650"/>
                </a:cxn>
                <a:cxn ang="0">
                  <a:pos x="2577" y="686"/>
                </a:cxn>
                <a:cxn ang="0">
                  <a:pos x="2446" y="952"/>
                </a:cxn>
                <a:cxn ang="0">
                  <a:pos x="2417" y="1004"/>
                </a:cxn>
                <a:cxn ang="0">
                  <a:pos x="2339" y="1057"/>
                </a:cxn>
                <a:cxn ang="0">
                  <a:pos x="2257" y="1217"/>
                </a:cxn>
                <a:cxn ang="0">
                  <a:pos x="2310" y="1264"/>
                </a:cxn>
                <a:cxn ang="0">
                  <a:pos x="2322" y="1317"/>
                </a:cxn>
                <a:cxn ang="0">
                  <a:pos x="2304" y="1335"/>
                </a:cxn>
                <a:cxn ang="0">
                  <a:pos x="2263" y="1436"/>
                </a:cxn>
                <a:cxn ang="0">
                  <a:pos x="1241" y="1949"/>
                </a:cxn>
              </a:cxnLst>
              <a:rect l="0" t="0" r="r" b="b"/>
              <a:pathLst>
                <a:path w="2582" h="2157">
                  <a:moveTo>
                    <a:pt x="36" y="1619"/>
                  </a:moveTo>
                  <a:lnTo>
                    <a:pt x="18" y="1601"/>
                  </a:lnTo>
                  <a:lnTo>
                    <a:pt x="0" y="1518"/>
                  </a:lnTo>
                  <a:lnTo>
                    <a:pt x="18" y="1477"/>
                  </a:lnTo>
                  <a:lnTo>
                    <a:pt x="18" y="1442"/>
                  </a:lnTo>
                  <a:lnTo>
                    <a:pt x="41" y="1376"/>
                  </a:lnTo>
                  <a:lnTo>
                    <a:pt x="30" y="1252"/>
                  </a:lnTo>
                  <a:lnTo>
                    <a:pt x="48" y="1223"/>
                  </a:lnTo>
                  <a:lnTo>
                    <a:pt x="77" y="1211"/>
                  </a:lnTo>
                  <a:lnTo>
                    <a:pt x="89" y="1188"/>
                  </a:lnTo>
                  <a:lnTo>
                    <a:pt x="107" y="1146"/>
                  </a:lnTo>
                  <a:lnTo>
                    <a:pt x="119" y="1135"/>
                  </a:lnTo>
                  <a:lnTo>
                    <a:pt x="130" y="1075"/>
                  </a:lnTo>
                  <a:lnTo>
                    <a:pt x="142" y="1069"/>
                  </a:lnTo>
                  <a:lnTo>
                    <a:pt x="219" y="981"/>
                  </a:lnTo>
                  <a:lnTo>
                    <a:pt x="254" y="892"/>
                  </a:lnTo>
                  <a:lnTo>
                    <a:pt x="320" y="768"/>
                  </a:lnTo>
                  <a:lnTo>
                    <a:pt x="396" y="549"/>
                  </a:lnTo>
                  <a:lnTo>
                    <a:pt x="449" y="448"/>
                  </a:lnTo>
                  <a:lnTo>
                    <a:pt x="497" y="313"/>
                  </a:lnTo>
                  <a:lnTo>
                    <a:pt x="550" y="136"/>
                  </a:lnTo>
                  <a:lnTo>
                    <a:pt x="573" y="77"/>
                  </a:lnTo>
                  <a:lnTo>
                    <a:pt x="586" y="24"/>
                  </a:lnTo>
                  <a:lnTo>
                    <a:pt x="586" y="6"/>
                  </a:lnTo>
                  <a:lnTo>
                    <a:pt x="609" y="0"/>
                  </a:lnTo>
                  <a:lnTo>
                    <a:pt x="644" y="6"/>
                  </a:lnTo>
                  <a:lnTo>
                    <a:pt x="662" y="0"/>
                  </a:lnTo>
                  <a:lnTo>
                    <a:pt x="715" y="24"/>
                  </a:lnTo>
                  <a:lnTo>
                    <a:pt x="739" y="47"/>
                  </a:lnTo>
                  <a:lnTo>
                    <a:pt x="744" y="65"/>
                  </a:lnTo>
                  <a:lnTo>
                    <a:pt x="792" y="65"/>
                  </a:lnTo>
                  <a:lnTo>
                    <a:pt x="851" y="118"/>
                  </a:lnTo>
                  <a:lnTo>
                    <a:pt x="863" y="171"/>
                  </a:lnTo>
                  <a:lnTo>
                    <a:pt x="851" y="195"/>
                  </a:lnTo>
                  <a:lnTo>
                    <a:pt x="851" y="296"/>
                  </a:lnTo>
                  <a:lnTo>
                    <a:pt x="863" y="331"/>
                  </a:lnTo>
                  <a:lnTo>
                    <a:pt x="946" y="366"/>
                  </a:lnTo>
                  <a:lnTo>
                    <a:pt x="1046" y="379"/>
                  </a:lnTo>
                  <a:lnTo>
                    <a:pt x="1111" y="366"/>
                  </a:lnTo>
                  <a:lnTo>
                    <a:pt x="1164" y="379"/>
                  </a:lnTo>
                  <a:lnTo>
                    <a:pt x="1271" y="407"/>
                  </a:lnTo>
                  <a:lnTo>
                    <a:pt x="1294" y="443"/>
                  </a:lnTo>
                  <a:lnTo>
                    <a:pt x="1424" y="425"/>
                  </a:lnTo>
                  <a:lnTo>
                    <a:pt x="1466" y="448"/>
                  </a:lnTo>
                  <a:lnTo>
                    <a:pt x="1484" y="455"/>
                  </a:lnTo>
                  <a:lnTo>
                    <a:pt x="1554" y="466"/>
                  </a:lnTo>
                  <a:lnTo>
                    <a:pt x="1583" y="461"/>
                  </a:lnTo>
                  <a:lnTo>
                    <a:pt x="1625" y="437"/>
                  </a:lnTo>
                  <a:lnTo>
                    <a:pt x="1661" y="437"/>
                  </a:lnTo>
                  <a:lnTo>
                    <a:pt x="1702" y="448"/>
                  </a:lnTo>
                  <a:lnTo>
                    <a:pt x="1731" y="437"/>
                  </a:lnTo>
                  <a:lnTo>
                    <a:pt x="1766" y="437"/>
                  </a:lnTo>
                  <a:lnTo>
                    <a:pt x="1784" y="448"/>
                  </a:lnTo>
                  <a:lnTo>
                    <a:pt x="1819" y="448"/>
                  </a:lnTo>
                  <a:lnTo>
                    <a:pt x="1849" y="461"/>
                  </a:lnTo>
                  <a:lnTo>
                    <a:pt x="1879" y="461"/>
                  </a:lnTo>
                  <a:lnTo>
                    <a:pt x="1920" y="448"/>
                  </a:lnTo>
                  <a:lnTo>
                    <a:pt x="2488" y="579"/>
                  </a:lnTo>
                  <a:lnTo>
                    <a:pt x="2493" y="615"/>
                  </a:lnTo>
                  <a:lnTo>
                    <a:pt x="2517" y="650"/>
                  </a:lnTo>
                  <a:lnTo>
                    <a:pt x="2547" y="661"/>
                  </a:lnTo>
                  <a:lnTo>
                    <a:pt x="2577" y="686"/>
                  </a:lnTo>
                  <a:lnTo>
                    <a:pt x="2582" y="739"/>
                  </a:lnTo>
                  <a:lnTo>
                    <a:pt x="2446" y="952"/>
                  </a:lnTo>
                  <a:lnTo>
                    <a:pt x="2422" y="981"/>
                  </a:lnTo>
                  <a:lnTo>
                    <a:pt x="2417" y="1004"/>
                  </a:lnTo>
                  <a:lnTo>
                    <a:pt x="2387" y="1039"/>
                  </a:lnTo>
                  <a:lnTo>
                    <a:pt x="2339" y="1057"/>
                  </a:lnTo>
                  <a:lnTo>
                    <a:pt x="2268" y="1170"/>
                  </a:lnTo>
                  <a:lnTo>
                    <a:pt x="2257" y="1217"/>
                  </a:lnTo>
                  <a:lnTo>
                    <a:pt x="2268" y="1241"/>
                  </a:lnTo>
                  <a:lnTo>
                    <a:pt x="2310" y="1264"/>
                  </a:lnTo>
                  <a:lnTo>
                    <a:pt x="2334" y="1294"/>
                  </a:lnTo>
                  <a:lnTo>
                    <a:pt x="2322" y="1317"/>
                  </a:lnTo>
                  <a:lnTo>
                    <a:pt x="2316" y="1335"/>
                  </a:lnTo>
                  <a:lnTo>
                    <a:pt x="2304" y="1335"/>
                  </a:lnTo>
                  <a:lnTo>
                    <a:pt x="2304" y="1383"/>
                  </a:lnTo>
                  <a:lnTo>
                    <a:pt x="2263" y="1436"/>
                  </a:lnTo>
                  <a:lnTo>
                    <a:pt x="2103" y="2157"/>
                  </a:lnTo>
                  <a:lnTo>
                    <a:pt x="1241" y="1949"/>
                  </a:lnTo>
                  <a:lnTo>
                    <a:pt x="36" y="1619"/>
                  </a:lnTo>
                </a:path>
              </a:pathLst>
            </a:custGeom>
            <a:solidFill>
              <a:srgbClr val="E2ADAC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Arial" pitchFamily="34" charset="0"/>
                </a:rPr>
                <a:t>0.4%</a:t>
              </a: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37392395-8994-4E42-BC0C-717EAADF65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3562" y="2982558"/>
              <a:ext cx="1024309" cy="1684787"/>
            </a:xfrm>
            <a:custGeom>
              <a:avLst/>
              <a:gdLst/>
              <a:ahLst/>
              <a:cxnLst>
                <a:cxn ang="0">
                  <a:pos x="1447" y="4276"/>
                </a:cxn>
                <a:cxn ang="0">
                  <a:pos x="1458" y="4212"/>
                </a:cxn>
                <a:cxn ang="0">
                  <a:pos x="1429" y="4164"/>
                </a:cxn>
                <a:cxn ang="0">
                  <a:pos x="1359" y="3887"/>
                </a:cxn>
                <a:cxn ang="0">
                  <a:pos x="1211" y="3721"/>
                </a:cxn>
                <a:cxn ang="0">
                  <a:pos x="1151" y="3657"/>
                </a:cxn>
                <a:cxn ang="0">
                  <a:pos x="1116" y="3579"/>
                </a:cxn>
                <a:cxn ang="0">
                  <a:pos x="927" y="3497"/>
                </a:cxn>
                <a:cxn ang="0">
                  <a:pos x="791" y="3355"/>
                </a:cxn>
                <a:cxn ang="0">
                  <a:pos x="537" y="3254"/>
                </a:cxn>
                <a:cxn ang="0">
                  <a:pos x="525" y="3155"/>
                </a:cxn>
                <a:cxn ang="0">
                  <a:pos x="555" y="3024"/>
                </a:cxn>
                <a:cxn ang="0">
                  <a:pos x="502" y="2906"/>
                </a:cxn>
                <a:cxn ang="0">
                  <a:pos x="525" y="2853"/>
                </a:cxn>
                <a:cxn ang="0">
                  <a:pos x="384" y="2605"/>
                </a:cxn>
                <a:cxn ang="0">
                  <a:pos x="289" y="2427"/>
                </a:cxn>
                <a:cxn ang="0">
                  <a:pos x="331" y="2298"/>
                </a:cxn>
                <a:cxn ang="0">
                  <a:pos x="349" y="2168"/>
                </a:cxn>
                <a:cxn ang="0">
                  <a:pos x="230" y="2049"/>
                </a:cxn>
                <a:cxn ang="0">
                  <a:pos x="236" y="1867"/>
                </a:cxn>
                <a:cxn ang="0">
                  <a:pos x="271" y="1790"/>
                </a:cxn>
                <a:cxn ang="0">
                  <a:pos x="295" y="1879"/>
                </a:cxn>
                <a:cxn ang="0">
                  <a:pos x="354" y="1867"/>
                </a:cxn>
                <a:cxn ang="0">
                  <a:pos x="331" y="1689"/>
                </a:cxn>
                <a:cxn ang="0">
                  <a:pos x="283" y="1742"/>
                </a:cxn>
                <a:cxn ang="0">
                  <a:pos x="182" y="1677"/>
                </a:cxn>
                <a:cxn ang="0">
                  <a:pos x="159" y="1464"/>
                </a:cxn>
                <a:cxn ang="0">
                  <a:pos x="23" y="1223"/>
                </a:cxn>
                <a:cxn ang="0">
                  <a:pos x="35" y="1111"/>
                </a:cxn>
                <a:cxn ang="0">
                  <a:pos x="94" y="957"/>
                </a:cxn>
                <a:cxn ang="0">
                  <a:pos x="47" y="768"/>
                </a:cxn>
                <a:cxn ang="0">
                  <a:pos x="5" y="685"/>
                </a:cxn>
                <a:cxn ang="0">
                  <a:pos x="5" y="579"/>
                </a:cxn>
                <a:cxn ang="0">
                  <a:pos x="159" y="360"/>
                </a:cxn>
                <a:cxn ang="0">
                  <a:pos x="218" y="236"/>
                </a:cxn>
                <a:cxn ang="0">
                  <a:pos x="230" y="23"/>
                </a:cxn>
                <a:cxn ang="0">
                  <a:pos x="1146" y="1524"/>
                </a:cxn>
                <a:cxn ang="0">
                  <a:pos x="2475" y="3556"/>
                </a:cxn>
                <a:cxn ang="0">
                  <a:pos x="2498" y="3662"/>
                </a:cxn>
                <a:cxn ang="0">
                  <a:pos x="2540" y="3751"/>
                </a:cxn>
                <a:cxn ang="0">
                  <a:pos x="2563" y="3827"/>
                </a:cxn>
                <a:cxn ang="0">
                  <a:pos x="2463" y="3869"/>
                </a:cxn>
                <a:cxn ang="0">
                  <a:pos x="2333" y="4099"/>
                </a:cxn>
                <a:cxn ang="0">
                  <a:pos x="2310" y="4152"/>
                </a:cxn>
                <a:cxn ang="0">
                  <a:pos x="2297" y="4247"/>
                </a:cxn>
                <a:cxn ang="0">
                  <a:pos x="2340" y="4324"/>
                </a:cxn>
                <a:cxn ang="0">
                  <a:pos x="2292" y="4372"/>
                </a:cxn>
              </a:cxnLst>
              <a:rect l="0" t="0" r="r" b="b"/>
              <a:pathLst>
                <a:path w="2563" h="4377">
                  <a:moveTo>
                    <a:pt x="2239" y="4365"/>
                  </a:moveTo>
                  <a:lnTo>
                    <a:pt x="1458" y="4288"/>
                  </a:lnTo>
                  <a:lnTo>
                    <a:pt x="1447" y="4276"/>
                  </a:lnTo>
                  <a:lnTo>
                    <a:pt x="1441" y="4235"/>
                  </a:lnTo>
                  <a:lnTo>
                    <a:pt x="1447" y="4218"/>
                  </a:lnTo>
                  <a:lnTo>
                    <a:pt x="1458" y="4212"/>
                  </a:lnTo>
                  <a:lnTo>
                    <a:pt x="1447" y="4200"/>
                  </a:lnTo>
                  <a:lnTo>
                    <a:pt x="1435" y="4200"/>
                  </a:lnTo>
                  <a:lnTo>
                    <a:pt x="1429" y="4164"/>
                  </a:lnTo>
                  <a:lnTo>
                    <a:pt x="1429" y="4152"/>
                  </a:lnTo>
                  <a:lnTo>
                    <a:pt x="1429" y="4022"/>
                  </a:lnTo>
                  <a:lnTo>
                    <a:pt x="1359" y="3887"/>
                  </a:lnTo>
                  <a:lnTo>
                    <a:pt x="1318" y="3845"/>
                  </a:lnTo>
                  <a:lnTo>
                    <a:pt x="1288" y="3792"/>
                  </a:lnTo>
                  <a:lnTo>
                    <a:pt x="1211" y="3721"/>
                  </a:lnTo>
                  <a:lnTo>
                    <a:pt x="1163" y="3721"/>
                  </a:lnTo>
                  <a:lnTo>
                    <a:pt x="1134" y="3692"/>
                  </a:lnTo>
                  <a:lnTo>
                    <a:pt x="1151" y="3657"/>
                  </a:lnTo>
                  <a:lnTo>
                    <a:pt x="1140" y="3632"/>
                  </a:lnTo>
                  <a:lnTo>
                    <a:pt x="1140" y="3609"/>
                  </a:lnTo>
                  <a:lnTo>
                    <a:pt x="1116" y="3579"/>
                  </a:lnTo>
                  <a:lnTo>
                    <a:pt x="1034" y="3568"/>
                  </a:lnTo>
                  <a:lnTo>
                    <a:pt x="986" y="3550"/>
                  </a:lnTo>
                  <a:lnTo>
                    <a:pt x="927" y="3497"/>
                  </a:lnTo>
                  <a:lnTo>
                    <a:pt x="892" y="3408"/>
                  </a:lnTo>
                  <a:lnTo>
                    <a:pt x="844" y="3367"/>
                  </a:lnTo>
                  <a:lnTo>
                    <a:pt x="791" y="3355"/>
                  </a:lnTo>
                  <a:lnTo>
                    <a:pt x="649" y="3290"/>
                  </a:lnTo>
                  <a:lnTo>
                    <a:pt x="603" y="3290"/>
                  </a:lnTo>
                  <a:lnTo>
                    <a:pt x="537" y="3254"/>
                  </a:lnTo>
                  <a:lnTo>
                    <a:pt x="502" y="3219"/>
                  </a:lnTo>
                  <a:lnTo>
                    <a:pt x="502" y="3183"/>
                  </a:lnTo>
                  <a:lnTo>
                    <a:pt x="525" y="3155"/>
                  </a:lnTo>
                  <a:lnTo>
                    <a:pt x="537" y="3084"/>
                  </a:lnTo>
                  <a:lnTo>
                    <a:pt x="549" y="3042"/>
                  </a:lnTo>
                  <a:lnTo>
                    <a:pt x="555" y="3024"/>
                  </a:lnTo>
                  <a:lnTo>
                    <a:pt x="543" y="2971"/>
                  </a:lnTo>
                  <a:lnTo>
                    <a:pt x="507" y="2954"/>
                  </a:lnTo>
                  <a:lnTo>
                    <a:pt x="502" y="2906"/>
                  </a:lnTo>
                  <a:lnTo>
                    <a:pt x="514" y="2894"/>
                  </a:lnTo>
                  <a:lnTo>
                    <a:pt x="519" y="2894"/>
                  </a:lnTo>
                  <a:lnTo>
                    <a:pt x="525" y="2853"/>
                  </a:lnTo>
                  <a:lnTo>
                    <a:pt x="484" y="2823"/>
                  </a:lnTo>
                  <a:lnTo>
                    <a:pt x="390" y="2652"/>
                  </a:lnTo>
                  <a:lnTo>
                    <a:pt x="384" y="2605"/>
                  </a:lnTo>
                  <a:lnTo>
                    <a:pt x="366" y="2564"/>
                  </a:lnTo>
                  <a:lnTo>
                    <a:pt x="360" y="2528"/>
                  </a:lnTo>
                  <a:lnTo>
                    <a:pt x="289" y="2427"/>
                  </a:lnTo>
                  <a:lnTo>
                    <a:pt x="295" y="2321"/>
                  </a:lnTo>
                  <a:lnTo>
                    <a:pt x="313" y="2298"/>
                  </a:lnTo>
                  <a:lnTo>
                    <a:pt x="331" y="2298"/>
                  </a:lnTo>
                  <a:lnTo>
                    <a:pt x="366" y="2262"/>
                  </a:lnTo>
                  <a:lnTo>
                    <a:pt x="372" y="2191"/>
                  </a:lnTo>
                  <a:lnTo>
                    <a:pt x="349" y="2168"/>
                  </a:lnTo>
                  <a:lnTo>
                    <a:pt x="301" y="2144"/>
                  </a:lnTo>
                  <a:lnTo>
                    <a:pt x="248" y="2097"/>
                  </a:lnTo>
                  <a:lnTo>
                    <a:pt x="230" y="2049"/>
                  </a:lnTo>
                  <a:lnTo>
                    <a:pt x="230" y="1920"/>
                  </a:lnTo>
                  <a:lnTo>
                    <a:pt x="242" y="1897"/>
                  </a:lnTo>
                  <a:lnTo>
                    <a:pt x="236" y="1867"/>
                  </a:lnTo>
                  <a:lnTo>
                    <a:pt x="248" y="1861"/>
                  </a:lnTo>
                  <a:lnTo>
                    <a:pt x="260" y="1790"/>
                  </a:lnTo>
                  <a:lnTo>
                    <a:pt x="271" y="1790"/>
                  </a:lnTo>
                  <a:lnTo>
                    <a:pt x="289" y="1808"/>
                  </a:lnTo>
                  <a:lnTo>
                    <a:pt x="283" y="1861"/>
                  </a:lnTo>
                  <a:lnTo>
                    <a:pt x="295" y="1879"/>
                  </a:lnTo>
                  <a:lnTo>
                    <a:pt x="342" y="1914"/>
                  </a:lnTo>
                  <a:lnTo>
                    <a:pt x="349" y="1897"/>
                  </a:lnTo>
                  <a:lnTo>
                    <a:pt x="354" y="1867"/>
                  </a:lnTo>
                  <a:lnTo>
                    <a:pt x="331" y="1790"/>
                  </a:lnTo>
                  <a:lnTo>
                    <a:pt x="324" y="1748"/>
                  </a:lnTo>
                  <a:lnTo>
                    <a:pt x="331" y="1689"/>
                  </a:lnTo>
                  <a:lnTo>
                    <a:pt x="319" y="1684"/>
                  </a:lnTo>
                  <a:lnTo>
                    <a:pt x="289" y="1719"/>
                  </a:lnTo>
                  <a:lnTo>
                    <a:pt x="283" y="1742"/>
                  </a:lnTo>
                  <a:lnTo>
                    <a:pt x="271" y="1766"/>
                  </a:lnTo>
                  <a:lnTo>
                    <a:pt x="230" y="1748"/>
                  </a:lnTo>
                  <a:lnTo>
                    <a:pt x="182" y="1677"/>
                  </a:lnTo>
                  <a:lnTo>
                    <a:pt x="136" y="1659"/>
                  </a:lnTo>
                  <a:lnTo>
                    <a:pt x="159" y="1618"/>
                  </a:lnTo>
                  <a:lnTo>
                    <a:pt x="159" y="1464"/>
                  </a:lnTo>
                  <a:lnTo>
                    <a:pt x="100" y="1400"/>
                  </a:lnTo>
                  <a:lnTo>
                    <a:pt x="70" y="1347"/>
                  </a:lnTo>
                  <a:lnTo>
                    <a:pt x="23" y="1223"/>
                  </a:lnTo>
                  <a:lnTo>
                    <a:pt x="47" y="1182"/>
                  </a:lnTo>
                  <a:lnTo>
                    <a:pt x="35" y="1146"/>
                  </a:lnTo>
                  <a:lnTo>
                    <a:pt x="35" y="1111"/>
                  </a:lnTo>
                  <a:lnTo>
                    <a:pt x="58" y="1022"/>
                  </a:lnTo>
                  <a:lnTo>
                    <a:pt x="88" y="980"/>
                  </a:lnTo>
                  <a:lnTo>
                    <a:pt x="94" y="957"/>
                  </a:lnTo>
                  <a:lnTo>
                    <a:pt x="88" y="875"/>
                  </a:lnTo>
                  <a:lnTo>
                    <a:pt x="47" y="791"/>
                  </a:lnTo>
                  <a:lnTo>
                    <a:pt x="47" y="768"/>
                  </a:lnTo>
                  <a:lnTo>
                    <a:pt x="35" y="738"/>
                  </a:lnTo>
                  <a:lnTo>
                    <a:pt x="17" y="720"/>
                  </a:lnTo>
                  <a:lnTo>
                    <a:pt x="5" y="685"/>
                  </a:lnTo>
                  <a:lnTo>
                    <a:pt x="0" y="632"/>
                  </a:lnTo>
                  <a:lnTo>
                    <a:pt x="5" y="620"/>
                  </a:lnTo>
                  <a:lnTo>
                    <a:pt x="5" y="579"/>
                  </a:lnTo>
                  <a:lnTo>
                    <a:pt x="47" y="508"/>
                  </a:lnTo>
                  <a:lnTo>
                    <a:pt x="159" y="384"/>
                  </a:lnTo>
                  <a:lnTo>
                    <a:pt x="159" y="360"/>
                  </a:lnTo>
                  <a:lnTo>
                    <a:pt x="171" y="307"/>
                  </a:lnTo>
                  <a:lnTo>
                    <a:pt x="195" y="289"/>
                  </a:lnTo>
                  <a:lnTo>
                    <a:pt x="218" y="236"/>
                  </a:lnTo>
                  <a:lnTo>
                    <a:pt x="230" y="130"/>
                  </a:lnTo>
                  <a:lnTo>
                    <a:pt x="207" y="76"/>
                  </a:lnTo>
                  <a:lnTo>
                    <a:pt x="230" y="23"/>
                  </a:lnTo>
                  <a:lnTo>
                    <a:pt x="248" y="0"/>
                  </a:lnTo>
                  <a:lnTo>
                    <a:pt x="1453" y="330"/>
                  </a:lnTo>
                  <a:lnTo>
                    <a:pt x="1146" y="1524"/>
                  </a:lnTo>
                  <a:lnTo>
                    <a:pt x="2475" y="3479"/>
                  </a:lnTo>
                  <a:lnTo>
                    <a:pt x="2475" y="3538"/>
                  </a:lnTo>
                  <a:lnTo>
                    <a:pt x="2475" y="3556"/>
                  </a:lnTo>
                  <a:lnTo>
                    <a:pt x="2475" y="3574"/>
                  </a:lnTo>
                  <a:lnTo>
                    <a:pt x="2498" y="3621"/>
                  </a:lnTo>
                  <a:lnTo>
                    <a:pt x="2498" y="3662"/>
                  </a:lnTo>
                  <a:lnTo>
                    <a:pt x="2510" y="3692"/>
                  </a:lnTo>
                  <a:lnTo>
                    <a:pt x="2522" y="3739"/>
                  </a:lnTo>
                  <a:lnTo>
                    <a:pt x="2540" y="3751"/>
                  </a:lnTo>
                  <a:lnTo>
                    <a:pt x="2563" y="3774"/>
                  </a:lnTo>
                  <a:lnTo>
                    <a:pt x="2563" y="3816"/>
                  </a:lnTo>
                  <a:lnTo>
                    <a:pt x="2563" y="3827"/>
                  </a:lnTo>
                  <a:lnTo>
                    <a:pt x="2546" y="3816"/>
                  </a:lnTo>
                  <a:lnTo>
                    <a:pt x="2510" y="3852"/>
                  </a:lnTo>
                  <a:lnTo>
                    <a:pt x="2463" y="3869"/>
                  </a:lnTo>
                  <a:lnTo>
                    <a:pt x="2422" y="3911"/>
                  </a:lnTo>
                  <a:lnTo>
                    <a:pt x="2398" y="4017"/>
                  </a:lnTo>
                  <a:lnTo>
                    <a:pt x="2333" y="4099"/>
                  </a:lnTo>
                  <a:lnTo>
                    <a:pt x="2304" y="4099"/>
                  </a:lnTo>
                  <a:lnTo>
                    <a:pt x="2297" y="4123"/>
                  </a:lnTo>
                  <a:lnTo>
                    <a:pt x="2310" y="4152"/>
                  </a:lnTo>
                  <a:lnTo>
                    <a:pt x="2304" y="4177"/>
                  </a:lnTo>
                  <a:lnTo>
                    <a:pt x="2292" y="4230"/>
                  </a:lnTo>
                  <a:lnTo>
                    <a:pt x="2297" y="4247"/>
                  </a:lnTo>
                  <a:lnTo>
                    <a:pt x="2345" y="4288"/>
                  </a:lnTo>
                  <a:lnTo>
                    <a:pt x="2351" y="4306"/>
                  </a:lnTo>
                  <a:lnTo>
                    <a:pt x="2340" y="4324"/>
                  </a:lnTo>
                  <a:lnTo>
                    <a:pt x="2333" y="4347"/>
                  </a:lnTo>
                  <a:lnTo>
                    <a:pt x="2304" y="4377"/>
                  </a:lnTo>
                  <a:lnTo>
                    <a:pt x="2292" y="4372"/>
                  </a:lnTo>
                  <a:lnTo>
                    <a:pt x="2239" y="4365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     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Arial" pitchFamily="34" charset="0"/>
                </a:rPr>
                <a:t>0.6%</a:t>
              </a:r>
            </a:p>
          </p:txBody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533D528A-8E9C-42DC-9950-E537EC0635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7968" y="2123920"/>
              <a:ext cx="765524" cy="1195131"/>
            </a:xfrm>
            <a:custGeom>
              <a:avLst/>
              <a:gdLst/>
              <a:ahLst/>
              <a:cxnLst>
                <a:cxn ang="0">
                  <a:pos x="160" y="2050"/>
                </a:cxn>
                <a:cxn ang="0">
                  <a:pos x="201" y="1949"/>
                </a:cxn>
                <a:cxn ang="0">
                  <a:pos x="219" y="1931"/>
                </a:cxn>
                <a:cxn ang="0">
                  <a:pos x="207" y="1878"/>
                </a:cxn>
                <a:cxn ang="0">
                  <a:pos x="154" y="1831"/>
                </a:cxn>
                <a:cxn ang="0">
                  <a:pos x="236" y="1671"/>
                </a:cxn>
                <a:cxn ang="0">
                  <a:pos x="314" y="1618"/>
                </a:cxn>
                <a:cxn ang="0">
                  <a:pos x="343" y="1566"/>
                </a:cxn>
                <a:cxn ang="0">
                  <a:pos x="474" y="1300"/>
                </a:cxn>
                <a:cxn ang="0">
                  <a:pos x="414" y="1264"/>
                </a:cxn>
                <a:cxn ang="0">
                  <a:pos x="385" y="1193"/>
                </a:cxn>
                <a:cxn ang="0">
                  <a:pos x="390" y="1122"/>
                </a:cxn>
                <a:cxn ang="0">
                  <a:pos x="378" y="1069"/>
                </a:cxn>
                <a:cxn ang="0">
                  <a:pos x="390" y="1021"/>
                </a:cxn>
                <a:cxn ang="0">
                  <a:pos x="614" y="0"/>
                </a:cxn>
                <a:cxn ang="0">
                  <a:pos x="804" y="455"/>
                </a:cxn>
                <a:cxn ang="0">
                  <a:pos x="863" y="626"/>
                </a:cxn>
                <a:cxn ang="0">
                  <a:pos x="827" y="685"/>
                </a:cxn>
                <a:cxn ang="0">
                  <a:pos x="880" y="750"/>
                </a:cxn>
                <a:cxn ang="0">
                  <a:pos x="999" y="927"/>
                </a:cxn>
                <a:cxn ang="0">
                  <a:pos x="1034" y="1028"/>
                </a:cxn>
                <a:cxn ang="0">
                  <a:pos x="1075" y="1062"/>
                </a:cxn>
                <a:cxn ang="0">
                  <a:pos x="1159" y="1092"/>
                </a:cxn>
                <a:cxn ang="0">
                  <a:pos x="1099" y="1246"/>
                </a:cxn>
                <a:cxn ang="0">
                  <a:pos x="1070" y="1329"/>
                </a:cxn>
                <a:cxn ang="0">
                  <a:pos x="1075" y="1371"/>
                </a:cxn>
                <a:cxn ang="0">
                  <a:pos x="1029" y="1435"/>
                </a:cxn>
                <a:cxn ang="0">
                  <a:pos x="1017" y="1495"/>
                </a:cxn>
                <a:cxn ang="0">
                  <a:pos x="1093" y="1541"/>
                </a:cxn>
                <a:cxn ang="0">
                  <a:pos x="1187" y="1465"/>
                </a:cxn>
                <a:cxn ang="0">
                  <a:pos x="1212" y="1506"/>
                </a:cxn>
                <a:cxn ang="0">
                  <a:pos x="1235" y="1524"/>
                </a:cxn>
                <a:cxn ang="0">
                  <a:pos x="1230" y="1653"/>
                </a:cxn>
                <a:cxn ang="0">
                  <a:pos x="1283" y="1754"/>
                </a:cxn>
                <a:cxn ang="0">
                  <a:pos x="1258" y="1820"/>
                </a:cxn>
                <a:cxn ang="0">
                  <a:pos x="1324" y="1866"/>
                </a:cxn>
                <a:cxn ang="0">
                  <a:pos x="1359" y="1931"/>
                </a:cxn>
                <a:cxn ang="0">
                  <a:pos x="1347" y="1997"/>
                </a:cxn>
                <a:cxn ang="0">
                  <a:pos x="1407" y="2068"/>
                </a:cxn>
                <a:cxn ang="0">
                  <a:pos x="1448" y="2015"/>
                </a:cxn>
                <a:cxn ang="0">
                  <a:pos x="1537" y="2043"/>
                </a:cxn>
                <a:cxn ang="0">
                  <a:pos x="1584" y="2015"/>
                </a:cxn>
                <a:cxn ang="0">
                  <a:pos x="1678" y="2038"/>
                </a:cxn>
                <a:cxn ang="0">
                  <a:pos x="1725" y="2043"/>
                </a:cxn>
                <a:cxn ang="0">
                  <a:pos x="1803" y="2015"/>
                </a:cxn>
                <a:cxn ang="0">
                  <a:pos x="1879" y="2026"/>
                </a:cxn>
                <a:cxn ang="0">
                  <a:pos x="1920" y="2102"/>
                </a:cxn>
                <a:cxn ang="0">
                  <a:pos x="880" y="2948"/>
                </a:cxn>
              </a:cxnLst>
              <a:rect l="0" t="0" r="r" b="b"/>
              <a:pathLst>
                <a:path w="1920" h="3108">
                  <a:moveTo>
                    <a:pt x="0" y="2771"/>
                  </a:moveTo>
                  <a:lnTo>
                    <a:pt x="160" y="2050"/>
                  </a:lnTo>
                  <a:lnTo>
                    <a:pt x="201" y="1997"/>
                  </a:lnTo>
                  <a:lnTo>
                    <a:pt x="201" y="1949"/>
                  </a:lnTo>
                  <a:lnTo>
                    <a:pt x="213" y="1949"/>
                  </a:lnTo>
                  <a:lnTo>
                    <a:pt x="219" y="1931"/>
                  </a:lnTo>
                  <a:lnTo>
                    <a:pt x="231" y="1908"/>
                  </a:lnTo>
                  <a:lnTo>
                    <a:pt x="207" y="1878"/>
                  </a:lnTo>
                  <a:lnTo>
                    <a:pt x="165" y="1855"/>
                  </a:lnTo>
                  <a:lnTo>
                    <a:pt x="154" y="1831"/>
                  </a:lnTo>
                  <a:lnTo>
                    <a:pt x="165" y="1784"/>
                  </a:lnTo>
                  <a:lnTo>
                    <a:pt x="236" y="1671"/>
                  </a:lnTo>
                  <a:lnTo>
                    <a:pt x="284" y="1653"/>
                  </a:lnTo>
                  <a:lnTo>
                    <a:pt x="314" y="1618"/>
                  </a:lnTo>
                  <a:lnTo>
                    <a:pt x="319" y="1595"/>
                  </a:lnTo>
                  <a:lnTo>
                    <a:pt x="343" y="1566"/>
                  </a:lnTo>
                  <a:lnTo>
                    <a:pt x="479" y="1353"/>
                  </a:lnTo>
                  <a:lnTo>
                    <a:pt x="474" y="1300"/>
                  </a:lnTo>
                  <a:lnTo>
                    <a:pt x="444" y="1275"/>
                  </a:lnTo>
                  <a:lnTo>
                    <a:pt x="414" y="1264"/>
                  </a:lnTo>
                  <a:lnTo>
                    <a:pt x="390" y="1229"/>
                  </a:lnTo>
                  <a:lnTo>
                    <a:pt x="385" y="1193"/>
                  </a:lnTo>
                  <a:lnTo>
                    <a:pt x="378" y="1140"/>
                  </a:lnTo>
                  <a:lnTo>
                    <a:pt x="390" y="1122"/>
                  </a:lnTo>
                  <a:lnTo>
                    <a:pt x="403" y="1105"/>
                  </a:lnTo>
                  <a:lnTo>
                    <a:pt x="378" y="1069"/>
                  </a:lnTo>
                  <a:lnTo>
                    <a:pt x="378" y="1034"/>
                  </a:lnTo>
                  <a:lnTo>
                    <a:pt x="390" y="1021"/>
                  </a:lnTo>
                  <a:lnTo>
                    <a:pt x="621" y="0"/>
                  </a:lnTo>
                  <a:lnTo>
                    <a:pt x="614" y="0"/>
                  </a:lnTo>
                  <a:lnTo>
                    <a:pt x="869" y="65"/>
                  </a:lnTo>
                  <a:lnTo>
                    <a:pt x="804" y="455"/>
                  </a:lnTo>
                  <a:lnTo>
                    <a:pt x="845" y="560"/>
                  </a:lnTo>
                  <a:lnTo>
                    <a:pt x="863" y="626"/>
                  </a:lnTo>
                  <a:lnTo>
                    <a:pt x="845" y="667"/>
                  </a:lnTo>
                  <a:lnTo>
                    <a:pt x="827" y="685"/>
                  </a:lnTo>
                  <a:lnTo>
                    <a:pt x="852" y="709"/>
                  </a:lnTo>
                  <a:lnTo>
                    <a:pt x="880" y="750"/>
                  </a:lnTo>
                  <a:lnTo>
                    <a:pt x="951" y="821"/>
                  </a:lnTo>
                  <a:lnTo>
                    <a:pt x="999" y="927"/>
                  </a:lnTo>
                  <a:lnTo>
                    <a:pt x="1011" y="975"/>
                  </a:lnTo>
                  <a:lnTo>
                    <a:pt x="1034" y="1028"/>
                  </a:lnTo>
                  <a:lnTo>
                    <a:pt x="1075" y="1028"/>
                  </a:lnTo>
                  <a:lnTo>
                    <a:pt x="1075" y="1062"/>
                  </a:lnTo>
                  <a:lnTo>
                    <a:pt x="1141" y="1069"/>
                  </a:lnTo>
                  <a:lnTo>
                    <a:pt x="1159" y="1092"/>
                  </a:lnTo>
                  <a:lnTo>
                    <a:pt x="1093" y="1222"/>
                  </a:lnTo>
                  <a:lnTo>
                    <a:pt x="1099" y="1246"/>
                  </a:lnTo>
                  <a:lnTo>
                    <a:pt x="1075" y="1264"/>
                  </a:lnTo>
                  <a:lnTo>
                    <a:pt x="1070" y="1329"/>
                  </a:lnTo>
                  <a:lnTo>
                    <a:pt x="1075" y="1335"/>
                  </a:lnTo>
                  <a:lnTo>
                    <a:pt x="1075" y="1371"/>
                  </a:lnTo>
                  <a:lnTo>
                    <a:pt x="1029" y="1399"/>
                  </a:lnTo>
                  <a:lnTo>
                    <a:pt x="1029" y="1435"/>
                  </a:lnTo>
                  <a:lnTo>
                    <a:pt x="1034" y="1459"/>
                  </a:lnTo>
                  <a:lnTo>
                    <a:pt x="1017" y="1495"/>
                  </a:lnTo>
                  <a:lnTo>
                    <a:pt x="1075" y="1548"/>
                  </a:lnTo>
                  <a:lnTo>
                    <a:pt x="1093" y="1541"/>
                  </a:lnTo>
                  <a:lnTo>
                    <a:pt x="1176" y="1477"/>
                  </a:lnTo>
                  <a:lnTo>
                    <a:pt x="1187" y="1465"/>
                  </a:lnTo>
                  <a:lnTo>
                    <a:pt x="1200" y="1477"/>
                  </a:lnTo>
                  <a:lnTo>
                    <a:pt x="1212" y="1506"/>
                  </a:lnTo>
                  <a:lnTo>
                    <a:pt x="1223" y="1513"/>
                  </a:lnTo>
                  <a:lnTo>
                    <a:pt x="1235" y="1524"/>
                  </a:lnTo>
                  <a:lnTo>
                    <a:pt x="1230" y="1577"/>
                  </a:lnTo>
                  <a:lnTo>
                    <a:pt x="1230" y="1653"/>
                  </a:lnTo>
                  <a:lnTo>
                    <a:pt x="1247" y="1706"/>
                  </a:lnTo>
                  <a:lnTo>
                    <a:pt x="1283" y="1754"/>
                  </a:lnTo>
                  <a:lnTo>
                    <a:pt x="1276" y="1784"/>
                  </a:lnTo>
                  <a:lnTo>
                    <a:pt x="1258" y="1820"/>
                  </a:lnTo>
                  <a:lnTo>
                    <a:pt x="1288" y="1866"/>
                  </a:lnTo>
                  <a:lnTo>
                    <a:pt x="1324" y="1866"/>
                  </a:lnTo>
                  <a:lnTo>
                    <a:pt x="1354" y="1908"/>
                  </a:lnTo>
                  <a:lnTo>
                    <a:pt x="1359" y="1931"/>
                  </a:lnTo>
                  <a:lnTo>
                    <a:pt x="1347" y="1985"/>
                  </a:lnTo>
                  <a:lnTo>
                    <a:pt x="1347" y="1997"/>
                  </a:lnTo>
                  <a:lnTo>
                    <a:pt x="1371" y="2043"/>
                  </a:lnTo>
                  <a:lnTo>
                    <a:pt x="1407" y="2068"/>
                  </a:lnTo>
                  <a:lnTo>
                    <a:pt x="1425" y="2026"/>
                  </a:lnTo>
                  <a:lnTo>
                    <a:pt x="1448" y="2015"/>
                  </a:lnTo>
                  <a:lnTo>
                    <a:pt x="1507" y="2038"/>
                  </a:lnTo>
                  <a:lnTo>
                    <a:pt x="1537" y="2043"/>
                  </a:lnTo>
                  <a:lnTo>
                    <a:pt x="1566" y="2020"/>
                  </a:lnTo>
                  <a:lnTo>
                    <a:pt x="1584" y="2015"/>
                  </a:lnTo>
                  <a:lnTo>
                    <a:pt x="1601" y="2032"/>
                  </a:lnTo>
                  <a:lnTo>
                    <a:pt x="1678" y="2038"/>
                  </a:lnTo>
                  <a:lnTo>
                    <a:pt x="1714" y="2056"/>
                  </a:lnTo>
                  <a:lnTo>
                    <a:pt x="1725" y="2043"/>
                  </a:lnTo>
                  <a:lnTo>
                    <a:pt x="1808" y="2050"/>
                  </a:lnTo>
                  <a:lnTo>
                    <a:pt x="1803" y="2015"/>
                  </a:lnTo>
                  <a:lnTo>
                    <a:pt x="1838" y="1985"/>
                  </a:lnTo>
                  <a:lnTo>
                    <a:pt x="1879" y="2026"/>
                  </a:lnTo>
                  <a:lnTo>
                    <a:pt x="1891" y="2079"/>
                  </a:lnTo>
                  <a:lnTo>
                    <a:pt x="1920" y="2102"/>
                  </a:lnTo>
                  <a:lnTo>
                    <a:pt x="1773" y="3108"/>
                  </a:lnTo>
                  <a:lnTo>
                    <a:pt x="880" y="2948"/>
                  </a:lnTo>
                  <a:lnTo>
                    <a:pt x="0" y="2771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endParaRPr>
            </a:p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endParaRPr>
            </a:p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endParaRPr>
            </a:p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1.5%</a:t>
              </a:r>
            </a:p>
          </p:txBody>
        </p:sp>
        <p:sp>
          <p:nvSpPr>
            <p:cNvPr id="11" name="Freeform 14">
              <a:extLst>
                <a:ext uri="{FF2B5EF4-FFF2-40B4-BE49-F238E27FC236}">
                  <a16:creationId xmlns:a16="http://schemas.microsoft.com/office/drawing/2014/main" id="{BDC99EC0-9C54-46F3-9EC3-E0D734070B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139" y="2149447"/>
              <a:ext cx="1309575" cy="800622"/>
            </a:xfrm>
            <a:custGeom>
              <a:avLst/>
              <a:gdLst/>
              <a:ahLst/>
              <a:cxnLst>
                <a:cxn ang="0">
                  <a:pos x="1146" y="1837"/>
                </a:cxn>
                <a:cxn ang="0">
                  <a:pos x="1087" y="2014"/>
                </a:cxn>
                <a:cxn ang="0">
                  <a:pos x="1034" y="1920"/>
                </a:cxn>
                <a:cxn ang="0">
                  <a:pos x="1004" y="1985"/>
                </a:cxn>
                <a:cxn ang="0">
                  <a:pos x="910" y="1991"/>
                </a:cxn>
                <a:cxn ang="0">
                  <a:pos x="797" y="1967"/>
                </a:cxn>
                <a:cxn ang="0">
                  <a:pos x="762" y="1955"/>
                </a:cxn>
                <a:cxn ang="0">
                  <a:pos x="703" y="1973"/>
                </a:cxn>
                <a:cxn ang="0">
                  <a:pos x="621" y="1961"/>
                </a:cxn>
                <a:cxn ang="0">
                  <a:pos x="567" y="1978"/>
                </a:cxn>
                <a:cxn ang="0">
                  <a:pos x="543" y="1920"/>
                </a:cxn>
                <a:cxn ang="0">
                  <a:pos x="550" y="1843"/>
                </a:cxn>
                <a:cxn ang="0">
                  <a:pos x="484" y="1801"/>
                </a:cxn>
                <a:cxn ang="0">
                  <a:pos x="472" y="1719"/>
                </a:cxn>
                <a:cxn ang="0">
                  <a:pos x="443" y="1641"/>
                </a:cxn>
                <a:cxn ang="0">
                  <a:pos x="426" y="1512"/>
                </a:cxn>
                <a:cxn ang="0">
                  <a:pos x="419" y="1448"/>
                </a:cxn>
                <a:cxn ang="0">
                  <a:pos x="396" y="1412"/>
                </a:cxn>
                <a:cxn ang="0">
                  <a:pos x="372" y="1412"/>
                </a:cxn>
                <a:cxn ang="0">
                  <a:pos x="271" y="1483"/>
                </a:cxn>
                <a:cxn ang="0">
                  <a:pos x="230" y="1394"/>
                </a:cxn>
                <a:cxn ang="0">
                  <a:pos x="225" y="1334"/>
                </a:cxn>
                <a:cxn ang="0">
                  <a:pos x="271" y="1270"/>
                </a:cxn>
                <a:cxn ang="0">
                  <a:pos x="271" y="1199"/>
                </a:cxn>
                <a:cxn ang="0">
                  <a:pos x="289" y="1157"/>
                </a:cxn>
                <a:cxn ang="0">
                  <a:pos x="337" y="1004"/>
                </a:cxn>
                <a:cxn ang="0">
                  <a:pos x="271" y="963"/>
                </a:cxn>
                <a:cxn ang="0">
                  <a:pos x="207" y="910"/>
                </a:cxn>
                <a:cxn ang="0">
                  <a:pos x="147" y="756"/>
                </a:cxn>
                <a:cxn ang="0">
                  <a:pos x="48" y="644"/>
                </a:cxn>
                <a:cxn ang="0">
                  <a:pos x="41" y="602"/>
                </a:cxn>
                <a:cxn ang="0">
                  <a:pos x="41" y="495"/>
                </a:cxn>
                <a:cxn ang="0">
                  <a:pos x="65" y="0"/>
                </a:cxn>
                <a:cxn ang="0">
                  <a:pos x="1169" y="188"/>
                </a:cxn>
                <a:cxn ang="0">
                  <a:pos x="3279" y="461"/>
                </a:cxn>
                <a:cxn ang="0">
                  <a:pos x="3149" y="2085"/>
                </a:cxn>
              </a:cxnLst>
              <a:rect l="0" t="0" r="r" b="b"/>
              <a:pathLst>
                <a:path w="3279" h="2085">
                  <a:moveTo>
                    <a:pt x="3149" y="2085"/>
                  </a:moveTo>
                  <a:lnTo>
                    <a:pt x="1146" y="1837"/>
                  </a:lnTo>
                  <a:lnTo>
                    <a:pt x="1116" y="2037"/>
                  </a:lnTo>
                  <a:lnTo>
                    <a:pt x="1087" y="2014"/>
                  </a:lnTo>
                  <a:lnTo>
                    <a:pt x="1075" y="1961"/>
                  </a:lnTo>
                  <a:lnTo>
                    <a:pt x="1034" y="1920"/>
                  </a:lnTo>
                  <a:lnTo>
                    <a:pt x="999" y="1950"/>
                  </a:lnTo>
                  <a:lnTo>
                    <a:pt x="1004" y="1985"/>
                  </a:lnTo>
                  <a:lnTo>
                    <a:pt x="921" y="1978"/>
                  </a:lnTo>
                  <a:lnTo>
                    <a:pt x="910" y="1991"/>
                  </a:lnTo>
                  <a:lnTo>
                    <a:pt x="874" y="1973"/>
                  </a:lnTo>
                  <a:lnTo>
                    <a:pt x="797" y="1967"/>
                  </a:lnTo>
                  <a:lnTo>
                    <a:pt x="780" y="1950"/>
                  </a:lnTo>
                  <a:lnTo>
                    <a:pt x="762" y="1955"/>
                  </a:lnTo>
                  <a:lnTo>
                    <a:pt x="733" y="1978"/>
                  </a:lnTo>
                  <a:lnTo>
                    <a:pt x="703" y="1973"/>
                  </a:lnTo>
                  <a:lnTo>
                    <a:pt x="644" y="1950"/>
                  </a:lnTo>
                  <a:lnTo>
                    <a:pt x="621" y="1961"/>
                  </a:lnTo>
                  <a:lnTo>
                    <a:pt x="603" y="2003"/>
                  </a:lnTo>
                  <a:lnTo>
                    <a:pt x="567" y="1978"/>
                  </a:lnTo>
                  <a:lnTo>
                    <a:pt x="543" y="1932"/>
                  </a:lnTo>
                  <a:lnTo>
                    <a:pt x="543" y="1920"/>
                  </a:lnTo>
                  <a:lnTo>
                    <a:pt x="555" y="1866"/>
                  </a:lnTo>
                  <a:lnTo>
                    <a:pt x="550" y="1843"/>
                  </a:lnTo>
                  <a:lnTo>
                    <a:pt x="520" y="1801"/>
                  </a:lnTo>
                  <a:lnTo>
                    <a:pt x="484" y="1801"/>
                  </a:lnTo>
                  <a:lnTo>
                    <a:pt x="454" y="1755"/>
                  </a:lnTo>
                  <a:lnTo>
                    <a:pt x="472" y="1719"/>
                  </a:lnTo>
                  <a:lnTo>
                    <a:pt x="479" y="1689"/>
                  </a:lnTo>
                  <a:lnTo>
                    <a:pt x="443" y="1641"/>
                  </a:lnTo>
                  <a:lnTo>
                    <a:pt x="426" y="1588"/>
                  </a:lnTo>
                  <a:lnTo>
                    <a:pt x="426" y="1512"/>
                  </a:lnTo>
                  <a:lnTo>
                    <a:pt x="431" y="1459"/>
                  </a:lnTo>
                  <a:lnTo>
                    <a:pt x="419" y="1448"/>
                  </a:lnTo>
                  <a:lnTo>
                    <a:pt x="408" y="1441"/>
                  </a:lnTo>
                  <a:lnTo>
                    <a:pt x="396" y="1412"/>
                  </a:lnTo>
                  <a:lnTo>
                    <a:pt x="383" y="1400"/>
                  </a:lnTo>
                  <a:lnTo>
                    <a:pt x="372" y="1412"/>
                  </a:lnTo>
                  <a:lnTo>
                    <a:pt x="289" y="1476"/>
                  </a:lnTo>
                  <a:lnTo>
                    <a:pt x="271" y="1483"/>
                  </a:lnTo>
                  <a:lnTo>
                    <a:pt x="213" y="1430"/>
                  </a:lnTo>
                  <a:lnTo>
                    <a:pt x="230" y="1394"/>
                  </a:lnTo>
                  <a:lnTo>
                    <a:pt x="225" y="1370"/>
                  </a:lnTo>
                  <a:lnTo>
                    <a:pt x="225" y="1334"/>
                  </a:lnTo>
                  <a:lnTo>
                    <a:pt x="271" y="1306"/>
                  </a:lnTo>
                  <a:lnTo>
                    <a:pt x="271" y="1270"/>
                  </a:lnTo>
                  <a:lnTo>
                    <a:pt x="266" y="1264"/>
                  </a:lnTo>
                  <a:lnTo>
                    <a:pt x="271" y="1199"/>
                  </a:lnTo>
                  <a:lnTo>
                    <a:pt x="295" y="1181"/>
                  </a:lnTo>
                  <a:lnTo>
                    <a:pt x="289" y="1157"/>
                  </a:lnTo>
                  <a:lnTo>
                    <a:pt x="355" y="1027"/>
                  </a:lnTo>
                  <a:lnTo>
                    <a:pt x="337" y="1004"/>
                  </a:lnTo>
                  <a:lnTo>
                    <a:pt x="271" y="997"/>
                  </a:lnTo>
                  <a:lnTo>
                    <a:pt x="271" y="963"/>
                  </a:lnTo>
                  <a:lnTo>
                    <a:pt x="230" y="963"/>
                  </a:lnTo>
                  <a:lnTo>
                    <a:pt x="207" y="910"/>
                  </a:lnTo>
                  <a:lnTo>
                    <a:pt x="195" y="862"/>
                  </a:lnTo>
                  <a:lnTo>
                    <a:pt x="147" y="756"/>
                  </a:lnTo>
                  <a:lnTo>
                    <a:pt x="76" y="685"/>
                  </a:lnTo>
                  <a:lnTo>
                    <a:pt x="48" y="644"/>
                  </a:lnTo>
                  <a:lnTo>
                    <a:pt x="23" y="620"/>
                  </a:lnTo>
                  <a:lnTo>
                    <a:pt x="41" y="602"/>
                  </a:lnTo>
                  <a:lnTo>
                    <a:pt x="59" y="561"/>
                  </a:lnTo>
                  <a:lnTo>
                    <a:pt x="41" y="495"/>
                  </a:lnTo>
                  <a:lnTo>
                    <a:pt x="0" y="390"/>
                  </a:lnTo>
                  <a:lnTo>
                    <a:pt x="65" y="0"/>
                  </a:lnTo>
                  <a:lnTo>
                    <a:pt x="366" y="53"/>
                  </a:lnTo>
                  <a:lnTo>
                    <a:pt x="1169" y="188"/>
                  </a:lnTo>
                  <a:lnTo>
                    <a:pt x="1996" y="330"/>
                  </a:lnTo>
                  <a:lnTo>
                    <a:pt x="3279" y="461"/>
                  </a:lnTo>
                  <a:lnTo>
                    <a:pt x="3178" y="1689"/>
                  </a:lnTo>
                  <a:lnTo>
                    <a:pt x="3149" y="2085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dirty="0">
                  <a:cs typeface="Arial" pitchFamily="34" charset="0"/>
                </a:rPr>
                <a:t>0.5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Arial" pitchFamily="34" charset="0"/>
                </a:rPr>
                <a:t>%</a:t>
              </a:r>
            </a:p>
          </p:txBody>
        </p:sp>
        <p:sp>
          <p:nvSpPr>
            <p:cNvPr id="12" name="Freeform 15">
              <a:extLst>
                <a:ext uri="{FF2B5EF4-FFF2-40B4-BE49-F238E27FC236}">
                  <a16:creationId xmlns:a16="http://schemas.microsoft.com/office/drawing/2014/main" id="{3FC0782B-84DD-4337-AF83-38FAE1BE2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9236" y="2856082"/>
              <a:ext cx="895518" cy="712438"/>
            </a:xfrm>
            <a:custGeom>
              <a:avLst/>
              <a:gdLst/>
              <a:ahLst/>
              <a:cxnLst>
                <a:cxn ang="0">
                  <a:pos x="2104" y="1855"/>
                </a:cxn>
                <a:cxn ang="0">
                  <a:pos x="2175" y="1046"/>
                </a:cxn>
                <a:cxn ang="0">
                  <a:pos x="2246" y="248"/>
                </a:cxn>
                <a:cxn ang="0">
                  <a:pos x="243" y="0"/>
                </a:cxn>
                <a:cxn ang="0">
                  <a:pos x="213" y="200"/>
                </a:cxn>
                <a:cxn ang="0">
                  <a:pos x="66" y="1206"/>
                </a:cxn>
                <a:cxn ang="0">
                  <a:pos x="0" y="1595"/>
                </a:cxn>
                <a:cxn ang="0">
                  <a:pos x="598" y="1690"/>
                </a:cxn>
                <a:cxn ang="0">
                  <a:pos x="2104" y="1855"/>
                </a:cxn>
              </a:cxnLst>
              <a:rect l="0" t="0" r="r" b="b"/>
              <a:pathLst>
                <a:path w="2246" h="1855">
                  <a:moveTo>
                    <a:pt x="2104" y="1855"/>
                  </a:moveTo>
                  <a:lnTo>
                    <a:pt x="2175" y="1046"/>
                  </a:lnTo>
                  <a:lnTo>
                    <a:pt x="2246" y="248"/>
                  </a:lnTo>
                  <a:lnTo>
                    <a:pt x="243" y="0"/>
                  </a:lnTo>
                  <a:lnTo>
                    <a:pt x="213" y="200"/>
                  </a:lnTo>
                  <a:lnTo>
                    <a:pt x="66" y="1206"/>
                  </a:lnTo>
                  <a:lnTo>
                    <a:pt x="0" y="1595"/>
                  </a:lnTo>
                  <a:lnTo>
                    <a:pt x="598" y="1690"/>
                  </a:lnTo>
                  <a:lnTo>
                    <a:pt x="2104" y="1855"/>
                  </a:lnTo>
                  <a:close/>
                </a:path>
              </a:pathLst>
            </a:custGeom>
            <a:solidFill>
              <a:srgbClr val="E2ADAC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cs typeface="Arial" pitchFamily="34" charset="0"/>
                </a:rPr>
                <a:t>0.4%</a:t>
              </a:r>
            </a:p>
          </p:txBody>
        </p:sp>
        <p:sp>
          <p:nvSpPr>
            <p:cNvPr id="13" name="Freeform 18">
              <a:extLst>
                <a:ext uri="{FF2B5EF4-FFF2-40B4-BE49-F238E27FC236}">
                  <a16:creationId xmlns:a16="http://schemas.microsoft.com/office/drawing/2014/main" id="{FB28C07C-8BBB-4EFE-B581-CF5032E963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0951" y="3109033"/>
              <a:ext cx="818484" cy="1211376"/>
            </a:xfrm>
            <a:custGeom>
              <a:avLst/>
              <a:gdLst/>
              <a:ahLst/>
              <a:cxnLst>
                <a:cxn ang="0">
                  <a:pos x="307" y="0"/>
                </a:cxn>
                <a:cxn ang="0">
                  <a:pos x="0" y="1194"/>
                </a:cxn>
                <a:cxn ang="0">
                  <a:pos x="1329" y="3149"/>
                </a:cxn>
                <a:cxn ang="0">
                  <a:pos x="1329" y="3126"/>
                </a:cxn>
                <a:cxn ang="0">
                  <a:pos x="1341" y="3096"/>
                </a:cxn>
                <a:cxn ang="0">
                  <a:pos x="1364" y="3020"/>
                </a:cxn>
                <a:cxn ang="0">
                  <a:pos x="1352" y="2984"/>
                </a:cxn>
                <a:cxn ang="0">
                  <a:pos x="1370" y="2795"/>
                </a:cxn>
                <a:cxn ang="0">
                  <a:pos x="1359" y="2718"/>
                </a:cxn>
                <a:cxn ang="0">
                  <a:pos x="1370" y="2700"/>
                </a:cxn>
                <a:cxn ang="0">
                  <a:pos x="1417" y="2688"/>
                </a:cxn>
                <a:cxn ang="0">
                  <a:pos x="1483" y="2706"/>
                </a:cxn>
                <a:cxn ang="0">
                  <a:pos x="1506" y="2736"/>
                </a:cxn>
                <a:cxn ang="0">
                  <a:pos x="1506" y="2747"/>
                </a:cxn>
                <a:cxn ang="0">
                  <a:pos x="1529" y="2771"/>
                </a:cxn>
                <a:cxn ang="0">
                  <a:pos x="1565" y="2771"/>
                </a:cxn>
                <a:cxn ang="0">
                  <a:pos x="1625" y="2600"/>
                </a:cxn>
                <a:cxn ang="0">
                  <a:pos x="1660" y="2387"/>
                </a:cxn>
                <a:cxn ang="0">
                  <a:pos x="2049" y="385"/>
                </a:cxn>
                <a:cxn ang="0">
                  <a:pos x="1169" y="208"/>
                </a:cxn>
                <a:cxn ang="0">
                  <a:pos x="307" y="0"/>
                </a:cxn>
              </a:cxnLst>
              <a:rect l="0" t="0" r="r" b="b"/>
              <a:pathLst>
                <a:path w="2049" h="3149">
                  <a:moveTo>
                    <a:pt x="307" y="0"/>
                  </a:moveTo>
                  <a:lnTo>
                    <a:pt x="0" y="1194"/>
                  </a:lnTo>
                  <a:lnTo>
                    <a:pt x="1329" y="3149"/>
                  </a:lnTo>
                  <a:lnTo>
                    <a:pt x="1329" y="3126"/>
                  </a:lnTo>
                  <a:lnTo>
                    <a:pt x="1341" y="3096"/>
                  </a:lnTo>
                  <a:lnTo>
                    <a:pt x="1364" y="3020"/>
                  </a:lnTo>
                  <a:lnTo>
                    <a:pt x="1352" y="2984"/>
                  </a:lnTo>
                  <a:lnTo>
                    <a:pt x="1370" y="2795"/>
                  </a:lnTo>
                  <a:lnTo>
                    <a:pt x="1359" y="2718"/>
                  </a:lnTo>
                  <a:lnTo>
                    <a:pt x="1370" y="2700"/>
                  </a:lnTo>
                  <a:lnTo>
                    <a:pt x="1417" y="2688"/>
                  </a:lnTo>
                  <a:lnTo>
                    <a:pt x="1483" y="2706"/>
                  </a:lnTo>
                  <a:lnTo>
                    <a:pt x="1506" y="2736"/>
                  </a:lnTo>
                  <a:lnTo>
                    <a:pt x="1506" y="2747"/>
                  </a:lnTo>
                  <a:lnTo>
                    <a:pt x="1529" y="2771"/>
                  </a:lnTo>
                  <a:lnTo>
                    <a:pt x="1565" y="2771"/>
                  </a:lnTo>
                  <a:lnTo>
                    <a:pt x="1625" y="2600"/>
                  </a:lnTo>
                  <a:lnTo>
                    <a:pt x="1660" y="2387"/>
                  </a:lnTo>
                  <a:lnTo>
                    <a:pt x="2049" y="385"/>
                  </a:lnTo>
                  <a:lnTo>
                    <a:pt x="1169" y="208"/>
                  </a:lnTo>
                  <a:lnTo>
                    <a:pt x="307" y="0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 w="12700">
              <a:solidFill>
                <a:srgbClr val="76933C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dirty="0">
                  <a:solidFill>
                    <a:schemeClr val="bg1"/>
                  </a:solidFill>
                  <a:cs typeface="Arial" pitchFamily="34" charset="0"/>
                </a:rPr>
                <a:t>1.7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%</a:t>
              </a:r>
            </a:p>
          </p:txBody>
        </p:sp>
        <p:sp>
          <p:nvSpPr>
            <p:cNvPr id="14" name="Freeform 20">
              <a:extLst>
                <a:ext uri="{FF2B5EF4-FFF2-40B4-BE49-F238E27FC236}">
                  <a16:creationId xmlns:a16="http://schemas.microsoft.com/office/drawing/2014/main" id="{B9F9D23C-2400-4A78-A740-2B63E3AD1F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4637" y="4028008"/>
              <a:ext cx="876260" cy="973510"/>
            </a:xfrm>
            <a:custGeom>
              <a:avLst/>
              <a:gdLst/>
              <a:ahLst/>
              <a:cxnLst>
                <a:cxn ang="0">
                  <a:pos x="1866" y="2535"/>
                </a:cxn>
                <a:cxn ang="0">
                  <a:pos x="2192" y="254"/>
                </a:cxn>
                <a:cxn ang="0">
                  <a:pos x="597" y="6"/>
                </a:cxn>
                <a:cxn ang="0">
                  <a:pos x="597" y="0"/>
                </a:cxn>
                <a:cxn ang="0">
                  <a:pos x="562" y="213"/>
                </a:cxn>
                <a:cxn ang="0">
                  <a:pos x="502" y="384"/>
                </a:cxn>
                <a:cxn ang="0">
                  <a:pos x="466" y="384"/>
                </a:cxn>
                <a:cxn ang="0">
                  <a:pos x="443" y="360"/>
                </a:cxn>
                <a:cxn ang="0">
                  <a:pos x="443" y="349"/>
                </a:cxn>
                <a:cxn ang="0">
                  <a:pos x="420" y="319"/>
                </a:cxn>
                <a:cxn ang="0">
                  <a:pos x="354" y="301"/>
                </a:cxn>
                <a:cxn ang="0">
                  <a:pos x="307" y="313"/>
                </a:cxn>
                <a:cxn ang="0">
                  <a:pos x="296" y="331"/>
                </a:cxn>
                <a:cxn ang="0">
                  <a:pos x="307" y="408"/>
                </a:cxn>
                <a:cxn ang="0">
                  <a:pos x="289" y="597"/>
                </a:cxn>
                <a:cxn ang="0">
                  <a:pos x="301" y="633"/>
                </a:cxn>
                <a:cxn ang="0">
                  <a:pos x="278" y="709"/>
                </a:cxn>
                <a:cxn ang="0">
                  <a:pos x="266" y="739"/>
                </a:cxn>
                <a:cxn ang="0">
                  <a:pos x="266" y="762"/>
                </a:cxn>
                <a:cxn ang="0">
                  <a:pos x="266" y="821"/>
                </a:cxn>
                <a:cxn ang="0">
                  <a:pos x="266" y="839"/>
                </a:cxn>
                <a:cxn ang="0">
                  <a:pos x="266" y="857"/>
                </a:cxn>
                <a:cxn ang="0">
                  <a:pos x="289" y="904"/>
                </a:cxn>
                <a:cxn ang="0">
                  <a:pos x="289" y="945"/>
                </a:cxn>
                <a:cxn ang="0">
                  <a:pos x="301" y="975"/>
                </a:cxn>
                <a:cxn ang="0">
                  <a:pos x="313" y="1022"/>
                </a:cxn>
                <a:cxn ang="0">
                  <a:pos x="331" y="1034"/>
                </a:cxn>
                <a:cxn ang="0">
                  <a:pos x="354" y="1057"/>
                </a:cxn>
                <a:cxn ang="0">
                  <a:pos x="354" y="1099"/>
                </a:cxn>
                <a:cxn ang="0">
                  <a:pos x="354" y="1110"/>
                </a:cxn>
                <a:cxn ang="0">
                  <a:pos x="337" y="1099"/>
                </a:cxn>
                <a:cxn ang="0">
                  <a:pos x="301" y="1135"/>
                </a:cxn>
                <a:cxn ang="0">
                  <a:pos x="254" y="1152"/>
                </a:cxn>
                <a:cxn ang="0">
                  <a:pos x="213" y="1194"/>
                </a:cxn>
                <a:cxn ang="0">
                  <a:pos x="189" y="1300"/>
                </a:cxn>
                <a:cxn ang="0">
                  <a:pos x="124" y="1382"/>
                </a:cxn>
                <a:cxn ang="0">
                  <a:pos x="95" y="1382"/>
                </a:cxn>
                <a:cxn ang="0">
                  <a:pos x="88" y="1406"/>
                </a:cxn>
                <a:cxn ang="0">
                  <a:pos x="101" y="1435"/>
                </a:cxn>
                <a:cxn ang="0">
                  <a:pos x="95" y="1460"/>
                </a:cxn>
                <a:cxn ang="0">
                  <a:pos x="83" y="1513"/>
                </a:cxn>
                <a:cxn ang="0">
                  <a:pos x="88" y="1530"/>
                </a:cxn>
                <a:cxn ang="0">
                  <a:pos x="136" y="1571"/>
                </a:cxn>
                <a:cxn ang="0">
                  <a:pos x="142" y="1589"/>
                </a:cxn>
                <a:cxn ang="0">
                  <a:pos x="131" y="1607"/>
                </a:cxn>
                <a:cxn ang="0">
                  <a:pos x="124" y="1630"/>
                </a:cxn>
                <a:cxn ang="0">
                  <a:pos x="95" y="1660"/>
                </a:cxn>
                <a:cxn ang="0">
                  <a:pos x="83" y="1655"/>
                </a:cxn>
                <a:cxn ang="0">
                  <a:pos x="30" y="1648"/>
                </a:cxn>
                <a:cxn ang="0">
                  <a:pos x="0" y="1743"/>
                </a:cxn>
                <a:cxn ang="0">
                  <a:pos x="1181" y="2428"/>
                </a:cxn>
                <a:cxn ang="0">
                  <a:pos x="1866" y="2535"/>
                </a:cxn>
              </a:cxnLst>
              <a:rect l="0" t="0" r="r" b="b"/>
              <a:pathLst>
                <a:path w="2192" h="2535">
                  <a:moveTo>
                    <a:pt x="1866" y="2535"/>
                  </a:moveTo>
                  <a:lnTo>
                    <a:pt x="2192" y="254"/>
                  </a:lnTo>
                  <a:lnTo>
                    <a:pt x="597" y="6"/>
                  </a:lnTo>
                  <a:lnTo>
                    <a:pt x="597" y="0"/>
                  </a:lnTo>
                  <a:lnTo>
                    <a:pt x="562" y="213"/>
                  </a:lnTo>
                  <a:lnTo>
                    <a:pt x="502" y="384"/>
                  </a:lnTo>
                  <a:lnTo>
                    <a:pt x="466" y="384"/>
                  </a:lnTo>
                  <a:lnTo>
                    <a:pt x="443" y="360"/>
                  </a:lnTo>
                  <a:lnTo>
                    <a:pt x="443" y="349"/>
                  </a:lnTo>
                  <a:lnTo>
                    <a:pt x="420" y="319"/>
                  </a:lnTo>
                  <a:lnTo>
                    <a:pt x="354" y="301"/>
                  </a:lnTo>
                  <a:lnTo>
                    <a:pt x="307" y="313"/>
                  </a:lnTo>
                  <a:lnTo>
                    <a:pt x="296" y="331"/>
                  </a:lnTo>
                  <a:lnTo>
                    <a:pt x="307" y="408"/>
                  </a:lnTo>
                  <a:lnTo>
                    <a:pt x="289" y="597"/>
                  </a:lnTo>
                  <a:lnTo>
                    <a:pt x="301" y="633"/>
                  </a:lnTo>
                  <a:lnTo>
                    <a:pt x="278" y="709"/>
                  </a:lnTo>
                  <a:lnTo>
                    <a:pt x="266" y="739"/>
                  </a:lnTo>
                  <a:lnTo>
                    <a:pt x="266" y="762"/>
                  </a:lnTo>
                  <a:lnTo>
                    <a:pt x="266" y="821"/>
                  </a:lnTo>
                  <a:lnTo>
                    <a:pt x="266" y="839"/>
                  </a:lnTo>
                  <a:lnTo>
                    <a:pt x="266" y="857"/>
                  </a:lnTo>
                  <a:lnTo>
                    <a:pt x="289" y="904"/>
                  </a:lnTo>
                  <a:lnTo>
                    <a:pt x="289" y="945"/>
                  </a:lnTo>
                  <a:lnTo>
                    <a:pt x="301" y="975"/>
                  </a:lnTo>
                  <a:lnTo>
                    <a:pt x="313" y="1022"/>
                  </a:lnTo>
                  <a:lnTo>
                    <a:pt x="331" y="1034"/>
                  </a:lnTo>
                  <a:lnTo>
                    <a:pt x="354" y="1057"/>
                  </a:lnTo>
                  <a:lnTo>
                    <a:pt x="354" y="1099"/>
                  </a:lnTo>
                  <a:lnTo>
                    <a:pt x="354" y="1110"/>
                  </a:lnTo>
                  <a:lnTo>
                    <a:pt x="337" y="1099"/>
                  </a:lnTo>
                  <a:lnTo>
                    <a:pt x="301" y="1135"/>
                  </a:lnTo>
                  <a:lnTo>
                    <a:pt x="254" y="1152"/>
                  </a:lnTo>
                  <a:lnTo>
                    <a:pt x="213" y="1194"/>
                  </a:lnTo>
                  <a:lnTo>
                    <a:pt x="189" y="1300"/>
                  </a:lnTo>
                  <a:lnTo>
                    <a:pt x="124" y="1382"/>
                  </a:lnTo>
                  <a:lnTo>
                    <a:pt x="95" y="1382"/>
                  </a:lnTo>
                  <a:lnTo>
                    <a:pt x="88" y="1406"/>
                  </a:lnTo>
                  <a:lnTo>
                    <a:pt x="101" y="1435"/>
                  </a:lnTo>
                  <a:lnTo>
                    <a:pt x="95" y="1460"/>
                  </a:lnTo>
                  <a:lnTo>
                    <a:pt x="83" y="1513"/>
                  </a:lnTo>
                  <a:lnTo>
                    <a:pt x="88" y="1530"/>
                  </a:lnTo>
                  <a:lnTo>
                    <a:pt x="136" y="1571"/>
                  </a:lnTo>
                  <a:lnTo>
                    <a:pt x="142" y="1589"/>
                  </a:lnTo>
                  <a:lnTo>
                    <a:pt x="131" y="1607"/>
                  </a:lnTo>
                  <a:lnTo>
                    <a:pt x="124" y="1630"/>
                  </a:lnTo>
                  <a:lnTo>
                    <a:pt x="95" y="1660"/>
                  </a:lnTo>
                  <a:lnTo>
                    <a:pt x="83" y="1655"/>
                  </a:lnTo>
                  <a:lnTo>
                    <a:pt x="30" y="1648"/>
                  </a:lnTo>
                  <a:lnTo>
                    <a:pt x="0" y="1743"/>
                  </a:lnTo>
                  <a:lnTo>
                    <a:pt x="1181" y="2428"/>
                  </a:lnTo>
                  <a:lnTo>
                    <a:pt x="1866" y="2535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dirty="0">
                  <a:cs typeface="Arial" pitchFamily="34" charset="0"/>
                </a:rPr>
                <a:t>1.5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Arial" pitchFamily="34" charset="0"/>
                </a:rPr>
                <a:t>%</a:t>
              </a:r>
            </a:p>
          </p:txBody>
        </p:sp>
        <p:sp>
          <p:nvSpPr>
            <p:cNvPr id="15" name="Freeform 21">
              <a:extLst>
                <a:ext uri="{FF2B5EF4-FFF2-40B4-BE49-F238E27FC236}">
                  <a16:creationId xmlns:a16="http://schemas.microsoft.com/office/drawing/2014/main" id="{AACC3D8C-21D4-47C8-99F5-4D4BBA79A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0896" y="3505862"/>
              <a:ext cx="930424" cy="711277"/>
            </a:xfrm>
            <a:custGeom>
              <a:avLst/>
              <a:gdLst/>
              <a:ahLst/>
              <a:cxnLst>
                <a:cxn ang="0">
                  <a:pos x="0" y="1612"/>
                </a:cxn>
                <a:cxn ang="0">
                  <a:pos x="219" y="0"/>
                </a:cxn>
                <a:cxn ang="0">
                  <a:pos x="1725" y="165"/>
                </a:cxn>
                <a:cxn ang="0">
                  <a:pos x="2334" y="218"/>
                </a:cxn>
                <a:cxn ang="0">
                  <a:pos x="2309" y="620"/>
                </a:cxn>
                <a:cxn ang="0">
                  <a:pos x="2238" y="1849"/>
                </a:cxn>
                <a:cxn ang="0">
                  <a:pos x="1926" y="1824"/>
                </a:cxn>
                <a:cxn ang="0">
                  <a:pos x="0" y="1612"/>
                </a:cxn>
              </a:cxnLst>
              <a:rect l="0" t="0" r="r" b="b"/>
              <a:pathLst>
                <a:path w="2334" h="1849">
                  <a:moveTo>
                    <a:pt x="0" y="1612"/>
                  </a:moveTo>
                  <a:lnTo>
                    <a:pt x="219" y="0"/>
                  </a:lnTo>
                  <a:lnTo>
                    <a:pt x="1725" y="165"/>
                  </a:lnTo>
                  <a:lnTo>
                    <a:pt x="2334" y="218"/>
                  </a:lnTo>
                  <a:lnTo>
                    <a:pt x="2309" y="620"/>
                  </a:lnTo>
                  <a:lnTo>
                    <a:pt x="2238" y="1849"/>
                  </a:lnTo>
                  <a:lnTo>
                    <a:pt x="1926" y="1824"/>
                  </a:lnTo>
                  <a:lnTo>
                    <a:pt x="0" y="161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dirty="0">
                  <a:solidFill>
                    <a:prstClr val="black"/>
                  </a:solidFill>
                  <a:cs typeface="Arial" pitchFamily="34" charset="0"/>
                </a:rPr>
                <a:t>1.0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%</a:t>
              </a:r>
            </a:p>
          </p:txBody>
        </p:sp>
        <p:sp>
          <p:nvSpPr>
            <p:cNvPr id="16" name="Freeform 23">
              <a:extLst>
                <a:ext uri="{FF2B5EF4-FFF2-40B4-BE49-F238E27FC236}">
                  <a16:creationId xmlns:a16="http://schemas.microsoft.com/office/drawing/2014/main" id="{088F0D21-E0C9-4436-A469-CB8B4E6AFA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901" y="4124315"/>
              <a:ext cx="897925" cy="891127"/>
            </a:xfrm>
            <a:custGeom>
              <a:avLst/>
              <a:gdLst/>
              <a:ahLst/>
              <a:cxnLst>
                <a:cxn ang="0">
                  <a:pos x="326" y="0"/>
                </a:cxn>
                <a:cxn ang="0">
                  <a:pos x="0" y="2281"/>
                </a:cxn>
                <a:cxn ang="0">
                  <a:pos x="296" y="2316"/>
                </a:cxn>
                <a:cxn ang="0">
                  <a:pos x="320" y="2132"/>
                </a:cxn>
                <a:cxn ang="0">
                  <a:pos x="875" y="2203"/>
                </a:cxn>
                <a:cxn ang="0">
                  <a:pos x="875" y="2198"/>
                </a:cxn>
                <a:cxn ang="0">
                  <a:pos x="857" y="2168"/>
                </a:cxn>
                <a:cxn ang="0">
                  <a:pos x="875" y="2144"/>
                </a:cxn>
                <a:cxn ang="0">
                  <a:pos x="870" y="2132"/>
                </a:cxn>
                <a:cxn ang="0">
                  <a:pos x="857" y="2121"/>
                </a:cxn>
                <a:cxn ang="0">
                  <a:pos x="863" y="2114"/>
                </a:cxn>
                <a:cxn ang="0">
                  <a:pos x="2074" y="2233"/>
                </a:cxn>
                <a:cxn ang="0">
                  <a:pos x="2222" y="414"/>
                </a:cxn>
                <a:cxn ang="0">
                  <a:pos x="2240" y="414"/>
                </a:cxn>
                <a:cxn ang="0">
                  <a:pos x="2252" y="212"/>
                </a:cxn>
                <a:cxn ang="0">
                  <a:pos x="326" y="0"/>
                </a:cxn>
              </a:cxnLst>
              <a:rect l="0" t="0" r="r" b="b"/>
              <a:pathLst>
                <a:path w="2252" h="2316">
                  <a:moveTo>
                    <a:pt x="326" y="0"/>
                  </a:moveTo>
                  <a:lnTo>
                    <a:pt x="0" y="2281"/>
                  </a:lnTo>
                  <a:lnTo>
                    <a:pt x="296" y="2316"/>
                  </a:lnTo>
                  <a:lnTo>
                    <a:pt x="320" y="2132"/>
                  </a:lnTo>
                  <a:lnTo>
                    <a:pt x="875" y="2203"/>
                  </a:lnTo>
                  <a:lnTo>
                    <a:pt x="875" y="2198"/>
                  </a:lnTo>
                  <a:lnTo>
                    <a:pt x="857" y="2168"/>
                  </a:lnTo>
                  <a:lnTo>
                    <a:pt x="875" y="2144"/>
                  </a:lnTo>
                  <a:lnTo>
                    <a:pt x="870" y="2132"/>
                  </a:lnTo>
                  <a:lnTo>
                    <a:pt x="857" y="2121"/>
                  </a:lnTo>
                  <a:lnTo>
                    <a:pt x="863" y="2114"/>
                  </a:lnTo>
                  <a:lnTo>
                    <a:pt x="2074" y="2233"/>
                  </a:lnTo>
                  <a:lnTo>
                    <a:pt x="2222" y="414"/>
                  </a:lnTo>
                  <a:lnTo>
                    <a:pt x="2240" y="414"/>
                  </a:lnTo>
                  <a:lnTo>
                    <a:pt x="2252" y="212"/>
                  </a:lnTo>
                  <a:lnTo>
                    <a:pt x="326" y="0"/>
                  </a:lnTo>
                  <a:close/>
                </a:path>
              </a:pathLst>
            </a:custGeom>
            <a:solidFill>
              <a:srgbClr val="E2ADAC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dirty="0">
                  <a:cs typeface="Arial" pitchFamily="34" charset="0"/>
                </a:rPr>
                <a:t>0.4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Arial" pitchFamily="34" charset="0"/>
                </a:rPr>
                <a:t>%</a:t>
              </a:r>
            </a:p>
          </p:txBody>
        </p:sp>
        <p:sp>
          <p:nvSpPr>
            <p:cNvPr id="17" name="Freeform 26">
              <a:extLst>
                <a:ext uri="{FF2B5EF4-FFF2-40B4-BE49-F238E27FC236}">
                  <a16:creationId xmlns:a16="http://schemas.microsoft.com/office/drawing/2014/main" id="{68D83F6E-29AB-49B3-B84B-AA6ED742D5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6790" y="2326976"/>
              <a:ext cx="840150" cy="508221"/>
            </a:xfrm>
            <a:custGeom>
              <a:avLst/>
              <a:gdLst/>
              <a:ahLst/>
              <a:cxnLst>
                <a:cxn ang="0">
                  <a:pos x="0" y="1228"/>
                </a:cxn>
                <a:cxn ang="0">
                  <a:pos x="101" y="0"/>
                </a:cxn>
                <a:cxn ang="0">
                  <a:pos x="1034" y="64"/>
                </a:cxn>
                <a:cxn ang="0">
                  <a:pos x="1938" y="94"/>
                </a:cxn>
                <a:cxn ang="0">
                  <a:pos x="1938" y="123"/>
                </a:cxn>
                <a:cxn ang="0">
                  <a:pos x="1968" y="218"/>
                </a:cxn>
                <a:cxn ang="0">
                  <a:pos x="1955" y="247"/>
                </a:cxn>
                <a:cxn ang="0">
                  <a:pos x="1950" y="313"/>
                </a:cxn>
                <a:cxn ang="0">
                  <a:pos x="1955" y="431"/>
                </a:cxn>
                <a:cxn ang="0">
                  <a:pos x="1980" y="561"/>
                </a:cxn>
                <a:cxn ang="0">
                  <a:pos x="2015" y="596"/>
                </a:cxn>
                <a:cxn ang="0">
                  <a:pos x="2038" y="714"/>
                </a:cxn>
                <a:cxn ang="0">
                  <a:pos x="2044" y="916"/>
                </a:cxn>
                <a:cxn ang="0">
                  <a:pos x="2050" y="957"/>
                </a:cxn>
                <a:cxn ang="0">
                  <a:pos x="2050" y="1028"/>
                </a:cxn>
                <a:cxn ang="0">
                  <a:pos x="2056" y="1056"/>
                </a:cxn>
                <a:cxn ang="0">
                  <a:pos x="2109" y="1205"/>
                </a:cxn>
                <a:cxn ang="0">
                  <a:pos x="2097" y="1258"/>
                </a:cxn>
                <a:cxn ang="0">
                  <a:pos x="2103" y="1322"/>
                </a:cxn>
                <a:cxn ang="0">
                  <a:pos x="0" y="1228"/>
                </a:cxn>
              </a:cxnLst>
              <a:rect l="0" t="0" r="r" b="b"/>
              <a:pathLst>
                <a:path w="2109" h="1322">
                  <a:moveTo>
                    <a:pt x="0" y="1228"/>
                  </a:moveTo>
                  <a:lnTo>
                    <a:pt x="101" y="0"/>
                  </a:lnTo>
                  <a:lnTo>
                    <a:pt x="1034" y="64"/>
                  </a:lnTo>
                  <a:lnTo>
                    <a:pt x="1938" y="94"/>
                  </a:lnTo>
                  <a:lnTo>
                    <a:pt x="1938" y="123"/>
                  </a:lnTo>
                  <a:lnTo>
                    <a:pt x="1968" y="218"/>
                  </a:lnTo>
                  <a:lnTo>
                    <a:pt x="1955" y="247"/>
                  </a:lnTo>
                  <a:lnTo>
                    <a:pt x="1950" y="313"/>
                  </a:lnTo>
                  <a:lnTo>
                    <a:pt x="1955" y="431"/>
                  </a:lnTo>
                  <a:lnTo>
                    <a:pt x="1980" y="561"/>
                  </a:lnTo>
                  <a:lnTo>
                    <a:pt x="2015" y="596"/>
                  </a:lnTo>
                  <a:lnTo>
                    <a:pt x="2038" y="714"/>
                  </a:lnTo>
                  <a:lnTo>
                    <a:pt x="2044" y="916"/>
                  </a:lnTo>
                  <a:lnTo>
                    <a:pt x="2050" y="957"/>
                  </a:lnTo>
                  <a:lnTo>
                    <a:pt x="2050" y="1028"/>
                  </a:lnTo>
                  <a:lnTo>
                    <a:pt x="2056" y="1056"/>
                  </a:lnTo>
                  <a:lnTo>
                    <a:pt x="2109" y="1205"/>
                  </a:lnTo>
                  <a:lnTo>
                    <a:pt x="2097" y="1258"/>
                  </a:lnTo>
                  <a:lnTo>
                    <a:pt x="2103" y="1322"/>
                  </a:lnTo>
                  <a:lnTo>
                    <a:pt x="0" y="1228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Arial" pitchFamily="34" charset="0"/>
                </a:rPr>
                <a:t>1.0%</a:t>
              </a:r>
            </a:p>
          </p:txBody>
        </p:sp>
        <p:sp>
          <p:nvSpPr>
            <p:cNvPr id="18" name="Freeform 27">
              <a:extLst>
                <a:ext uri="{FF2B5EF4-FFF2-40B4-BE49-F238E27FC236}">
                  <a16:creationId xmlns:a16="http://schemas.microsoft.com/office/drawing/2014/main" id="{B3865777-D830-49C3-8FE9-C0F992834F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5866" y="2798066"/>
              <a:ext cx="893111" cy="581321"/>
            </a:xfrm>
            <a:custGeom>
              <a:avLst/>
              <a:gdLst/>
              <a:ahLst/>
              <a:cxnLst>
                <a:cxn ang="0">
                  <a:pos x="0" y="1194"/>
                </a:cxn>
                <a:cxn ang="0">
                  <a:pos x="71" y="396"/>
                </a:cxn>
                <a:cxn ang="0">
                  <a:pos x="100" y="0"/>
                </a:cxn>
                <a:cxn ang="0">
                  <a:pos x="2203" y="94"/>
                </a:cxn>
                <a:cxn ang="0">
                  <a:pos x="2203" y="124"/>
                </a:cxn>
                <a:cxn ang="0">
                  <a:pos x="2185" y="165"/>
                </a:cxn>
                <a:cxn ang="0">
                  <a:pos x="2132" y="219"/>
                </a:cxn>
                <a:cxn ang="0">
                  <a:pos x="2138" y="254"/>
                </a:cxn>
                <a:cxn ang="0">
                  <a:pos x="2238" y="348"/>
                </a:cxn>
                <a:cxn ang="0">
                  <a:pos x="2238" y="1088"/>
                </a:cxn>
                <a:cxn ang="0">
                  <a:pos x="2220" y="1088"/>
                </a:cxn>
                <a:cxn ang="0">
                  <a:pos x="2197" y="1093"/>
                </a:cxn>
                <a:cxn ang="0">
                  <a:pos x="2209" y="1116"/>
                </a:cxn>
                <a:cxn ang="0">
                  <a:pos x="2220" y="1141"/>
                </a:cxn>
                <a:cxn ang="0">
                  <a:pos x="2209" y="1182"/>
                </a:cxn>
                <a:cxn ang="0">
                  <a:pos x="2227" y="1199"/>
                </a:cxn>
                <a:cxn ang="0">
                  <a:pos x="2238" y="1258"/>
                </a:cxn>
                <a:cxn ang="0">
                  <a:pos x="2215" y="1283"/>
                </a:cxn>
                <a:cxn ang="0">
                  <a:pos x="2220" y="1318"/>
                </a:cxn>
                <a:cxn ang="0">
                  <a:pos x="2197" y="1388"/>
                </a:cxn>
                <a:cxn ang="0">
                  <a:pos x="2220" y="1465"/>
                </a:cxn>
                <a:cxn ang="0">
                  <a:pos x="2233" y="1501"/>
                </a:cxn>
                <a:cxn ang="0">
                  <a:pos x="2227" y="1512"/>
                </a:cxn>
                <a:cxn ang="0">
                  <a:pos x="2167" y="1471"/>
                </a:cxn>
                <a:cxn ang="0">
                  <a:pos x="2038" y="1388"/>
                </a:cxn>
                <a:cxn ang="0">
                  <a:pos x="2009" y="1377"/>
                </a:cxn>
                <a:cxn ang="0">
                  <a:pos x="1949" y="1377"/>
                </a:cxn>
                <a:cxn ang="0">
                  <a:pos x="1908" y="1406"/>
                </a:cxn>
                <a:cxn ang="0">
                  <a:pos x="1867" y="1418"/>
                </a:cxn>
                <a:cxn ang="0">
                  <a:pos x="1825" y="1406"/>
                </a:cxn>
                <a:cxn ang="0">
                  <a:pos x="1801" y="1354"/>
                </a:cxn>
                <a:cxn ang="0">
                  <a:pos x="1766" y="1329"/>
                </a:cxn>
                <a:cxn ang="0">
                  <a:pos x="1725" y="1341"/>
                </a:cxn>
                <a:cxn ang="0">
                  <a:pos x="1677" y="1341"/>
                </a:cxn>
                <a:cxn ang="0">
                  <a:pos x="1636" y="1283"/>
                </a:cxn>
                <a:cxn ang="0">
                  <a:pos x="0" y="1194"/>
                </a:cxn>
              </a:cxnLst>
              <a:rect l="0" t="0" r="r" b="b"/>
              <a:pathLst>
                <a:path w="2238" h="1512">
                  <a:moveTo>
                    <a:pt x="0" y="1194"/>
                  </a:moveTo>
                  <a:lnTo>
                    <a:pt x="71" y="396"/>
                  </a:lnTo>
                  <a:lnTo>
                    <a:pt x="100" y="0"/>
                  </a:lnTo>
                  <a:lnTo>
                    <a:pt x="2203" y="94"/>
                  </a:lnTo>
                  <a:lnTo>
                    <a:pt x="2203" y="124"/>
                  </a:lnTo>
                  <a:lnTo>
                    <a:pt x="2185" y="165"/>
                  </a:lnTo>
                  <a:lnTo>
                    <a:pt x="2132" y="219"/>
                  </a:lnTo>
                  <a:lnTo>
                    <a:pt x="2138" y="254"/>
                  </a:lnTo>
                  <a:lnTo>
                    <a:pt x="2238" y="348"/>
                  </a:lnTo>
                  <a:lnTo>
                    <a:pt x="2238" y="1088"/>
                  </a:lnTo>
                  <a:lnTo>
                    <a:pt x="2220" y="1088"/>
                  </a:lnTo>
                  <a:lnTo>
                    <a:pt x="2197" y="1093"/>
                  </a:lnTo>
                  <a:lnTo>
                    <a:pt x="2209" y="1116"/>
                  </a:lnTo>
                  <a:lnTo>
                    <a:pt x="2220" y="1141"/>
                  </a:lnTo>
                  <a:lnTo>
                    <a:pt x="2209" y="1182"/>
                  </a:lnTo>
                  <a:lnTo>
                    <a:pt x="2227" y="1199"/>
                  </a:lnTo>
                  <a:lnTo>
                    <a:pt x="2238" y="1258"/>
                  </a:lnTo>
                  <a:lnTo>
                    <a:pt x="2215" y="1283"/>
                  </a:lnTo>
                  <a:lnTo>
                    <a:pt x="2220" y="1318"/>
                  </a:lnTo>
                  <a:lnTo>
                    <a:pt x="2197" y="1388"/>
                  </a:lnTo>
                  <a:lnTo>
                    <a:pt x="2220" y="1465"/>
                  </a:lnTo>
                  <a:lnTo>
                    <a:pt x="2233" y="1501"/>
                  </a:lnTo>
                  <a:lnTo>
                    <a:pt x="2227" y="1512"/>
                  </a:lnTo>
                  <a:lnTo>
                    <a:pt x="2167" y="1471"/>
                  </a:lnTo>
                  <a:lnTo>
                    <a:pt x="2038" y="1388"/>
                  </a:lnTo>
                  <a:lnTo>
                    <a:pt x="2009" y="1377"/>
                  </a:lnTo>
                  <a:lnTo>
                    <a:pt x="1949" y="1377"/>
                  </a:lnTo>
                  <a:lnTo>
                    <a:pt x="1908" y="1406"/>
                  </a:lnTo>
                  <a:lnTo>
                    <a:pt x="1867" y="1418"/>
                  </a:lnTo>
                  <a:lnTo>
                    <a:pt x="1825" y="1406"/>
                  </a:lnTo>
                  <a:lnTo>
                    <a:pt x="1801" y="1354"/>
                  </a:lnTo>
                  <a:lnTo>
                    <a:pt x="1766" y="1329"/>
                  </a:lnTo>
                  <a:lnTo>
                    <a:pt x="1725" y="1341"/>
                  </a:lnTo>
                  <a:lnTo>
                    <a:pt x="1677" y="1341"/>
                  </a:lnTo>
                  <a:lnTo>
                    <a:pt x="1636" y="1283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Arial" pitchFamily="34" charset="0"/>
                </a:rPr>
                <a:t>0.7%</a:t>
              </a:r>
            </a:p>
          </p:txBody>
        </p:sp>
        <p:sp>
          <p:nvSpPr>
            <p:cNvPr id="19" name="Freeform 29">
              <a:extLst>
                <a:ext uri="{FF2B5EF4-FFF2-40B4-BE49-F238E27FC236}">
                  <a16:creationId xmlns:a16="http://schemas.microsoft.com/office/drawing/2014/main" id="{9283AB4A-4168-4FED-A3D3-8673DA086A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6978" y="3257554"/>
              <a:ext cx="1055604" cy="504740"/>
            </a:xfrm>
            <a:custGeom>
              <a:avLst/>
              <a:gdLst/>
              <a:ahLst/>
              <a:cxnLst>
                <a:cxn ang="0">
                  <a:pos x="0" y="809"/>
                </a:cxn>
                <a:cxn ang="0">
                  <a:pos x="71" y="0"/>
                </a:cxn>
                <a:cxn ang="0">
                  <a:pos x="1707" y="89"/>
                </a:cxn>
                <a:cxn ang="0">
                  <a:pos x="1748" y="147"/>
                </a:cxn>
                <a:cxn ang="0">
                  <a:pos x="1796" y="147"/>
                </a:cxn>
                <a:cxn ang="0">
                  <a:pos x="1837" y="135"/>
                </a:cxn>
                <a:cxn ang="0">
                  <a:pos x="1872" y="160"/>
                </a:cxn>
                <a:cxn ang="0">
                  <a:pos x="1896" y="212"/>
                </a:cxn>
                <a:cxn ang="0">
                  <a:pos x="1938" y="224"/>
                </a:cxn>
                <a:cxn ang="0">
                  <a:pos x="1979" y="212"/>
                </a:cxn>
                <a:cxn ang="0">
                  <a:pos x="2020" y="183"/>
                </a:cxn>
                <a:cxn ang="0">
                  <a:pos x="2080" y="183"/>
                </a:cxn>
                <a:cxn ang="0">
                  <a:pos x="2109" y="194"/>
                </a:cxn>
                <a:cxn ang="0">
                  <a:pos x="2238" y="277"/>
                </a:cxn>
                <a:cxn ang="0">
                  <a:pos x="2298" y="318"/>
                </a:cxn>
                <a:cxn ang="0">
                  <a:pos x="2304" y="366"/>
                </a:cxn>
                <a:cxn ang="0">
                  <a:pos x="2345" y="389"/>
                </a:cxn>
                <a:cxn ang="0">
                  <a:pos x="2345" y="419"/>
                </a:cxn>
                <a:cxn ang="0">
                  <a:pos x="2327" y="472"/>
                </a:cxn>
                <a:cxn ang="0">
                  <a:pos x="2357" y="502"/>
                </a:cxn>
                <a:cxn ang="0">
                  <a:pos x="2380" y="566"/>
                </a:cxn>
                <a:cxn ang="0">
                  <a:pos x="2410" y="602"/>
                </a:cxn>
                <a:cxn ang="0">
                  <a:pos x="2398" y="632"/>
                </a:cxn>
                <a:cxn ang="0">
                  <a:pos x="2410" y="667"/>
                </a:cxn>
                <a:cxn ang="0">
                  <a:pos x="2458" y="697"/>
                </a:cxn>
                <a:cxn ang="0">
                  <a:pos x="2463" y="731"/>
                </a:cxn>
                <a:cxn ang="0">
                  <a:pos x="2458" y="761"/>
                </a:cxn>
                <a:cxn ang="0">
                  <a:pos x="2446" y="827"/>
                </a:cxn>
                <a:cxn ang="0">
                  <a:pos x="2487" y="850"/>
                </a:cxn>
                <a:cxn ang="0">
                  <a:pos x="2499" y="880"/>
                </a:cxn>
                <a:cxn ang="0">
                  <a:pos x="2475" y="909"/>
                </a:cxn>
                <a:cxn ang="0">
                  <a:pos x="2487" y="944"/>
                </a:cxn>
                <a:cxn ang="0">
                  <a:pos x="2511" y="974"/>
                </a:cxn>
                <a:cxn ang="0">
                  <a:pos x="2499" y="1010"/>
                </a:cxn>
                <a:cxn ang="0">
                  <a:pos x="2511" y="1051"/>
                </a:cxn>
                <a:cxn ang="0">
                  <a:pos x="2522" y="1068"/>
                </a:cxn>
                <a:cxn ang="0">
                  <a:pos x="2540" y="1104"/>
                </a:cxn>
                <a:cxn ang="0">
                  <a:pos x="2575" y="1139"/>
                </a:cxn>
                <a:cxn ang="0">
                  <a:pos x="2582" y="1193"/>
                </a:cxn>
                <a:cxn ang="0">
                  <a:pos x="2628" y="1246"/>
                </a:cxn>
                <a:cxn ang="0">
                  <a:pos x="2646" y="1258"/>
                </a:cxn>
                <a:cxn ang="0">
                  <a:pos x="2641" y="1305"/>
                </a:cxn>
                <a:cxn ang="0">
                  <a:pos x="2641" y="1311"/>
                </a:cxn>
                <a:cxn ang="0">
                  <a:pos x="584" y="1264"/>
                </a:cxn>
                <a:cxn ang="0">
                  <a:pos x="609" y="862"/>
                </a:cxn>
                <a:cxn ang="0">
                  <a:pos x="0" y="809"/>
                </a:cxn>
              </a:cxnLst>
              <a:rect l="0" t="0" r="r" b="b"/>
              <a:pathLst>
                <a:path w="2646" h="1311">
                  <a:moveTo>
                    <a:pt x="0" y="809"/>
                  </a:moveTo>
                  <a:lnTo>
                    <a:pt x="71" y="0"/>
                  </a:lnTo>
                  <a:lnTo>
                    <a:pt x="1707" y="89"/>
                  </a:lnTo>
                  <a:lnTo>
                    <a:pt x="1748" y="147"/>
                  </a:lnTo>
                  <a:lnTo>
                    <a:pt x="1796" y="147"/>
                  </a:lnTo>
                  <a:lnTo>
                    <a:pt x="1837" y="135"/>
                  </a:lnTo>
                  <a:lnTo>
                    <a:pt x="1872" y="160"/>
                  </a:lnTo>
                  <a:lnTo>
                    <a:pt x="1896" y="212"/>
                  </a:lnTo>
                  <a:lnTo>
                    <a:pt x="1938" y="224"/>
                  </a:lnTo>
                  <a:lnTo>
                    <a:pt x="1979" y="212"/>
                  </a:lnTo>
                  <a:lnTo>
                    <a:pt x="2020" y="183"/>
                  </a:lnTo>
                  <a:lnTo>
                    <a:pt x="2080" y="183"/>
                  </a:lnTo>
                  <a:lnTo>
                    <a:pt x="2109" y="194"/>
                  </a:lnTo>
                  <a:lnTo>
                    <a:pt x="2238" y="277"/>
                  </a:lnTo>
                  <a:lnTo>
                    <a:pt x="2298" y="318"/>
                  </a:lnTo>
                  <a:lnTo>
                    <a:pt x="2304" y="366"/>
                  </a:lnTo>
                  <a:lnTo>
                    <a:pt x="2345" y="389"/>
                  </a:lnTo>
                  <a:lnTo>
                    <a:pt x="2345" y="419"/>
                  </a:lnTo>
                  <a:lnTo>
                    <a:pt x="2327" y="472"/>
                  </a:lnTo>
                  <a:lnTo>
                    <a:pt x="2357" y="502"/>
                  </a:lnTo>
                  <a:lnTo>
                    <a:pt x="2380" y="566"/>
                  </a:lnTo>
                  <a:lnTo>
                    <a:pt x="2410" y="602"/>
                  </a:lnTo>
                  <a:lnTo>
                    <a:pt x="2398" y="632"/>
                  </a:lnTo>
                  <a:lnTo>
                    <a:pt x="2410" y="667"/>
                  </a:lnTo>
                  <a:lnTo>
                    <a:pt x="2458" y="697"/>
                  </a:lnTo>
                  <a:lnTo>
                    <a:pt x="2463" y="731"/>
                  </a:lnTo>
                  <a:lnTo>
                    <a:pt x="2458" y="761"/>
                  </a:lnTo>
                  <a:lnTo>
                    <a:pt x="2446" y="827"/>
                  </a:lnTo>
                  <a:lnTo>
                    <a:pt x="2487" y="850"/>
                  </a:lnTo>
                  <a:lnTo>
                    <a:pt x="2499" y="880"/>
                  </a:lnTo>
                  <a:lnTo>
                    <a:pt x="2475" y="909"/>
                  </a:lnTo>
                  <a:lnTo>
                    <a:pt x="2487" y="944"/>
                  </a:lnTo>
                  <a:lnTo>
                    <a:pt x="2511" y="974"/>
                  </a:lnTo>
                  <a:lnTo>
                    <a:pt x="2499" y="1010"/>
                  </a:lnTo>
                  <a:lnTo>
                    <a:pt x="2511" y="1051"/>
                  </a:lnTo>
                  <a:lnTo>
                    <a:pt x="2522" y="1068"/>
                  </a:lnTo>
                  <a:lnTo>
                    <a:pt x="2540" y="1104"/>
                  </a:lnTo>
                  <a:lnTo>
                    <a:pt x="2575" y="1139"/>
                  </a:lnTo>
                  <a:lnTo>
                    <a:pt x="2582" y="1193"/>
                  </a:lnTo>
                  <a:lnTo>
                    <a:pt x="2628" y="1246"/>
                  </a:lnTo>
                  <a:lnTo>
                    <a:pt x="2646" y="1258"/>
                  </a:lnTo>
                  <a:lnTo>
                    <a:pt x="2641" y="1305"/>
                  </a:lnTo>
                  <a:lnTo>
                    <a:pt x="2641" y="1311"/>
                  </a:lnTo>
                  <a:lnTo>
                    <a:pt x="584" y="1264"/>
                  </a:lnTo>
                  <a:lnTo>
                    <a:pt x="609" y="862"/>
                  </a:lnTo>
                  <a:lnTo>
                    <a:pt x="0" y="809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highlight>
                    <a:srgbClr val="FFFFFF"/>
                  </a:highlight>
                  <a:uLnTx/>
                  <a:uFillTx/>
                  <a:cs typeface="Arial" pitchFamily="34" charset="0"/>
                </a:rPr>
                <a:t>0.9%</a:t>
              </a:r>
            </a:p>
          </p:txBody>
        </p:sp>
        <p:sp>
          <p:nvSpPr>
            <p:cNvPr id="20" name="Freeform 31">
              <a:extLst>
                <a:ext uri="{FF2B5EF4-FFF2-40B4-BE49-F238E27FC236}">
                  <a16:creationId xmlns:a16="http://schemas.microsoft.com/office/drawing/2014/main" id="{968836DC-C595-41D5-B651-F9878F37DB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2803" y="3743729"/>
              <a:ext cx="948479" cy="491976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2128" y="47"/>
                </a:cxn>
                <a:cxn ang="0">
                  <a:pos x="2263" y="154"/>
                </a:cxn>
                <a:cxn ang="0">
                  <a:pos x="2222" y="200"/>
                </a:cxn>
                <a:cxn ang="0">
                  <a:pos x="2216" y="248"/>
                </a:cxn>
                <a:cxn ang="0">
                  <a:pos x="2234" y="278"/>
                </a:cxn>
                <a:cxn ang="0">
                  <a:pos x="2270" y="289"/>
                </a:cxn>
                <a:cxn ang="0">
                  <a:pos x="2287" y="360"/>
                </a:cxn>
                <a:cxn ang="0">
                  <a:pos x="2323" y="384"/>
                </a:cxn>
                <a:cxn ang="0">
                  <a:pos x="2352" y="390"/>
                </a:cxn>
                <a:cxn ang="0">
                  <a:pos x="2364" y="402"/>
                </a:cxn>
                <a:cxn ang="0">
                  <a:pos x="2376" y="1275"/>
                </a:cxn>
                <a:cxn ang="0">
                  <a:pos x="0" y="1229"/>
                </a:cxn>
                <a:cxn ang="0">
                  <a:pos x="71" y="0"/>
                </a:cxn>
              </a:cxnLst>
              <a:rect l="0" t="0" r="r" b="b"/>
              <a:pathLst>
                <a:path w="2376" h="1275">
                  <a:moveTo>
                    <a:pt x="71" y="0"/>
                  </a:moveTo>
                  <a:lnTo>
                    <a:pt x="2128" y="47"/>
                  </a:lnTo>
                  <a:lnTo>
                    <a:pt x="2263" y="154"/>
                  </a:lnTo>
                  <a:lnTo>
                    <a:pt x="2222" y="200"/>
                  </a:lnTo>
                  <a:lnTo>
                    <a:pt x="2216" y="248"/>
                  </a:lnTo>
                  <a:lnTo>
                    <a:pt x="2234" y="278"/>
                  </a:lnTo>
                  <a:lnTo>
                    <a:pt x="2270" y="289"/>
                  </a:lnTo>
                  <a:lnTo>
                    <a:pt x="2287" y="360"/>
                  </a:lnTo>
                  <a:lnTo>
                    <a:pt x="2323" y="384"/>
                  </a:lnTo>
                  <a:lnTo>
                    <a:pt x="2352" y="390"/>
                  </a:lnTo>
                  <a:lnTo>
                    <a:pt x="2364" y="402"/>
                  </a:lnTo>
                  <a:lnTo>
                    <a:pt x="2376" y="1275"/>
                  </a:lnTo>
                  <a:lnTo>
                    <a:pt x="0" y="1229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dirty="0">
                  <a:cs typeface="Arial" pitchFamily="34" charset="0"/>
                </a:rPr>
                <a:t>0.6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Arial" pitchFamily="34" charset="0"/>
                </a:rPr>
                <a:t>%</a:t>
              </a:r>
            </a:p>
          </p:txBody>
        </p:sp>
        <p:sp>
          <p:nvSpPr>
            <p:cNvPr id="21" name="Freeform 34">
              <a:extLst>
                <a:ext uri="{FF2B5EF4-FFF2-40B4-BE49-F238E27FC236}">
                  <a16:creationId xmlns:a16="http://schemas.microsoft.com/office/drawing/2014/main" id="{FAB02489-83C5-4619-B212-8F67A8124E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4012" y="4207858"/>
              <a:ext cx="1101343" cy="546512"/>
            </a:xfrm>
            <a:custGeom>
              <a:avLst/>
              <a:gdLst/>
              <a:ahLst/>
              <a:cxnLst>
                <a:cxn ang="0">
                  <a:pos x="324" y="25"/>
                </a:cxn>
                <a:cxn ang="0">
                  <a:pos x="0" y="202"/>
                </a:cxn>
                <a:cxn ang="0">
                  <a:pos x="940" y="1035"/>
                </a:cxn>
                <a:cxn ang="0">
                  <a:pos x="993" y="1052"/>
                </a:cxn>
                <a:cxn ang="0">
                  <a:pos x="1063" y="1123"/>
                </a:cxn>
                <a:cxn ang="0">
                  <a:pos x="1151" y="1100"/>
                </a:cxn>
                <a:cxn ang="0">
                  <a:pos x="1199" y="1141"/>
                </a:cxn>
                <a:cxn ang="0">
                  <a:pos x="1217" y="1189"/>
                </a:cxn>
                <a:cxn ang="0">
                  <a:pos x="1311" y="1206"/>
                </a:cxn>
                <a:cxn ang="0">
                  <a:pos x="1364" y="1224"/>
                </a:cxn>
                <a:cxn ang="0">
                  <a:pos x="1400" y="1212"/>
                </a:cxn>
                <a:cxn ang="0">
                  <a:pos x="1453" y="1260"/>
                </a:cxn>
                <a:cxn ang="0">
                  <a:pos x="1559" y="1242"/>
                </a:cxn>
                <a:cxn ang="0">
                  <a:pos x="1595" y="1288"/>
                </a:cxn>
                <a:cxn ang="0">
                  <a:pos x="1607" y="1336"/>
                </a:cxn>
                <a:cxn ang="0">
                  <a:pos x="1678" y="1306"/>
                </a:cxn>
                <a:cxn ang="0">
                  <a:pos x="1790" y="1359"/>
                </a:cxn>
                <a:cxn ang="0">
                  <a:pos x="1838" y="1336"/>
                </a:cxn>
                <a:cxn ang="0">
                  <a:pos x="1866" y="1354"/>
                </a:cxn>
                <a:cxn ang="0">
                  <a:pos x="1873" y="1407"/>
                </a:cxn>
                <a:cxn ang="0">
                  <a:pos x="1891" y="1371"/>
                </a:cxn>
                <a:cxn ang="0">
                  <a:pos x="1950" y="1318"/>
                </a:cxn>
                <a:cxn ang="0">
                  <a:pos x="1967" y="1347"/>
                </a:cxn>
                <a:cxn ang="0">
                  <a:pos x="2020" y="1359"/>
                </a:cxn>
                <a:cxn ang="0">
                  <a:pos x="2056" y="1347"/>
                </a:cxn>
                <a:cxn ang="0">
                  <a:pos x="2061" y="1359"/>
                </a:cxn>
                <a:cxn ang="0">
                  <a:pos x="2145" y="1413"/>
                </a:cxn>
                <a:cxn ang="0">
                  <a:pos x="2221" y="1359"/>
                </a:cxn>
                <a:cxn ang="0">
                  <a:pos x="2351" y="1329"/>
                </a:cxn>
                <a:cxn ang="0">
                  <a:pos x="2404" y="1324"/>
                </a:cxn>
                <a:cxn ang="0">
                  <a:pos x="2523" y="1324"/>
                </a:cxn>
                <a:cxn ang="0">
                  <a:pos x="2693" y="1400"/>
                </a:cxn>
                <a:cxn ang="0">
                  <a:pos x="2735" y="1425"/>
                </a:cxn>
                <a:cxn ang="0">
                  <a:pos x="2759" y="710"/>
                </a:cxn>
                <a:cxn ang="0">
                  <a:pos x="2700" y="71"/>
                </a:cxn>
              </a:cxnLst>
              <a:rect l="0" t="0" r="r" b="b"/>
              <a:pathLst>
                <a:path w="2759" h="1425">
                  <a:moveTo>
                    <a:pt x="2700" y="71"/>
                  </a:moveTo>
                  <a:lnTo>
                    <a:pt x="324" y="25"/>
                  </a:lnTo>
                  <a:lnTo>
                    <a:pt x="12" y="0"/>
                  </a:lnTo>
                  <a:lnTo>
                    <a:pt x="0" y="202"/>
                  </a:lnTo>
                  <a:lnTo>
                    <a:pt x="968" y="255"/>
                  </a:lnTo>
                  <a:lnTo>
                    <a:pt x="940" y="1035"/>
                  </a:lnTo>
                  <a:lnTo>
                    <a:pt x="975" y="1040"/>
                  </a:lnTo>
                  <a:lnTo>
                    <a:pt x="993" y="1052"/>
                  </a:lnTo>
                  <a:lnTo>
                    <a:pt x="1039" y="1118"/>
                  </a:lnTo>
                  <a:lnTo>
                    <a:pt x="1063" y="1123"/>
                  </a:lnTo>
                  <a:lnTo>
                    <a:pt x="1128" y="1118"/>
                  </a:lnTo>
                  <a:lnTo>
                    <a:pt x="1151" y="1100"/>
                  </a:lnTo>
                  <a:lnTo>
                    <a:pt x="1187" y="1118"/>
                  </a:lnTo>
                  <a:lnTo>
                    <a:pt x="1199" y="1141"/>
                  </a:lnTo>
                  <a:lnTo>
                    <a:pt x="1199" y="1153"/>
                  </a:lnTo>
                  <a:lnTo>
                    <a:pt x="1217" y="1189"/>
                  </a:lnTo>
                  <a:lnTo>
                    <a:pt x="1222" y="1194"/>
                  </a:lnTo>
                  <a:lnTo>
                    <a:pt x="1311" y="1206"/>
                  </a:lnTo>
                  <a:lnTo>
                    <a:pt x="1346" y="1224"/>
                  </a:lnTo>
                  <a:lnTo>
                    <a:pt x="1364" y="1224"/>
                  </a:lnTo>
                  <a:lnTo>
                    <a:pt x="1371" y="1217"/>
                  </a:lnTo>
                  <a:lnTo>
                    <a:pt x="1400" y="1212"/>
                  </a:lnTo>
                  <a:lnTo>
                    <a:pt x="1417" y="1242"/>
                  </a:lnTo>
                  <a:lnTo>
                    <a:pt x="1453" y="1260"/>
                  </a:lnTo>
                  <a:lnTo>
                    <a:pt x="1477" y="1235"/>
                  </a:lnTo>
                  <a:lnTo>
                    <a:pt x="1559" y="1242"/>
                  </a:lnTo>
                  <a:lnTo>
                    <a:pt x="1565" y="1260"/>
                  </a:lnTo>
                  <a:lnTo>
                    <a:pt x="1595" y="1288"/>
                  </a:lnTo>
                  <a:lnTo>
                    <a:pt x="1607" y="1295"/>
                  </a:lnTo>
                  <a:lnTo>
                    <a:pt x="1607" y="1336"/>
                  </a:lnTo>
                  <a:lnTo>
                    <a:pt x="1666" y="1354"/>
                  </a:lnTo>
                  <a:lnTo>
                    <a:pt x="1678" y="1306"/>
                  </a:lnTo>
                  <a:lnTo>
                    <a:pt x="1707" y="1301"/>
                  </a:lnTo>
                  <a:lnTo>
                    <a:pt x="1790" y="1359"/>
                  </a:lnTo>
                  <a:lnTo>
                    <a:pt x="1795" y="1359"/>
                  </a:lnTo>
                  <a:lnTo>
                    <a:pt x="1838" y="1336"/>
                  </a:lnTo>
                  <a:lnTo>
                    <a:pt x="1861" y="1336"/>
                  </a:lnTo>
                  <a:lnTo>
                    <a:pt x="1866" y="1354"/>
                  </a:lnTo>
                  <a:lnTo>
                    <a:pt x="1861" y="1383"/>
                  </a:lnTo>
                  <a:lnTo>
                    <a:pt x="1873" y="1407"/>
                  </a:lnTo>
                  <a:lnTo>
                    <a:pt x="1896" y="1395"/>
                  </a:lnTo>
                  <a:lnTo>
                    <a:pt x="1891" y="1371"/>
                  </a:lnTo>
                  <a:lnTo>
                    <a:pt x="1914" y="1336"/>
                  </a:lnTo>
                  <a:lnTo>
                    <a:pt x="1950" y="1318"/>
                  </a:lnTo>
                  <a:lnTo>
                    <a:pt x="1962" y="1318"/>
                  </a:lnTo>
                  <a:lnTo>
                    <a:pt x="1967" y="1347"/>
                  </a:lnTo>
                  <a:lnTo>
                    <a:pt x="2003" y="1359"/>
                  </a:lnTo>
                  <a:lnTo>
                    <a:pt x="2020" y="1359"/>
                  </a:lnTo>
                  <a:lnTo>
                    <a:pt x="2032" y="1342"/>
                  </a:lnTo>
                  <a:lnTo>
                    <a:pt x="2056" y="1347"/>
                  </a:lnTo>
                  <a:lnTo>
                    <a:pt x="2061" y="1354"/>
                  </a:lnTo>
                  <a:lnTo>
                    <a:pt x="2061" y="1359"/>
                  </a:lnTo>
                  <a:lnTo>
                    <a:pt x="2097" y="1377"/>
                  </a:lnTo>
                  <a:lnTo>
                    <a:pt x="2145" y="1413"/>
                  </a:lnTo>
                  <a:lnTo>
                    <a:pt x="2198" y="1371"/>
                  </a:lnTo>
                  <a:lnTo>
                    <a:pt x="2221" y="1359"/>
                  </a:lnTo>
                  <a:lnTo>
                    <a:pt x="2292" y="1354"/>
                  </a:lnTo>
                  <a:lnTo>
                    <a:pt x="2351" y="1329"/>
                  </a:lnTo>
                  <a:lnTo>
                    <a:pt x="2375" y="1324"/>
                  </a:lnTo>
                  <a:lnTo>
                    <a:pt x="2404" y="1324"/>
                  </a:lnTo>
                  <a:lnTo>
                    <a:pt x="2475" y="1336"/>
                  </a:lnTo>
                  <a:lnTo>
                    <a:pt x="2523" y="1324"/>
                  </a:lnTo>
                  <a:lnTo>
                    <a:pt x="2534" y="1318"/>
                  </a:lnTo>
                  <a:lnTo>
                    <a:pt x="2693" y="1400"/>
                  </a:lnTo>
                  <a:lnTo>
                    <a:pt x="2723" y="1407"/>
                  </a:lnTo>
                  <a:lnTo>
                    <a:pt x="2735" y="1425"/>
                  </a:lnTo>
                  <a:lnTo>
                    <a:pt x="2753" y="1425"/>
                  </a:lnTo>
                  <a:lnTo>
                    <a:pt x="2759" y="710"/>
                  </a:lnTo>
                  <a:lnTo>
                    <a:pt x="2700" y="273"/>
                  </a:lnTo>
                  <a:lnTo>
                    <a:pt x="2700" y="71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    0.8%</a:t>
              </a:r>
            </a:p>
          </p:txBody>
        </p:sp>
        <p:sp>
          <p:nvSpPr>
            <p:cNvPr id="22" name="Freeform 35">
              <a:extLst>
                <a:ext uri="{FF2B5EF4-FFF2-40B4-BE49-F238E27FC236}">
                  <a16:creationId xmlns:a16="http://schemas.microsoft.com/office/drawing/2014/main" id="{19067BE7-34A8-4601-9902-6CC21A4327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1535" y="4284439"/>
              <a:ext cx="1792239" cy="1683626"/>
            </a:xfrm>
            <a:custGeom>
              <a:avLst/>
              <a:gdLst/>
              <a:ahLst/>
              <a:cxnLst>
                <a:cxn ang="0">
                  <a:pos x="4076" y="1198"/>
                </a:cxn>
                <a:cxn ang="0">
                  <a:pos x="3787" y="1122"/>
                </a:cxn>
                <a:cxn ang="0">
                  <a:pos x="3604" y="1157"/>
                </a:cxn>
                <a:cxn ang="0">
                  <a:pos x="3444" y="1157"/>
                </a:cxn>
                <a:cxn ang="0">
                  <a:pos x="3403" y="1157"/>
                </a:cxn>
                <a:cxn ang="0">
                  <a:pos x="3333" y="1116"/>
                </a:cxn>
                <a:cxn ang="0">
                  <a:pos x="3256" y="1205"/>
                </a:cxn>
                <a:cxn ang="0">
                  <a:pos x="3221" y="1134"/>
                </a:cxn>
                <a:cxn ang="0">
                  <a:pos x="3061" y="1104"/>
                </a:cxn>
                <a:cxn ang="0">
                  <a:pos x="2978" y="1086"/>
                </a:cxn>
                <a:cxn ang="0">
                  <a:pos x="2836" y="1058"/>
                </a:cxn>
                <a:cxn ang="0">
                  <a:pos x="2747" y="1022"/>
                </a:cxn>
                <a:cxn ang="0">
                  <a:pos x="2600" y="987"/>
                </a:cxn>
                <a:cxn ang="0">
                  <a:pos x="2534" y="898"/>
                </a:cxn>
                <a:cxn ang="0">
                  <a:pos x="2376" y="850"/>
                </a:cxn>
                <a:cxn ang="0">
                  <a:pos x="1383" y="0"/>
                </a:cxn>
                <a:cxn ang="0">
                  <a:pos x="0" y="1707"/>
                </a:cxn>
                <a:cxn ang="0">
                  <a:pos x="18" y="1784"/>
                </a:cxn>
                <a:cxn ang="0">
                  <a:pos x="125" y="1931"/>
                </a:cxn>
                <a:cxn ang="0">
                  <a:pos x="544" y="2344"/>
                </a:cxn>
                <a:cxn ang="0">
                  <a:pos x="603" y="2486"/>
                </a:cxn>
                <a:cxn ang="0">
                  <a:pos x="898" y="2917"/>
                </a:cxn>
                <a:cxn ang="0">
                  <a:pos x="1176" y="2965"/>
                </a:cxn>
                <a:cxn ang="0">
                  <a:pos x="1329" y="2722"/>
                </a:cxn>
                <a:cxn ang="0">
                  <a:pos x="1425" y="2694"/>
                </a:cxn>
                <a:cxn ang="0">
                  <a:pos x="1595" y="2747"/>
                </a:cxn>
                <a:cxn ang="0">
                  <a:pos x="1778" y="2835"/>
                </a:cxn>
                <a:cxn ang="0">
                  <a:pos x="1838" y="2876"/>
                </a:cxn>
                <a:cxn ang="0">
                  <a:pos x="1991" y="3072"/>
                </a:cxn>
                <a:cxn ang="0">
                  <a:pos x="2234" y="3538"/>
                </a:cxn>
                <a:cxn ang="0">
                  <a:pos x="2376" y="3698"/>
                </a:cxn>
                <a:cxn ang="0">
                  <a:pos x="2435" y="3939"/>
                </a:cxn>
                <a:cxn ang="0">
                  <a:pos x="2641" y="4188"/>
                </a:cxn>
                <a:cxn ang="0">
                  <a:pos x="3008" y="4306"/>
                </a:cxn>
                <a:cxn ang="0">
                  <a:pos x="3208" y="4335"/>
                </a:cxn>
                <a:cxn ang="0">
                  <a:pos x="3185" y="4276"/>
                </a:cxn>
                <a:cxn ang="0">
                  <a:pos x="3114" y="3857"/>
                </a:cxn>
                <a:cxn ang="0">
                  <a:pos x="3084" y="3798"/>
                </a:cxn>
                <a:cxn ang="0">
                  <a:pos x="3173" y="3650"/>
                </a:cxn>
                <a:cxn ang="0">
                  <a:pos x="3196" y="3586"/>
                </a:cxn>
                <a:cxn ang="0">
                  <a:pos x="3256" y="3444"/>
                </a:cxn>
                <a:cxn ang="0">
                  <a:pos x="3315" y="3444"/>
                </a:cxn>
                <a:cxn ang="0">
                  <a:pos x="3350" y="3384"/>
                </a:cxn>
                <a:cxn ang="0">
                  <a:pos x="3397" y="3373"/>
                </a:cxn>
                <a:cxn ang="0">
                  <a:pos x="3485" y="3325"/>
                </a:cxn>
                <a:cxn ang="0">
                  <a:pos x="3533" y="3242"/>
                </a:cxn>
                <a:cxn ang="0">
                  <a:pos x="3569" y="3272"/>
                </a:cxn>
                <a:cxn ang="0">
                  <a:pos x="3923" y="3089"/>
                </a:cxn>
                <a:cxn ang="0">
                  <a:pos x="3994" y="2889"/>
                </a:cxn>
                <a:cxn ang="0">
                  <a:pos x="4065" y="2864"/>
                </a:cxn>
                <a:cxn ang="0">
                  <a:pos x="4307" y="2829"/>
                </a:cxn>
                <a:cxn ang="0">
                  <a:pos x="4378" y="2793"/>
                </a:cxn>
                <a:cxn ang="0">
                  <a:pos x="4413" y="2699"/>
                </a:cxn>
                <a:cxn ang="0">
                  <a:pos x="4425" y="2528"/>
                </a:cxn>
                <a:cxn ang="0">
                  <a:pos x="4472" y="2392"/>
                </a:cxn>
                <a:cxn ang="0">
                  <a:pos x="4449" y="2174"/>
                </a:cxn>
                <a:cxn ang="0">
                  <a:pos x="4413" y="2085"/>
                </a:cxn>
                <a:cxn ang="0">
                  <a:pos x="4367" y="1949"/>
                </a:cxn>
                <a:cxn ang="0">
                  <a:pos x="4289" y="1258"/>
                </a:cxn>
                <a:cxn ang="0">
                  <a:pos x="4136" y="1223"/>
                </a:cxn>
              </a:cxnLst>
              <a:rect l="0" t="0" r="r" b="b"/>
              <a:pathLst>
                <a:path w="4490" h="4377">
                  <a:moveTo>
                    <a:pt x="4136" y="1223"/>
                  </a:moveTo>
                  <a:lnTo>
                    <a:pt x="4118" y="1223"/>
                  </a:lnTo>
                  <a:lnTo>
                    <a:pt x="4106" y="1205"/>
                  </a:lnTo>
                  <a:lnTo>
                    <a:pt x="4076" y="1198"/>
                  </a:lnTo>
                  <a:lnTo>
                    <a:pt x="3917" y="1116"/>
                  </a:lnTo>
                  <a:lnTo>
                    <a:pt x="3906" y="1122"/>
                  </a:lnTo>
                  <a:lnTo>
                    <a:pt x="3858" y="1134"/>
                  </a:lnTo>
                  <a:lnTo>
                    <a:pt x="3787" y="1122"/>
                  </a:lnTo>
                  <a:lnTo>
                    <a:pt x="3758" y="1122"/>
                  </a:lnTo>
                  <a:lnTo>
                    <a:pt x="3734" y="1127"/>
                  </a:lnTo>
                  <a:lnTo>
                    <a:pt x="3675" y="1152"/>
                  </a:lnTo>
                  <a:lnTo>
                    <a:pt x="3604" y="1157"/>
                  </a:lnTo>
                  <a:lnTo>
                    <a:pt x="3581" y="1169"/>
                  </a:lnTo>
                  <a:lnTo>
                    <a:pt x="3528" y="1211"/>
                  </a:lnTo>
                  <a:lnTo>
                    <a:pt x="3480" y="1175"/>
                  </a:lnTo>
                  <a:lnTo>
                    <a:pt x="3444" y="1157"/>
                  </a:lnTo>
                  <a:lnTo>
                    <a:pt x="3444" y="1152"/>
                  </a:lnTo>
                  <a:lnTo>
                    <a:pt x="3439" y="1145"/>
                  </a:lnTo>
                  <a:lnTo>
                    <a:pt x="3415" y="1140"/>
                  </a:lnTo>
                  <a:lnTo>
                    <a:pt x="3403" y="1157"/>
                  </a:lnTo>
                  <a:lnTo>
                    <a:pt x="3386" y="1157"/>
                  </a:lnTo>
                  <a:lnTo>
                    <a:pt x="3350" y="1145"/>
                  </a:lnTo>
                  <a:lnTo>
                    <a:pt x="3345" y="1116"/>
                  </a:lnTo>
                  <a:lnTo>
                    <a:pt x="3333" y="1116"/>
                  </a:lnTo>
                  <a:lnTo>
                    <a:pt x="3297" y="1134"/>
                  </a:lnTo>
                  <a:lnTo>
                    <a:pt x="3274" y="1169"/>
                  </a:lnTo>
                  <a:lnTo>
                    <a:pt x="3279" y="1193"/>
                  </a:lnTo>
                  <a:lnTo>
                    <a:pt x="3256" y="1205"/>
                  </a:lnTo>
                  <a:lnTo>
                    <a:pt x="3244" y="1181"/>
                  </a:lnTo>
                  <a:lnTo>
                    <a:pt x="3249" y="1152"/>
                  </a:lnTo>
                  <a:lnTo>
                    <a:pt x="3244" y="1134"/>
                  </a:lnTo>
                  <a:lnTo>
                    <a:pt x="3221" y="1134"/>
                  </a:lnTo>
                  <a:lnTo>
                    <a:pt x="3178" y="1157"/>
                  </a:lnTo>
                  <a:lnTo>
                    <a:pt x="3173" y="1157"/>
                  </a:lnTo>
                  <a:lnTo>
                    <a:pt x="3090" y="1099"/>
                  </a:lnTo>
                  <a:lnTo>
                    <a:pt x="3061" y="1104"/>
                  </a:lnTo>
                  <a:lnTo>
                    <a:pt x="3049" y="1152"/>
                  </a:lnTo>
                  <a:lnTo>
                    <a:pt x="2990" y="1134"/>
                  </a:lnTo>
                  <a:lnTo>
                    <a:pt x="2990" y="1093"/>
                  </a:lnTo>
                  <a:lnTo>
                    <a:pt x="2978" y="1086"/>
                  </a:lnTo>
                  <a:lnTo>
                    <a:pt x="2948" y="1058"/>
                  </a:lnTo>
                  <a:lnTo>
                    <a:pt x="2942" y="1040"/>
                  </a:lnTo>
                  <a:lnTo>
                    <a:pt x="2860" y="1033"/>
                  </a:lnTo>
                  <a:lnTo>
                    <a:pt x="2836" y="1058"/>
                  </a:lnTo>
                  <a:lnTo>
                    <a:pt x="2800" y="1040"/>
                  </a:lnTo>
                  <a:lnTo>
                    <a:pt x="2783" y="1010"/>
                  </a:lnTo>
                  <a:lnTo>
                    <a:pt x="2754" y="1015"/>
                  </a:lnTo>
                  <a:lnTo>
                    <a:pt x="2747" y="1022"/>
                  </a:lnTo>
                  <a:lnTo>
                    <a:pt x="2729" y="1022"/>
                  </a:lnTo>
                  <a:lnTo>
                    <a:pt x="2694" y="1004"/>
                  </a:lnTo>
                  <a:lnTo>
                    <a:pt x="2605" y="992"/>
                  </a:lnTo>
                  <a:lnTo>
                    <a:pt x="2600" y="987"/>
                  </a:lnTo>
                  <a:lnTo>
                    <a:pt x="2582" y="951"/>
                  </a:lnTo>
                  <a:lnTo>
                    <a:pt x="2582" y="939"/>
                  </a:lnTo>
                  <a:lnTo>
                    <a:pt x="2570" y="916"/>
                  </a:lnTo>
                  <a:lnTo>
                    <a:pt x="2534" y="898"/>
                  </a:lnTo>
                  <a:lnTo>
                    <a:pt x="2511" y="916"/>
                  </a:lnTo>
                  <a:lnTo>
                    <a:pt x="2446" y="921"/>
                  </a:lnTo>
                  <a:lnTo>
                    <a:pt x="2422" y="916"/>
                  </a:lnTo>
                  <a:lnTo>
                    <a:pt x="2376" y="850"/>
                  </a:lnTo>
                  <a:lnTo>
                    <a:pt x="2358" y="838"/>
                  </a:lnTo>
                  <a:lnTo>
                    <a:pt x="2323" y="833"/>
                  </a:lnTo>
                  <a:lnTo>
                    <a:pt x="2351" y="53"/>
                  </a:lnTo>
                  <a:lnTo>
                    <a:pt x="1383" y="0"/>
                  </a:lnTo>
                  <a:lnTo>
                    <a:pt x="1365" y="0"/>
                  </a:lnTo>
                  <a:lnTo>
                    <a:pt x="1217" y="1819"/>
                  </a:lnTo>
                  <a:lnTo>
                    <a:pt x="6" y="1700"/>
                  </a:lnTo>
                  <a:lnTo>
                    <a:pt x="0" y="1707"/>
                  </a:lnTo>
                  <a:lnTo>
                    <a:pt x="13" y="1718"/>
                  </a:lnTo>
                  <a:lnTo>
                    <a:pt x="18" y="1730"/>
                  </a:lnTo>
                  <a:lnTo>
                    <a:pt x="0" y="1754"/>
                  </a:lnTo>
                  <a:lnTo>
                    <a:pt x="18" y="1784"/>
                  </a:lnTo>
                  <a:lnTo>
                    <a:pt x="18" y="1789"/>
                  </a:lnTo>
                  <a:lnTo>
                    <a:pt x="83" y="1831"/>
                  </a:lnTo>
                  <a:lnTo>
                    <a:pt x="95" y="1878"/>
                  </a:lnTo>
                  <a:lnTo>
                    <a:pt x="125" y="1931"/>
                  </a:lnTo>
                  <a:lnTo>
                    <a:pt x="190" y="1973"/>
                  </a:lnTo>
                  <a:lnTo>
                    <a:pt x="373" y="2197"/>
                  </a:lnTo>
                  <a:lnTo>
                    <a:pt x="532" y="2321"/>
                  </a:lnTo>
                  <a:lnTo>
                    <a:pt x="544" y="2344"/>
                  </a:lnTo>
                  <a:lnTo>
                    <a:pt x="556" y="2374"/>
                  </a:lnTo>
                  <a:lnTo>
                    <a:pt x="550" y="2410"/>
                  </a:lnTo>
                  <a:lnTo>
                    <a:pt x="561" y="2428"/>
                  </a:lnTo>
                  <a:lnTo>
                    <a:pt x="603" y="2486"/>
                  </a:lnTo>
                  <a:lnTo>
                    <a:pt x="597" y="2610"/>
                  </a:lnTo>
                  <a:lnTo>
                    <a:pt x="609" y="2658"/>
                  </a:lnTo>
                  <a:lnTo>
                    <a:pt x="662" y="2747"/>
                  </a:lnTo>
                  <a:lnTo>
                    <a:pt x="898" y="2917"/>
                  </a:lnTo>
                  <a:lnTo>
                    <a:pt x="1063" y="3018"/>
                  </a:lnTo>
                  <a:lnTo>
                    <a:pt x="1106" y="3024"/>
                  </a:lnTo>
                  <a:lnTo>
                    <a:pt x="1134" y="3013"/>
                  </a:lnTo>
                  <a:lnTo>
                    <a:pt x="1176" y="2965"/>
                  </a:lnTo>
                  <a:lnTo>
                    <a:pt x="1200" y="2947"/>
                  </a:lnTo>
                  <a:lnTo>
                    <a:pt x="1271" y="2782"/>
                  </a:lnTo>
                  <a:lnTo>
                    <a:pt x="1306" y="2735"/>
                  </a:lnTo>
                  <a:lnTo>
                    <a:pt x="1329" y="2722"/>
                  </a:lnTo>
                  <a:lnTo>
                    <a:pt x="1383" y="2735"/>
                  </a:lnTo>
                  <a:lnTo>
                    <a:pt x="1395" y="2735"/>
                  </a:lnTo>
                  <a:lnTo>
                    <a:pt x="1407" y="2711"/>
                  </a:lnTo>
                  <a:lnTo>
                    <a:pt x="1425" y="2694"/>
                  </a:lnTo>
                  <a:lnTo>
                    <a:pt x="1454" y="2705"/>
                  </a:lnTo>
                  <a:lnTo>
                    <a:pt x="1484" y="2722"/>
                  </a:lnTo>
                  <a:lnTo>
                    <a:pt x="1578" y="2735"/>
                  </a:lnTo>
                  <a:lnTo>
                    <a:pt x="1595" y="2747"/>
                  </a:lnTo>
                  <a:lnTo>
                    <a:pt x="1661" y="2765"/>
                  </a:lnTo>
                  <a:lnTo>
                    <a:pt x="1690" y="2752"/>
                  </a:lnTo>
                  <a:lnTo>
                    <a:pt x="1761" y="2793"/>
                  </a:lnTo>
                  <a:lnTo>
                    <a:pt x="1778" y="2835"/>
                  </a:lnTo>
                  <a:lnTo>
                    <a:pt x="1791" y="2835"/>
                  </a:lnTo>
                  <a:lnTo>
                    <a:pt x="1796" y="2853"/>
                  </a:lnTo>
                  <a:lnTo>
                    <a:pt x="1808" y="2859"/>
                  </a:lnTo>
                  <a:lnTo>
                    <a:pt x="1838" y="2876"/>
                  </a:lnTo>
                  <a:lnTo>
                    <a:pt x="1885" y="2935"/>
                  </a:lnTo>
                  <a:lnTo>
                    <a:pt x="1950" y="2995"/>
                  </a:lnTo>
                  <a:lnTo>
                    <a:pt x="1986" y="3048"/>
                  </a:lnTo>
                  <a:lnTo>
                    <a:pt x="1991" y="3072"/>
                  </a:lnTo>
                  <a:lnTo>
                    <a:pt x="2098" y="3325"/>
                  </a:lnTo>
                  <a:lnTo>
                    <a:pt x="2110" y="3373"/>
                  </a:lnTo>
                  <a:lnTo>
                    <a:pt x="2227" y="3508"/>
                  </a:lnTo>
                  <a:lnTo>
                    <a:pt x="2234" y="3538"/>
                  </a:lnTo>
                  <a:lnTo>
                    <a:pt x="2310" y="3621"/>
                  </a:lnTo>
                  <a:lnTo>
                    <a:pt x="2334" y="3639"/>
                  </a:lnTo>
                  <a:lnTo>
                    <a:pt x="2369" y="3673"/>
                  </a:lnTo>
                  <a:lnTo>
                    <a:pt x="2376" y="3698"/>
                  </a:lnTo>
                  <a:lnTo>
                    <a:pt x="2369" y="3780"/>
                  </a:lnTo>
                  <a:lnTo>
                    <a:pt x="2394" y="3810"/>
                  </a:lnTo>
                  <a:lnTo>
                    <a:pt x="2405" y="3911"/>
                  </a:lnTo>
                  <a:lnTo>
                    <a:pt x="2435" y="3939"/>
                  </a:lnTo>
                  <a:lnTo>
                    <a:pt x="2511" y="4094"/>
                  </a:lnTo>
                  <a:lnTo>
                    <a:pt x="2523" y="4141"/>
                  </a:lnTo>
                  <a:lnTo>
                    <a:pt x="2577" y="4147"/>
                  </a:lnTo>
                  <a:lnTo>
                    <a:pt x="2641" y="4188"/>
                  </a:lnTo>
                  <a:lnTo>
                    <a:pt x="2712" y="4211"/>
                  </a:lnTo>
                  <a:lnTo>
                    <a:pt x="2825" y="4282"/>
                  </a:lnTo>
                  <a:lnTo>
                    <a:pt x="2978" y="4294"/>
                  </a:lnTo>
                  <a:lnTo>
                    <a:pt x="3008" y="4306"/>
                  </a:lnTo>
                  <a:lnTo>
                    <a:pt x="3090" y="4360"/>
                  </a:lnTo>
                  <a:lnTo>
                    <a:pt x="3132" y="4377"/>
                  </a:lnTo>
                  <a:lnTo>
                    <a:pt x="3173" y="4330"/>
                  </a:lnTo>
                  <a:lnTo>
                    <a:pt x="3208" y="4335"/>
                  </a:lnTo>
                  <a:lnTo>
                    <a:pt x="3214" y="4324"/>
                  </a:lnTo>
                  <a:lnTo>
                    <a:pt x="3214" y="4306"/>
                  </a:lnTo>
                  <a:lnTo>
                    <a:pt x="3178" y="4289"/>
                  </a:lnTo>
                  <a:lnTo>
                    <a:pt x="3185" y="4276"/>
                  </a:lnTo>
                  <a:lnTo>
                    <a:pt x="3150" y="4235"/>
                  </a:lnTo>
                  <a:lnTo>
                    <a:pt x="3102" y="4046"/>
                  </a:lnTo>
                  <a:lnTo>
                    <a:pt x="3079" y="3969"/>
                  </a:lnTo>
                  <a:lnTo>
                    <a:pt x="3114" y="3857"/>
                  </a:lnTo>
                  <a:lnTo>
                    <a:pt x="3114" y="3822"/>
                  </a:lnTo>
                  <a:lnTo>
                    <a:pt x="3096" y="3810"/>
                  </a:lnTo>
                  <a:lnTo>
                    <a:pt x="3090" y="3810"/>
                  </a:lnTo>
                  <a:lnTo>
                    <a:pt x="3084" y="3798"/>
                  </a:lnTo>
                  <a:lnTo>
                    <a:pt x="3084" y="3792"/>
                  </a:lnTo>
                  <a:lnTo>
                    <a:pt x="3090" y="3786"/>
                  </a:lnTo>
                  <a:lnTo>
                    <a:pt x="3143" y="3751"/>
                  </a:lnTo>
                  <a:lnTo>
                    <a:pt x="3173" y="3650"/>
                  </a:lnTo>
                  <a:lnTo>
                    <a:pt x="3150" y="3639"/>
                  </a:lnTo>
                  <a:lnTo>
                    <a:pt x="3137" y="3591"/>
                  </a:lnTo>
                  <a:lnTo>
                    <a:pt x="3161" y="3561"/>
                  </a:lnTo>
                  <a:lnTo>
                    <a:pt x="3196" y="3586"/>
                  </a:lnTo>
                  <a:lnTo>
                    <a:pt x="3256" y="3544"/>
                  </a:lnTo>
                  <a:lnTo>
                    <a:pt x="3267" y="3485"/>
                  </a:lnTo>
                  <a:lnTo>
                    <a:pt x="3244" y="3467"/>
                  </a:lnTo>
                  <a:lnTo>
                    <a:pt x="3256" y="3444"/>
                  </a:lnTo>
                  <a:lnTo>
                    <a:pt x="3267" y="3444"/>
                  </a:lnTo>
                  <a:lnTo>
                    <a:pt x="3285" y="3450"/>
                  </a:lnTo>
                  <a:lnTo>
                    <a:pt x="3297" y="3437"/>
                  </a:lnTo>
                  <a:lnTo>
                    <a:pt x="3315" y="3444"/>
                  </a:lnTo>
                  <a:lnTo>
                    <a:pt x="3333" y="3444"/>
                  </a:lnTo>
                  <a:lnTo>
                    <a:pt x="3350" y="3437"/>
                  </a:lnTo>
                  <a:lnTo>
                    <a:pt x="3350" y="3426"/>
                  </a:lnTo>
                  <a:lnTo>
                    <a:pt x="3350" y="3384"/>
                  </a:lnTo>
                  <a:lnTo>
                    <a:pt x="3362" y="3366"/>
                  </a:lnTo>
                  <a:lnTo>
                    <a:pt x="3374" y="3366"/>
                  </a:lnTo>
                  <a:lnTo>
                    <a:pt x="3386" y="3373"/>
                  </a:lnTo>
                  <a:lnTo>
                    <a:pt x="3397" y="3373"/>
                  </a:lnTo>
                  <a:lnTo>
                    <a:pt x="3480" y="3355"/>
                  </a:lnTo>
                  <a:lnTo>
                    <a:pt x="3492" y="3349"/>
                  </a:lnTo>
                  <a:lnTo>
                    <a:pt x="3492" y="3338"/>
                  </a:lnTo>
                  <a:lnTo>
                    <a:pt x="3485" y="3325"/>
                  </a:lnTo>
                  <a:lnTo>
                    <a:pt x="3444" y="3295"/>
                  </a:lnTo>
                  <a:lnTo>
                    <a:pt x="3444" y="3278"/>
                  </a:lnTo>
                  <a:lnTo>
                    <a:pt x="3521" y="3254"/>
                  </a:lnTo>
                  <a:lnTo>
                    <a:pt x="3533" y="3242"/>
                  </a:lnTo>
                  <a:lnTo>
                    <a:pt x="3563" y="3237"/>
                  </a:lnTo>
                  <a:lnTo>
                    <a:pt x="3563" y="3242"/>
                  </a:lnTo>
                  <a:lnTo>
                    <a:pt x="3556" y="3254"/>
                  </a:lnTo>
                  <a:lnTo>
                    <a:pt x="3569" y="3272"/>
                  </a:lnTo>
                  <a:lnTo>
                    <a:pt x="3581" y="3272"/>
                  </a:lnTo>
                  <a:lnTo>
                    <a:pt x="3592" y="3260"/>
                  </a:lnTo>
                  <a:lnTo>
                    <a:pt x="3716" y="3225"/>
                  </a:lnTo>
                  <a:lnTo>
                    <a:pt x="3923" y="3089"/>
                  </a:lnTo>
                  <a:lnTo>
                    <a:pt x="3934" y="3036"/>
                  </a:lnTo>
                  <a:lnTo>
                    <a:pt x="4030" y="2960"/>
                  </a:lnTo>
                  <a:lnTo>
                    <a:pt x="4035" y="2947"/>
                  </a:lnTo>
                  <a:lnTo>
                    <a:pt x="3994" y="2889"/>
                  </a:lnTo>
                  <a:lnTo>
                    <a:pt x="4000" y="2841"/>
                  </a:lnTo>
                  <a:lnTo>
                    <a:pt x="4065" y="2811"/>
                  </a:lnTo>
                  <a:lnTo>
                    <a:pt x="4076" y="2818"/>
                  </a:lnTo>
                  <a:lnTo>
                    <a:pt x="4065" y="2864"/>
                  </a:lnTo>
                  <a:lnTo>
                    <a:pt x="4076" y="2882"/>
                  </a:lnTo>
                  <a:lnTo>
                    <a:pt x="4147" y="2876"/>
                  </a:lnTo>
                  <a:lnTo>
                    <a:pt x="4159" y="2894"/>
                  </a:lnTo>
                  <a:lnTo>
                    <a:pt x="4307" y="2829"/>
                  </a:lnTo>
                  <a:lnTo>
                    <a:pt x="4390" y="2823"/>
                  </a:lnTo>
                  <a:lnTo>
                    <a:pt x="4396" y="2818"/>
                  </a:lnTo>
                  <a:lnTo>
                    <a:pt x="4390" y="2811"/>
                  </a:lnTo>
                  <a:lnTo>
                    <a:pt x="4378" y="2793"/>
                  </a:lnTo>
                  <a:lnTo>
                    <a:pt x="4367" y="2765"/>
                  </a:lnTo>
                  <a:lnTo>
                    <a:pt x="4378" y="2752"/>
                  </a:lnTo>
                  <a:lnTo>
                    <a:pt x="4390" y="2729"/>
                  </a:lnTo>
                  <a:lnTo>
                    <a:pt x="4413" y="2699"/>
                  </a:lnTo>
                  <a:lnTo>
                    <a:pt x="4443" y="2610"/>
                  </a:lnTo>
                  <a:lnTo>
                    <a:pt x="4419" y="2575"/>
                  </a:lnTo>
                  <a:lnTo>
                    <a:pt x="4419" y="2546"/>
                  </a:lnTo>
                  <a:lnTo>
                    <a:pt x="4425" y="2528"/>
                  </a:lnTo>
                  <a:lnTo>
                    <a:pt x="4425" y="2504"/>
                  </a:lnTo>
                  <a:lnTo>
                    <a:pt x="4437" y="2457"/>
                  </a:lnTo>
                  <a:lnTo>
                    <a:pt x="4461" y="2433"/>
                  </a:lnTo>
                  <a:lnTo>
                    <a:pt x="4472" y="2392"/>
                  </a:lnTo>
                  <a:lnTo>
                    <a:pt x="4490" y="2321"/>
                  </a:lnTo>
                  <a:lnTo>
                    <a:pt x="4490" y="2280"/>
                  </a:lnTo>
                  <a:lnTo>
                    <a:pt x="4472" y="2215"/>
                  </a:lnTo>
                  <a:lnTo>
                    <a:pt x="4449" y="2174"/>
                  </a:lnTo>
                  <a:lnTo>
                    <a:pt x="4437" y="2162"/>
                  </a:lnTo>
                  <a:lnTo>
                    <a:pt x="4437" y="2138"/>
                  </a:lnTo>
                  <a:lnTo>
                    <a:pt x="4431" y="2121"/>
                  </a:lnTo>
                  <a:lnTo>
                    <a:pt x="4413" y="2085"/>
                  </a:lnTo>
                  <a:lnTo>
                    <a:pt x="4390" y="2067"/>
                  </a:lnTo>
                  <a:lnTo>
                    <a:pt x="4378" y="2050"/>
                  </a:lnTo>
                  <a:lnTo>
                    <a:pt x="4396" y="2009"/>
                  </a:lnTo>
                  <a:lnTo>
                    <a:pt x="4367" y="1949"/>
                  </a:lnTo>
                  <a:lnTo>
                    <a:pt x="4319" y="1908"/>
                  </a:lnTo>
                  <a:lnTo>
                    <a:pt x="4301" y="1878"/>
                  </a:lnTo>
                  <a:lnTo>
                    <a:pt x="4296" y="1477"/>
                  </a:lnTo>
                  <a:lnTo>
                    <a:pt x="4289" y="1258"/>
                  </a:lnTo>
                  <a:lnTo>
                    <a:pt x="4243" y="1246"/>
                  </a:lnTo>
                  <a:lnTo>
                    <a:pt x="4195" y="1264"/>
                  </a:lnTo>
                  <a:lnTo>
                    <a:pt x="4183" y="1264"/>
                  </a:lnTo>
                  <a:lnTo>
                    <a:pt x="4136" y="1223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  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1.8%</a:t>
              </a:r>
            </a:p>
          </p:txBody>
        </p:sp>
        <p:sp>
          <p:nvSpPr>
            <p:cNvPr id="23" name="Freeform 38">
              <a:extLst>
                <a:ext uri="{FF2B5EF4-FFF2-40B4-BE49-F238E27FC236}">
                  <a16:creationId xmlns:a16="http://schemas.microsoft.com/office/drawing/2014/main" id="{6BFBA558-8934-44EC-9519-0F71CC730D2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9535" y="2303770"/>
              <a:ext cx="842558" cy="914334"/>
            </a:xfrm>
            <a:custGeom>
              <a:avLst/>
              <a:gdLst/>
              <a:ahLst/>
              <a:cxnLst>
                <a:cxn ang="0">
                  <a:pos x="200" y="1636"/>
                </a:cxn>
                <a:cxn ang="0">
                  <a:pos x="94" y="1507"/>
                </a:cxn>
                <a:cxn ang="0">
                  <a:pos x="165" y="1412"/>
                </a:cxn>
                <a:cxn ang="0">
                  <a:pos x="159" y="1318"/>
                </a:cxn>
                <a:cxn ang="0">
                  <a:pos x="118" y="1116"/>
                </a:cxn>
                <a:cxn ang="0">
                  <a:pos x="112" y="1017"/>
                </a:cxn>
                <a:cxn ang="0">
                  <a:pos x="100" y="774"/>
                </a:cxn>
                <a:cxn ang="0">
                  <a:pos x="42" y="621"/>
                </a:cxn>
                <a:cxn ang="0">
                  <a:pos x="12" y="373"/>
                </a:cxn>
                <a:cxn ang="0">
                  <a:pos x="30" y="278"/>
                </a:cxn>
                <a:cxn ang="0">
                  <a:pos x="0" y="154"/>
                </a:cxn>
                <a:cxn ang="0">
                  <a:pos x="549" y="60"/>
                </a:cxn>
                <a:cxn ang="0">
                  <a:pos x="603" y="0"/>
                </a:cxn>
                <a:cxn ang="0">
                  <a:pos x="661" y="112"/>
                </a:cxn>
                <a:cxn ang="0">
                  <a:pos x="674" y="231"/>
                </a:cxn>
                <a:cxn ang="0">
                  <a:pos x="756" y="266"/>
                </a:cxn>
                <a:cxn ang="0">
                  <a:pos x="821" y="296"/>
                </a:cxn>
                <a:cxn ang="0">
                  <a:pos x="915" y="296"/>
                </a:cxn>
                <a:cxn ang="0">
                  <a:pos x="927" y="332"/>
                </a:cxn>
                <a:cxn ang="0">
                  <a:pos x="1034" y="302"/>
                </a:cxn>
                <a:cxn ang="0">
                  <a:pos x="1222" y="314"/>
                </a:cxn>
                <a:cxn ang="0">
                  <a:pos x="1234" y="337"/>
                </a:cxn>
                <a:cxn ang="0">
                  <a:pos x="1270" y="355"/>
                </a:cxn>
                <a:cxn ang="0">
                  <a:pos x="1293" y="420"/>
                </a:cxn>
                <a:cxn ang="0">
                  <a:pos x="1353" y="396"/>
                </a:cxn>
                <a:cxn ang="0">
                  <a:pos x="1400" y="396"/>
                </a:cxn>
                <a:cxn ang="0">
                  <a:pos x="1483" y="449"/>
                </a:cxn>
                <a:cxn ang="0">
                  <a:pos x="1530" y="497"/>
                </a:cxn>
                <a:cxn ang="0">
                  <a:pos x="1612" y="485"/>
                </a:cxn>
                <a:cxn ang="0">
                  <a:pos x="1737" y="426"/>
                </a:cxn>
                <a:cxn ang="0">
                  <a:pos x="1919" y="456"/>
                </a:cxn>
                <a:cxn ang="0">
                  <a:pos x="1967" y="473"/>
                </a:cxn>
                <a:cxn ang="0">
                  <a:pos x="2038" y="485"/>
                </a:cxn>
                <a:cxn ang="0">
                  <a:pos x="2074" y="520"/>
                </a:cxn>
                <a:cxn ang="0">
                  <a:pos x="1926" y="591"/>
                </a:cxn>
                <a:cxn ang="0">
                  <a:pos x="1849" y="644"/>
                </a:cxn>
                <a:cxn ang="0">
                  <a:pos x="1731" y="710"/>
                </a:cxn>
                <a:cxn ang="0">
                  <a:pos x="1406" y="1029"/>
                </a:cxn>
                <a:cxn ang="0">
                  <a:pos x="1371" y="1075"/>
                </a:cxn>
                <a:cxn ang="0">
                  <a:pos x="1353" y="1318"/>
                </a:cxn>
                <a:cxn ang="0">
                  <a:pos x="1247" y="1400"/>
                </a:cxn>
                <a:cxn ang="0">
                  <a:pos x="1229" y="1442"/>
                </a:cxn>
                <a:cxn ang="0">
                  <a:pos x="1252" y="1531"/>
                </a:cxn>
                <a:cxn ang="0">
                  <a:pos x="1258" y="1625"/>
                </a:cxn>
                <a:cxn ang="0">
                  <a:pos x="1252" y="1732"/>
                </a:cxn>
                <a:cxn ang="0">
                  <a:pos x="1270" y="1861"/>
                </a:cxn>
                <a:cxn ang="0">
                  <a:pos x="1311" y="1902"/>
                </a:cxn>
                <a:cxn ang="0">
                  <a:pos x="1394" y="1927"/>
                </a:cxn>
                <a:cxn ang="0">
                  <a:pos x="1417" y="1955"/>
                </a:cxn>
                <a:cxn ang="0">
                  <a:pos x="1536" y="2056"/>
                </a:cxn>
                <a:cxn ang="0">
                  <a:pos x="1707" y="2180"/>
                </a:cxn>
                <a:cxn ang="0">
                  <a:pos x="1719" y="2257"/>
                </a:cxn>
                <a:cxn ang="0">
                  <a:pos x="200" y="2376"/>
                </a:cxn>
              </a:cxnLst>
              <a:rect l="0" t="0" r="r" b="b"/>
              <a:pathLst>
                <a:path w="2115" h="2376">
                  <a:moveTo>
                    <a:pt x="200" y="2376"/>
                  </a:moveTo>
                  <a:lnTo>
                    <a:pt x="200" y="1636"/>
                  </a:lnTo>
                  <a:lnTo>
                    <a:pt x="100" y="1542"/>
                  </a:lnTo>
                  <a:lnTo>
                    <a:pt x="94" y="1507"/>
                  </a:lnTo>
                  <a:lnTo>
                    <a:pt x="147" y="1453"/>
                  </a:lnTo>
                  <a:lnTo>
                    <a:pt x="165" y="1412"/>
                  </a:lnTo>
                  <a:lnTo>
                    <a:pt x="165" y="1382"/>
                  </a:lnTo>
                  <a:lnTo>
                    <a:pt x="159" y="1318"/>
                  </a:lnTo>
                  <a:lnTo>
                    <a:pt x="171" y="1265"/>
                  </a:lnTo>
                  <a:lnTo>
                    <a:pt x="118" y="1116"/>
                  </a:lnTo>
                  <a:lnTo>
                    <a:pt x="112" y="1088"/>
                  </a:lnTo>
                  <a:lnTo>
                    <a:pt x="112" y="1017"/>
                  </a:lnTo>
                  <a:lnTo>
                    <a:pt x="106" y="976"/>
                  </a:lnTo>
                  <a:lnTo>
                    <a:pt x="100" y="774"/>
                  </a:lnTo>
                  <a:lnTo>
                    <a:pt x="77" y="656"/>
                  </a:lnTo>
                  <a:lnTo>
                    <a:pt x="42" y="621"/>
                  </a:lnTo>
                  <a:lnTo>
                    <a:pt x="17" y="491"/>
                  </a:lnTo>
                  <a:lnTo>
                    <a:pt x="12" y="373"/>
                  </a:lnTo>
                  <a:lnTo>
                    <a:pt x="17" y="307"/>
                  </a:lnTo>
                  <a:lnTo>
                    <a:pt x="30" y="278"/>
                  </a:lnTo>
                  <a:lnTo>
                    <a:pt x="0" y="183"/>
                  </a:lnTo>
                  <a:lnTo>
                    <a:pt x="0" y="154"/>
                  </a:lnTo>
                  <a:lnTo>
                    <a:pt x="549" y="154"/>
                  </a:lnTo>
                  <a:lnTo>
                    <a:pt x="549" y="60"/>
                  </a:lnTo>
                  <a:lnTo>
                    <a:pt x="555" y="0"/>
                  </a:lnTo>
                  <a:lnTo>
                    <a:pt x="603" y="0"/>
                  </a:lnTo>
                  <a:lnTo>
                    <a:pt x="656" y="25"/>
                  </a:lnTo>
                  <a:lnTo>
                    <a:pt x="661" y="112"/>
                  </a:lnTo>
                  <a:lnTo>
                    <a:pt x="679" y="172"/>
                  </a:lnTo>
                  <a:lnTo>
                    <a:pt x="674" y="231"/>
                  </a:lnTo>
                  <a:lnTo>
                    <a:pt x="732" y="272"/>
                  </a:lnTo>
                  <a:lnTo>
                    <a:pt x="756" y="266"/>
                  </a:lnTo>
                  <a:lnTo>
                    <a:pt x="798" y="272"/>
                  </a:lnTo>
                  <a:lnTo>
                    <a:pt x="821" y="296"/>
                  </a:lnTo>
                  <a:lnTo>
                    <a:pt x="862" y="289"/>
                  </a:lnTo>
                  <a:lnTo>
                    <a:pt x="915" y="296"/>
                  </a:lnTo>
                  <a:lnTo>
                    <a:pt x="927" y="319"/>
                  </a:lnTo>
                  <a:lnTo>
                    <a:pt x="927" y="332"/>
                  </a:lnTo>
                  <a:lnTo>
                    <a:pt x="1004" y="325"/>
                  </a:lnTo>
                  <a:lnTo>
                    <a:pt x="1034" y="302"/>
                  </a:lnTo>
                  <a:lnTo>
                    <a:pt x="1146" y="289"/>
                  </a:lnTo>
                  <a:lnTo>
                    <a:pt x="1222" y="314"/>
                  </a:lnTo>
                  <a:lnTo>
                    <a:pt x="1240" y="314"/>
                  </a:lnTo>
                  <a:lnTo>
                    <a:pt x="1234" y="337"/>
                  </a:lnTo>
                  <a:lnTo>
                    <a:pt x="1258" y="355"/>
                  </a:lnTo>
                  <a:lnTo>
                    <a:pt x="1270" y="355"/>
                  </a:lnTo>
                  <a:lnTo>
                    <a:pt x="1282" y="367"/>
                  </a:lnTo>
                  <a:lnTo>
                    <a:pt x="1293" y="420"/>
                  </a:lnTo>
                  <a:lnTo>
                    <a:pt x="1323" y="431"/>
                  </a:lnTo>
                  <a:lnTo>
                    <a:pt x="1353" y="396"/>
                  </a:lnTo>
                  <a:lnTo>
                    <a:pt x="1371" y="385"/>
                  </a:lnTo>
                  <a:lnTo>
                    <a:pt x="1400" y="396"/>
                  </a:lnTo>
                  <a:lnTo>
                    <a:pt x="1424" y="431"/>
                  </a:lnTo>
                  <a:lnTo>
                    <a:pt x="1483" y="449"/>
                  </a:lnTo>
                  <a:lnTo>
                    <a:pt x="1500" y="473"/>
                  </a:lnTo>
                  <a:lnTo>
                    <a:pt x="1530" y="497"/>
                  </a:lnTo>
                  <a:lnTo>
                    <a:pt x="1571" y="497"/>
                  </a:lnTo>
                  <a:lnTo>
                    <a:pt x="1612" y="485"/>
                  </a:lnTo>
                  <a:lnTo>
                    <a:pt x="1719" y="414"/>
                  </a:lnTo>
                  <a:lnTo>
                    <a:pt x="1737" y="426"/>
                  </a:lnTo>
                  <a:lnTo>
                    <a:pt x="1760" y="461"/>
                  </a:lnTo>
                  <a:lnTo>
                    <a:pt x="1919" y="456"/>
                  </a:lnTo>
                  <a:lnTo>
                    <a:pt x="1944" y="461"/>
                  </a:lnTo>
                  <a:lnTo>
                    <a:pt x="1967" y="473"/>
                  </a:lnTo>
                  <a:lnTo>
                    <a:pt x="2008" y="502"/>
                  </a:lnTo>
                  <a:lnTo>
                    <a:pt x="2038" y="485"/>
                  </a:lnTo>
                  <a:lnTo>
                    <a:pt x="2115" y="485"/>
                  </a:lnTo>
                  <a:lnTo>
                    <a:pt x="2074" y="520"/>
                  </a:lnTo>
                  <a:lnTo>
                    <a:pt x="1979" y="573"/>
                  </a:lnTo>
                  <a:lnTo>
                    <a:pt x="1926" y="591"/>
                  </a:lnTo>
                  <a:lnTo>
                    <a:pt x="1891" y="603"/>
                  </a:lnTo>
                  <a:lnTo>
                    <a:pt x="1849" y="644"/>
                  </a:lnTo>
                  <a:lnTo>
                    <a:pt x="1772" y="680"/>
                  </a:lnTo>
                  <a:lnTo>
                    <a:pt x="1731" y="710"/>
                  </a:lnTo>
                  <a:lnTo>
                    <a:pt x="1600" y="857"/>
                  </a:lnTo>
                  <a:lnTo>
                    <a:pt x="1406" y="1029"/>
                  </a:lnTo>
                  <a:lnTo>
                    <a:pt x="1389" y="1058"/>
                  </a:lnTo>
                  <a:lnTo>
                    <a:pt x="1371" y="1075"/>
                  </a:lnTo>
                  <a:lnTo>
                    <a:pt x="1376" y="1294"/>
                  </a:lnTo>
                  <a:lnTo>
                    <a:pt x="1353" y="1318"/>
                  </a:lnTo>
                  <a:lnTo>
                    <a:pt x="1329" y="1329"/>
                  </a:lnTo>
                  <a:lnTo>
                    <a:pt x="1247" y="1400"/>
                  </a:lnTo>
                  <a:lnTo>
                    <a:pt x="1240" y="1436"/>
                  </a:lnTo>
                  <a:lnTo>
                    <a:pt x="1229" y="1442"/>
                  </a:lnTo>
                  <a:lnTo>
                    <a:pt x="1211" y="1507"/>
                  </a:lnTo>
                  <a:lnTo>
                    <a:pt x="1252" y="1531"/>
                  </a:lnTo>
                  <a:lnTo>
                    <a:pt x="1282" y="1577"/>
                  </a:lnTo>
                  <a:lnTo>
                    <a:pt x="1258" y="1625"/>
                  </a:lnTo>
                  <a:lnTo>
                    <a:pt x="1264" y="1661"/>
                  </a:lnTo>
                  <a:lnTo>
                    <a:pt x="1252" y="1732"/>
                  </a:lnTo>
                  <a:lnTo>
                    <a:pt x="1252" y="1838"/>
                  </a:lnTo>
                  <a:lnTo>
                    <a:pt x="1270" y="1861"/>
                  </a:lnTo>
                  <a:lnTo>
                    <a:pt x="1300" y="1884"/>
                  </a:lnTo>
                  <a:lnTo>
                    <a:pt x="1311" y="1902"/>
                  </a:lnTo>
                  <a:lnTo>
                    <a:pt x="1382" y="1914"/>
                  </a:lnTo>
                  <a:lnTo>
                    <a:pt x="1394" y="1927"/>
                  </a:lnTo>
                  <a:lnTo>
                    <a:pt x="1400" y="1944"/>
                  </a:lnTo>
                  <a:lnTo>
                    <a:pt x="1417" y="1955"/>
                  </a:lnTo>
                  <a:lnTo>
                    <a:pt x="1506" y="1998"/>
                  </a:lnTo>
                  <a:lnTo>
                    <a:pt x="1536" y="2056"/>
                  </a:lnTo>
                  <a:lnTo>
                    <a:pt x="1618" y="2115"/>
                  </a:lnTo>
                  <a:lnTo>
                    <a:pt x="1707" y="2180"/>
                  </a:lnTo>
                  <a:lnTo>
                    <a:pt x="1719" y="2204"/>
                  </a:lnTo>
                  <a:lnTo>
                    <a:pt x="1719" y="2257"/>
                  </a:lnTo>
                  <a:lnTo>
                    <a:pt x="1724" y="2328"/>
                  </a:lnTo>
                  <a:lnTo>
                    <a:pt x="200" y="2376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   0.7%</a:t>
              </a:r>
            </a:p>
          </p:txBody>
        </p:sp>
        <p:sp>
          <p:nvSpPr>
            <p:cNvPr id="24" name="Freeform 39">
              <a:extLst>
                <a:ext uri="{FF2B5EF4-FFF2-40B4-BE49-F238E27FC236}">
                  <a16:creationId xmlns:a16="http://schemas.microsoft.com/office/drawing/2014/main" id="{86A859AA-891C-490D-BF47-5209764500E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2125" y="3199537"/>
              <a:ext cx="767931" cy="488496"/>
            </a:xfrm>
            <a:custGeom>
              <a:avLst/>
              <a:gdLst/>
              <a:ahLst/>
              <a:cxnLst>
                <a:cxn ang="0">
                  <a:pos x="1565" y="0"/>
                </a:cxn>
                <a:cxn ang="0">
                  <a:pos x="1619" y="83"/>
                </a:cxn>
                <a:cxn ang="0">
                  <a:pos x="1590" y="142"/>
                </a:cxn>
                <a:cxn ang="0">
                  <a:pos x="1636" y="307"/>
                </a:cxn>
                <a:cxn ang="0">
                  <a:pos x="1755" y="366"/>
                </a:cxn>
                <a:cxn ang="0">
                  <a:pos x="1778" y="425"/>
                </a:cxn>
                <a:cxn ang="0">
                  <a:pos x="1849" y="502"/>
                </a:cxn>
                <a:cxn ang="0">
                  <a:pos x="1926" y="608"/>
                </a:cxn>
                <a:cxn ang="0">
                  <a:pos x="1902" y="685"/>
                </a:cxn>
                <a:cxn ang="0">
                  <a:pos x="1885" y="738"/>
                </a:cxn>
                <a:cxn ang="0">
                  <a:pos x="1778" y="816"/>
                </a:cxn>
                <a:cxn ang="0">
                  <a:pos x="1702" y="833"/>
                </a:cxn>
                <a:cxn ang="0">
                  <a:pos x="1654" y="892"/>
                </a:cxn>
                <a:cxn ang="0">
                  <a:pos x="1696" y="963"/>
                </a:cxn>
                <a:cxn ang="0">
                  <a:pos x="1696" y="1052"/>
                </a:cxn>
                <a:cxn ang="0">
                  <a:pos x="1601" y="1181"/>
                </a:cxn>
                <a:cxn ang="0">
                  <a:pos x="1590" y="1247"/>
                </a:cxn>
                <a:cxn ang="0">
                  <a:pos x="1477" y="1187"/>
                </a:cxn>
                <a:cxn ang="0">
                  <a:pos x="243" y="1205"/>
                </a:cxn>
                <a:cxn ang="0">
                  <a:pos x="243" y="1128"/>
                </a:cxn>
                <a:cxn ang="0">
                  <a:pos x="207" y="1063"/>
                </a:cxn>
                <a:cxn ang="0">
                  <a:pos x="219" y="1004"/>
                </a:cxn>
                <a:cxn ang="0">
                  <a:pos x="190" y="915"/>
                </a:cxn>
                <a:cxn ang="0">
                  <a:pos x="190" y="851"/>
                </a:cxn>
                <a:cxn ang="0">
                  <a:pos x="130" y="786"/>
                </a:cxn>
                <a:cxn ang="0">
                  <a:pos x="112" y="720"/>
                </a:cxn>
                <a:cxn ang="0">
                  <a:pos x="59" y="626"/>
                </a:cxn>
                <a:cxn ang="0">
                  <a:pos x="77" y="543"/>
                </a:cxn>
                <a:cxn ang="0">
                  <a:pos x="30" y="472"/>
                </a:cxn>
                <a:cxn ang="0">
                  <a:pos x="23" y="425"/>
                </a:cxn>
                <a:cxn ang="0">
                  <a:pos x="23" y="278"/>
                </a:cxn>
                <a:cxn ang="0">
                  <a:pos x="41" y="218"/>
                </a:cxn>
                <a:cxn ang="0">
                  <a:pos x="12" y="142"/>
                </a:cxn>
                <a:cxn ang="0">
                  <a:pos x="12" y="76"/>
                </a:cxn>
                <a:cxn ang="0">
                  <a:pos x="23" y="48"/>
                </a:cxn>
              </a:cxnLst>
              <a:rect l="0" t="0" r="r" b="b"/>
              <a:pathLst>
                <a:path w="1926" h="1276">
                  <a:moveTo>
                    <a:pt x="41" y="48"/>
                  </a:moveTo>
                  <a:lnTo>
                    <a:pt x="1565" y="0"/>
                  </a:lnTo>
                  <a:lnTo>
                    <a:pt x="1583" y="48"/>
                  </a:lnTo>
                  <a:lnTo>
                    <a:pt x="1619" y="83"/>
                  </a:lnTo>
                  <a:lnTo>
                    <a:pt x="1613" y="106"/>
                  </a:lnTo>
                  <a:lnTo>
                    <a:pt x="1590" y="142"/>
                  </a:lnTo>
                  <a:lnTo>
                    <a:pt x="1608" y="195"/>
                  </a:lnTo>
                  <a:lnTo>
                    <a:pt x="1636" y="307"/>
                  </a:lnTo>
                  <a:lnTo>
                    <a:pt x="1725" y="342"/>
                  </a:lnTo>
                  <a:lnTo>
                    <a:pt x="1755" y="366"/>
                  </a:lnTo>
                  <a:lnTo>
                    <a:pt x="1767" y="401"/>
                  </a:lnTo>
                  <a:lnTo>
                    <a:pt x="1778" y="425"/>
                  </a:lnTo>
                  <a:lnTo>
                    <a:pt x="1844" y="466"/>
                  </a:lnTo>
                  <a:lnTo>
                    <a:pt x="1849" y="502"/>
                  </a:lnTo>
                  <a:lnTo>
                    <a:pt x="1902" y="537"/>
                  </a:lnTo>
                  <a:lnTo>
                    <a:pt x="1926" y="608"/>
                  </a:lnTo>
                  <a:lnTo>
                    <a:pt x="1926" y="644"/>
                  </a:lnTo>
                  <a:lnTo>
                    <a:pt x="1902" y="685"/>
                  </a:lnTo>
                  <a:lnTo>
                    <a:pt x="1885" y="703"/>
                  </a:lnTo>
                  <a:lnTo>
                    <a:pt x="1885" y="738"/>
                  </a:lnTo>
                  <a:lnTo>
                    <a:pt x="1831" y="798"/>
                  </a:lnTo>
                  <a:lnTo>
                    <a:pt x="1778" y="816"/>
                  </a:lnTo>
                  <a:lnTo>
                    <a:pt x="1767" y="833"/>
                  </a:lnTo>
                  <a:lnTo>
                    <a:pt x="1702" y="833"/>
                  </a:lnTo>
                  <a:lnTo>
                    <a:pt x="1672" y="851"/>
                  </a:lnTo>
                  <a:lnTo>
                    <a:pt x="1654" y="892"/>
                  </a:lnTo>
                  <a:lnTo>
                    <a:pt x="1661" y="928"/>
                  </a:lnTo>
                  <a:lnTo>
                    <a:pt x="1696" y="963"/>
                  </a:lnTo>
                  <a:lnTo>
                    <a:pt x="1707" y="992"/>
                  </a:lnTo>
                  <a:lnTo>
                    <a:pt x="1696" y="1052"/>
                  </a:lnTo>
                  <a:lnTo>
                    <a:pt x="1649" y="1152"/>
                  </a:lnTo>
                  <a:lnTo>
                    <a:pt x="1601" y="1181"/>
                  </a:lnTo>
                  <a:lnTo>
                    <a:pt x="1590" y="1211"/>
                  </a:lnTo>
                  <a:lnTo>
                    <a:pt x="1590" y="1247"/>
                  </a:lnTo>
                  <a:lnTo>
                    <a:pt x="1572" y="1276"/>
                  </a:lnTo>
                  <a:lnTo>
                    <a:pt x="1477" y="1187"/>
                  </a:lnTo>
                  <a:lnTo>
                    <a:pt x="254" y="1222"/>
                  </a:lnTo>
                  <a:lnTo>
                    <a:pt x="243" y="1205"/>
                  </a:lnTo>
                  <a:lnTo>
                    <a:pt x="231" y="1164"/>
                  </a:lnTo>
                  <a:lnTo>
                    <a:pt x="243" y="1128"/>
                  </a:lnTo>
                  <a:lnTo>
                    <a:pt x="219" y="1098"/>
                  </a:lnTo>
                  <a:lnTo>
                    <a:pt x="207" y="1063"/>
                  </a:lnTo>
                  <a:lnTo>
                    <a:pt x="231" y="1034"/>
                  </a:lnTo>
                  <a:lnTo>
                    <a:pt x="219" y="1004"/>
                  </a:lnTo>
                  <a:lnTo>
                    <a:pt x="178" y="981"/>
                  </a:lnTo>
                  <a:lnTo>
                    <a:pt x="190" y="915"/>
                  </a:lnTo>
                  <a:lnTo>
                    <a:pt x="195" y="885"/>
                  </a:lnTo>
                  <a:lnTo>
                    <a:pt x="190" y="851"/>
                  </a:lnTo>
                  <a:lnTo>
                    <a:pt x="142" y="821"/>
                  </a:lnTo>
                  <a:lnTo>
                    <a:pt x="130" y="786"/>
                  </a:lnTo>
                  <a:lnTo>
                    <a:pt x="142" y="756"/>
                  </a:lnTo>
                  <a:lnTo>
                    <a:pt x="112" y="720"/>
                  </a:lnTo>
                  <a:lnTo>
                    <a:pt x="89" y="656"/>
                  </a:lnTo>
                  <a:lnTo>
                    <a:pt x="59" y="626"/>
                  </a:lnTo>
                  <a:lnTo>
                    <a:pt x="77" y="573"/>
                  </a:lnTo>
                  <a:lnTo>
                    <a:pt x="77" y="543"/>
                  </a:lnTo>
                  <a:lnTo>
                    <a:pt x="36" y="520"/>
                  </a:lnTo>
                  <a:lnTo>
                    <a:pt x="30" y="472"/>
                  </a:lnTo>
                  <a:lnTo>
                    <a:pt x="36" y="461"/>
                  </a:lnTo>
                  <a:lnTo>
                    <a:pt x="23" y="425"/>
                  </a:lnTo>
                  <a:lnTo>
                    <a:pt x="0" y="348"/>
                  </a:lnTo>
                  <a:lnTo>
                    <a:pt x="23" y="278"/>
                  </a:lnTo>
                  <a:lnTo>
                    <a:pt x="18" y="243"/>
                  </a:lnTo>
                  <a:lnTo>
                    <a:pt x="41" y="218"/>
                  </a:lnTo>
                  <a:lnTo>
                    <a:pt x="30" y="159"/>
                  </a:lnTo>
                  <a:lnTo>
                    <a:pt x="12" y="142"/>
                  </a:lnTo>
                  <a:lnTo>
                    <a:pt x="23" y="101"/>
                  </a:lnTo>
                  <a:lnTo>
                    <a:pt x="12" y="76"/>
                  </a:lnTo>
                  <a:lnTo>
                    <a:pt x="0" y="53"/>
                  </a:lnTo>
                  <a:lnTo>
                    <a:pt x="23" y="48"/>
                  </a:lnTo>
                  <a:lnTo>
                    <a:pt x="41" y="4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0.</a:t>
              </a:r>
              <a:r>
                <a:rPr lang="en-US" sz="1200" b="1" kern="0" dirty="0">
                  <a:solidFill>
                    <a:prstClr val="black"/>
                  </a:solidFill>
                  <a:cs typeface="Arial" pitchFamily="34" charset="0"/>
                </a:rPr>
                <a:t>7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%</a:t>
              </a:r>
            </a:p>
          </p:txBody>
        </p:sp>
        <p:sp>
          <p:nvSpPr>
            <p:cNvPr id="25" name="Freeform 41">
              <a:extLst>
                <a:ext uri="{FF2B5EF4-FFF2-40B4-BE49-F238E27FC236}">
                  <a16:creationId xmlns:a16="http://schemas.microsoft.com/office/drawing/2014/main" id="{91A4C7C9-B680-4778-AE6A-B623B0E843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5640" y="3654383"/>
              <a:ext cx="855798" cy="717079"/>
            </a:xfrm>
            <a:custGeom>
              <a:avLst/>
              <a:gdLst/>
              <a:ahLst/>
              <a:cxnLst>
                <a:cxn ang="0">
                  <a:pos x="1808" y="1648"/>
                </a:cxn>
                <a:cxn ang="0">
                  <a:pos x="1831" y="1684"/>
                </a:cxn>
                <a:cxn ang="0">
                  <a:pos x="1838" y="1749"/>
                </a:cxn>
                <a:cxn ang="0">
                  <a:pos x="1755" y="1831"/>
                </a:cxn>
                <a:cxn ang="0">
                  <a:pos x="1968" y="1843"/>
                </a:cxn>
                <a:cxn ang="0">
                  <a:pos x="1980" y="1760"/>
                </a:cxn>
                <a:cxn ang="0">
                  <a:pos x="2021" y="1637"/>
                </a:cxn>
                <a:cxn ang="0">
                  <a:pos x="2080" y="1589"/>
                </a:cxn>
                <a:cxn ang="0">
                  <a:pos x="2115" y="1584"/>
                </a:cxn>
                <a:cxn ang="0">
                  <a:pos x="2139" y="1442"/>
                </a:cxn>
                <a:cxn ang="0">
                  <a:pos x="2110" y="1430"/>
                </a:cxn>
                <a:cxn ang="0">
                  <a:pos x="2097" y="1407"/>
                </a:cxn>
                <a:cxn ang="0">
                  <a:pos x="2074" y="1430"/>
                </a:cxn>
                <a:cxn ang="0">
                  <a:pos x="1991" y="1323"/>
                </a:cxn>
                <a:cxn ang="0">
                  <a:pos x="2021" y="1282"/>
                </a:cxn>
                <a:cxn ang="0">
                  <a:pos x="1991" y="1229"/>
                </a:cxn>
                <a:cxn ang="0">
                  <a:pos x="1884" y="1082"/>
                </a:cxn>
                <a:cxn ang="0">
                  <a:pos x="1749" y="1011"/>
                </a:cxn>
                <a:cxn ang="0">
                  <a:pos x="1678" y="910"/>
                </a:cxn>
                <a:cxn ang="0">
                  <a:pos x="1749" y="816"/>
                </a:cxn>
                <a:cxn ang="0">
                  <a:pos x="1755" y="709"/>
                </a:cxn>
                <a:cxn ang="0">
                  <a:pos x="1666" y="644"/>
                </a:cxn>
                <a:cxn ang="0">
                  <a:pos x="1613" y="692"/>
                </a:cxn>
                <a:cxn ang="0">
                  <a:pos x="1542" y="526"/>
                </a:cxn>
                <a:cxn ang="0">
                  <a:pos x="1430" y="431"/>
                </a:cxn>
                <a:cxn ang="0">
                  <a:pos x="1329" y="296"/>
                </a:cxn>
                <a:cxn ang="0">
                  <a:pos x="1300" y="149"/>
                </a:cxn>
                <a:cxn ang="0">
                  <a:pos x="1318" y="89"/>
                </a:cxn>
                <a:cxn ang="0">
                  <a:pos x="0" y="35"/>
                </a:cxn>
                <a:cxn ang="0">
                  <a:pos x="53" y="106"/>
                </a:cxn>
                <a:cxn ang="0">
                  <a:pos x="106" y="213"/>
                </a:cxn>
                <a:cxn ang="0">
                  <a:pos x="119" y="272"/>
                </a:cxn>
                <a:cxn ang="0">
                  <a:pos x="254" y="385"/>
                </a:cxn>
                <a:cxn ang="0">
                  <a:pos x="207" y="479"/>
                </a:cxn>
                <a:cxn ang="0">
                  <a:pos x="261" y="520"/>
                </a:cxn>
                <a:cxn ang="0">
                  <a:pos x="314" y="615"/>
                </a:cxn>
                <a:cxn ang="0">
                  <a:pos x="355" y="633"/>
                </a:cxn>
                <a:cxn ang="0">
                  <a:pos x="367" y="1708"/>
                </a:cxn>
              </a:cxnLst>
              <a:rect l="0" t="0" r="r" b="b"/>
              <a:pathLst>
                <a:path w="2151" h="1861">
                  <a:moveTo>
                    <a:pt x="367" y="1708"/>
                  </a:moveTo>
                  <a:lnTo>
                    <a:pt x="1808" y="1648"/>
                  </a:lnTo>
                  <a:lnTo>
                    <a:pt x="1802" y="1666"/>
                  </a:lnTo>
                  <a:lnTo>
                    <a:pt x="1831" y="1684"/>
                  </a:lnTo>
                  <a:lnTo>
                    <a:pt x="1843" y="1719"/>
                  </a:lnTo>
                  <a:lnTo>
                    <a:pt x="1838" y="1749"/>
                  </a:lnTo>
                  <a:lnTo>
                    <a:pt x="1796" y="1785"/>
                  </a:lnTo>
                  <a:lnTo>
                    <a:pt x="1755" y="1831"/>
                  </a:lnTo>
                  <a:lnTo>
                    <a:pt x="1749" y="1861"/>
                  </a:lnTo>
                  <a:lnTo>
                    <a:pt x="1968" y="1843"/>
                  </a:lnTo>
                  <a:lnTo>
                    <a:pt x="1985" y="1785"/>
                  </a:lnTo>
                  <a:lnTo>
                    <a:pt x="1980" y="1760"/>
                  </a:lnTo>
                  <a:lnTo>
                    <a:pt x="1998" y="1696"/>
                  </a:lnTo>
                  <a:lnTo>
                    <a:pt x="2021" y="1637"/>
                  </a:lnTo>
                  <a:lnTo>
                    <a:pt x="2039" y="1602"/>
                  </a:lnTo>
                  <a:lnTo>
                    <a:pt x="2080" y="1589"/>
                  </a:lnTo>
                  <a:lnTo>
                    <a:pt x="2097" y="1595"/>
                  </a:lnTo>
                  <a:lnTo>
                    <a:pt x="2115" y="1584"/>
                  </a:lnTo>
                  <a:lnTo>
                    <a:pt x="2151" y="1483"/>
                  </a:lnTo>
                  <a:lnTo>
                    <a:pt x="2139" y="1442"/>
                  </a:lnTo>
                  <a:lnTo>
                    <a:pt x="2122" y="1430"/>
                  </a:lnTo>
                  <a:lnTo>
                    <a:pt x="2110" y="1430"/>
                  </a:lnTo>
                  <a:lnTo>
                    <a:pt x="2104" y="1418"/>
                  </a:lnTo>
                  <a:lnTo>
                    <a:pt x="2097" y="1407"/>
                  </a:lnTo>
                  <a:lnTo>
                    <a:pt x="2074" y="1407"/>
                  </a:lnTo>
                  <a:lnTo>
                    <a:pt x="2074" y="1430"/>
                  </a:lnTo>
                  <a:lnTo>
                    <a:pt x="2062" y="1430"/>
                  </a:lnTo>
                  <a:lnTo>
                    <a:pt x="1991" y="1323"/>
                  </a:lnTo>
                  <a:lnTo>
                    <a:pt x="1998" y="1306"/>
                  </a:lnTo>
                  <a:lnTo>
                    <a:pt x="2021" y="1282"/>
                  </a:lnTo>
                  <a:lnTo>
                    <a:pt x="2021" y="1265"/>
                  </a:lnTo>
                  <a:lnTo>
                    <a:pt x="1991" y="1229"/>
                  </a:lnTo>
                  <a:lnTo>
                    <a:pt x="1973" y="1158"/>
                  </a:lnTo>
                  <a:lnTo>
                    <a:pt x="1884" y="1082"/>
                  </a:lnTo>
                  <a:lnTo>
                    <a:pt x="1838" y="1064"/>
                  </a:lnTo>
                  <a:lnTo>
                    <a:pt x="1749" y="1011"/>
                  </a:lnTo>
                  <a:lnTo>
                    <a:pt x="1702" y="958"/>
                  </a:lnTo>
                  <a:lnTo>
                    <a:pt x="1678" y="910"/>
                  </a:lnTo>
                  <a:lnTo>
                    <a:pt x="1689" y="887"/>
                  </a:lnTo>
                  <a:lnTo>
                    <a:pt x="1749" y="816"/>
                  </a:lnTo>
                  <a:lnTo>
                    <a:pt x="1737" y="763"/>
                  </a:lnTo>
                  <a:lnTo>
                    <a:pt x="1755" y="709"/>
                  </a:lnTo>
                  <a:lnTo>
                    <a:pt x="1743" y="686"/>
                  </a:lnTo>
                  <a:lnTo>
                    <a:pt x="1666" y="644"/>
                  </a:lnTo>
                  <a:lnTo>
                    <a:pt x="1643" y="662"/>
                  </a:lnTo>
                  <a:lnTo>
                    <a:pt x="1613" y="692"/>
                  </a:lnTo>
                  <a:lnTo>
                    <a:pt x="1595" y="674"/>
                  </a:lnTo>
                  <a:lnTo>
                    <a:pt x="1542" y="526"/>
                  </a:lnTo>
                  <a:lnTo>
                    <a:pt x="1519" y="502"/>
                  </a:lnTo>
                  <a:lnTo>
                    <a:pt x="1430" y="431"/>
                  </a:lnTo>
                  <a:lnTo>
                    <a:pt x="1336" y="325"/>
                  </a:lnTo>
                  <a:lnTo>
                    <a:pt x="1329" y="296"/>
                  </a:lnTo>
                  <a:lnTo>
                    <a:pt x="1306" y="225"/>
                  </a:lnTo>
                  <a:lnTo>
                    <a:pt x="1300" y="149"/>
                  </a:lnTo>
                  <a:lnTo>
                    <a:pt x="1318" y="113"/>
                  </a:lnTo>
                  <a:lnTo>
                    <a:pt x="1318" y="89"/>
                  </a:lnTo>
                  <a:lnTo>
                    <a:pt x="1223" y="0"/>
                  </a:lnTo>
                  <a:lnTo>
                    <a:pt x="0" y="35"/>
                  </a:lnTo>
                  <a:lnTo>
                    <a:pt x="18" y="71"/>
                  </a:lnTo>
                  <a:lnTo>
                    <a:pt x="53" y="106"/>
                  </a:lnTo>
                  <a:lnTo>
                    <a:pt x="60" y="160"/>
                  </a:lnTo>
                  <a:lnTo>
                    <a:pt x="106" y="213"/>
                  </a:lnTo>
                  <a:lnTo>
                    <a:pt x="124" y="225"/>
                  </a:lnTo>
                  <a:lnTo>
                    <a:pt x="119" y="272"/>
                  </a:lnTo>
                  <a:lnTo>
                    <a:pt x="119" y="278"/>
                  </a:lnTo>
                  <a:lnTo>
                    <a:pt x="254" y="385"/>
                  </a:lnTo>
                  <a:lnTo>
                    <a:pt x="213" y="431"/>
                  </a:lnTo>
                  <a:lnTo>
                    <a:pt x="207" y="479"/>
                  </a:lnTo>
                  <a:lnTo>
                    <a:pt x="225" y="509"/>
                  </a:lnTo>
                  <a:lnTo>
                    <a:pt x="261" y="520"/>
                  </a:lnTo>
                  <a:lnTo>
                    <a:pt x="278" y="591"/>
                  </a:lnTo>
                  <a:lnTo>
                    <a:pt x="314" y="615"/>
                  </a:lnTo>
                  <a:lnTo>
                    <a:pt x="343" y="621"/>
                  </a:lnTo>
                  <a:lnTo>
                    <a:pt x="355" y="633"/>
                  </a:lnTo>
                  <a:lnTo>
                    <a:pt x="367" y="1506"/>
                  </a:lnTo>
                  <a:lnTo>
                    <a:pt x="367" y="170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0.6%</a:t>
              </a:r>
            </a:p>
          </p:txBody>
        </p:sp>
        <p:sp>
          <p:nvSpPr>
            <p:cNvPr id="26" name="Freeform 44">
              <a:extLst>
                <a:ext uri="{FF2B5EF4-FFF2-40B4-BE49-F238E27FC236}">
                  <a16:creationId xmlns:a16="http://schemas.microsoft.com/office/drawing/2014/main" id="{1A209E9F-082B-4BC7-9914-68F8DA2EC6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4333" y="4840232"/>
              <a:ext cx="725803" cy="609169"/>
            </a:xfrm>
            <a:custGeom>
              <a:avLst/>
              <a:gdLst/>
              <a:ahLst/>
              <a:cxnLst>
                <a:cxn ang="0">
                  <a:pos x="969" y="35"/>
                </a:cxn>
                <a:cxn ang="0">
                  <a:pos x="1040" y="236"/>
                </a:cxn>
                <a:cxn ang="0">
                  <a:pos x="1022" y="319"/>
                </a:cxn>
                <a:cxn ang="0">
                  <a:pos x="926" y="514"/>
                </a:cxn>
                <a:cxn ang="0">
                  <a:pos x="1500" y="785"/>
                </a:cxn>
                <a:cxn ang="0">
                  <a:pos x="1500" y="957"/>
                </a:cxn>
                <a:cxn ang="0">
                  <a:pos x="1489" y="1081"/>
                </a:cxn>
                <a:cxn ang="0">
                  <a:pos x="1364" y="1051"/>
                </a:cxn>
                <a:cxn ang="0">
                  <a:pos x="1322" y="1163"/>
                </a:cxn>
                <a:cxn ang="0">
                  <a:pos x="1464" y="1146"/>
                </a:cxn>
                <a:cxn ang="0">
                  <a:pos x="1553" y="1128"/>
                </a:cxn>
                <a:cxn ang="0">
                  <a:pos x="1517" y="1181"/>
                </a:cxn>
                <a:cxn ang="0">
                  <a:pos x="1571" y="1222"/>
                </a:cxn>
                <a:cxn ang="0">
                  <a:pos x="1682" y="1135"/>
                </a:cxn>
                <a:cxn ang="0">
                  <a:pos x="1742" y="1140"/>
                </a:cxn>
                <a:cxn ang="0">
                  <a:pos x="1736" y="1211"/>
                </a:cxn>
                <a:cxn ang="0">
                  <a:pos x="1600" y="1335"/>
                </a:cxn>
                <a:cxn ang="0">
                  <a:pos x="1682" y="1442"/>
                </a:cxn>
                <a:cxn ang="0">
                  <a:pos x="1807" y="1536"/>
                </a:cxn>
                <a:cxn ang="0">
                  <a:pos x="1682" y="1506"/>
                </a:cxn>
                <a:cxn ang="0">
                  <a:pos x="1512" y="1412"/>
                </a:cxn>
                <a:cxn ang="0">
                  <a:pos x="1446" y="1483"/>
                </a:cxn>
                <a:cxn ang="0">
                  <a:pos x="1405" y="1548"/>
                </a:cxn>
                <a:cxn ang="0">
                  <a:pos x="1340" y="1500"/>
                </a:cxn>
                <a:cxn ang="0">
                  <a:pos x="1276" y="1500"/>
                </a:cxn>
                <a:cxn ang="0">
                  <a:pos x="1152" y="1536"/>
                </a:cxn>
                <a:cxn ang="0">
                  <a:pos x="962" y="1412"/>
                </a:cxn>
                <a:cxn ang="0">
                  <a:pos x="885" y="1359"/>
                </a:cxn>
                <a:cxn ang="0">
                  <a:pos x="880" y="1329"/>
                </a:cxn>
                <a:cxn ang="0">
                  <a:pos x="809" y="1318"/>
                </a:cxn>
                <a:cxn ang="0">
                  <a:pos x="767" y="1288"/>
                </a:cxn>
                <a:cxn ang="0">
                  <a:pos x="726" y="1394"/>
                </a:cxn>
                <a:cxn ang="0">
                  <a:pos x="336" y="1329"/>
                </a:cxn>
                <a:cxn ang="0">
                  <a:pos x="71" y="1318"/>
                </a:cxn>
                <a:cxn ang="0">
                  <a:pos x="117" y="1252"/>
                </a:cxn>
                <a:cxn ang="0">
                  <a:pos x="123" y="1099"/>
                </a:cxn>
                <a:cxn ang="0">
                  <a:pos x="141" y="1010"/>
                </a:cxn>
                <a:cxn ang="0">
                  <a:pos x="194" y="874"/>
                </a:cxn>
                <a:cxn ang="0">
                  <a:pos x="153" y="727"/>
                </a:cxn>
                <a:cxn ang="0">
                  <a:pos x="135" y="674"/>
                </a:cxn>
                <a:cxn ang="0">
                  <a:pos x="82" y="603"/>
                </a:cxn>
                <a:cxn ang="0">
                  <a:pos x="23" y="461"/>
                </a:cxn>
              </a:cxnLst>
              <a:rect l="0" t="0" r="r" b="b"/>
              <a:pathLst>
                <a:path w="1819" h="1584">
                  <a:moveTo>
                    <a:pt x="0" y="30"/>
                  </a:moveTo>
                  <a:lnTo>
                    <a:pt x="974" y="0"/>
                  </a:lnTo>
                  <a:lnTo>
                    <a:pt x="969" y="35"/>
                  </a:lnTo>
                  <a:lnTo>
                    <a:pt x="1015" y="113"/>
                  </a:lnTo>
                  <a:lnTo>
                    <a:pt x="1022" y="189"/>
                  </a:lnTo>
                  <a:lnTo>
                    <a:pt x="1040" y="236"/>
                  </a:lnTo>
                  <a:lnTo>
                    <a:pt x="1063" y="253"/>
                  </a:lnTo>
                  <a:lnTo>
                    <a:pt x="1068" y="289"/>
                  </a:lnTo>
                  <a:lnTo>
                    <a:pt x="1022" y="319"/>
                  </a:lnTo>
                  <a:lnTo>
                    <a:pt x="1010" y="331"/>
                  </a:lnTo>
                  <a:lnTo>
                    <a:pt x="986" y="420"/>
                  </a:lnTo>
                  <a:lnTo>
                    <a:pt x="926" y="514"/>
                  </a:lnTo>
                  <a:lnTo>
                    <a:pt x="868" y="686"/>
                  </a:lnTo>
                  <a:lnTo>
                    <a:pt x="868" y="809"/>
                  </a:lnTo>
                  <a:lnTo>
                    <a:pt x="1500" y="785"/>
                  </a:lnTo>
                  <a:lnTo>
                    <a:pt x="1512" y="803"/>
                  </a:lnTo>
                  <a:lnTo>
                    <a:pt x="1494" y="862"/>
                  </a:lnTo>
                  <a:lnTo>
                    <a:pt x="1500" y="957"/>
                  </a:lnTo>
                  <a:lnTo>
                    <a:pt x="1565" y="1022"/>
                  </a:lnTo>
                  <a:lnTo>
                    <a:pt x="1583" y="1099"/>
                  </a:lnTo>
                  <a:lnTo>
                    <a:pt x="1489" y="1081"/>
                  </a:lnTo>
                  <a:lnTo>
                    <a:pt x="1405" y="1046"/>
                  </a:lnTo>
                  <a:lnTo>
                    <a:pt x="1388" y="1034"/>
                  </a:lnTo>
                  <a:lnTo>
                    <a:pt x="1364" y="1051"/>
                  </a:lnTo>
                  <a:lnTo>
                    <a:pt x="1304" y="1105"/>
                  </a:lnTo>
                  <a:lnTo>
                    <a:pt x="1299" y="1135"/>
                  </a:lnTo>
                  <a:lnTo>
                    <a:pt x="1322" y="1163"/>
                  </a:lnTo>
                  <a:lnTo>
                    <a:pt x="1358" y="1176"/>
                  </a:lnTo>
                  <a:lnTo>
                    <a:pt x="1423" y="1170"/>
                  </a:lnTo>
                  <a:lnTo>
                    <a:pt x="1464" y="1146"/>
                  </a:lnTo>
                  <a:lnTo>
                    <a:pt x="1489" y="1128"/>
                  </a:lnTo>
                  <a:lnTo>
                    <a:pt x="1530" y="1128"/>
                  </a:lnTo>
                  <a:lnTo>
                    <a:pt x="1553" y="1128"/>
                  </a:lnTo>
                  <a:lnTo>
                    <a:pt x="1553" y="1140"/>
                  </a:lnTo>
                  <a:lnTo>
                    <a:pt x="1542" y="1158"/>
                  </a:lnTo>
                  <a:lnTo>
                    <a:pt x="1517" y="1181"/>
                  </a:lnTo>
                  <a:lnTo>
                    <a:pt x="1524" y="1206"/>
                  </a:lnTo>
                  <a:lnTo>
                    <a:pt x="1547" y="1217"/>
                  </a:lnTo>
                  <a:lnTo>
                    <a:pt x="1571" y="1222"/>
                  </a:lnTo>
                  <a:lnTo>
                    <a:pt x="1588" y="1211"/>
                  </a:lnTo>
                  <a:lnTo>
                    <a:pt x="1612" y="1158"/>
                  </a:lnTo>
                  <a:lnTo>
                    <a:pt x="1682" y="1135"/>
                  </a:lnTo>
                  <a:lnTo>
                    <a:pt x="1707" y="1117"/>
                  </a:lnTo>
                  <a:lnTo>
                    <a:pt x="1725" y="1117"/>
                  </a:lnTo>
                  <a:lnTo>
                    <a:pt x="1742" y="1140"/>
                  </a:lnTo>
                  <a:lnTo>
                    <a:pt x="1730" y="1170"/>
                  </a:lnTo>
                  <a:lnTo>
                    <a:pt x="1742" y="1181"/>
                  </a:lnTo>
                  <a:lnTo>
                    <a:pt x="1736" y="1211"/>
                  </a:lnTo>
                  <a:lnTo>
                    <a:pt x="1700" y="1229"/>
                  </a:lnTo>
                  <a:lnTo>
                    <a:pt x="1654" y="1300"/>
                  </a:lnTo>
                  <a:lnTo>
                    <a:pt x="1600" y="1335"/>
                  </a:lnTo>
                  <a:lnTo>
                    <a:pt x="1600" y="1371"/>
                  </a:lnTo>
                  <a:lnTo>
                    <a:pt x="1612" y="1400"/>
                  </a:lnTo>
                  <a:lnTo>
                    <a:pt x="1682" y="1442"/>
                  </a:lnTo>
                  <a:lnTo>
                    <a:pt x="1801" y="1488"/>
                  </a:lnTo>
                  <a:lnTo>
                    <a:pt x="1819" y="1513"/>
                  </a:lnTo>
                  <a:lnTo>
                    <a:pt x="1807" y="1536"/>
                  </a:lnTo>
                  <a:lnTo>
                    <a:pt x="1783" y="1548"/>
                  </a:lnTo>
                  <a:lnTo>
                    <a:pt x="1695" y="1584"/>
                  </a:lnTo>
                  <a:lnTo>
                    <a:pt x="1682" y="1506"/>
                  </a:lnTo>
                  <a:lnTo>
                    <a:pt x="1629" y="1488"/>
                  </a:lnTo>
                  <a:lnTo>
                    <a:pt x="1524" y="1447"/>
                  </a:lnTo>
                  <a:lnTo>
                    <a:pt x="1512" y="1412"/>
                  </a:lnTo>
                  <a:lnTo>
                    <a:pt x="1494" y="1400"/>
                  </a:lnTo>
                  <a:lnTo>
                    <a:pt x="1464" y="1412"/>
                  </a:lnTo>
                  <a:lnTo>
                    <a:pt x="1446" y="1483"/>
                  </a:lnTo>
                  <a:lnTo>
                    <a:pt x="1459" y="1495"/>
                  </a:lnTo>
                  <a:lnTo>
                    <a:pt x="1459" y="1506"/>
                  </a:lnTo>
                  <a:lnTo>
                    <a:pt x="1405" y="1548"/>
                  </a:lnTo>
                  <a:lnTo>
                    <a:pt x="1388" y="1541"/>
                  </a:lnTo>
                  <a:lnTo>
                    <a:pt x="1358" y="1500"/>
                  </a:lnTo>
                  <a:lnTo>
                    <a:pt x="1340" y="1500"/>
                  </a:lnTo>
                  <a:lnTo>
                    <a:pt x="1304" y="1513"/>
                  </a:lnTo>
                  <a:lnTo>
                    <a:pt x="1287" y="1495"/>
                  </a:lnTo>
                  <a:lnTo>
                    <a:pt x="1276" y="1500"/>
                  </a:lnTo>
                  <a:lnTo>
                    <a:pt x="1228" y="1548"/>
                  </a:lnTo>
                  <a:lnTo>
                    <a:pt x="1169" y="1554"/>
                  </a:lnTo>
                  <a:lnTo>
                    <a:pt x="1152" y="1536"/>
                  </a:lnTo>
                  <a:lnTo>
                    <a:pt x="1098" y="1530"/>
                  </a:lnTo>
                  <a:lnTo>
                    <a:pt x="1015" y="1417"/>
                  </a:lnTo>
                  <a:lnTo>
                    <a:pt x="962" y="1412"/>
                  </a:lnTo>
                  <a:lnTo>
                    <a:pt x="915" y="1388"/>
                  </a:lnTo>
                  <a:lnTo>
                    <a:pt x="898" y="1359"/>
                  </a:lnTo>
                  <a:lnTo>
                    <a:pt x="885" y="1359"/>
                  </a:lnTo>
                  <a:lnTo>
                    <a:pt x="880" y="1353"/>
                  </a:lnTo>
                  <a:lnTo>
                    <a:pt x="880" y="1346"/>
                  </a:lnTo>
                  <a:lnTo>
                    <a:pt x="880" y="1329"/>
                  </a:lnTo>
                  <a:lnTo>
                    <a:pt x="856" y="1318"/>
                  </a:lnTo>
                  <a:lnTo>
                    <a:pt x="844" y="1329"/>
                  </a:lnTo>
                  <a:lnTo>
                    <a:pt x="809" y="1318"/>
                  </a:lnTo>
                  <a:lnTo>
                    <a:pt x="802" y="1311"/>
                  </a:lnTo>
                  <a:lnTo>
                    <a:pt x="791" y="1288"/>
                  </a:lnTo>
                  <a:lnTo>
                    <a:pt x="767" y="1288"/>
                  </a:lnTo>
                  <a:lnTo>
                    <a:pt x="703" y="1346"/>
                  </a:lnTo>
                  <a:lnTo>
                    <a:pt x="738" y="1388"/>
                  </a:lnTo>
                  <a:lnTo>
                    <a:pt x="726" y="1394"/>
                  </a:lnTo>
                  <a:lnTo>
                    <a:pt x="619" y="1400"/>
                  </a:lnTo>
                  <a:lnTo>
                    <a:pt x="437" y="1364"/>
                  </a:lnTo>
                  <a:lnTo>
                    <a:pt x="336" y="1329"/>
                  </a:lnTo>
                  <a:lnTo>
                    <a:pt x="94" y="1364"/>
                  </a:lnTo>
                  <a:lnTo>
                    <a:pt x="82" y="1346"/>
                  </a:lnTo>
                  <a:lnTo>
                    <a:pt x="71" y="1318"/>
                  </a:lnTo>
                  <a:lnTo>
                    <a:pt x="82" y="1305"/>
                  </a:lnTo>
                  <a:lnTo>
                    <a:pt x="94" y="1282"/>
                  </a:lnTo>
                  <a:lnTo>
                    <a:pt x="117" y="1252"/>
                  </a:lnTo>
                  <a:lnTo>
                    <a:pt x="147" y="1163"/>
                  </a:lnTo>
                  <a:lnTo>
                    <a:pt x="123" y="1128"/>
                  </a:lnTo>
                  <a:lnTo>
                    <a:pt x="123" y="1099"/>
                  </a:lnTo>
                  <a:lnTo>
                    <a:pt x="129" y="1081"/>
                  </a:lnTo>
                  <a:lnTo>
                    <a:pt x="129" y="1057"/>
                  </a:lnTo>
                  <a:lnTo>
                    <a:pt x="141" y="1010"/>
                  </a:lnTo>
                  <a:lnTo>
                    <a:pt x="165" y="986"/>
                  </a:lnTo>
                  <a:lnTo>
                    <a:pt x="176" y="945"/>
                  </a:lnTo>
                  <a:lnTo>
                    <a:pt x="194" y="874"/>
                  </a:lnTo>
                  <a:lnTo>
                    <a:pt x="194" y="833"/>
                  </a:lnTo>
                  <a:lnTo>
                    <a:pt x="176" y="768"/>
                  </a:lnTo>
                  <a:lnTo>
                    <a:pt x="153" y="727"/>
                  </a:lnTo>
                  <a:lnTo>
                    <a:pt x="141" y="715"/>
                  </a:lnTo>
                  <a:lnTo>
                    <a:pt x="141" y="691"/>
                  </a:lnTo>
                  <a:lnTo>
                    <a:pt x="135" y="674"/>
                  </a:lnTo>
                  <a:lnTo>
                    <a:pt x="117" y="638"/>
                  </a:lnTo>
                  <a:lnTo>
                    <a:pt x="94" y="620"/>
                  </a:lnTo>
                  <a:lnTo>
                    <a:pt x="82" y="603"/>
                  </a:lnTo>
                  <a:lnTo>
                    <a:pt x="100" y="562"/>
                  </a:lnTo>
                  <a:lnTo>
                    <a:pt x="71" y="502"/>
                  </a:lnTo>
                  <a:lnTo>
                    <a:pt x="23" y="461"/>
                  </a:lnTo>
                  <a:lnTo>
                    <a:pt x="5" y="431"/>
                  </a:lnTo>
                  <a:lnTo>
                    <a:pt x="0" y="30"/>
                  </a:lnTo>
                </a:path>
              </a:pathLst>
            </a:custGeom>
            <a:solidFill>
              <a:srgbClr val="E2ADAC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endParaRPr>
            </a:p>
            <a:p>
              <a:pPr marL="0" marR="0" lvl="0" indent="0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 pitchFamily="34" charset="0"/>
                </a:rPr>
                <a:t> 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Arial" pitchFamily="34" charset="0"/>
                </a:rPr>
                <a:t>0.2%</a:t>
              </a:r>
            </a:p>
          </p:txBody>
        </p:sp>
        <p:sp>
          <p:nvSpPr>
            <p:cNvPr id="27" name="Freeform 45">
              <a:extLst>
                <a:ext uri="{FF2B5EF4-FFF2-40B4-BE49-F238E27FC236}">
                  <a16:creationId xmlns:a16="http://schemas.microsoft.com/office/drawing/2014/main" id="{37A40822-F009-4AB9-B9AC-86C56E815A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3404" y="2659989"/>
              <a:ext cx="672842" cy="693872"/>
            </a:xfrm>
            <a:custGeom>
              <a:avLst/>
              <a:gdLst/>
              <a:ahLst/>
              <a:cxnLst>
                <a:cxn ang="0">
                  <a:pos x="703" y="1766"/>
                </a:cxn>
                <a:cxn ang="0">
                  <a:pos x="584" y="1707"/>
                </a:cxn>
                <a:cxn ang="0">
                  <a:pos x="538" y="1542"/>
                </a:cxn>
                <a:cxn ang="0">
                  <a:pos x="567" y="1483"/>
                </a:cxn>
                <a:cxn ang="0">
                  <a:pos x="513" y="1400"/>
                </a:cxn>
                <a:cxn ang="0">
                  <a:pos x="508" y="1276"/>
                </a:cxn>
                <a:cxn ang="0">
                  <a:pos x="407" y="1187"/>
                </a:cxn>
                <a:cxn ang="0">
                  <a:pos x="295" y="1070"/>
                </a:cxn>
                <a:cxn ang="0">
                  <a:pos x="189" y="1016"/>
                </a:cxn>
                <a:cxn ang="0">
                  <a:pos x="171" y="986"/>
                </a:cxn>
                <a:cxn ang="0">
                  <a:pos x="89" y="956"/>
                </a:cxn>
                <a:cxn ang="0">
                  <a:pos x="41" y="910"/>
                </a:cxn>
                <a:cxn ang="0">
                  <a:pos x="53" y="733"/>
                </a:cxn>
                <a:cxn ang="0">
                  <a:pos x="71" y="649"/>
                </a:cxn>
                <a:cxn ang="0">
                  <a:pos x="0" y="579"/>
                </a:cxn>
                <a:cxn ang="0">
                  <a:pos x="29" y="508"/>
                </a:cxn>
                <a:cxn ang="0">
                  <a:pos x="118" y="401"/>
                </a:cxn>
                <a:cxn ang="0">
                  <a:pos x="165" y="366"/>
                </a:cxn>
                <a:cxn ang="0">
                  <a:pos x="178" y="130"/>
                </a:cxn>
                <a:cxn ang="0">
                  <a:pos x="224" y="119"/>
                </a:cxn>
                <a:cxn ang="0">
                  <a:pos x="313" y="119"/>
                </a:cxn>
                <a:cxn ang="0">
                  <a:pos x="531" y="5"/>
                </a:cxn>
                <a:cxn ang="0">
                  <a:pos x="567" y="12"/>
                </a:cxn>
                <a:cxn ang="0">
                  <a:pos x="556" y="71"/>
                </a:cxn>
                <a:cxn ang="0">
                  <a:pos x="538" y="142"/>
                </a:cxn>
                <a:cxn ang="0">
                  <a:pos x="620" y="119"/>
                </a:cxn>
                <a:cxn ang="0">
                  <a:pos x="685" y="142"/>
                </a:cxn>
                <a:cxn ang="0">
                  <a:pos x="738" y="172"/>
                </a:cxn>
                <a:cxn ang="0">
                  <a:pos x="774" y="230"/>
                </a:cxn>
                <a:cxn ang="0">
                  <a:pos x="1058" y="295"/>
                </a:cxn>
                <a:cxn ang="0">
                  <a:pos x="1146" y="342"/>
                </a:cxn>
                <a:cxn ang="0">
                  <a:pos x="1193" y="360"/>
                </a:cxn>
                <a:cxn ang="0">
                  <a:pos x="1235" y="342"/>
                </a:cxn>
                <a:cxn ang="0">
                  <a:pos x="1335" y="372"/>
                </a:cxn>
                <a:cxn ang="0">
                  <a:pos x="1347" y="396"/>
                </a:cxn>
                <a:cxn ang="0">
                  <a:pos x="1388" y="426"/>
                </a:cxn>
                <a:cxn ang="0">
                  <a:pos x="1447" y="484"/>
                </a:cxn>
                <a:cxn ang="0">
                  <a:pos x="1441" y="591"/>
                </a:cxn>
                <a:cxn ang="0">
                  <a:pos x="1494" y="585"/>
                </a:cxn>
                <a:cxn ang="0">
                  <a:pos x="1477" y="626"/>
                </a:cxn>
                <a:cxn ang="0">
                  <a:pos x="1530" y="697"/>
                </a:cxn>
                <a:cxn ang="0">
                  <a:pos x="1464" y="761"/>
                </a:cxn>
                <a:cxn ang="0">
                  <a:pos x="1411" y="898"/>
                </a:cxn>
                <a:cxn ang="0">
                  <a:pos x="1423" y="928"/>
                </a:cxn>
                <a:cxn ang="0">
                  <a:pos x="1512" y="815"/>
                </a:cxn>
                <a:cxn ang="0">
                  <a:pos x="1583" y="761"/>
                </a:cxn>
                <a:cxn ang="0">
                  <a:pos x="1619" y="720"/>
                </a:cxn>
                <a:cxn ang="0">
                  <a:pos x="1624" y="667"/>
                </a:cxn>
                <a:cxn ang="0">
                  <a:pos x="1642" y="632"/>
                </a:cxn>
                <a:cxn ang="0">
                  <a:pos x="1666" y="596"/>
                </a:cxn>
                <a:cxn ang="0">
                  <a:pos x="1690" y="614"/>
                </a:cxn>
                <a:cxn ang="0">
                  <a:pos x="1649" y="761"/>
                </a:cxn>
                <a:cxn ang="0">
                  <a:pos x="1613" y="827"/>
                </a:cxn>
                <a:cxn ang="0">
                  <a:pos x="1578" y="933"/>
                </a:cxn>
                <a:cxn ang="0">
                  <a:pos x="1578" y="1057"/>
                </a:cxn>
                <a:cxn ang="0">
                  <a:pos x="1530" y="1116"/>
                </a:cxn>
                <a:cxn ang="0">
                  <a:pos x="1542" y="1276"/>
                </a:cxn>
                <a:cxn ang="0">
                  <a:pos x="1494" y="1394"/>
                </a:cxn>
                <a:cxn ang="0">
                  <a:pos x="1560" y="1648"/>
                </a:cxn>
                <a:cxn ang="0">
                  <a:pos x="1553" y="1684"/>
                </a:cxn>
                <a:cxn ang="0">
                  <a:pos x="1553" y="1748"/>
                </a:cxn>
              </a:cxnLst>
              <a:rect l="0" t="0" r="r" b="b"/>
              <a:pathLst>
                <a:path w="1690" h="1801">
                  <a:moveTo>
                    <a:pt x="715" y="1801"/>
                  </a:moveTo>
                  <a:lnTo>
                    <a:pt x="703" y="1766"/>
                  </a:lnTo>
                  <a:lnTo>
                    <a:pt x="673" y="1742"/>
                  </a:lnTo>
                  <a:lnTo>
                    <a:pt x="584" y="1707"/>
                  </a:lnTo>
                  <a:lnTo>
                    <a:pt x="556" y="1595"/>
                  </a:lnTo>
                  <a:lnTo>
                    <a:pt x="538" y="1542"/>
                  </a:lnTo>
                  <a:lnTo>
                    <a:pt x="561" y="1506"/>
                  </a:lnTo>
                  <a:lnTo>
                    <a:pt x="567" y="1483"/>
                  </a:lnTo>
                  <a:lnTo>
                    <a:pt x="531" y="1448"/>
                  </a:lnTo>
                  <a:lnTo>
                    <a:pt x="513" y="1400"/>
                  </a:lnTo>
                  <a:lnTo>
                    <a:pt x="508" y="1329"/>
                  </a:lnTo>
                  <a:lnTo>
                    <a:pt x="508" y="1276"/>
                  </a:lnTo>
                  <a:lnTo>
                    <a:pt x="496" y="1252"/>
                  </a:lnTo>
                  <a:lnTo>
                    <a:pt x="407" y="1187"/>
                  </a:lnTo>
                  <a:lnTo>
                    <a:pt x="325" y="1128"/>
                  </a:lnTo>
                  <a:lnTo>
                    <a:pt x="295" y="1070"/>
                  </a:lnTo>
                  <a:lnTo>
                    <a:pt x="206" y="1027"/>
                  </a:lnTo>
                  <a:lnTo>
                    <a:pt x="189" y="1016"/>
                  </a:lnTo>
                  <a:lnTo>
                    <a:pt x="183" y="999"/>
                  </a:lnTo>
                  <a:lnTo>
                    <a:pt x="171" y="986"/>
                  </a:lnTo>
                  <a:lnTo>
                    <a:pt x="100" y="974"/>
                  </a:lnTo>
                  <a:lnTo>
                    <a:pt x="89" y="956"/>
                  </a:lnTo>
                  <a:lnTo>
                    <a:pt x="59" y="933"/>
                  </a:lnTo>
                  <a:lnTo>
                    <a:pt x="41" y="910"/>
                  </a:lnTo>
                  <a:lnTo>
                    <a:pt x="41" y="804"/>
                  </a:lnTo>
                  <a:lnTo>
                    <a:pt x="53" y="733"/>
                  </a:lnTo>
                  <a:lnTo>
                    <a:pt x="47" y="697"/>
                  </a:lnTo>
                  <a:lnTo>
                    <a:pt x="71" y="649"/>
                  </a:lnTo>
                  <a:lnTo>
                    <a:pt x="41" y="603"/>
                  </a:lnTo>
                  <a:lnTo>
                    <a:pt x="0" y="579"/>
                  </a:lnTo>
                  <a:lnTo>
                    <a:pt x="18" y="514"/>
                  </a:lnTo>
                  <a:lnTo>
                    <a:pt x="29" y="508"/>
                  </a:lnTo>
                  <a:lnTo>
                    <a:pt x="36" y="472"/>
                  </a:lnTo>
                  <a:lnTo>
                    <a:pt x="118" y="401"/>
                  </a:lnTo>
                  <a:lnTo>
                    <a:pt x="142" y="390"/>
                  </a:lnTo>
                  <a:lnTo>
                    <a:pt x="165" y="366"/>
                  </a:lnTo>
                  <a:lnTo>
                    <a:pt x="160" y="147"/>
                  </a:lnTo>
                  <a:lnTo>
                    <a:pt x="178" y="130"/>
                  </a:lnTo>
                  <a:lnTo>
                    <a:pt x="195" y="101"/>
                  </a:lnTo>
                  <a:lnTo>
                    <a:pt x="224" y="119"/>
                  </a:lnTo>
                  <a:lnTo>
                    <a:pt x="266" y="124"/>
                  </a:lnTo>
                  <a:lnTo>
                    <a:pt x="313" y="119"/>
                  </a:lnTo>
                  <a:lnTo>
                    <a:pt x="389" y="76"/>
                  </a:lnTo>
                  <a:lnTo>
                    <a:pt x="531" y="5"/>
                  </a:lnTo>
                  <a:lnTo>
                    <a:pt x="556" y="0"/>
                  </a:lnTo>
                  <a:lnTo>
                    <a:pt x="567" y="12"/>
                  </a:lnTo>
                  <a:lnTo>
                    <a:pt x="567" y="48"/>
                  </a:lnTo>
                  <a:lnTo>
                    <a:pt x="556" y="71"/>
                  </a:lnTo>
                  <a:lnTo>
                    <a:pt x="549" y="89"/>
                  </a:lnTo>
                  <a:lnTo>
                    <a:pt x="538" y="142"/>
                  </a:lnTo>
                  <a:lnTo>
                    <a:pt x="591" y="119"/>
                  </a:lnTo>
                  <a:lnTo>
                    <a:pt x="620" y="119"/>
                  </a:lnTo>
                  <a:lnTo>
                    <a:pt x="650" y="147"/>
                  </a:lnTo>
                  <a:lnTo>
                    <a:pt x="685" y="142"/>
                  </a:lnTo>
                  <a:lnTo>
                    <a:pt x="703" y="165"/>
                  </a:lnTo>
                  <a:lnTo>
                    <a:pt x="738" y="172"/>
                  </a:lnTo>
                  <a:lnTo>
                    <a:pt x="762" y="188"/>
                  </a:lnTo>
                  <a:lnTo>
                    <a:pt x="774" y="230"/>
                  </a:lnTo>
                  <a:lnTo>
                    <a:pt x="792" y="242"/>
                  </a:lnTo>
                  <a:lnTo>
                    <a:pt x="1058" y="295"/>
                  </a:lnTo>
                  <a:lnTo>
                    <a:pt x="1093" y="295"/>
                  </a:lnTo>
                  <a:lnTo>
                    <a:pt x="1146" y="342"/>
                  </a:lnTo>
                  <a:lnTo>
                    <a:pt x="1187" y="342"/>
                  </a:lnTo>
                  <a:lnTo>
                    <a:pt x="1193" y="360"/>
                  </a:lnTo>
                  <a:lnTo>
                    <a:pt x="1211" y="348"/>
                  </a:lnTo>
                  <a:lnTo>
                    <a:pt x="1235" y="342"/>
                  </a:lnTo>
                  <a:lnTo>
                    <a:pt x="1294" y="355"/>
                  </a:lnTo>
                  <a:lnTo>
                    <a:pt x="1335" y="372"/>
                  </a:lnTo>
                  <a:lnTo>
                    <a:pt x="1353" y="383"/>
                  </a:lnTo>
                  <a:lnTo>
                    <a:pt x="1347" y="396"/>
                  </a:lnTo>
                  <a:lnTo>
                    <a:pt x="1347" y="413"/>
                  </a:lnTo>
                  <a:lnTo>
                    <a:pt x="1388" y="426"/>
                  </a:lnTo>
                  <a:lnTo>
                    <a:pt x="1441" y="449"/>
                  </a:lnTo>
                  <a:lnTo>
                    <a:pt x="1447" y="484"/>
                  </a:lnTo>
                  <a:lnTo>
                    <a:pt x="1429" y="585"/>
                  </a:lnTo>
                  <a:lnTo>
                    <a:pt x="1441" y="591"/>
                  </a:lnTo>
                  <a:lnTo>
                    <a:pt x="1489" y="579"/>
                  </a:lnTo>
                  <a:lnTo>
                    <a:pt x="1494" y="585"/>
                  </a:lnTo>
                  <a:lnTo>
                    <a:pt x="1494" y="608"/>
                  </a:lnTo>
                  <a:lnTo>
                    <a:pt x="1477" y="626"/>
                  </a:lnTo>
                  <a:lnTo>
                    <a:pt x="1489" y="667"/>
                  </a:lnTo>
                  <a:lnTo>
                    <a:pt x="1530" y="697"/>
                  </a:lnTo>
                  <a:lnTo>
                    <a:pt x="1524" y="703"/>
                  </a:lnTo>
                  <a:lnTo>
                    <a:pt x="1464" y="761"/>
                  </a:lnTo>
                  <a:lnTo>
                    <a:pt x="1429" y="845"/>
                  </a:lnTo>
                  <a:lnTo>
                    <a:pt x="1411" y="898"/>
                  </a:lnTo>
                  <a:lnTo>
                    <a:pt x="1406" y="915"/>
                  </a:lnTo>
                  <a:lnTo>
                    <a:pt x="1423" y="928"/>
                  </a:lnTo>
                  <a:lnTo>
                    <a:pt x="1464" y="903"/>
                  </a:lnTo>
                  <a:lnTo>
                    <a:pt x="1512" y="815"/>
                  </a:lnTo>
                  <a:lnTo>
                    <a:pt x="1560" y="774"/>
                  </a:lnTo>
                  <a:lnTo>
                    <a:pt x="1583" y="761"/>
                  </a:lnTo>
                  <a:lnTo>
                    <a:pt x="1595" y="744"/>
                  </a:lnTo>
                  <a:lnTo>
                    <a:pt x="1619" y="720"/>
                  </a:lnTo>
                  <a:lnTo>
                    <a:pt x="1624" y="697"/>
                  </a:lnTo>
                  <a:lnTo>
                    <a:pt x="1624" y="667"/>
                  </a:lnTo>
                  <a:lnTo>
                    <a:pt x="1631" y="644"/>
                  </a:lnTo>
                  <a:lnTo>
                    <a:pt x="1642" y="632"/>
                  </a:lnTo>
                  <a:lnTo>
                    <a:pt x="1654" y="608"/>
                  </a:lnTo>
                  <a:lnTo>
                    <a:pt x="1666" y="596"/>
                  </a:lnTo>
                  <a:lnTo>
                    <a:pt x="1684" y="596"/>
                  </a:lnTo>
                  <a:lnTo>
                    <a:pt x="1690" y="614"/>
                  </a:lnTo>
                  <a:lnTo>
                    <a:pt x="1690" y="662"/>
                  </a:lnTo>
                  <a:lnTo>
                    <a:pt x="1649" y="761"/>
                  </a:lnTo>
                  <a:lnTo>
                    <a:pt x="1624" y="791"/>
                  </a:lnTo>
                  <a:lnTo>
                    <a:pt x="1613" y="827"/>
                  </a:lnTo>
                  <a:lnTo>
                    <a:pt x="1619" y="845"/>
                  </a:lnTo>
                  <a:lnTo>
                    <a:pt x="1578" y="933"/>
                  </a:lnTo>
                  <a:lnTo>
                    <a:pt x="1578" y="1004"/>
                  </a:lnTo>
                  <a:lnTo>
                    <a:pt x="1578" y="1057"/>
                  </a:lnTo>
                  <a:lnTo>
                    <a:pt x="1535" y="1098"/>
                  </a:lnTo>
                  <a:lnTo>
                    <a:pt x="1530" y="1116"/>
                  </a:lnTo>
                  <a:lnTo>
                    <a:pt x="1542" y="1176"/>
                  </a:lnTo>
                  <a:lnTo>
                    <a:pt x="1542" y="1276"/>
                  </a:lnTo>
                  <a:lnTo>
                    <a:pt x="1530" y="1293"/>
                  </a:lnTo>
                  <a:lnTo>
                    <a:pt x="1494" y="1394"/>
                  </a:lnTo>
                  <a:lnTo>
                    <a:pt x="1518" y="1547"/>
                  </a:lnTo>
                  <a:lnTo>
                    <a:pt x="1560" y="1648"/>
                  </a:lnTo>
                  <a:lnTo>
                    <a:pt x="1548" y="1666"/>
                  </a:lnTo>
                  <a:lnTo>
                    <a:pt x="1553" y="1684"/>
                  </a:lnTo>
                  <a:lnTo>
                    <a:pt x="1548" y="1701"/>
                  </a:lnTo>
                  <a:lnTo>
                    <a:pt x="1553" y="1748"/>
                  </a:lnTo>
                  <a:lnTo>
                    <a:pt x="715" y="1801"/>
                  </a:lnTo>
                  <a:close/>
                </a:path>
              </a:pathLst>
            </a:custGeom>
            <a:solidFill>
              <a:srgbClr val="C0504D">
                <a:lumMod val="60000"/>
                <a:lumOff val="40000"/>
              </a:srgbClr>
            </a:solidFill>
            <a:ln w="12700">
              <a:solidFill>
                <a:srgbClr val="E2ADAC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0.5%</a:t>
              </a:r>
            </a:p>
          </p:txBody>
        </p:sp>
        <p:sp>
          <p:nvSpPr>
            <p:cNvPr id="28" name="Freeform 48">
              <a:extLst>
                <a:ext uri="{FF2B5EF4-FFF2-40B4-BE49-F238E27FC236}">
                  <a16:creationId xmlns:a16="http://schemas.microsoft.com/office/drawing/2014/main" id="{BBF8C2F0-1622-4332-A945-1261D98AE3E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2007" y="3332975"/>
              <a:ext cx="510349" cy="872562"/>
            </a:xfrm>
            <a:custGeom>
              <a:avLst/>
              <a:gdLst/>
              <a:ahLst/>
              <a:cxnLst>
                <a:cxn ang="0">
                  <a:pos x="213" y="53"/>
                </a:cxn>
                <a:cxn ang="0">
                  <a:pos x="290" y="118"/>
                </a:cxn>
                <a:cxn ang="0">
                  <a:pos x="348" y="189"/>
                </a:cxn>
                <a:cxn ang="0">
                  <a:pos x="372" y="296"/>
                </a:cxn>
                <a:cxn ang="0">
                  <a:pos x="331" y="355"/>
                </a:cxn>
                <a:cxn ang="0">
                  <a:pos x="277" y="450"/>
                </a:cxn>
                <a:cxn ang="0">
                  <a:pos x="213" y="485"/>
                </a:cxn>
                <a:cxn ang="0">
                  <a:pos x="118" y="503"/>
                </a:cxn>
                <a:cxn ang="0">
                  <a:pos x="107" y="580"/>
                </a:cxn>
                <a:cxn ang="0">
                  <a:pos x="153" y="644"/>
                </a:cxn>
                <a:cxn ang="0">
                  <a:pos x="95" y="804"/>
                </a:cxn>
                <a:cxn ang="0">
                  <a:pos x="36" y="863"/>
                </a:cxn>
                <a:cxn ang="0">
                  <a:pos x="18" y="928"/>
                </a:cxn>
                <a:cxn ang="0">
                  <a:pos x="0" y="988"/>
                </a:cxn>
                <a:cxn ang="0">
                  <a:pos x="29" y="1135"/>
                </a:cxn>
                <a:cxn ang="0">
                  <a:pos x="130" y="1270"/>
                </a:cxn>
                <a:cxn ang="0">
                  <a:pos x="242" y="1365"/>
                </a:cxn>
                <a:cxn ang="0">
                  <a:pos x="313" y="1531"/>
                </a:cxn>
                <a:cxn ang="0">
                  <a:pos x="366" y="1483"/>
                </a:cxn>
                <a:cxn ang="0">
                  <a:pos x="455" y="1548"/>
                </a:cxn>
                <a:cxn ang="0">
                  <a:pos x="449" y="1655"/>
                </a:cxn>
                <a:cxn ang="0">
                  <a:pos x="378" y="1749"/>
                </a:cxn>
                <a:cxn ang="0">
                  <a:pos x="449" y="1850"/>
                </a:cxn>
                <a:cxn ang="0">
                  <a:pos x="584" y="1921"/>
                </a:cxn>
                <a:cxn ang="0">
                  <a:pos x="691" y="2068"/>
                </a:cxn>
                <a:cxn ang="0">
                  <a:pos x="721" y="2121"/>
                </a:cxn>
                <a:cxn ang="0">
                  <a:pos x="691" y="2162"/>
                </a:cxn>
                <a:cxn ang="0">
                  <a:pos x="774" y="2269"/>
                </a:cxn>
                <a:cxn ang="0">
                  <a:pos x="797" y="2246"/>
                </a:cxn>
                <a:cxn ang="0">
                  <a:pos x="822" y="2186"/>
                </a:cxn>
                <a:cxn ang="0">
                  <a:pos x="916" y="2175"/>
                </a:cxn>
                <a:cxn ang="0">
                  <a:pos x="992" y="2228"/>
                </a:cxn>
                <a:cxn ang="0">
                  <a:pos x="1022" y="2127"/>
                </a:cxn>
                <a:cxn ang="0">
                  <a:pos x="1046" y="2068"/>
                </a:cxn>
                <a:cxn ang="0">
                  <a:pos x="1147" y="2027"/>
                </a:cxn>
                <a:cxn ang="0">
                  <a:pos x="1117" y="1974"/>
                </a:cxn>
                <a:cxn ang="0">
                  <a:pos x="1134" y="1932"/>
                </a:cxn>
                <a:cxn ang="0">
                  <a:pos x="1140" y="1909"/>
                </a:cxn>
                <a:cxn ang="0">
                  <a:pos x="1134" y="1873"/>
                </a:cxn>
                <a:cxn ang="0">
                  <a:pos x="1152" y="1743"/>
                </a:cxn>
                <a:cxn ang="0">
                  <a:pos x="1235" y="1630"/>
                </a:cxn>
                <a:cxn ang="0">
                  <a:pos x="1276" y="1525"/>
                </a:cxn>
                <a:cxn ang="0">
                  <a:pos x="1229" y="1365"/>
                </a:cxn>
                <a:cxn ang="0">
                  <a:pos x="1235" y="1282"/>
                </a:cxn>
                <a:cxn ang="0">
                  <a:pos x="1164" y="301"/>
                </a:cxn>
                <a:cxn ang="0">
                  <a:pos x="1140" y="273"/>
                </a:cxn>
                <a:cxn ang="0">
                  <a:pos x="1104" y="154"/>
                </a:cxn>
                <a:cxn ang="0">
                  <a:pos x="1051" y="71"/>
                </a:cxn>
              </a:cxnLst>
              <a:rect l="0" t="0" r="r" b="b"/>
              <a:pathLst>
                <a:path w="1276" h="2269">
                  <a:moveTo>
                    <a:pt x="1051" y="0"/>
                  </a:moveTo>
                  <a:lnTo>
                    <a:pt x="213" y="53"/>
                  </a:lnTo>
                  <a:lnTo>
                    <a:pt x="224" y="77"/>
                  </a:lnTo>
                  <a:lnTo>
                    <a:pt x="290" y="118"/>
                  </a:lnTo>
                  <a:lnTo>
                    <a:pt x="295" y="154"/>
                  </a:lnTo>
                  <a:lnTo>
                    <a:pt x="348" y="189"/>
                  </a:lnTo>
                  <a:lnTo>
                    <a:pt x="372" y="260"/>
                  </a:lnTo>
                  <a:lnTo>
                    <a:pt x="372" y="296"/>
                  </a:lnTo>
                  <a:lnTo>
                    <a:pt x="348" y="337"/>
                  </a:lnTo>
                  <a:lnTo>
                    <a:pt x="331" y="355"/>
                  </a:lnTo>
                  <a:lnTo>
                    <a:pt x="331" y="390"/>
                  </a:lnTo>
                  <a:lnTo>
                    <a:pt x="277" y="450"/>
                  </a:lnTo>
                  <a:lnTo>
                    <a:pt x="224" y="468"/>
                  </a:lnTo>
                  <a:lnTo>
                    <a:pt x="213" y="485"/>
                  </a:lnTo>
                  <a:lnTo>
                    <a:pt x="148" y="485"/>
                  </a:lnTo>
                  <a:lnTo>
                    <a:pt x="118" y="503"/>
                  </a:lnTo>
                  <a:lnTo>
                    <a:pt x="100" y="544"/>
                  </a:lnTo>
                  <a:lnTo>
                    <a:pt x="107" y="580"/>
                  </a:lnTo>
                  <a:lnTo>
                    <a:pt x="142" y="615"/>
                  </a:lnTo>
                  <a:lnTo>
                    <a:pt x="153" y="644"/>
                  </a:lnTo>
                  <a:lnTo>
                    <a:pt x="142" y="704"/>
                  </a:lnTo>
                  <a:lnTo>
                    <a:pt x="95" y="804"/>
                  </a:lnTo>
                  <a:lnTo>
                    <a:pt x="47" y="833"/>
                  </a:lnTo>
                  <a:lnTo>
                    <a:pt x="36" y="863"/>
                  </a:lnTo>
                  <a:lnTo>
                    <a:pt x="36" y="899"/>
                  </a:lnTo>
                  <a:lnTo>
                    <a:pt x="18" y="928"/>
                  </a:lnTo>
                  <a:lnTo>
                    <a:pt x="18" y="952"/>
                  </a:lnTo>
                  <a:lnTo>
                    <a:pt x="0" y="988"/>
                  </a:lnTo>
                  <a:lnTo>
                    <a:pt x="6" y="1064"/>
                  </a:lnTo>
                  <a:lnTo>
                    <a:pt x="29" y="1135"/>
                  </a:lnTo>
                  <a:lnTo>
                    <a:pt x="36" y="1164"/>
                  </a:lnTo>
                  <a:lnTo>
                    <a:pt x="130" y="1270"/>
                  </a:lnTo>
                  <a:lnTo>
                    <a:pt x="219" y="1341"/>
                  </a:lnTo>
                  <a:lnTo>
                    <a:pt x="242" y="1365"/>
                  </a:lnTo>
                  <a:lnTo>
                    <a:pt x="295" y="1513"/>
                  </a:lnTo>
                  <a:lnTo>
                    <a:pt x="313" y="1531"/>
                  </a:lnTo>
                  <a:lnTo>
                    <a:pt x="343" y="1501"/>
                  </a:lnTo>
                  <a:lnTo>
                    <a:pt x="366" y="1483"/>
                  </a:lnTo>
                  <a:lnTo>
                    <a:pt x="443" y="1525"/>
                  </a:lnTo>
                  <a:lnTo>
                    <a:pt x="455" y="1548"/>
                  </a:lnTo>
                  <a:lnTo>
                    <a:pt x="437" y="1602"/>
                  </a:lnTo>
                  <a:lnTo>
                    <a:pt x="449" y="1655"/>
                  </a:lnTo>
                  <a:lnTo>
                    <a:pt x="389" y="1726"/>
                  </a:lnTo>
                  <a:lnTo>
                    <a:pt x="378" y="1749"/>
                  </a:lnTo>
                  <a:lnTo>
                    <a:pt x="402" y="1797"/>
                  </a:lnTo>
                  <a:lnTo>
                    <a:pt x="449" y="1850"/>
                  </a:lnTo>
                  <a:lnTo>
                    <a:pt x="538" y="1903"/>
                  </a:lnTo>
                  <a:lnTo>
                    <a:pt x="584" y="1921"/>
                  </a:lnTo>
                  <a:lnTo>
                    <a:pt x="673" y="1997"/>
                  </a:lnTo>
                  <a:lnTo>
                    <a:pt x="691" y="2068"/>
                  </a:lnTo>
                  <a:lnTo>
                    <a:pt x="721" y="2104"/>
                  </a:lnTo>
                  <a:lnTo>
                    <a:pt x="721" y="2121"/>
                  </a:lnTo>
                  <a:lnTo>
                    <a:pt x="698" y="2145"/>
                  </a:lnTo>
                  <a:lnTo>
                    <a:pt x="691" y="2162"/>
                  </a:lnTo>
                  <a:lnTo>
                    <a:pt x="762" y="2269"/>
                  </a:lnTo>
                  <a:lnTo>
                    <a:pt x="774" y="2269"/>
                  </a:lnTo>
                  <a:lnTo>
                    <a:pt x="774" y="2246"/>
                  </a:lnTo>
                  <a:lnTo>
                    <a:pt x="797" y="2246"/>
                  </a:lnTo>
                  <a:lnTo>
                    <a:pt x="804" y="2257"/>
                  </a:lnTo>
                  <a:lnTo>
                    <a:pt x="822" y="2186"/>
                  </a:lnTo>
                  <a:lnTo>
                    <a:pt x="863" y="2168"/>
                  </a:lnTo>
                  <a:lnTo>
                    <a:pt x="916" y="2175"/>
                  </a:lnTo>
                  <a:lnTo>
                    <a:pt x="957" y="2198"/>
                  </a:lnTo>
                  <a:lnTo>
                    <a:pt x="992" y="2228"/>
                  </a:lnTo>
                  <a:lnTo>
                    <a:pt x="1040" y="2203"/>
                  </a:lnTo>
                  <a:lnTo>
                    <a:pt x="1022" y="2127"/>
                  </a:lnTo>
                  <a:lnTo>
                    <a:pt x="1016" y="2079"/>
                  </a:lnTo>
                  <a:lnTo>
                    <a:pt x="1046" y="2068"/>
                  </a:lnTo>
                  <a:lnTo>
                    <a:pt x="1140" y="2038"/>
                  </a:lnTo>
                  <a:lnTo>
                    <a:pt x="1147" y="2027"/>
                  </a:lnTo>
                  <a:lnTo>
                    <a:pt x="1117" y="1992"/>
                  </a:lnTo>
                  <a:lnTo>
                    <a:pt x="1117" y="1974"/>
                  </a:lnTo>
                  <a:lnTo>
                    <a:pt x="1122" y="1967"/>
                  </a:lnTo>
                  <a:lnTo>
                    <a:pt x="1134" y="1932"/>
                  </a:lnTo>
                  <a:lnTo>
                    <a:pt x="1147" y="1914"/>
                  </a:lnTo>
                  <a:lnTo>
                    <a:pt x="1140" y="1909"/>
                  </a:lnTo>
                  <a:lnTo>
                    <a:pt x="1134" y="1896"/>
                  </a:lnTo>
                  <a:lnTo>
                    <a:pt x="1134" y="1873"/>
                  </a:lnTo>
                  <a:lnTo>
                    <a:pt x="1152" y="1802"/>
                  </a:lnTo>
                  <a:lnTo>
                    <a:pt x="1152" y="1743"/>
                  </a:lnTo>
                  <a:lnTo>
                    <a:pt x="1205" y="1696"/>
                  </a:lnTo>
                  <a:lnTo>
                    <a:pt x="1235" y="1630"/>
                  </a:lnTo>
                  <a:lnTo>
                    <a:pt x="1235" y="1607"/>
                  </a:lnTo>
                  <a:lnTo>
                    <a:pt x="1276" y="1525"/>
                  </a:lnTo>
                  <a:lnTo>
                    <a:pt x="1264" y="1442"/>
                  </a:lnTo>
                  <a:lnTo>
                    <a:pt x="1229" y="1365"/>
                  </a:lnTo>
                  <a:lnTo>
                    <a:pt x="1241" y="1318"/>
                  </a:lnTo>
                  <a:lnTo>
                    <a:pt x="1235" y="1282"/>
                  </a:lnTo>
                  <a:lnTo>
                    <a:pt x="1246" y="1265"/>
                  </a:lnTo>
                  <a:lnTo>
                    <a:pt x="1164" y="301"/>
                  </a:lnTo>
                  <a:lnTo>
                    <a:pt x="1152" y="296"/>
                  </a:lnTo>
                  <a:lnTo>
                    <a:pt x="1140" y="273"/>
                  </a:lnTo>
                  <a:lnTo>
                    <a:pt x="1122" y="184"/>
                  </a:lnTo>
                  <a:lnTo>
                    <a:pt x="1104" y="154"/>
                  </a:lnTo>
                  <a:lnTo>
                    <a:pt x="1081" y="131"/>
                  </a:lnTo>
                  <a:lnTo>
                    <a:pt x="1051" y="71"/>
                  </a:lnTo>
                  <a:lnTo>
                    <a:pt x="1051" y="0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lIns="0" r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Arial" pitchFamily="34" charset="0"/>
                </a:rPr>
                <a:t>0.5%</a:t>
              </a:r>
            </a:p>
          </p:txBody>
        </p:sp>
        <p:grpSp>
          <p:nvGrpSpPr>
            <p:cNvPr id="29" name="Group 129">
              <a:extLst>
                <a:ext uri="{FF2B5EF4-FFF2-40B4-BE49-F238E27FC236}">
                  <a16:creationId xmlns:a16="http://schemas.microsoft.com/office/drawing/2014/main" id="{8755B484-EC89-4D3C-8749-0308112E2B76}"/>
                </a:ext>
              </a:extLst>
            </p:cNvPr>
            <p:cNvGrpSpPr/>
            <p:nvPr/>
          </p:nvGrpSpPr>
          <p:grpSpPr>
            <a:xfrm>
              <a:off x="5126633" y="2557881"/>
              <a:ext cx="992051" cy="912013"/>
              <a:chOff x="5421314" y="2084388"/>
              <a:chExt cx="1308418" cy="1247776"/>
            </a:xfrm>
            <a:solidFill>
              <a:srgbClr val="C0504D">
                <a:lumMod val="60000"/>
                <a:lumOff val="40000"/>
              </a:srgbClr>
            </a:solidFill>
          </p:grpSpPr>
          <p:sp>
            <p:nvSpPr>
              <p:cNvPr id="95" name="Freeform 49">
                <a:extLst>
                  <a:ext uri="{FF2B5EF4-FFF2-40B4-BE49-F238E27FC236}">
                    <a16:creationId xmlns:a16="http://schemas.microsoft.com/office/drawing/2014/main" id="{AB371DB6-4C8A-4729-AD35-0F782CA529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38850" y="2387600"/>
                <a:ext cx="690882" cy="944564"/>
              </a:xfrm>
              <a:custGeom>
                <a:avLst/>
                <a:gdLst/>
                <a:ahLst/>
                <a:cxnLst>
                  <a:cxn ang="0">
                    <a:pos x="620" y="1638"/>
                  </a:cxn>
                  <a:cxn ang="0">
                    <a:pos x="1016" y="1602"/>
                  </a:cxn>
                  <a:cxn ang="0">
                    <a:pos x="1069" y="1489"/>
                  </a:cxn>
                  <a:cxn ang="0">
                    <a:pos x="1081" y="1402"/>
                  </a:cxn>
                  <a:cxn ang="0">
                    <a:pos x="1152" y="1306"/>
                  </a:cxn>
                  <a:cxn ang="0">
                    <a:pos x="1158" y="1247"/>
                  </a:cxn>
                  <a:cxn ang="0">
                    <a:pos x="1193" y="1194"/>
                  </a:cxn>
                  <a:cxn ang="0">
                    <a:pos x="1216" y="1224"/>
                  </a:cxn>
                  <a:cxn ang="0">
                    <a:pos x="1241" y="1194"/>
                  </a:cxn>
                  <a:cxn ang="0">
                    <a:pos x="1234" y="1118"/>
                  </a:cxn>
                  <a:cxn ang="0">
                    <a:pos x="1223" y="999"/>
                  </a:cxn>
                  <a:cxn ang="0">
                    <a:pos x="1122" y="674"/>
                  </a:cxn>
                  <a:cxn ang="0">
                    <a:pos x="1004" y="669"/>
                  </a:cxn>
                  <a:cxn ang="0">
                    <a:pos x="856" y="864"/>
                  </a:cxn>
                  <a:cxn ang="0">
                    <a:pos x="838" y="857"/>
                  </a:cxn>
                  <a:cxn ang="0">
                    <a:pos x="780" y="828"/>
                  </a:cxn>
                  <a:cxn ang="0">
                    <a:pos x="780" y="728"/>
                  </a:cxn>
                  <a:cxn ang="0">
                    <a:pos x="851" y="669"/>
                  </a:cxn>
                  <a:cxn ang="0">
                    <a:pos x="863" y="621"/>
                  </a:cxn>
                  <a:cxn ang="0">
                    <a:pos x="892" y="574"/>
                  </a:cxn>
                  <a:cxn ang="0">
                    <a:pos x="916" y="426"/>
                  </a:cxn>
                  <a:cxn ang="0">
                    <a:pos x="886" y="350"/>
                  </a:cxn>
                  <a:cxn ang="0">
                    <a:pos x="845" y="291"/>
                  </a:cxn>
                  <a:cxn ang="0">
                    <a:pos x="886" y="255"/>
                  </a:cxn>
                  <a:cxn ang="0">
                    <a:pos x="851" y="167"/>
                  </a:cxn>
                  <a:cxn ang="0">
                    <a:pos x="714" y="114"/>
                  </a:cxn>
                  <a:cxn ang="0">
                    <a:pos x="608" y="66"/>
                  </a:cxn>
                  <a:cxn ang="0">
                    <a:pos x="496" y="36"/>
                  </a:cxn>
                  <a:cxn ang="0">
                    <a:pos x="432" y="30"/>
                  </a:cxn>
                  <a:cxn ang="0">
                    <a:pos x="366" y="96"/>
                  </a:cxn>
                  <a:cxn ang="0">
                    <a:pos x="366" y="160"/>
                  </a:cxn>
                  <a:cxn ang="0">
                    <a:pos x="389" y="178"/>
                  </a:cxn>
                  <a:cxn ang="0">
                    <a:pos x="348" y="196"/>
                  </a:cxn>
                  <a:cxn ang="0">
                    <a:pos x="307" y="243"/>
                  </a:cxn>
                  <a:cxn ang="0">
                    <a:pos x="295" y="320"/>
                  </a:cxn>
                  <a:cxn ang="0">
                    <a:pos x="277" y="414"/>
                  </a:cxn>
                  <a:cxn ang="0">
                    <a:pos x="236" y="396"/>
                  </a:cxn>
                  <a:cxn ang="0">
                    <a:pos x="236" y="314"/>
                  </a:cxn>
                  <a:cxn ang="0">
                    <a:pos x="236" y="284"/>
                  </a:cxn>
                  <a:cxn ang="0">
                    <a:pos x="201" y="320"/>
                  </a:cxn>
                  <a:cxn ang="0">
                    <a:pos x="183" y="385"/>
                  </a:cxn>
                  <a:cxn ang="0">
                    <a:pos x="123" y="414"/>
                  </a:cxn>
                  <a:cxn ang="0">
                    <a:pos x="106" y="467"/>
                  </a:cxn>
                  <a:cxn ang="0">
                    <a:pos x="70" y="568"/>
                  </a:cxn>
                  <a:cxn ang="0">
                    <a:pos x="59" y="687"/>
                  </a:cxn>
                  <a:cxn ang="0">
                    <a:pos x="17" y="769"/>
                  </a:cxn>
                  <a:cxn ang="0">
                    <a:pos x="47" y="893"/>
                  </a:cxn>
                  <a:cxn ang="0">
                    <a:pos x="52" y="994"/>
                  </a:cxn>
                  <a:cxn ang="0">
                    <a:pos x="153" y="1212"/>
                  </a:cxn>
                  <a:cxn ang="0">
                    <a:pos x="171" y="1313"/>
                  </a:cxn>
                  <a:cxn ang="0">
                    <a:pos x="159" y="1336"/>
                  </a:cxn>
                  <a:cxn ang="0">
                    <a:pos x="136" y="1484"/>
                  </a:cxn>
                  <a:cxn ang="0">
                    <a:pos x="59" y="1661"/>
                  </a:cxn>
                  <a:cxn ang="0">
                    <a:pos x="0" y="1714"/>
                  </a:cxn>
                </a:cxnLst>
                <a:rect l="0" t="0" r="r" b="b"/>
                <a:pathLst>
                  <a:path w="1246" h="1714">
                    <a:moveTo>
                      <a:pt x="0" y="1714"/>
                    </a:moveTo>
                    <a:lnTo>
                      <a:pt x="620" y="1638"/>
                    </a:lnTo>
                    <a:lnTo>
                      <a:pt x="626" y="1655"/>
                    </a:lnTo>
                    <a:lnTo>
                      <a:pt x="1016" y="1602"/>
                    </a:lnTo>
                    <a:lnTo>
                      <a:pt x="1021" y="1584"/>
                    </a:lnTo>
                    <a:lnTo>
                      <a:pt x="1069" y="1489"/>
                    </a:lnTo>
                    <a:lnTo>
                      <a:pt x="1087" y="1466"/>
                    </a:lnTo>
                    <a:lnTo>
                      <a:pt x="1081" y="1402"/>
                    </a:lnTo>
                    <a:lnTo>
                      <a:pt x="1104" y="1348"/>
                    </a:lnTo>
                    <a:lnTo>
                      <a:pt x="1152" y="1306"/>
                    </a:lnTo>
                    <a:lnTo>
                      <a:pt x="1152" y="1260"/>
                    </a:lnTo>
                    <a:lnTo>
                      <a:pt x="1158" y="1247"/>
                    </a:lnTo>
                    <a:lnTo>
                      <a:pt x="1163" y="1218"/>
                    </a:lnTo>
                    <a:lnTo>
                      <a:pt x="1193" y="1194"/>
                    </a:lnTo>
                    <a:lnTo>
                      <a:pt x="1205" y="1218"/>
                    </a:lnTo>
                    <a:lnTo>
                      <a:pt x="1216" y="1224"/>
                    </a:lnTo>
                    <a:lnTo>
                      <a:pt x="1234" y="1212"/>
                    </a:lnTo>
                    <a:lnTo>
                      <a:pt x="1241" y="1194"/>
                    </a:lnTo>
                    <a:lnTo>
                      <a:pt x="1246" y="1171"/>
                    </a:lnTo>
                    <a:lnTo>
                      <a:pt x="1234" y="1118"/>
                    </a:lnTo>
                    <a:lnTo>
                      <a:pt x="1246" y="1047"/>
                    </a:lnTo>
                    <a:lnTo>
                      <a:pt x="1223" y="999"/>
                    </a:lnTo>
                    <a:lnTo>
                      <a:pt x="1216" y="905"/>
                    </a:lnTo>
                    <a:lnTo>
                      <a:pt x="1122" y="674"/>
                    </a:lnTo>
                    <a:lnTo>
                      <a:pt x="1033" y="644"/>
                    </a:lnTo>
                    <a:lnTo>
                      <a:pt x="1004" y="669"/>
                    </a:lnTo>
                    <a:lnTo>
                      <a:pt x="963" y="710"/>
                    </a:lnTo>
                    <a:lnTo>
                      <a:pt x="856" y="864"/>
                    </a:lnTo>
                    <a:lnTo>
                      <a:pt x="845" y="864"/>
                    </a:lnTo>
                    <a:lnTo>
                      <a:pt x="838" y="857"/>
                    </a:lnTo>
                    <a:lnTo>
                      <a:pt x="792" y="840"/>
                    </a:lnTo>
                    <a:lnTo>
                      <a:pt x="780" y="828"/>
                    </a:lnTo>
                    <a:lnTo>
                      <a:pt x="767" y="793"/>
                    </a:lnTo>
                    <a:lnTo>
                      <a:pt x="780" y="728"/>
                    </a:lnTo>
                    <a:lnTo>
                      <a:pt x="797" y="704"/>
                    </a:lnTo>
                    <a:lnTo>
                      <a:pt x="851" y="669"/>
                    </a:lnTo>
                    <a:lnTo>
                      <a:pt x="863" y="644"/>
                    </a:lnTo>
                    <a:lnTo>
                      <a:pt x="863" y="621"/>
                    </a:lnTo>
                    <a:lnTo>
                      <a:pt x="874" y="591"/>
                    </a:lnTo>
                    <a:lnTo>
                      <a:pt x="892" y="574"/>
                    </a:lnTo>
                    <a:lnTo>
                      <a:pt x="916" y="527"/>
                    </a:lnTo>
                    <a:lnTo>
                      <a:pt x="916" y="426"/>
                    </a:lnTo>
                    <a:lnTo>
                      <a:pt x="904" y="373"/>
                    </a:lnTo>
                    <a:lnTo>
                      <a:pt x="886" y="350"/>
                    </a:lnTo>
                    <a:lnTo>
                      <a:pt x="856" y="309"/>
                    </a:lnTo>
                    <a:lnTo>
                      <a:pt x="845" y="291"/>
                    </a:lnTo>
                    <a:lnTo>
                      <a:pt x="851" y="267"/>
                    </a:lnTo>
                    <a:lnTo>
                      <a:pt x="886" y="255"/>
                    </a:lnTo>
                    <a:lnTo>
                      <a:pt x="892" y="243"/>
                    </a:lnTo>
                    <a:lnTo>
                      <a:pt x="851" y="167"/>
                    </a:lnTo>
                    <a:lnTo>
                      <a:pt x="815" y="149"/>
                    </a:lnTo>
                    <a:lnTo>
                      <a:pt x="714" y="114"/>
                    </a:lnTo>
                    <a:lnTo>
                      <a:pt x="638" y="96"/>
                    </a:lnTo>
                    <a:lnTo>
                      <a:pt x="608" y="66"/>
                    </a:lnTo>
                    <a:lnTo>
                      <a:pt x="549" y="48"/>
                    </a:lnTo>
                    <a:lnTo>
                      <a:pt x="496" y="36"/>
                    </a:lnTo>
                    <a:lnTo>
                      <a:pt x="449" y="0"/>
                    </a:lnTo>
                    <a:lnTo>
                      <a:pt x="432" y="30"/>
                    </a:lnTo>
                    <a:lnTo>
                      <a:pt x="396" y="43"/>
                    </a:lnTo>
                    <a:lnTo>
                      <a:pt x="366" y="96"/>
                    </a:lnTo>
                    <a:lnTo>
                      <a:pt x="361" y="142"/>
                    </a:lnTo>
                    <a:lnTo>
                      <a:pt x="366" y="160"/>
                    </a:lnTo>
                    <a:lnTo>
                      <a:pt x="384" y="160"/>
                    </a:lnTo>
                    <a:lnTo>
                      <a:pt x="389" y="178"/>
                    </a:lnTo>
                    <a:lnTo>
                      <a:pt x="378" y="184"/>
                    </a:lnTo>
                    <a:lnTo>
                      <a:pt x="348" y="196"/>
                    </a:lnTo>
                    <a:lnTo>
                      <a:pt x="331" y="208"/>
                    </a:lnTo>
                    <a:lnTo>
                      <a:pt x="307" y="243"/>
                    </a:lnTo>
                    <a:lnTo>
                      <a:pt x="290" y="279"/>
                    </a:lnTo>
                    <a:lnTo>
                      <a:pt x="295" y="320"/>
                    </a:lnTo>
                    <a:lnTo>
                      <a:pt x="301" y="367"/>
                    </a:lnTo>
                    <a:lnTo>
                      <a:pt x="277" y="414"/>
                    </a:lnTo>
                    <a:lnTo>
                      <a:pt x="242" y="432"/>
                    </a:lnTo>
                    <a:lnTo>
                      <a:pt x="236" y="396"/>
                    </a:lnTo>
                    <a:lnTo>
                      <a:pt x="248" y="355"/>
                    </a:lnTo>
                    <a:lnTo>
                      <a:pt x="236" y="314"/>
                    </a:lnTo>
                    <a:lnTo>
                      <a:pt x="242" y="291"/>
                    </a:lnTo>
                    <a:lnTo>
                      <a:pt x="236" y="284"/>
                    </a:lnTo>
                    <a:lnTo>
                      <a:pt x="219" y="291"/>
                    </a:lnTo>
                    <a:lnTo>
                      <a:pt x="201" y="320"/>
                    </a:lnTo>
                    <a:lnTo>
                      <a:pt x="194" y="362"/>
                    </a:lnTo>
                    <a:lnTo>
                      <a:pt x="183" y="385"/>
                    </a:lnTo>
                    <a:lnTo>
                      <a:pt x="159" y="385"/>
                    </a:lnTo>
                    <a:lnTo>
                      <a:pt x="123" y="414"/>
                    </a:lnTo>
                    <a:lnTo>
                      <a:pt x="106" y="444"/>
                    </a:lnTo>
                    <a:lnTo>
                      <a:pt x="106" y="467"/>
                    </a:lnTo>
                    <a:lnTo>
                      <a:pt x="70" y="503"/>
                    </a:lnTo>
                    <a:lnTo>
                      <a:pt x="70" y="568"/>
                    </a:lnTo>
                    <a:lnTo>
                      <a:pt x="65" y="639"/>
                    </a:lnTo>
                    <a:lnTo>
                      <a:pt x="59" y="687"/>
                    </a:lnTo>
                    <a:lnTo>
                      <a:pt x="35" y="740"/>
                    </a:lnTo>
                    <a:lnTo>
                      <a:pt x="17" y="769"/>
                    </a:lnTo>
                    <a:lnTo>
                      <a:pt x="17" y="804"/>
                    </a:lnTo>
                    <a:lnTo>
                      <a:pt x="47" y="893"/>
                    </a:lnTo>
                    <a:lnTo>
                      <a:pt x="29" y="946"/>
                    </a:lnTo>
                    <a:lnTo>
                      <a:pt x="52" y="994"/>
                    </a:lnTo>
                    <a:lnTo>
                      <a:pt x="112" y="1111"/>
                    </a:lnTo>
                    <a:lnTo>
                      <a:pt x="153" y="1212"/>
                    </a:lnTo>
                    <a:lnTo>
                      <a:pt x="153" y="1295"/>
                    </a:lnTo>
                    <a:lnTo>
                      <a:pt x="171" y="1313"/>
                    </a:lnTo>
                    <a:lnTo>
                      <a:pt x="171" y="1324"/>
                    </a:lnTo>
                    <a:lnTo>
                      <a:pt x="159" y="1336"/>
                    </a:lnTo>
                    <a:lnTo>
                      <a:pt x="148" y="1425"/>
                    </a:lnTo>
                    <a:lnTo>
                      <a:pt x="136" y="1484"/>
                    </a:lnTo>
                    <a:lnTo>
                      <a:pt x="106" y="1542"/>
                    </a:lnTo>
                    <a:lnTo>
                      <a:pt x="59" y="1661"/>
                    </a:lnTo>
                    <a:lnTo>
                      <a:pt x="17" y="1702"/>
                    </a:lnTo>
                    <a:lnTo>
                      <a:pt x="0" y="1714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ctr" defTabSz="54423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endParaRPr>
              </a:p>
              <a:p>
                <a:pPr marL="0" marR="0" lvl="0" indent="0" algn="ctr" defTabSz="54423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Arial" pitchFamily="34" charset="0"/>
                  </a:rPr>
                  <a:t>0.6%</a:t>
                </a:r>
              </a:p>
            </p:txBody>
          </p:sp>
          <p:sp>
            <p:nvSpPr>
              <p:cNvPr id="96" name="Freeform 51">
                <a:extLst>
                  <a:ext uri="{FF2B5EF4-FFF2-40B4-BE49-F238E27FC236}">
                    <a16:creationId xmlns:a16="http://schemas.microsoft.com/office/drawing/2014/main" id="{EF3422B0-9FD4-47F3-BB31-DA3ACFD580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21314" y="2084388"/>
                <a:ext cx="1028700" cy="508001"/>
              </a:xfrm>
              <a:custGeom>
                <a:avLst/>
                <a:gdLst/>
                <a:ahLst/>
                <a:cxnLst>
                  <a:cxn ang="0">
                    <a:pos x="83" y="372"/>
                  </a:cxn>
                  <a:cxn ang="0">
                    <a:pos x="183" y="301"/>
                  </a:cxn>
                  <a:cxn ang="0">
                    <a:pos x="461" y="130"/>
                  </a:cxn>
                  <a:cxn ang="0">
                    <a:pos x="609" y="12"/>
                  </a:cxn>
                  <a:cxn ang="0">
                    <a:pos x="721" y="18"/>
                  </a:cxn>
                  <a:cxn ang="0">
                    <a:pos x="644" y="89"/>
                  </a:cxn>
                  <a:cxn ang="0">
                    <a:pos x="538" y="201"/>
                  </a:cxn>
                  <a:cxn ang="0">
                    <a:pos x="550" y="278"/>
                  </a:cxn>
                  <a:cxn ang="0">
                    <a:pos x="656" y="225"/>
                  </a:cxn>
                  <a:cxn ang="0">
                    <a:pos x="921" y="367"/>
                  </a:cxn>
                  <a:cxn ang="0">
                    <a:pos x="1010" y="385"/>
                  </a:cxn>
                  <a:cxn ang="0">
                    <a:pos x="1040" y="402"/>
                  </a:cxn>
                  <a:cxn ang="0">
                    <a:pos x="1152" y="307"/>
                  </a:cxn>
                  <a:cxn ang="0">
                    <a:pos x="1501" y="195"/>
                  </a:cxn>
                  <a:cxn ang="0">
                    <a:pos x="1494" y="266"/>
                  </a:cxn>
                  <a:cxn ang="0">
                    <a:pos x="1560" y="325"/>
                  </a:cxn>
                  <a:cxn ang="0">
                    <a:pos x="1702" y="314"/>
                  </a:cxn>
                  <a:cxn ang="0">
                    <a:pos x="1790" y="426"/>
                  </a:cxn>
                  <a:cxn ang="0">
                    <a:pos x="1938" y="438"/>
                  </a:cxn>
                  <a:cxn ang="0">
                    <a:pos x="1926" y="496"/>
                  </a:cxn>
                  <a:cxn ang="0">
                    <a:pos x="1861" y="484"/>
                  </a:cxn>
                  <a:cxn ang="0">
                    <a:pos x="1778" y="496"/>
                  </a:cxn>
                  <a:cxn ang="0">
                    <a:pos x="1643" y="496"/>
                  </a:cxn>
                  <a:cxn ang="0">
                    <a:pos x="1625" y="561"/>
                  </a:cxn>
                  <a:cxn ang="0">
                    <a:pos x="1459" y="502"/>
                  </a:cxn>
                  <a:cxn ang="0">
                    <a:pos x="1342" y="550"/>
                  </a:cxn>
                  <a:cxn ang="0">
                    <a:pos x="1282" y="578"/>
                  </a:cxn>
                  <a:cxn ang="0">
                    <a:pos x="1187" y="585"/>
                  </a:cxn>
                  <a:cxn ang="0">
                    <a:pos x="1081" y="720"/>
                  </a:cxn>
                  <a:cxn ang="0">
                    <a:pos x="1099" y="649"/>
                  </a:cxn>
                  <a:cxn ang="0">
                    <a:pos x="1028" y="674"/>
                  </a:cxn>
                  <a:cxn ang="0">
                    <a:pos x="981" y="626"/>
                  </a:cxn>
                  <a:cxn ang="0">
                    <a:pos x="934" y="745"/>
                  </a:cxn>
                  <a:cxn ang="0">
                    <a:pos x="850" y="904"/>
                  </a:cxn>
                  <a:cxn ang="0">
                    <a:pos x="804" y="933"/>
                  </a:cxn>
                  <a:cxn ang="0">
                    <a:pos x="809" y="851"/>
                  </a:cxn>
                  <a:cxn ang="0">
                    <a:pos x="744" y="851"/>
                  </a:cxn>
                  <a:cxn ang="0">
                    <a:pos x="703" y="692"/>
                  </a:cxn>
                  <a:cxn ang="0">
                    <a:pos x="668" y="649"/>
                  </a:cxn>
                  <a:cxn ang="0">
                    <a:pos x="550" y="608"/>
                  </a:cxn>
                  <a:cxn ang="0">
                    <a:pos x="502" y="608"/>
                  </a:cxn>
                  <a:cxn ang="0">
                    <a:pos x="373" y="561"/>
                  </a:cxn>
                  <a:cxn ang="0">
                    <a:pos x="77" y="454"/>
                  </a:cxn>
                  <a:cxn ang="0">
                    <a:pos x="0" y="408"/>
                  </a:cxn>
                </a:cxnLst>
                <a:rect l="0" t="0" r="r" b="b"/>
                <a:pathLst>
                  <a:path w="1956" h="963">
                    <a:moveTo>
                      <a:pt x="0" y="408"/>
                    </a:moveTo>
                    <a:lnTo>
                      <a:pt x="59" y="390"/>
                    </a:lnTo>
                    <a:lnTo>
                      <a:pt x="83" y="372"/>
                    </a:lnTo>
                    <a:lnTo>
                      <a:pt x="148" y="337"/>
                    </a:lnTo>
                    <a:lnTo>
                      <a:pt x="160" y="307"/>
                    </a:lnTo>
                    <a:lnTo>
                      <a:pt x="183" y="301"/>
                    </a:lnTo>
                    <a:lnTo>
                      <a:pt x="295" y="266"/>
                    </a:lnTo>
                    <a:lnTo>
                      <a:pt x="366" y="225"/>
                    </a:lnTo>
                    <a:lnTo>
                      <a:pt x="461" y="130"/>
                    </a:lnTo>
                    <a:lnTo>
                      <a:pt x="485" y="124"/>
                    </a:lnTo>
                    <a:lnTo>
                      <a:pt x="561" y="41"/>
                    </a:lnTo>
                    <a:lnTo>
                      <a:pt x="609" y="12"/>
                    </a:lnTo>
                    <a:lnTo>
                      <a:pt x="697" y="0"/>
                    </a:lnTo>
                    <a:lnTo>
                      <a:pt x="715" y="5"/>
                    </a:lnTo>
                    <a:lnTo>
                      <a:pt x="721" y="18"/>
                    </a:lnTo>
                    <a:lnTo>
                      <a:pt x="674" y="48"/>
                    </a:lnTo>
                    <a:lnTo>
                      <a:pt x="662" y="53"/>
                    </a:lnTo>
                    <a:lnTo>
                      <a:pt x="644" y="89"/>
                    </a:lnTo>
                    <a:lnTo>
                      <a:pt x="586" y="154"/>
                    </a:lnTo>
                    <a:lnTo>
                      <a:pt x="556" y="183"/>
                    </a:lnTo>
                    <a:lnTo>
                      <a:pt x="538" y="201"/>
                    </a:lnTo>
                    <a:lnTo>
                      <a:pt x="526" y="260"/>
                    </a:lnTo>
                    <a:lnTo>
                      <a:pt x="538" y="301"/>
                    </a:lnTo>
                    <a:lnTo>
                      <a:pt x="550" y="278"/>
                    </a:lnTo>
                    <a:lnTo>
                      <a:pt x="597" y="236"/>
                    </a:lnTo>
                    <a:lnTo>
                      <a:pt x="632" y="236"/>
                    </a:lnTo>
                    <a:lnTo>
                      <a:pt x="656" y="225"/>
                    </a:lnTo>
                    <a:lnTo>
                      <a:pt x="768" y="278"/>
                    </a:lnTo>
                    <a:lnTo>
                      <a:pt x="857" y="378"/>
                    </a:lnTo>
                    <a:lnTo>
                      <a:pt x="921" y="367"/>
                    </a:lnTo>
                    <a:lnTo>
                      <a:pt x="964" y="367"/>
                    </a:lnTo>
                    <a:lnTo>
                      <a:pt x="987" y="385"/>
                    </a:lnTo>
                    <a:lnTo>
                      <a:pt x="1010" y="385"/>
                    </a:lnTo>
                    <a:lnTo>
                      <a:pt x="1017" y="378"/>
                    </a:lnTo>
                    <a:lnTo>
                      <a:pt x="1040" y="390"/>
                    </a:lnTo>
                    <a:lnTo>
                      <a:pt x="1040" y="402"/>
                    </a:lnTo>
                    <a:lnTo>
                      <a:pt x="1058" y="390"/>
                    </a:lnTo>
                    <a:lnTo>
                      <a:pt x="1075" y="367"/>
                    </a:lnTo>
                    <a:lnTo>
                      <a:pt x="1152" y="307"/>
                    </a:lnTo>
                    <a:lnTo>
                      <a:pt x="1406" y="243"/>
                    </a:lnTo>
                    <a:lnTo>
                      <a:pt x="1471" y="207"/>
                    </a:lnTo>
                    <a:lnTo>
                      <a:pt x="1501" y="195"/>
                    </a:lnTo>
                    <a:lnTo>
                      <a:pt x="1512" y="213"/>
                    </a:lnTo>
                    <a:lnTo>
                      <a:pt x="1494" y="248"/>
                    </a:lnTo>
                    <a:lnTo>
                      <a:pt x="1494" y="266"/>
                    </a:lnTo>
                    <a:lnTo>
                      <a:pt x="1524" y="325"/>
                    </a:lnTo>
                    <a:lnTo>
                      <a:pt x="1542" y="337"/>
                    </a:lnTo>
                    <a:lnTo>
                      <a:pt x="1560" y="325"/>
                    </a:lnTo>
                    <a:lnTo>
                      <a:pt x="1601" y="331"/>
                    </a:lnTo>
                    <a:lnTo>
                      <a:pt x="1619" y="319"/>
                    </a:lnTo>
                    <a:lnTo>
                      <a:pt x="1702" y="314"/>
                    </a:lnTo>
                    <a:lnTo>
                      <a:pt x="1737" y="337"/>
                    </a:lnTo>
                    <a:lnTo>
                      <a:pt x="1766" y="396"/>
                    </a:lnTo>
                    <a:lnTo>
                      <a:pt x="1790" y="426"/>
                    </a:lnTo>
                    <a:lnTo>
                      <a:pt x="1855" y="449"/>
                    </a:lnTo>
                    <a:lnTo>
                      <a:pt x="1920" y="438"/>
                    </a:lnTo>
                    <a:lnTo>
                      <a:pt x="1938" y="438"/>
                    </a:lnTo>
                    <a:lnTo>
                      <a:pt x="1956" y="449"/>
                    </a:lnTo>
                    <a:lnTo>
                      <a:pt x="1956" y="472"/>
                    </a:lnTo>
                    <a:lnTo>
                      <a:pt x="1926" y="496"/>
                    </a:lnTo>
                    <a:lnTo>
                      <a:pt x="1885" y="502"/>
                    </a:lnTo>
                    <a:lnTo>
                      <a:pt x="1867" y="496"/>
                    </a:lnTo>
                    <a:lnTo>
                      <a:pt x="1861" y="484"/>
                    </a:lnTo>
                    <a:lnTo>
                      <a:pt x="1849" y="484"/>
                    </a:lnTo>
                    <a:lnTo>
                      <a:pt x="1808" y="508"/>
                    </a:lnTo>
                    <a:lnTo>
                      <a:pt x="1778" y="496"/>
                    </a:lnTo>
                    <a:lnTo>
                      <a:pt x="1755" y="496"/>
                    </a:lnTo>
                    <a:lnTo>
                      <a:pt x="1684" y="508"/>
                    </a:lnTo>
                    <a:lnTo>
                      <a:pt x="1643" y="496"/>
                    </a:lnTo>
                    <a:lnTo>
                      <a:pt x="1625" y="508"/>
                    </a:lnTo>
                    <a:lnTo>
                      <a:pt x="1636" y="550"/>
                    </a:lnTo>
                    <a:lnTo>
                      <a:pt x="1625" y="561"/>
                    </a:lnTo>
                    <a:lnTo>
                      <a:pt x="1608" y="555"/>
                    </a:lnTo>
                    <a:lnTo>
                      <a:pt x="1565" y="520"/>
                    </a:lnTo>
                    <a:lnTo>
                      <a:pt x="1459" y="502"/>
                    </a:lnTo>
                    <a:lnTo>
                      <a:pt x="1436" y="508"/>
                    </a:lnTo>
                    <a:lnTo>
                      <a:pt x="1412" y="496"/>
                    </a:lnTo>
                    <a:lnTo>
                      <a:pt x="1342" y="550"/>
                    </a:lnTo>
                    <a:lnTo>
                      <a:pt x="1324" y="550"/>
                    </a:lnTo>
                    <a:lnTo>
                      <a:pt x="1294" y="567"/>
                    </a:lnTo>
                    <a:lnTo>
                      <a:pt x="1282" y="578"/>
                    </a:lnTo>
                    <a:lnTo>
                      <a:pt x="1271" y="585"/>
                    </a:lnTo>
                    <a:lnTo>
                      <a:pt x="1228" y="578"/>
                    </a:lnTo>
                    <a:lnTo>
                      <a:pt x="1187" y="585"/>
                    </a:lnTo>
                    <a:lnTo>
                      <a:pt x="1182" y="621"/>
                    </a:lnTo>
                    <a:lnTo>
                      <a:pt x="1170" y="638"/>
                    </a:lnTo>
                    <a:lnTo>
                      <a:pt x="1081" y="720"/>
                    </a:lnTo>
                    <a:lnTo>
                      <a:pt x="1070" y="715"/>
                    </a:lnTo>
                    <a:lnTo>
                      <a:pt x="1063" y="703"/>
                    </a:lnTo>
                    <a:lnTo>
                      <a:pt x="1099" y="649"/>
                    </a:lnTo>
                    <a:lnTo>
                      <a:pt x="1093" y="626"/>
                    </a:lnTo>
                    <a:lnTo>
                      <a:pt x="1046" y="626"/>
                    </a:lnTo>
                    <a:lnTo>
                      <a:pt x="1028" y="674"/>
                    </a:lnTo>
                    <a:lnTo>
                      <a:pt x="1010" y="697"/>
                    </a:lnTo>
                    <a:lnTo>
                      <a:pt x="992" y="667"/>
                    </a:lnTo>
                    <a:lnTo>
                      <a:pt x="981" y="626"/>
                    </a:lnTo>
                    <a:lnTo>
                      <a:pt x="975" y="632"/>
                    </a:lnTo>
                    <a:lnTo>
                      <a:pt x="964" y="692"/>
                    </a:lnTo>
                    <a:lnTo>
                      <a:pt x="934" y="745"/>
                    </a:lnTo>
                    <a:lnTo>
                      <a:pt x="910" y="803"/>
                    </a:lnTo>
                    <a:lnTo>
                      <a:pt x="893" y="839"/>
                    </a:lnTo>
                    <a:lnTo>
                      <a:pt x="850" y="904"/>
                    </a:lnTo>
                    <a:lnTo>
                      <a:pt x="850" y="945"/>
                    </a:lnTo>
                    <a:lnTo>
                      <a:pt x="845" y="963"/>
                    </a:lnTo>
                    <a:lnTo>
                      <a:pt x="804" y="933"/>
                    </a:lnTo>
                    <a:lnTo>
                      <a:pt x="792" y="892"/>
                    </a:lnTo>
                    <a:lnTo>
                      <a:pt x="809" y="874"/>
                    </a:lnTo>
                    <a:lnTo>
                      <a:pt x="809" y="851"/>
                    </a:lnTo>
                    <a:lnTo>
                      <a:pt x="804" y="845"/>
                    </a:lnTo>
                    <a:lnTo>
                      <a:pt x="756" y="857"/>
                    </a:lnTo>
                    <a:lnTo>
                      <a:pt x="744" y="851"/>
                    </a:lnTo>
                    <a:lnTo>
                      <a:pt x="762" y="750"/>
                    </a:lnTo>
                    <a:lnTo>
                      <a:pt x="756" y="715"/>
                    </a:lnTo>
                    <a:lnTo>
                      <a:pt x="703" y="692"/>
                    </a:lnTo>
                    <a:lnTo>
                      <a:pt x="662" y="679"/>
                    </a:lnTo>
                    <a:lnTo>
                      <a:pt x="662" y="662"/>
                    </a:lnTo>
                    <a:lnTo>
                      <a:pt x="668" y="649"/>
                    </a:lnTo>
                    <a:lnTo>
                      <a:pt x="650" y="638"/>
                    </a:lnTo>
                    <a:lnTo>
                      <a:pt x="609" y="621"/>
                    </a:lnTo>
                    <a:lnTo>
                      <a:pt x="550" y="608"/>
                    </a:lnTo>
                    <a:lnTo>
                      <a:pt x="526" y="614"/>
                    </a:lnTo>
                    <a:lnTo>
                      <a:pt x="508" y="626"/>
                    </a:lnTo>
                    <a:lnTo>
                      <a:pt x="502" y="608"/>
                    </a:lnTo>
                    <a:lnTo>
                      <a:pt x="461" y="608"/>
                    </a:lnTo>
                    <a:lnTo>
                      <a:pt x="408" y="561"/>
                    </a:lnTo>
                    <a:lnTo>
                      <a:pt x="373" y="561"/>
                    </a:lnTo>
                    <a:lnTo>
                      <a:pt x="107" y="508"/>
                    </a:lnTo>
                    <a:lnTo>
                      <a:pt x="89" y="496"/>
                    </a:lnTo>
                    <a:lnTo>
                      <a:pt x="77" y="454"/>
                    </a:lnTo>
                    <a:lnTo>
                      <a:pt x="53" y="438"/>
                    </a:lnTo>
                    <a:lnTo>
                      <a:pt x="18" y="431"/>
                    </a:lnTo>
                    <a:lnTo>
                      <a:pt x="0" y="408"/>
                    </a:lnTo>
                    <a:close/>
                  </a:path>
                </a:pathLst>
              </a:custGeom>
              <a:solidFill>
                <a:srgbClr val="DA9694"/>
              </a:solidFill>
              <a:ln w="1270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ctr" defTabSz="54423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highlight>
                    <a:srgbClr val="632523"/>
                  </a:highlight>
                  <a:uLnTx/>
                  <a:uFillTx/>
                  <a:cs typeface="Arial" pitchFamily="34" charset="0"/>
                </a:endParaRPr>
              </a:p>
            </p:txBody>
          </p:sp>
        </p:grpSp>
        <p:sp>
          <p:nvSpPr>
            <p:cNvPr id="30" name="Freeform 53">
              <a:extLst>
                <a:ext uri="{FF2B5EF4-FFF2-40B4-BE49-F238E27FC236}">
                  <a16:creationId xmlns:a16="http://schemas.microsoft.com/office/drawing/2014/main" id="{321C0717-24E8-4BEE-9F76-E6540168A942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4581" y="3409556"/>
              <a:ext cx="389984" cy="660223"/>
            </a:xfrm>
            <a:custGeom>
              <a:avLst/>
              <a:gdLst/>
              <a:ahLst/>
              <a:cxnLst>
                <a:cxn ang="0">
                  <a:pos x="30" y="99"/>
                </a:cxn>
                <a:cxn ang="0">
                  <a:pos x="112" y="1063"/>
                </a:cxn>
                <a:cxn ang="0">
                  <a:pos x="101" y="1080"/>
                </a:cxn>
                <a:cxn ang="0">
                  <a:pos x="107" y="1116"/>
                </a:cxn>
                <a:cxn ang="0">
                  <a:pos x="95" y="1163"/>
                </a:cxn>
                <a:cxn ang="0">
                  <a:pos x="130" y="1240"/>
                </a:cxn>
                <a:cxn ang="0">
                  <a:pos x="142" y="1323"/>
                </a:cxn>
                <a:cxn ang="0">
                  <a:pos x="101" y="1405"/>
                </a:cxn>
                <a:cxn ang="0">
                  <a:pos x="101" y="1428"/>
                </a:cxn>
                <a:cxn ang="0">
                  <a:pos x="71" y="1494"/>
                </a:cxn>
                <a:cxn ang="0">
                  <a:pos x="18" y="1541"/>
                </a:cxn>
                <a:cxn ang="0">
                  <a:pos x="18" y="1600"/>
                </a:cxn>
                <a:cxn ang="0">
                  <a:pos x="0" y="1671"/>
                </a:cxn>
                <a:cxn ang="0">
                  <a:pos x="0" y="1694"/>
                </a:cxn>
                <a:cxn ang="0">
                  <a:pos x="6" y="1707"/>
                </a:cxn>
                <a:cxn ang="0">
                  <a:pos x="30" y="1712"/>
                </a:cxn>
                <a:cxn ang="0">
                  <a:pos x="59" y="1701"/>
                </a:cxn>
                <a:cxn ang="0">
                  <a:pos x="54" y="1694"/>
                </a:cxn>
                <a:cxn ang="0">
                  <a:pos x="66" y="1659"/>
                </a:cxn>
                <a:cxn ang="0">
                  <a:pos x="124" y="1666"/>
                </a:cxn>
                <a:cxn ang="0">
                  <a:pos x="201" y="1636"/>
                </a:cxn>
                <a:cxn ang="0">
                  <a:pos x="295" y="1677"/>
                </a:cxn>
                <a:cxn ang="0">
                  <a:pos x="302" y="1689"/>
                </a:cxn>
                <a:cxn ang="0">
                  <a:pos x="325" y="1683"/>
                </a:cxn>
                <a:cxn ang="0">
                  <a:pos x="343" y="1623"/>
                </a:cxn>
                <a:cxn ang="0">
                  <a:pos x="396" y="1600"/>
                </a:cxn>
                <a:cxn ang="0">
                  <a:pos x="414" y="1630"/>
                </a:cxn>
                <a:cxn ang="0">
                  <a:pos x="449" y="1653"/>
                </a:cxn>
                <a:cxn ang="0">
                  <a:pos x="473" y="1630"/>
                </a:cxn>
                <a:cxn ang="0">
                  <a:pos x="497" y="1547"/>
                </a:cxn>
                <a:cxn ang="0">
                  <a:pos x="520" y="1524"/>
                </a:cxn>
                <a:cxn ang="0">
                  <a:pos x="543" y="1524"/>
                </a:cxn>
                <a:cxn ang="0">
                  <a:pos x="579" y="1565"/>
                </a:cxn>
                <a:cxn ang="0">
                  <a:pos x="657" y="1565"/>
                </a:cxn>
                <a:cxn ang="0">
                  <a:pos x="674" y="1494"/>
                </a:cxn>
                <a:cxn ang="0">
                  <a:pos x="804" y="1323"/>
                </a:cxn>
                <a:cxn ang="0">
                  <a:pos x="804" y="1263"/>
                </a:cxn>
                <a:cxn ang="0">
                  <a:pos x="833" y="1252"/>
                </a:cxn>
                <a:cxn ang="0">
                  <a:pos x="886" y="1258"/>
                </a:cxn>
                <a:cxn ang="0">
                  <a:pos x="928" y="1222"/>
                </a:cxn>
                <a:cxn ang="0">
                  <a:pos x="964" y="1217"/>
                </a:cxn>
                <a:cxn ang="0">
                  <a:pos x="975" y="1187"/>
                </a:cxn>
                <a:cxn ang="0">
                  <a:pos x="957" y="1121"/>
                </a:cxn>
                <a:cxn ang="0">
                  <a:pos x="957" y="1098"/>
                </a:cxn>
                <a:cxn ang="0">
                  <a:pos x="969" y="1068"/>
                </a:cxn>
                <a:cxn ang="0">
                  <a:pos x="851" y="17"/>
                </a:cxn>
                <a:cxn ang="0">
                  <a:pos x="845" y="0"/>
                </a:cxn>
                <a:cxn ang="0">
                  <a:pos x="225" y="76"/>
                </a:cxn>
                <a:cxn ang="0">
                  <a:pos x="208" y="94"/>
                </a:cxn>
                <a:cxn ang="0">
                  <a:pos x="160" y="112"/>
                </a:cxn>
                <a:cxn ang="0">
                  <a:pos x="130" y="124"/>
                </a:cxn>
                <a:cxn ang="0">
                  <a:pos x="77" y="135"/>
                </a:cxn>
                <a:cxn ang="0">
                  <a:pos x="30" y="99"/>
                </a:cxn>
              </a:cxnLst>
              <a:rect l="0" t="0" r="r" b="b"/>
              <a:pathLst>
                <a:path w="975" h="1712">
                  <a:moveTo>
                    <a:pt x="30" y="99"/>
                  </a:moveTo>
                  <a:lnTo>
                    <a:pt x="112" y="1063"/>
                  </a:lnTo>
                  <a:lnTo>
                    <a:pt x="101" y="1080"/>
                  </a:lnTo>
                  <a:lnTo>
                    <a:pt x="107" y="1116"/>
                  </a:lnTo>
                  <a:lnTo>
                    <a:pt x="95" y="1163"/>
                  </a:lnTo>
                  <a:lnTo>
                    <a:pt x="130" y="1240"/>
                  </a:lnTo>
                  <a:lnTo>
                    <a:pt x="142" y="1323"/>
                  </a:lnTo>
                  <a:lnTo>
                    <a:pt x="101" y="1405"/>
                  </a:lnTo>
                  <a:lnTo>
                    <a:pt x="101" y="1428"/>
                  </a:lnTo>
                  <a:lnTo>
                    <a:pt x="71" y="1494"/>
                  </a:lnTo>
                  <a:lnTo>
                    <a:pt x="18" y="1541"/>
                  </a:lnTo>
                  <a:lnTo>
                    <a:pt x="18" y="1600"/>
                  </a:lnTo>
                  <a:lnTo>
                    <a:pt x="0" y="1671"/>
                  </a:lnTo>
                  <a:lnTo>
                    <a:pt x="0" y="1694"/>
                  </a:lnTo>
                  <a:lnTo>
                    <a:pt x="6" y="1707"/>
                  </a:lnTo>
                  <a:lnTo>
                    <a:pt x="30" y="1712"/>
                  </a:lnTo>
                  <a:lnTo>
                    <a:pt x="59" y="1701"/>
                  </a:lnTo>
                  <a:lnTo>
                    <a:pt x="54" y="1694"/>
                  </a:lnTo>
                  <a:lnTo>
                    <a:pt x="66" y="1659"/>
                  </a:lnTo>
                  <a:lnTo>
                    <a:pt x="124" y="1666"/>
                  </a:lnTo>
                  <a:lnTo>
                    <a:pt x="201" y="1636"/>
                  </a:lnTo>
                  <a:lnTo>
                    <a:pt x="295" y="1677"/>
                  </a:lnTo>
                  <a:lnTo>
                    <a:pt x="302" y="1689"/>
                  </a:lnTo>
                  <a:lnTo>
                    <a:pt x="325" y="1683"/>
                  </a:lnTo>
                  <a:lnTo>
                    <a:pt x="343" y="1623"/>
                  </a:lnTo>
                  <a:lnTo>
                    <a:pt x="396" y="1600"/>
                  </a:lnTo>
                  <a:lnTo>
                    <a:pt x="414" y="1630"/>
                  </a:lnTo>
                  <a:lnTo>
                    <a:pt x="449" y="1653"/>
                  </a:lnTo>
                  <a:lnTo>
                    <a:pt x="473" y="1630"/>
                  </a:lnTo>
                  <a:lnTo>
                    <a:pt x="497" y="1547"/>
                  </a:lnTo>
                  <a:lnTo>
                    <a:pt x="520" y="1524"/>
                  </a:lnTo>
                  <a:lnTo>
                    <a:pt x="543" y="1524"/>
                  </a:lnTo>
                  <a:lnTo>
                    <a:pt x="579" y="1565"/>
                  </a:lnTo>
                  <a:lnTo>
                    <a:pt x="657" y="1565"/>
                  </a:lnTo>
                  <a:lnTo>
                    <a:pt x="674" y="1494"/>
                  </a:lnTo>
                  <a:lnTo>
                    <a:pt x="804" y="1323"/>
                  </a:lnTo>
                  <a:lnTo>
                    <a:pt x="804" y="1263"/>
                  </a:lnTo>
                  <a:lnTo>
                    <a:pt x="833" y="1252"/>
                  </a:lnTo>
                  <a:lnTo>
                    <a:pt x="886" y="1258"/>
                  </a:lnTo>
                  <a:lnTo>
                    <a:pt x="928" y="1222"/>
                  </a:lnTo>
                  <a:lnTo>
                    <a:pt x="964" y="1217"/>
                  </a:lnTo>
                  <a:lnTo>
                    <a:pt x="975" y="1187"/>
                  </a:lnTo>
                  <a:lnTo>
                    <a:pt x="957" y="1121"/>
                  </a:lnTo>
                  <a:lnTo>
                    <a:pt x="957" y="1098"/>
                  </a:lnTo>
                  <a:lnTo>
                    <a:pt x="969" y="1068"/>
                  </a:lnTo>
                  <a:lnTo>
                    <a:pt x="851" y="17"/>
                  </a:lnTo>
                  <a:lnTo>
                    <a:pt x="845" y="0"/>
                  </a:lnTo>
                  <a:lnTo>
                    <a:pt x="225" y="76"/>
                  </a:lnTo>
                  <a:lnTo>
                    <a:pt x="208" y="94"/>
                  </a:lnTo>
                  <a:lnTo>
                    <a:pt x="160" y="112"/>
                  </a:lnTo>
                  <a:lnTo>
                    <a:pt x="130" y="124"/>
                  </a:lnTo>
                  <a:lnTo>
                    <a:pt x="77" y="135"/>
                  </a:lnTo>
                  <a:lnTo>
                    <a:pt x="30" y="99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lIns="0" tIns="0" rIns="0" bIns="0" anchor="ctr">
              <a:normAutofit/>
            </a:bodyPr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  0.6% </a:t>
              </a:r>
            </a:p>
          </p:txBody>
        </p:sp>
        <p:sp>
          <p:nvSpPr>
            <p:cNvPr id="31" name="Freeform 56">
              <a:extLst>
                <a:ext uri="{FF2B5EF4-FFF2-40B4-BE49-F238E27FC236}">
                  <a16:creationId xmlns:a16="http://schemas.microsoft.com/office/drawing/2014/main" id="{E24B85BA-0F0E-4C85-A8F8-16044E3CAF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9680" y="3817990"/>
              <a:ext cx="940053" cy="466449"/>
            </a:xfrm>
            <a:custGeom>
              <a:avLst/>
              <a:gdLst/>
              <a:ahLst/>
              <a:cxnLst>
                <a:cxn ang="0">
                  <a:pos x="472" y="1176"/>
                </a:cxn>
                <a:cxn ang="0">
                  <a:pos x="461" y="1110"/>
                </a:cxn>
                <a:cxn ang="0">
                  <a:pos x="532" y="1116"/>
                </a:cxn>
                <a:cxn ang="0">
                  <a:pos x="1890" y="974"/>
                </a:cxn>
                <a:cxn ang="0">
                  <a:pos x="2026" y="903"/>
                </a:cxn>
                <a:cxn ang="0">
                  <a:pos x="2103" y="826"/>
                </a:cxn>
                <a:cxn ang="0">
                  <a:pos x="2115" y="785"/>
                </a:cxn>
                <a:cxn ang="0">
                  <a:pos x="2150" y="732"/>
                </a:cxn>
                <a:cxn ang="0">
                  <a:pos x="2345" y="560"/>
                </a:cxn>
                <a:cxn ang="0">
                  <a:pos x="2333" y="532"/>
                </a:cxn>
                <a:cxn ang="0">
                  <a:pos x="2303" y="507"/>
                </a:cxn>
                <a:cxn ang="0">
                  <a:pos x="2262" y="484"/>
                </a:cxn>
                <a:cxn ang="0">
                  <a:pos x="2239" y="478"/>
                </a:cxn>
                <a:cxn ang="0">
                  <a:pos x="2133" y="337"/>
                </a:cxn>
                <a:cxn ang="0">
                  <a:pos x="2126" y="283"/>
                </a:cxn>
                <a:cxn ang="0">
                  <a:pos x="2120" y="195"/>
                </a:cxn>
                <a:cxn ang="0">
                  <a:pos x="2074" y="159"/>
                </a:cxn>
                <a:cxn ang="0">
                  <a:pos x="2003" y="100"/>
                </a:cxn>
                <a:cxn ang="0">
                  <a:pos x="1950" y="106"/>
                </a:cxn>
                <a:cxn ang="0">
                  <a:pos x="1914" y="136"/>
                </a:cxn>
                <a:cxn ang="0">
                  <a:pos x="1861" y="154"/>
                </a:cxn>
                <a:cxn ang="0">
                  <a:pos x="1783" y="136"/>
                </a:cxn>
                <a:cxn ang="0">
                  <a:pos x="1689" y="118"/>
                </a:cxn>
                <a:cxn ang="0">
                  <a:pos x="1583" y="106"/>
                </a:cxn>
                <a:cxn ang="0">
                  <a:pos x="1489" y="0"/>
                </a:cxn>
                <a:cxn ang="0">
                  <a:pos x="1441" y="23"/>
                </a:cxn>
                <a:cxn ang="0">
                  <a:pos x="1382" y="5"/>
                </a:cxn>
                <a:cxn ang="0">
                  <a:pos x="1370" y="58"/>
                </a:cxn>
                <a:cxn ang="0">
                  <a:pos x="1377" y="154"/>
                </a:cxn>
                <a:cxn ang="0">
                  <a:pos x="1299" y="195"/>
                </a:cxn>
                <a:cxn ang="0">
                  <a:pos x="1217" y="200"/>
                </a:cxn>
                <a:cxn ang="0">
                  <a:pos x="1087" y="431"/>
                </a:cxn>
                <a:cxn ang="0">
                  <a:pos x="992" y="502"/>
                </a:cxn>
                <a:cxn ang="0">
                  <a:pos x="933" y="461"/>
                </a:cxn>
                <a:cxn ang="0">
                  <a:pos x="886" y="567"/>
                </a:cxn>
                <a:cxn ang="0">
                  <a:pos x="827" y="567"/>
                </a:cxn>
                <a:cxn ang="0">
                  <a:pos x="756" y="560"/>
                </a:cxn>
                <a:cxn ang="0">
                  <a:pos x="715" y="626"/>
                </a:cxn>
                <a:cxn ang="0">
                  <a:pos x="614" y="573"/>
                </a:cxn>
                <a:cxn ang="0">
                  <a:pos x="479" y="596"/>
                </a:cxn>
                <a:cxn ang="0">
                  <a:pos x="472" y="638"/>
                </a:cxn>
                <a:cxn ang="0">
                  <a:pos x="419" y="644"/>
                </a:cxn>
                <a:cxn ang="0">
                  <a:pos x="413" y="667"/>
                </a:cxn>
                <a:cxn ang="0">
                  <a:pos x="396" y="709"/>
                </a:cxn>
                <a:cxn ang="0">
                  <a:pos x="426" y="762"/>
                </a:cxn>
                <a:cxn ang="0">
                  <a:pos x="325" y="803"/>
                </a:cxn>
                <a:cxn ang="0">
                  <a:pos x="301" y="862"/>
                </a:cxn>
                <a:cxn ang="0">
                  <a:pos x="271" y="963"/>
                </a:cxn>
                <a:cxn ang="0">
                  <a:pos x="195" y="910"/>
                </a:cxn>
                <a:cxn ang="0">
                  <a:pos x="101" y="921"/>
                </a:cxn>
                <a:cxn ang="0">
                  <a:pos x="89" y="1004"/>
                </a:cxn>
                <a:cxn ang="0">
                  <a:pos x="118" y="1016"/>
                </a:cxn>
                <a:cxn ang="0">
                  <a:pos x="94" y="1158"/>
                </a:cxn>
                <a:cxn ang="0">
                  <a:pos x="59" y="1163"/>
                </a:cxn>
                <a:cxn ang="0">
                  <a:pos x="0" y="1211"/>
                </a:cxn>
              </a:cxnLst>
              <a:rect l="0" t="0" r="r" b="b"/>
              <a:pathLst>
                <a:path w="2357" h="1211">
                  <a:moveTo>
                    <a:pt x="0" y="1211"/>
                  </a:moveTo>
                  <a:lnTo>
                    <a:pt x="472" y="1176"/>
                  </a:lnTo>
                  <a:lnTo>
                    <a:pt x="472" y="1134"/>
                  </a:lnTo>
                  <a:lnTo>
                    <a:pt x="461" y="1110"/>
                  </a:lnTo>
                  <a:lnTo>
                    <a:pt x="514" y="1105"/>
                  </a:lnTo>
                  <a:lnTo>
                    <a:pt x="532" y="1116"/>
                  </a:lnTo>
                  <a:lnTo>
                    <a:pt x="1867" y="998"/>
                  </a:lnTo>
                  <a:lnTo>
                    <a:pt x="1890" y="974"/>
                  </a:lnTo>
                  <a:lnTo>
                    <a:pt x="1914" y="956"/>
                  </a:lnTo>
                  <a:lnTo>
                    <a:pt x="2026" y="903"/>
                  </a:lnTo>
                  <a:lnTo>
                    <a:pt x="2044" y="874"/>
                  </a:lnTo>
                  <a:lnTo>
                    <a:pt x="2103" y="826"/>
                  </a:lnTo>
                  <a:lnTo>
                    <a:pt x="2109" y="797"/>
                  </a:lnTo>
                  <a:lnTo>
                    <a:pt x="2115" y="785"/>
                  </a:lnTo>
                  <a:lnTo>
                    <a:pt x="2150" y="768"/>
                  </a:lnTo>
                  <a:lnTo>
                    <a:pt x="2150" y="732"/>
                  </a:lnTo>
                  <a:lnTo>
                    <a:pt x="2186" y="702"/>
                  </a:lnTo>
                  <a:lnTo>
                    <a:pt x="2345" y="560"/>
                  </a:lnTo>
                  <a:lnTo>
                    <a:pt x="2357" y="532"/>
                  </a:lnTo>
                  <a:lnTo>
                    <a:pt x="2333" y="532"/>
                  </a:lnTo>
                  <a:lnTo>
                    <a:pt x="2315" y="514"/>
                  </a:lnTo>
                  <a:lnTo>
                    <a:pt x="2303" y="507"/>
                  </a:lnTo>
                  <a:lnTo>
                    <a:pt x="2298" y="502"/>
                  </a:lnTo>
                  <a:lnTo>
                    <a:pt x="2262" y="484"/>
                  </a:lnTo>
                  <a:lnTo>
                    <a:pt x="2250" y="490"/>
                  </a:lnTo>
                  <a:lnTo>
                    <a:pt x="2239" y="478"/>
                  </a:lnTo>
                  <a:lnTo>
                    <a:pt x="2197" y="419"/>
                  </a:lnTo>
                  <a:lnTo>
                    <a:pt x="2133" y="337"/>
                  </a:lnTo>
                  <a:lnTo>
                    <a:pt x="2126" y="307"/>
                  </a:lnTo>
                  <a:lnTo>
                    <a:pt x="2126" y="283"/>
                  </a:lnTo>
                  <a:lnTo>
                    <a:pt x="2126" y="248"/>
                  </a:lnTo>
                  <a:lnTo>
                    <a:pt x="2120" y="195"/>
                  </a:lnTo>
                  <a:lnTo>
                    <a:pt x="2103" y="182"/>
                  </a:lnTo>
                  <a:lnTo>
                    <a:pt x="2074" y="159"/>
                  </a:lnTo>
                  <a:lnTo>
                    <a:pt x="2032" y="147"/>
                  </a:lnTo>
                  <a:lnTo>
                    <a:pt x="2003" y="100"/>
                  </a:lnTo>
                  <a:lnTo>
                    <a:pt x="1991" y="76"/>
                  </a:lnTo>
                  <a:lnTo>
                    <a:pt x="1950" y="106"/>
                  </a:lnTo>
                  <a:lnTo>
                    <a:pt x="1943" y="124"/>
                  </a:lnTo>
                  <a:lnTo>
                    <a:pt x="1914" y="136"/>
                  </a:lnTo>
                  <a:lnTo>
                    <a:pt x="1908" y="147"/>
                  </a:lnTo>
                  <a:lnTo>
                    <a:pt x="1861" y="154"/>
                  </a:lnTo>
                  <a:lnTo>
                    <a:pt x="1808" y="124"/>
                  </a:lnTo>
                  <a:lnTo>
                    <a:pt x="1783" y="136"/>
                  </a:lnTo>
                  <a:lnTo>
                    <a:pt x="1760" y="165"/>
                  </a:lnTo>
                  <a:lnTo>
                    <a:pt x="1689" y="118"/>
                  </a:lnTo>
                  <a:lnTo>
                    <a:pt x="1630" y="124"/>
                  </a:lnTo>
                  <a:lnTo>
                    <a:pt x="1583" y="106"/>
                  </a:lnTo>
                  <a:lnTo>
                    <a:pt x="1554" y="47"/>
                  </a:lnTo>
                  <a:lnTo>
                    <a:pt x="1489" y="0"/>
                  </a:lnTo>
                  <a:lnTo>
                    <a:pt x="1459" y="23"/>
                  </a:lnTo>
                  <a:lnTo>
                    <a:pt x="1441" y="23"/>
                  </a:lnTo>
                  <a:lnTo>
                    <a:pt x="1412" y="5"/>
                  </a:lnTo>
                  <a:lnTo>
                    <a:pt x="1382" y="5"/>
                  </a:lnTo>
                  <a:lnTo>
                    <a:pt x="1370" y="35"/>
                  </a:lnTo>
                  <a:lnTo>
                    <a:pt x="1370" y="58"/>
                  </a:lnTo>
                  <a:lnTo>
                    <a:pt x="1388" y="124"/>
                  </a:lnTo>
                  <a:lnTo>
                    <a:pt x="1377" y="154"/>
                  </a:lnTo>
                  <a:lnTo>
                    <a:pt x="1341" y="159"/>
                  </a:lnTo>
                  <a:lnTo>
                    <a:pt x="1299" y="195"/>
                  </a:lnTo>
                  <a:lnTo>
                    <a:pt x="1246" y="189"/>
                  </a:lnTo>
                  <a:lnTo>
                    <a:pt x="1217" y="200"/>
                  </a:lnTo>
                  <a:lnTo>
                    <a:pt x="1217" y="260"/>
                  </a:lnTo>
                  <a:lnTo>
                    <a:pt x="1087" y="431"/>
                  </a:lnTo>
                  <a:lnTo>
                    <a:pt x="1070" y="502"/>
                  </a:lnTo>
                  <a:lnTo>
                    <a:pt x="992" y="502"/>
                  </a:lnTo>
                  <a:lnTo>
                    <a:pt x="956" y="461"/>
                  </a:lnTo>
                  <a:lnTo>
                    <a:pt x="933" y="461"/>
                  </a:lnTo>
                  <a:lnTo>
                    <a:pt x="910" y="484"/>
                  </a:lnTo>
                  <a:lnTo>
                    <a:pt x="886" y="567"/>
                  </a:lnTo>
                  <a:lnTo>
                    <a:pt x="862" y="590"/>
                  </a:lnTo>
                  <a:lnTo>
                    <a:pt x="827" y="567"/>
                  </a:lnTo>
                  <a:lnTo>
                    <a:pt x="809" y="537"/>
                  </a:lnTo>
                  <a:lnTo>
                    <a:pt x="756" y="560"/>
                  </a:lnTo>
                  <a:lnTo>
                    <a:pt x="738" y="620"/>
                  </a:lnTo>
                  <a:lnTo>
                    <a:pt x="715" y="626"/>
                  </a:lnTo>
                  <a:lnTo>
                    <a:pt x="708" y="614"/>
                  </a:lnTo>
                  <a:lnTo>
                    <a:pt x="614" y="573"/>
                  </a:lnTo>
                  <a:lnTo>
                    <a:pt x="537" y="603"/>
                  </a:lnTo>
                  <a:lnTo>
                    <a:pt x="479" y="596"/>
                  </a:lnTo>
                  <a:lnTo>
                    <a:pt x="467" y="631"/>
                  </a:lnTo>
                  <a:lnTo>
                    <a:pt x="472" y="638"/>
                  </a:lnTo>
                  <a:lnTo>
                    <a:pt x="443" y="649"/>
                  </a:lnTo>
                  <a:lnTo>
                    <a:pt x="419" y="644"/>
                  </a:lnTo>
                  <a:lnTo>
                    <a:pt x="426" y="649"/>
                  </a:lnTo>
                  <a:lnTo>
                    <a:pt x="413" y="667"/>
                  </a:lnTo>
                  <a:lnTo>
                    <a:pt x="401" y="702"/>
                  </a:lnTo>
                  <a:lnTo>
                    <a:pt x="396" y="709"/>
                  </a:lnTo>
                  <a:lnTo>
                    <a:pt x="396" y="727"/>
                  </a:lnTo>
                  <a:lnTo>
                    <a:pt x="426" y="762"/>
                  </a:lnTo>
                  <a:lnTo>
                    <a:pt x="419" y="773"/>
                  </a:lnTo>
                  <a:lnTo>
                    <a:pt x="325" y="803"/>
                  </a:lnTo>
                  <a:lnTo>
                    <a:pt x="295" y="814"/>
                  </a:lnTo>
                  <a:lnTo>
                    <a:pt x="301" y="862"/>
                  </a:lnTo>
                  <a:lnTo>
                    <a:pt x="319" y="938"/>
                  </a:lnTo>
                  <a:lnTo>
                    <a:pt x="271" y="963"/>
                  </a:lnTo>
                  <a:lnTo>
                    <a:pt x="236" y="933"/>
                  </a:lnTo>
                  <a:lnTo>
                    <a:pt x="195" y="910"/>
                  </a:lnTo>
                  <a:lnTo>
                    <a:pt x="142" y="903"/>
                  </a:lnTo>
                  <a:lnTo>
                    <a:pt x="101" y="921"/>
                  </a:lnTo>
                  <a:lnTo>
                    <a:pt x="83" y="992"/>
                  </a:lnTo>
                  <a:lnTo>
                    <a:pt x="89" y="1004"/>
                  </a:lnTo>
                  <a:lnTo>
                    <a:pt x="101" y="1004"/>
                  </a:lnTo>
                  <a:lnTo>
                    <a:pt x="118" y="1016"/>
                  </a:lnTo>
                  <a:lnTo>
                    <a:pt x="130" y="1057"/>
                  </a:lnTo>
                  <a:lnTo>
                    <a:pt x="94" y="1158"/>
                  </a:lnTo>
                  <a:lnTo>
                    <a:pt x="76" y="1169"/>
                  </a:lnTo>
                  <a:lnTo>
                    <a:pt x="59" y="1163"/>
                  </a:lnTo>
                  <a:lnTo>
                    <a:pt x="18" y="1176"/>
                  </a:lnTo>
                  <a:lnTo>
                    <a:pt x="0" y="1211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        0.8%</a:t>
              </a:r>
            </a:p>
          </p:txBody>
        </p:sp>
        <p:sp>
          <p:nvSpPr>
            <p:cNvPr id="32" name="Freeform 59">
              <a:extLst>
                <a:ext uri="{FF2B5EF4-FFF2-40B4-BE49-F238E27FC236}">
                  <a16:creationId xmlns:a16="http://schemas.microsoft.com/office/drawing/2014/main" id="{D406A84E-B427-4734-A681-13B7D68609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2190" y="4504900"/>
              <a:ext cx="450167" cy="760011"/>
            </a:xfrm>
            <a:custGeom>
              <a:avLst/>
              <a:gdLst/>
              <a:ahLst/>
              <a:cxnLst>
                <a:cxn ang="0">
                  <a:pos x="1045" y="0"/>
                </a:cxn>
                <a:cxn ang="0">
                  <a:pos x="360" y="47"/>
                </a:cxn>
                <a:cxn ang="0">
                  <a:pos x="360" y="70"/>
                </a:cxn>
                <a:cxn ang="0">
                  <a:pos x="295" y="123"/>
                </a:cxn>
                <a:cxn ang="0">
                  <a:pos x="271" y="189"/>
                </a:cxn>
                <a:cxn ang="0">
                  <a:pos x="277" y="247"/>
                </a:cxn>
                <a:cxn ang="0">
                  <a:pos x="271" y="289"/>
                </a:cxn>
                <a:cxn ang="0">
                  <a:pos x="213" y="325"/>
                </a:cxn>
                <a:cxn ang="0">
                  <a:pos x="172" y="384"/>
                </a:cxn>
                <a:cxn ang="0">
                  <a:pos x="154" y="401"/>
                </a:cxn>
                <a:cxn ang="0">
                  <a:pos x="154" y="455"/>
                </a:cxn>
                <a:cxn ang="0">
                  <a:pos x="124" y="490"/>
                </a:cxn>
                <a:cxn ang="0">
                  <a:pos x="124" y="531"/>
                </a:cxn>
                <a:cxn ang="0">
                  <a:pos x="101" y="584"/>
                </a:cxn>
                <a:cxn ang="0">
                  <a:pos x="71" y="643"/>
                </a:cxn>
                <a:cxn ang="0">
                  <a:pos x="83" y="703"/>
                </a:cxn>
                <a:cxn ang="0">
                  <a:pos x="112" y="732"/>
                </a:cxn>
                <a:cxn ang="0">
                  <a:pos x="118" y="774"/>
                </a:cxn>
                <a:cxn ang="0">
                  <a:pos x="129" y="785"/>
                </a:cxn>
                <a:cxn ang="0">
                  <a:pos x="129" y="803"/>
                </a:cxn>
                <a:cxn ang="0">
                  <a:pos x="112" y="815"/>
                </a:cxn>
                <a:cxn ang="0">
                  <a:pos x="101" y="850"/>
                </a:cxn>
                <a:cxn ang="0">
                  <a:pos x="106" y="874"/>
                </a:cxn>
                <a:cxn ang="0">
                  <a:pos x="101" y="909"/>
                </a:cxn>
                <a:cxn ang="0">
                  <a:pos x="147" y="987"/>
                </a:cxn>
                <a:cxn ang="0">
                  <a:pos x="154" y="1063"/>
                </a:cxn>
                <a:cxn ang="0">
                  <a:pos x="172" y="1110"/>
                </a:cxn>
                <a:cxn ang="0">
                  <a:pos x="195" y="1127"/>
                </a:cxn>
                <a:cxn ang="0">
                  <a:pos x="200" y="1163"/>
                </a:cxn>
                <a:cxn ang="0">
                  <a:pos x="154" y="1193"/>
                </a:cxn>
                <a:cxn ang="0">
                  <a:pos x="142" y="1205"/>
                </a:cxn>
                <a:cxn ang="0">
                  <a:pos x="118" y="1294"/>
                </a:cxn>
                <a:cxn ang="0">
                  <a:pos x="58" y="1388"/>
                </a:cxn>
                <a:cxn ang="0">
                  <a:pos x="0" y="1560"/>
                </a:cxn>
                <a:cxn ang="0">
                  <a:pos x="0" y="1683"/>
                </a:cxn>
                <a:cxn ang="0">
                  <a:pos x="632" y="1659"/>
                </a:cxn>
                <a:cxn ang="0">
                  <a:pos x="644" y="1677"/>
                </a:cxn>
                <a:cxn ang="0">
                  <a:pos x="626" y="1736"/>
                </a:cxn>
                <a:cxn ang="0">
                  <a:pos x="632" y="1831"/>
                </a:cxn>
                <a:cxn ang="0">
                  <a:pos x="697" y="1896"/>
                </a:cxn>
                <a:cxn ang="0">
                  <a:pos x="715" y="1973"/>
                </a:cxn>
                <a:cxn ang="0">
                  <a:pos x="756" y="1973"/>
                </a:cxn>
                <a:cxn ang="0">
                  <a:pos x="827" y="1920"/>
                </a:cxn>
                <a:cxn ang="0">
                  <a:pos x="981" y="1872"/>
                </a:cxn>
                <a:cxn ang="0">
                  <a:pos x="1016" y="1884"/>
                </a:cxn>
                <a:cxn ang="0">
                  <a:pos x="1075" y="1867"/>
                </a:cxn>
                <a:cxn ang="0">
                  <a:pos x="1081" y="1878"/>
                </a:cxn>
                <a:cxn ang="0">
                  <a:pos x="1116" y="1890"/>
                </a:cxn>
                <a:cxn ang="0">
                  <a:pos x="1128" y="1884"/>
                </a:cxn>
                <a:cxn ang="0">
                  <a:pos x="1057" y="1282"/>
                </a:cxn>
                <a:cxn ang="0">
                  <a:pos x="1052" y="1223"/>
                </a:cxn>
                <a:cxn ang="0">
                  <a:pos x="1075" y="36"/>
                </a:cxn>
                <a:cxn ang="0">
                  <a:pos x="1045" y="0"/>
                </a:cxn>
              </a:cxnLst>
              <a:rect l="0" t="0" r="r" b="b"/>
              <a:pathLst>
                <a:path w="1128" h="1973">
                  <a:moveTo>
                    <a:pt x="1045" y="0"/>
                  </a:moveTo>
                  <a:lnTo>
                    <a:pt x="360" y="47"/>
                  </a:lnTo>
                  <a:lnTo>
                    <a:pt x="360" y="70"/>
                  </a:lnTo>
                  <a:lnTo>
                    <a:pt x="295" y="123"/>
                  </a:lnTo>
                  <a:lnTo>
                    <a:pt x="271" y="189"/>
                  </a:lnTo>
                  <a:lnTo>
                    <a:pt x="277" y="247"/>
                  </a:lnTo>
                  <a:lnTo>
                    <a:pt x="271" y="289"/>
                  </a:lnTo>
                  <a:lnTo>
                    <a:pt x="213" y="325"/>
                  </a:lnTo>
                  <a:lnTo>
                    <a:pt x="172" y="384"/>
                  </a:lnTo>
                  <a:lnTo>
                    <a:pt x="154" y="401"/>
                  </a:lnTo>
                  <a:lnTo>
                    <a:pt x="154" y="455"/>
                  </a:lnTo>
                  <a:lnTo>
                    <a:pt x="124" y="490"/>
                  </a:lnTo>
                  <a:lnTo>
                    <a:pt x="124" y="531"/>
                  </a:lnTo>
                  <a:lnTo>
                    <a:pt x="101" y="584"/>
                  </a:lnTo>
                  <a:lnTo>
                    <a:pt x="71" y="643"/>
                  </a:lnTo>
                  <a:lnTo>
                    <a:pt x="83" y="703"/>
                  </a:lnTo>
                  <a:lnTo>
                    <a:pt x="112" y="732"/>
                  </a:lnTo>
                  <a:lnTo>
                    <a:pt x="118" y="774"/>
                  </a:lnTo>
                  <a:lnTo>
                    <a:pt x="129" y="785"/>
                  </a:lnTo>
                  <a:lnTo>
                    <a:pt x="129" y="803"/>
                  </a:lnTo>
                  <a:lnTo>
                    <a:pt x="112" y="815"/>
                  </a:lnTo>
                  <a:lnTo>
                    <a:pt x="101" y="850"/>
                  </a:lnTo>
                  <a:lnTo>
                    <a:pt x="106" y="874"/>
                  </a:lnTo>
                  <a:lnTo>
                    <a:pt x="101" y="909"/>
                  </a:lnTo>
                  <a:lnTo>
                    <a:pt x="147" y="987"/>
                  </a:lnTo>
                  <a:lnTo>
                    <a:pt x="154" y="1063"/>
                  </a:lnTo>
                  <a:lnTo>
                    <a:pt x="172" y="1110"/>
                  </a:lnTo>
                  <a:lnTo>
                    <a:pt x="195" y="1127"/>
                  </a:lnTo>
                  <a:lnTo>
                    <a:pt x="200" y="1163"/>
                  </a:lnTo>
                  <a:lnTo>
                    <a:pt x="154" y="1193"/>
                  </a:lnTo>
                  <a:lnTo>
                    <a:pt x="142" y="1205"/>
                  </a:lnTo>
                  <a:lnTo>
                    <a:pt x="118" y="1294"/>
                  </a:lnTo>
                  <a:lnTo>
                    <a:pt x="58" y="1388"/>
                  </a:lnTo>
                  <a:lnTo>
                    <a:pt x="0" y="1560"/>
                  </a:lnTo>
                  <a:lnTo>
                    <a:pt x="0" y="1683"/>
                  </a:lnTo>
                  <a:lnTo>
                    <a:pt x="632" y="1659"/>
                  </a:lnTo>
                  <a:lnTo>
                    <a:pt x="644" y="1677"/>
                  </a:lnTo>
                  <a:lnTo>
                    <a:pt x="626" y="1736"/>
                  </a:lnTo>
                  <a:lnTo>
                    <a:pt x="632" y="1831"/>
                  </a:lnTo>
                  <a:lnTo>
                    <a:pt x="697" y="1896"/>
                  </a:lnTo>
                  <a:lnTo>
                    <a:pt x="715" y="1973"/>
                  </a:lnTo>
                  <a:lnTo>
                    <a:pt x="756" y="1973"/>
                  </a:lnTo>
                  <a:lnTo>
                    <a:pt x="827" y="1920"/>
                  </a:lnTo>
                  <a:lnTo>
                    <a:pt x="981" y="1872"/>
                  </a:lnTo>
                  <a:lnTo>
                    <a:pt x="1016" y="1884"/>
                  </a:lnTo>
                  <a:lnTo>
                    <a:pt x="1075" y="1867"/>
                  </a:lnTo>
                  <a:lnTo>
                    <a:pt x="1081" y="1878"/>
                  </a:lnTo>
                  <a:lnTo>
                    <a:pt x="1116" y="1890"/>
                  </a:lnTo>
                  <a:lnTo>
                    <a:pt x="1128" y="1884"/>
                  </a:lnTo>
                  <a:lnTo>
                    <a:pt x="1057" y="1282"/>
                  </a:lnTo>
                  <a:lnTo>
                    <a:pt x="1052" y="1223"/>
                  </a:lnTo>
                  <a:lnTo>
                    <a:pt x="1075" y="36"/>
                  </a:lnTo>
                  <a:lnTo>
                    <a:pt x="1045" y="0"/>
                  </a:lnTo>
                  <a:close/>
                </a:path>
              </a:pathLst>
            </a:custGeom>
            <a:solidFill>
              <a:srgbClr val="632523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lIns="0" rIns="0" anchor="ctr"/>
            <a:lstStyle/>
            <a:p>
              <a:pPr marL="0" marR="0" lvl="0" indent="0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Arial" pitchFamily="34" charset="0"/>
                </a:rPr>
                <a:t>  </a:t>
              </a: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 Narrow" panose="020B0606020202030204" pitchFamily="34" charset="0"/>
                  <a:cs typeface="Arial" pitchFamily="34" charset="0"/>
                </a:rPr>
                <a:t>-0.004%</a:t>
              </a:r>
            </a:p>
          </p:txBody>
        </p:sp>
        <p:sp>
          <p:nvSpPr>
            <p:cNvPr id="33" name="Freeform 61">
              <a:extLst>
                <a:ext uri="{FF2B5EF4-FFF2-40B4-BE49-F238E27FC236}">
                  <a16:creationId xmlns:a16="http://schemas.microsoft.com/office/drawing/2014/main" id="{F70F11A4-9161-4C3F-B060-4B5F3C1B64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9402" y="4482798"/>
              <a:ext cx="567347" cy="754209"/>
            </a:xfrm>
            <a:custGeom>
              <a:avLst/>
              <a:gdLst/>
              <a:ahLst/>
              <a:cxnLst>
                <a:cxn ang="0">
                  <a:pos x="0" y="71"/>
                </a:cxn>
                <a:cxn ang="0">
                  <a:pos x="30" y="107"/>
                </a:cxn>
                <a:cxn ang="0">
                  <a:pos x="7" y="1294"/>
                </a:cxn>
                <a:cxn ang="0">
                  <a:pos x="12" y="1353"/>
                </a:cxn>
                <a:cxn ang="0">
                  <a:pos x="83" y="1955"/>
                </a:cxn>
                <a:cxn ang="0">
                  <a:pos x="101" y="1943"/>
                </a:cxn>
                <a:cxn ang="0">
                  <a:pos x="119" y="1931"/>
                </a:cxn>
                <a:cxn ang="0">
                  <a:pos x="172" y="1949"/>
                </a:cxn>
                <a:cxn ang="0">
                  <a:pos x="183" y="1926"/>
                </a:cxn>
                <a:cxn ang="0">
                  <a:pos x="195" y="1837"/>
                </a:cxn>
                <a:cxn ang="0">
                  <a:pos x="218" y="1778"/>
                </a:cxn>
                <a:cxn ang="0">
                  <a:pos x="248" y="1837"/>
                </a:cxn>
                <a:cxn ang="0">
                  <a:pos x="243" y="1860"/>
                </a:cxn>
                <a:cxn ang="0">
                  <a:pos x="266" y="1908"/>
                </a:cxn>
                <a:cxn ang="0">
                  <a:pos x="302" y="1961"/>
                </a:cxn>
                <a:cxn ang="0">
                  <a:pos x="337" y="1961"/>
                </a:cxn>
                <a:cxn ang="0">
                  <a:pos x="367" y="1961"/>
                </a:cxn>
                <a:cxn ang="0">
                  <a:pos x="408" y="1920"/>
                </a:cxn>
                <a:cxn ang="0">
                  <a:pos x="414" y="1913"/>
                </a:cxn>
                <a:cxn ang="0">
                  <a:pos x="431" y="1896"/>
                </a:cxn>
                <a:cxn ang="0">
                  <a:pos x="431" y="1890"/>
                </a:cxn>
                <a:cxn ang="0">
                  <a:pos x="426" y="1878"/>
                </a:cxn>
                <a:cxn ang="0">
                  <a:pos x="408" y="1872"/>
                </a:cxn>
                <a:cxn ang="0">
                  <a:pos x="408" y="1860"/>
                </a:cxn>
                <a:cxn ang="0">
                  <a:pos x="426" y="1825"/>
                </a:cxn>
                <a:cxn ang="0">
                  <a:pos x="420" y="1807"/>
                </a:cxn>
                <a:cxn ang="0">
                  <a:pos x="396" y="1789"/>
                </a:cxn>
                <a:cxn ang="0">
                  <a:pos x="385" y="1789"/>
                </a:cxn>
                <a:cxn ang="0">
                  <a:pos x="367" y="1771"/>
                </a:cxn>
                <a:cxn ang="0">
                  <a:pos x="337" y="1730"/>
                </a:cxn>
                <a:cxn ang="0">
                  <a:pos x="337" y="1701"/>
                </a:cxn>
                <a:cxn ang="0">
                  <a:pos x="343" y="1695"/>
                </a:cxn>
                <a:cxn ang="0">
                  <a:pos x="343" y="1683"/>
                </a:cxn>
                <a:cxn ang="0">
                  <a:pos x="343" y="1665"/>
                </a:cxn>
                <a:cxn ang="0">
                  <a:pos x="1235" y="1578"/>
                </a:cxn>
                <a:cxn ang="0">
                  <a:pos x="1229" y="1553"/>
                </a:cxn>
                <a:cxn ang="0">
                  <a:pos x="1187" y="1489"/>
                </a:cxn>
                <a:cxn ang="0">
                  <a:pos x="1194" y="1388"/>
                </a:cxn>
                <a:cxn ang="0">
                  <a:pos x="1158" y="1299"/>
                </a:cxn>
                <a:cxn ang="0">
                  <a:pos x="1146" y="1228"/>
                </a:cxn>
                <a:cxn ang="0">
                  <a:pos x="1170" y="1175"/>
                </a:cxn>
                <a:cxn ang="0">
                  <a:pos x="1170" y="1122"/>
                </a:cxn>
                <a:cxn ang="0">
                  <a:pos x="1199" y="1081"/>
                </a:cxn>
                <a:cxn ang="0">
                  <a:pos x="1205" y="1069"/>
                </a:cxn>
                <a:cxn ang="0">
                  <a:pos x="1176" y="1033"/>
                </a:cxn>
                <a:cxn ang="0">
                  <a:pos x="1187" y="998"/>
                </a:cxn>
                <a:cxn ang="0">
                  <a:pos x="1170" y="975"/>
                </a:cxn>
                <a:cxn ang="0">
                  <a:pos x="1135" y="957"/>
                </a:cxn>
                <a:cxn ang="0">
                  <a:pos x="1123" y="927"/>
                </a:cxn>
                <a:cxn ang="0">
                  <a:pos x="1105" y="868"/>
                </a:cxn>
                <a:cxn ang="0">
                  <a:pos x="1082" y="845"/>
                </a:cxn>
                <a:cxn ang="0">
                  <a:pos x="845" y="0"/>
                </a:cxn>
                <a:cxn ang="0">
                  <a:pos x="0" y="71"/>
                </a:cxn>
              </a:cxnLst>
              <a:rect l="0" t="0" r="r" b="b"/>
              <a:pathLst>
                <a:path w="1235" h="1961">
                  <a:moveTo>
                    <a:pt x="0" y="71"/>
                  </a:moveTo>
                  <a:lnTo>
                    <a:pt x="30" y="107"/>
                  </a:lnTo>
                  <a:lnTo>
                    <a:pt x="7" y="1294"/>
                  </a:lnTo>
                  <a:lnTo>
                    <a:pt x="12" y="1353"/>
                  </a:lnTo>
                  <a:lnTo>
                    <a:pt x="83" y="1955"/>
                  </a:lnTo>
                  <a:lnTo>
                    <a:pt x="101" y="1943"/>
                  </a:lnTo>
                  <a:lnTo>
                    <a:pt x="119" y="1931"/>
                  </a:lnTo>
                  <a:lnTo>
                    <a:pt x="172" y="1949"/>
                  </a:lnTo>
                  <a:lnTo>
                    <a:pt x="183" y="1926"/>
                  </a:lnTo>
                  <a:lnTo>
                    <a:pt x="195" y="1837"/>
                  </a:lnTo>
                  <a:lnTo>
                    <a:pt x="218" y="1778"/>
                  </a:lnTo>
                  <a:lnTo>
                    <a:pt x="248" y="1837"/>
                  </a:lnTo>
                  <a:lnTo>
                    <a:pt x="243" y="1860"/>
                  </a:lnTo>
                  <a:lnTo>
                    <a:pt x="266" y="1908"/>
                  </a:lnTo>
                  <a:lnTo>
                    <a:pt x="302" y="1961"/>
                  </a:lnTo>
                  <a:lnTo>
                    <a:pt x="337" y="1961"/>
                  </a:lnTo>
                  <a:lnTo>
                    <a:pt x="367" y="1961"/>
                  </a:lnTo>
                  <a:lnTo>
                    <a:pt x="408" y="1920"/>
                  </a:lnTo>
                  <a:lnTo>
                    <a:pt x="414" y="1913"/>
                  </a:lnTo>
                  <a:lnTo>
                    <a:pt x="431" y="1896"/>
                  </a:lnTo>
                  <a:lnTo>
                    <a:pt x="431" y="1890"/>
                  </a:lnTo>
                  <a:lnTo>
                    <a:pt x="426" y="1878"/>
                  </a:lnTo>
                  <a:lnTo>
                    <a:pt x="408" y="1872"/>
                  </a:lnTo>
                  <a:lnTo>
                    <a:pt x="408" y="1860"/>
                  </a:lnTo>
                  <a:lnTo>
                    <a:pt x="426" y="1825"/>
                  </a:lnTo>
                  <a:lnTo>
                    <a:pt x="420" y="1807"/>
                  </a:lnTo>
                  <a:lnTo>
                    <a:pt x="396" y="1789"/>
                  </a:lnTo>
                  <a:lnTo>
                    <a:pt x="385" y="1789"/>
                  </a:lnTo>
                  <a:lnTo>
                    <a:pt x="367" y="1771"/>
                  </a:lnTo>
                  <a:lnTo>
                    <a:pt x="337" y="1730"/>
                  </a:lnTo>
                  <a:lnTo>
                    <a:pt x="337" y="1701"/>
                  </a:lnTo>
                  <a:lnTo>
                    <a:pt x="343" y="1695"/>
                  </a:lnTo>
                  <a:lnTo>
                    <a:pt x="343" y="1683"/>
                  </a:lnTo>
                  <a:lnTo>
                    <a:pt x="343" y="1665"/>
                  </a:lnTo>
                  <a:lnTo>
                    <a:pt x="1235" y="1578"/>
                  </a:lnTo>
                  <a:lnTo>
                    <a:pt x="1229" y="1553"/>
                  </a:lnTo>
                  <a:lnTo>
                    <a:pt x="1187" y="1489"/>
                  </a:lnTo>
                  <a:lnTo>
                    <a:pt x="1194" y="1388"/>
                  </a:lnTo>
                  <a:lnTo>
                    <a:pt x="1158" y="1299"/>
                  </a:lnTo>
                  <a:lnTo>
                    <a:pt x="1146" y="1228"/>
                  </a:lnTo>
                  <a:lnTo>
                    <a:pt x="1170" y="1175"/>
                  </a:lnTo>
                  <a:lnTo>
                    <a:pt x="1170" y="1122"/>
                  </a:lnTo>
                  <a:lnTo>
                    <a:pt x="1199" y="1081"/>
                  </a:lnTo>
                  <a:lnTo>
                    <a:pt x="1205" y="1069"/>
                  </a:lnTo>
                  <a:lnTo>
                    <a:pt x="1176" y="1033"/>
                  </a:lnTo>
                  <a:lnTo>
                    <a:pt x="1187" y="998"/>
                  </a:lnTo>
                  <a:lnTo>
                    <a:pt x="1170" y="975"/>
                  </a:lnTo>
                  <a:lnTo>
                    <a:pt x="1135" y="957"/>
                  </a:lnTo>
                  <a:lnTo>
                    <a:pt x="1123" y="927"/>
                  </a:lnTo>
                  <a:lnTo>
                    <a:pt x="1105" y="868"/>
                  </a:lnTo>
                  <a:lnTo>
                    <a:pt x="1082" y="845"/>
                  </a:lnTo>
                  <a:lnTo>
                    <a:pt x="845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0.8%</a:t>
              </a:r>
            </a:p>
          </p:txBody>
        </p:sp>
        <p:sp>
          <p:nvSpPr>
            <p:cNvPr id="34" name="Freeform 64">
              <a:extLst>
                <a:ext uri="{FF2B5EF4-FFF2-40B4-BE49-F238E27FC236}">
                  <a16:creationId xmlns:a16="http://schemas.microsoft.com/office/drawing/2014/main" id="{F4F870E7-F717-4857-B369-E7E7E3903EEB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4011" y="3314410"/>
              <a:ext cx="536830" cy="579000"/>
            </a:xfrm>
            <a:custGeom>
              <a:avLst/>
              <a:gdLst/>
              <a:ahLst/>
              <a:cxnLst>
                <a:cxn ang="0">
                  <a:pos x="118" y="1317"/>
                </a:cxn>
                <a:cxn ang="0">
                  <a:pos x="177" y="1335"/>
                </a:cxn>
                <a:cxn ang="0">
                  <a:pos x="225" y="1312"/>
                </a:cxn>
                <a:cxn ang="0">
                  <a:pos x="319" y="1418"/>
                </a:cxn>
                <a:cxn ang="0">
                  <a:pos x="425" y="1430"/>
                </a:cxn>
                <a:cxn ang="0">
                  <a:pos x="519" y="1448"/>
                </a:cxn>
                <a:cxn ang="0">
                  <a:pos x="597" y="1466"/>
                </a:cxn>
                <a:cxn ang="0">
                  <a:pos x="650" y="1448"/>
                </a:cxn>
                <a:cxn ang="0">
                  <a:pos x="686" y="1418"/>
                </a:cxn>
                <a:cxn ang="0">
                  <a:pos x="739" y="1412"/>
                </a:cxn>
                <a:cxn ang="0">
                  <a:pos x="810" y="1471"/>
                </a:cxn>
                <a:cxn ang="0">
                  <a:pos x="856" y="1507"/>
                </a:cxn>
                <a:cxn ang="0">
                  <a:pos x="927" y="1448"/>
                </a:cxn>
                <a:cxn ang="0">
                  <a:pos x="951" y="1388"/>
                </a:cxn>
                <a:cxn ang="0">
                  <a:pos x="981" y="1246"/>
                </a:cxn>
                <a:cxn ang="0">
                  <a:pos x="1034" y="1294"/>
                </a:cxn>
                <a:cxn ang="0">
                  <a:pos x="1057" y="1205"/>
                </a:cxn>
                <a:cxn ang="0">
                  <a:pos x="1117" y="1111"/>
                </a:cxn>
                <a:cxn ang="0">
                  <a:pos x="1140" y="1063"/>
                </a:cxn>
                <a:cxn ang="0">
                  <a:pos x="1206" y="1058"/>
                </a:cxn>
                <a:cxn ang="0">
                  <a:pos x="1270" y="975"/>
                </a:cxn>
                <a:cxn ang="0">
                  <a:pos x="1318" y="939"/>
                </a:cxn>
                <a:cxn ang="0">
                  <a:pos x="1305" y="868"/>
                </a:cxn>
                <a:cxn ang="0">
                  <a:pos x="1323" y="804"/>
                </a:cxn>
                <a:cxn ang="0">
                  <a:pos x="1282" y="627"/>
                </a:cxn>
                <a:cxn ang="0">
                  <a:pos x="1312" y="550"/>
                </a:cxn>
                <a:cxn ang="0">
                  <a:pos x="1341" y="532"/>
                </a:cxn>
                <a:cxn ang="0">
                  <a:pos x="1099" y="77"/>
                </a:cxn>
                <a:cxn ang="0">
                  <a:pos x="1004" y="142"/>
                </a:cxn>
                <a:cxn ang="0">
                  <a:pos x="886" y="249"/>
                </a:cxn>
                <a:cxn ang="0">
                  <a:pos x="815" y="249"/>
                </a:cxn>
                <a:cxn ang="0">
                  <a:pos x="715" y="313"/>
                </a:cxn>
                <a:cxn ang="0">
                  <a:pos x="626" y="290"/>
                </a:cxn>
                <a:cxn ang="0">
                  <a:pos x="590" y="295"/>
                </a:cxn>
                <a:cxn ang="0">
                  <a:pos x="590" y="266"/>
                </a:cxn>
                <a:cxn ang="0">
                  <a:pos x="455" y="231"/>
                </a:cxn>
                <a:cxn ang="0">
                  <a:pos x="390" y="231"/>
                </a:cxn>
                <a:cxn ang="0">
                  <a:pos x="0" y="266"/>
                </a:cxn>
              </a:cxnLst>
              <a:rect l="0" t="0" r="r" b="b"/>
              <a:pathLst>
                <a:path w="1341" h="1507">
                  <a:moveTo>
                    <a:pt x="0" y="266"/>
                  </a:moveTo>
                  <a:lnTo>
                    <a:pt x="118" y="1317"/>
                  </a:lnTo>
                  <a:lnTo>
                    <a:pt x="148" y="1317"/>
                  </a:lnTo>
                  <a:lnTo>
                    <a:pt x="177" y="1335"/>
                  </a:lnTo>
                  <a:lnTo>
                    <a:pt x="195" y="1335"/>
                  </a:lnTo>
                  <a:lnTo>
                    <a:pt x="225" y="1312"/>
                  </a:lnTo>
                  <a:lnTo>
                    <a:pt x="290" y="1359"/>
                  </a:lnTo>
                  <a:lnTo>
                    <a:pt x="319" y="1418"/>
                  </a:lnTo>
                  <a:lnTo>
                    <a:pt x="366" y="1436"/>
                  </a:lnTo>
                  <a:lnTo>
                    <a:pt x="425" y="1430"/>
                  </a:lnTo>
                  <a:lnTo>
                    <a:pt x="496" y="1477"/>
                  </a:lnTo>
                  <a:lnTo>
                    <a:pt x="519" y="1448"/>
                  </a:lnTo>
                  <a:lnTo>
                    <a:pt x="544" y="1436"/>
                  </a:lnTo>
                  <a:lnTo>
                    <a:pt x="597" y="1466"/>
                  </a:lnTo>
                  <a:lnTo>
                    <a:pt x="644" y="1459"/>
                  </a:lnTo>
                  <a:lnTo>
                    <a:pt x="650" y="1448"/>
                  </a:lnTo>
                  <a:lnTo>
                    <a:pt x="679" y="1436"/>
                  </a:lnTo>
                  <a:lnTo>
                    <a:pt x="686" y="1418"/>
                  </a:lnTo>
                  <a:lnTo>
                    <a:pt x="727" y="1388"/>
                  </a:lnTo>
                  <a:lnTo>
                    <a:pt x="739" y="1412"/>
                  </a:lnTo>
                  <a:lnTo>
                    <a:pt x="768" y="1459"/>
                  </a:lnTo>
                  <a:lnTo>
                    <a:pt x="810" y="1471"/>
                  </a:lnTo>
                  <a:lnTo>
                    <a:pt x="839" y="1494"/>
                  </a:lnTo>
                  <a:lnTo>
                    <a:pt x="856" y="1507"/>
                  </a:lnTo>
                  <a:lnTo>
                    <a:pt x="897" y="1507"/>
                  </a:lnTo>
                  <a:lnTo>
                    <a:pt x="927" y="1448"/>
                  </a:lnTo>
                  <a:lnTo>
                    <a:pt x="951" y="1436"/>
                  </a:lnTo>
                  <a:lnTo>
                    <a:pt x="951" y="1388"/>
                  </a:lnTo>
                  <a:lnTo>
                    <a:pt x="951" y="1342"/>
                  </a:lnTo>
                  <a:lnTo>
                    <a:pt x="981" y="1246"/>
                  </a:lnTo>
                  <a:lnTo>
                    <a:pt x="1004" y="1246"/>
                  </a:lnTo>
                  <a:lnTo>
                    <a:pt x="1034" y="1294"/>
                  </a:lnTo>
                  <a:lnTo>
                    <a:pt x="1069" y="1253"/>
                  </a:lnTo>
                  <a:lnTo>
                    <a:pt x="1057" y="1205"/>
                  </a:lnTo>
                  <a:lnTo>
                    <a:pt x="1087" y="1134"/>
                  </a:lnTo>
                  <a:lnTo>
                    <a:pt x="1117" y="1111"/>
                  </a:lnTo>
                  <a:lnTo>
                    <a:pt x="1117" y="1093"/>
                  </a:lnTo>
                  <a:lnTo>
                    <a:pt x="1140" y="1063"/>
                  </a:lnTo>
                  <a:lnTo>
                    <a:pt x="1170" y="1070"/>
                  </a:lnTo>
                  <a:lnTo>
                    <a:pt x="1206" y="1058"/>
                  </a:lnTo>
                  <a:lnTo>
                    <a:pt x="1211" y="1046"/>
                  </a:lnTo>
                  <a:lnTo>
                    <a:pt x="1270" y="975"/>
                  </a:lnTo>
                  <a:lnTo>
                    <a:pt x="1282" y="969"/>
                  </a:lnTo>
                  <a:lnTo>
                    <a:pt x="1318" y="939"/>
                  </a:lnTo>
                  <a:lnTo>
                    <a:pt x="1312" y="893"/>
                  </a:lnTo>
                  <a:lnTo>
                    <a:pt x="1305" y="868"/>
                  </a:lnTo>
                  <a:lnTo>
                    <a:pt x="1305" y="839"/>
                  </a:lnTo>
                  <a:lnTo>
                    <a:pt x="1323" y="804"/>
                  </a:lnTo>
                  <a:lnTo>
                    <a:pt x="1341" y="655"/>
                  </a:lnTo>
                  <a:lnTo>
                    <a:pt x="1282" y="627"/>
                  </a:lnTo>
                  <a:lnTo>
                    <a:pt x="1330" y="591"/>
                  </a:lnTo>
                  <a:lnTo>
                    <a:pt x="1312" y="550"/>
                  </a:lnTo>
                  <a:lnTo>
                    <a:pt x="1335" y="532"/>
                  </a:lnTo>
                  <a:lnTo>
                    <a:pt x="1341" y="532"/>
                  </a:lnTo>
                  <a:lnTo>
                    <a:pt x="1252" y="0"/>
                  </a:lnTo>
                  <a:lnTo>
                    <a:pt x="1099" y="77"/>
                  </a:lnTo>
                  <a:lnTo>
                    <a:pt x="1034" y="118"/>
                  </a:lnTo>
                  <a:lnTo>
                    <a:pt x="1004" y="142"/>
                  </a:lnTo>
                  <a:lnTo>
                    <a:pt x="915" y="236"/>
                  </a:lnTo>
                  <a:lnTo>
                    <a:pt x="886" y="249"/>
                  </a:lnTo>
                  <a:lnTo>
                    <a:pt x="862" y="249"/>
                  </a:lnTo>
                  <a:lnTo>
                    <a:pt x="815" y="249"/>
                  </a:lnTo>
                  <a:lnTo>
                    <a:pt x="785" y="254"/>
                  </a:lnTo>
                  <a:lnTo>
                    <a:pt x="715" y="313"/>
                  </a:lnTo>
                  <a:lnTo>
                    <a:pt x="686" y="313"/>
                  </a:lnTo>
                  <a:lnTo>
                    <a:pt x="626" y="290"/>
                  </a:lnTo>
                  <a:lnTo>
                    <a:pt x="608" y="302"/>
                  </a:lnTo>
                  <a:lnTo>
                    <a:pt x="590" y="295"/>
                  </a:lnTo>
                  <a:lnTo>
                    <a:pt x="608" y="272"/>
                  </a:lnTo>
                  <a:lnTo>
                    <a:pt x="590" y="266"/>
                  </a:lnTo>
                  <a:lnTo>
                    <a:pt x="549" y="260"/>
                  </a:lnTo>
                  <a:lnTo>
                    <a:pt x="455" y="231"/>
                  </a:lnTo>
                  <a:lnTo>
                    <a:pt x="437" y="219"/>
                  </a:lnTo>
                  <a:lnTo>
                    <a:pt x="390" y="231"/>
                  </a:lnTo>
                  <a:lnTo>
                    <a:pt x="390" y="213"/>
                  </a:lnTo>
                  <a:lnTo>
                    <a:pt x="0" y="266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dirty="0">
                  <a:cs typeface="Arial" pitchFamily="34" charset="0"/>
                </a:rPr>
                <a:t>0.5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Arial" pitchFamily="34" charset="0"/>
                </a:rPr>
                <a:t>%</a:t>
              </a:r>
            </a:p>
          </p:txBody>
        </p:sp>
        <p:sp>
          <p:nvSpPr>
            <p:cNvPr id="35" name="Freeform 65">
              <a:extLst>
                <a:ext uri="{FF2B5EF4-FFF2-40B4-BE49-F238E27FC236}">
                  <a16:creationId xmlns:a16="http://schemas.microsoft.com/office/drawing/2014/main" id="{3A364C09-17A2-4F59-B899-B94FACE8D0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42828" y="2721485"/>
              <a:ext cx="966533" cy="713598"/>
            </a:xfrm>
            <a:custGeom>
              <a:avLst/>
              <a:gdLst/>
              <a:ahLst/>
              <a:cxnLst>
                <a:cxn ang="0">
                  <a:pos x="1850" y="1666"/>
                </a:cxn>
                <a:cxn ang="0">
                  <a:pos x="1814" y="1731"/>
                </a:cxn>
                <a:cxn ang="0">
                  <a:pos x="1784" y="1784"/>
                </a:cxn>
                <a:cxn ang="0">
                  <a:pos x="1772" y="1855"/>
                </a:cxn>
                <a:cxn ang="0">
                  <a:pos x="1832" y="1796"/>
                </a:cxn>
                <a:cxn ang="0">
                  <a:pos x="1932" y="1784"/>
                </a:cxn>
                <a:cxn ang="0">
                  <a:pos x="2062" y="1736"/>
                </a:cxn>
                <a:cxn ang="0">
                  <a:pos x="2281" y="1578"/>
                </a:cxn>
                <a:cxn ang="0">
                  <a:pos x="2358" y="1524"/>
                </a:cxn>
                <a:cxn ang="0">
                  <a:pos x="2416" y="1453"/>
                </a:cxn>
                <a:cxn ang="0">
                  <a:pos x="2386" y="1465"/>
                </a:cxn>
                <a:cxn ang="0">
                  <a:pos x="2292" y="1512"/>
                </a:cxn>
                <a:cxn ang="0">
                  <a:pos x="2239" y="1542"/>
                </a:cxn>
                <a:cxn ang="0">
                  <a:pos x="2304" y="1441"/>
                </a:cxn>
                <a:cxn ang="0">
                  <a:pos x="2257" y="1482"/>
                </a:cxn>
                <a:cxn ang="0">
                  <a:pos x="2044" y="1601"/>
                </a:cxn>
                <a:cxn ang="0">
                  <a:pos x="1891" y="1707"/>
                </a:cxn>
                <a:cxn ang="0">
                  <a:pos x="1884" y="1624"/>
                </a:cxn>
                <a:cxn ang="0">
                  <a:pos x="1926" y="1518"/>
                </a:cxn>
                <a:cxn ang="0">
                  <a:pos x="1873" y="1175"/>
                </a:cxn>
                <a:cxn ang="0">
                  <a:pos x="1832" y="821"/>
                </a:cxn>
                <a:cxn ang="0">
                  <a:pos x="1790" y="597"/>
                </a:cxn>
                <a:cxn ang="0">
                  <a:pos x="1743" y="561"/>
                </a:cxn>
                <a:cxn ang="0">
                  <a:pos x="1731" y="490"/>
                </a:cxn>
                <a:cxn ang="0">
                  <a:pos x="1696" y="290"/>
                </a:cxn>
                <a:cxn ang="0">
                  <a:pos x="1630" y="77"/>
                </a:cxn>
                <a:cxn ang="0">
                  <a:pos x="1607" y="0"/>
                </a:cxn>
                <a:cxn ang="0">
                  <a:pos x="1206" y="89"/>
                </a:cxn>
                <a:cxn ang="0">
                  <a:pos x="986" y="325"/>
                </a:cxn>
                <a:cxn ang="0">
                  <a:pos x="969" y="419"/>
                </a:cxn>
                <a:cxn ang="0">
                  <a:pos x="846" y="549"/>
                </a:cxn>
                <a:cxn ang="0">
                  <a:pos x="887" y="591"/>
                </a:cxn>
                <a:cxn ang="0">
                  <a:pos x="898" y="643"/>
                </a:cxn>
                <a:cxn ang="0">
                  <a:pos x="922" y="767"/>
                </a:cxn>
                <a:cxn ang="0">
                  <a:pos x="704" y="916"/>
                </a:cxn>
                <a:cxn ang="0">
                  <a:pos x="455" y="934"/>
                </a:cxn>
                <a:cxn ang="0">
                  <a:pos x="202" y="992"/>
                </a:cxn>
                <a:cxn ang="0">
                  <a:pos x="148" y="1099"/>
                </a:cxn>
                <a:cxn ang="0">
                  <a:pos x="213" y="1234"/>
                </a:cxn>
                <a:cxn ang="0">
                  <a:pos x="42" y="1429"/>
                </a:cxn>
                <a:cxn ang="0">
                  <a:pos x="1318" y="1312"/>
                </a:cxn>
                <a:cxn ang="0">
                  <a:pos x="1359" y="1365"/>
                </a:cxn>
                <a:cxn ang="0">
                  <a:pos x="1406" y="1376"/>
                </a:cxn>
                <a:cxn ang="0">
                  <a:pos x="1465" y="1494"/>
                </a:cxn>
                <a:cxn ang="0">
                  <a:pos x="1572" y="1530"/>
                </a:cxn>
              </a:cxnLst>
              <a:rect l="0" t="0" r="r" b="b"/>
              <a:pathLst>
                <a:path w="2422" h="1855">
                  <a:moveTo>
                    <a:pt x="1572" y="1530"/>
                  </a:moveTo>
                  <a:lnTo>
                    <a:pt x="1832" y="1624"/>
                  </a:lnTo>
                  <a:lnTo>
                    <a:pt x="1850" y="1666"/>
                  </a:lnTo>
                  <a:lnTo>
                    <a:pt x="1832" y="1683"/>
                  </a:lnTo>
                  <a:lnTo>
                    <a:pt x="1820" y="1701"/>
                  </a:lnTo>
                  <a:lnTo>
                    <a:pt x="1814" y="1731"/>
                  </a:lnTo>
                  <a:lnTo>
                    <a:pt x="1814" y="1772"/>
                  </a:lnTo>
                  <a:lnTo>
                    <a:pt x="1802" y="1778"/>
                  </a:lnTo>
                  <a:lnTo>
                    <a:pt x="1784" y="1784"/>
                  </a:lnTo>
                  <a:lnTo>
                    <a:pt x="1761" y="1837"/>
                  </a:lnTo>
                  <a:lnTo>
                    <a:pt x="1761" y="1855"/>
                  </a:lnTo>
                  <a:lnTo>
                    <a:pt x="1772" y="1855"/>
                  </a:lnTo>
                  <a:lnTo>
                    <a:pt x="1784" y="1849"/>
                  </a:lnTo>
                  <a:lnTo>
                    <a:pt x="1790" y="1837"/>
                  </a:lnTo>
                  <a:lnTo>
                    <a:pt x="1832" y="1796"/>
                  </a:lnTo>
                  <a:lnTo>
                    <a:pt x="1855" y="1801"/>
                  </a:lnTo>
                  <a:lnTo>
                    <a:pt x="1914" y="1801"/>
                  </a:lnTo>
                  <a:lnTo>
                    <a:pt x="1932" y="1784"/>
                  </a:lnTo>
                  <a:lnTo>
                    <a:pt x="1985" y="1772"/>
                  </a:lnTo>
                  <a:lnTo>
                    <a:pt x="2033" y="1754"/>
                  </a:lnTo>
                  <a:lnTo>
                    <a:pt x="2062" y="1736"/>
                  </a:lnTo>
                  <a:lnTo>
                    <a:pt x="2092" y="1701"/>
                  </a:lnTo>
                  <a:lnTo>
                    <a:pt x="2239" y="1601"/>
                  </a:lnTo>
                  <a:lnTo>
                    <a:pt x="2281" y="1578"/>
                  </a:lnTo>
                  <a:lnTo>
                    <a:pt x="2310" y="1548"/>
                  </a:lnTo>
                  <a:lnTo>
                    <a:pt x="2334" y="1542"/>
                  </a:lnTo>
                  <a:lnTo>
                    <a:pt x="2358" y="1524"/>
                  </a:lnTo>
                  <a:lnTo>
                    <a:pt x="2386" y="1507"/>
                  </a:lnTo>
                  <a:lnTo>
                    <a:pt x="2404" y="1489"/>
                  </a:lnTo>
                  <a:lnTo>
                    <a:pt x="2416" y="1453"/>
                  </a:lnTo>
                  <a:lnTo>
                    <a:pt x="2422" y="1441"/>
                  </a:lnTo>
                  <a:lnTo>
                    <a:pt x="2416" y="1436"/>
                  </a:lnTo>
                  <a:lnTo>
                    <a:pt x="2386" y="1465"/>
                  </a:lnTo>
                  <a:lnTo>
                    <a:pt x="2352" y="1477"/>
                  </a:lnTo>
                  <a:lnTo>
                    <a:pt x="2310" y="1494"/>
                  </a:lnTo>
                  <a:lnTo>
                    <a:pt x="2292" y="1512"/>
                  </a:lnTo>
                  <a:lnTo>
                    <a:pt x="2281" y="1535"/>
                  </a:lnTo>
                  <a:lnTo>
                    <a:pt x="2246" y="1553"/>
                  </a:lnTo>
                  <a:lnTo>
                    <a:pt x="2239" y="1542"/>
                  </a:lnTo>
                  <a:lnTo>
                    <a:pt x="2251" y="1518"/>
                  </a:lnTo>
                  <a:lnTo>
                    <a:pt x="2274" y="1489"/>
                  </a:lnTo>
                  <a:lnTo>
                    <a:pt x="2304" y="1441"/>
                  </a:lnTo>
                  <a:lnTo>
                    <a:pt x="2292" y="1436"/>
                  </a:lnTo>
                  <a:lnTo>
                    <a:pt x="2269" y="1459"/>
                  </a:lnTo>
                  <a:lnTo>
                    <a:pt x="2257" y="1482"/>
                  </a:lnTo>
                  <a:lnTo>
                    <a:pt x="2233" y="1507"/>
                  </a:lnTo>
                  <a:lnTo>
                    <a:pt x="2150" y="1553"/>
                  </a:lnTo>
                  <a:lnTo>
                    <a:pt x="2044" y="1601"/>
                  </a:lnTo>
                  <a:lnTo>
                    <a:pt x="1962" y="1649"/>
                  </a:lnTo>
                  <a:lnTo>
                    <a:pt x="1926" y="1666"/>
                  </a:lnTo>
                  <a:lnTo>
                    <a:pt x="1891" y="1707"/>
                  </a:lnTo>
                  <a:lnTo>
                    <a:pt x="1873" y="1695"/>
                  </a:lnTo>
                  <a:lnTo>
                    <a:pt x="1873" y="1660"/>
                  </a:lnTo>
                  <a:lnTo>
                    <a:pt x="1884" y="1624"/>
                  </a:lnTo>
                  <a:lnTo>
                    <a:pt x="1914" y="1601"/>
                  </a:lnTo>
                  <a:lnTo>
                    <a:pt x="1879" y="1565"/>
                  </a:lnTo>
                  <a:lnTo>
                    <a:pt x="1926" y="1518"/>
                  </a:lnTo>
                  <a:lnTo>
                    <a:pt x="1932" y="1500"/>
                  </a:lnTo>
                  <a:lnTo>
                    <a:pt x="1909" y="1477"/>
                  </a:lnTo>
                  <a:lnTo>
                    <a:pt x="1873" y="1175"/>
                  </a:lnTo>
                  <a:lnTo>
                    <a:pt x="1861" y="1163"/>
                  </a:lnTo>
                  <a:lnTo>
                    <a:pt x="1861" y="886"/>
                  </a:lnTo>
                  <a:lnTo>
                    <a:pt x="1832" y="821"/>
                  </a:lnTo>
                  <a:lnTo>
                    <a:pt x="1808" y="750"/>
                  </a:lnTo>
                  <a:lnTo>
                    <a:pt x="1808" y="696"/>
                  </a:lnTo>
                  <a:lnTo>
                    <a:pt x="1790" y="597"/>
                  </a:lnTo>
                  <a:lnTo>
                    <a:pt x="1761" y="543"/>
                  </a:lnTo>
                  <a:lnTo>
                    <a:pt x="1743" y="549"/>
                  </a:lnTo>
                  <a:lnTo>
                    <a:pt x="1743" y="561"/>
                  </a:lnTo>
                  <a:lnTo>
                    <a:pt x="1737" y="561"/>
                  </a:lnTo>
                  <a:lnTo>
                    <a:pt x="1726" y="543"/>
                  </a:lnTo>
                  <a:lnTo>
                    <a:pt x="1731" y="490"/>
                  </a:lnTo>
                  <a:lnTo>
                    <a:pt x="1684" y="378"/>
                  </a:lnTo>
                  <a:lnTo>
                    <a:pt x="1678" y="336"/>
                  </a:lnTo>
                  <a:lnTo>
                    <a:pt x="1696" y="290"/>
                  </a:lnTo>
                  <a:lnTo>
                    <a:pt x="1684" y="206"/>
                  </a:lnTo>
                  <a:lnTo>
                    <a:pt x="1637" y="89"/>
                  </a:lnTo>
                  <a:lnTo>
                    <a:pt x="1630" y="77"/>
                  </a:lnTo>
                  <a:lnTo>
                    <a:pt x="1619" y="59"/>
                  </a:lnTo>
                  <a:lnTo>
                    <a:pt x="1625" y="41"/>
                  </a:lnTo>
                  <a:lnTo>
                    <a:pt x="1607" y="0"/>
                  </a:lnTo>
                  <a:lnTo>
                    <a:pt x="1224" y="95"/>
                  </a:lnTo>
                  <a:lnTo>
                    <a:pt x="1217" y="89"/>
                  </a:lnTo>
                  <a:lnTo>
                    <a:pt x="1206" y="89"/>
                  </a:lnTo>
                  <a:lnTo>
                    <a:pt x="1170" y="107"/>
                  </a:lnTo>
                  <a:lnTo>
                    <a:pt x="1082" y="201"/>
                  </a:lnTo>
                  <a:lnTo>
                    <a:pt x="986" y="325"/>
                  </a:lnTo>
                  <a:lnTo>
                    <a:pt x="975" y="348"/>
                  </a:lnTo>
                  <a:lnTo>
                    <a:pt x="981" y="372"/>
                  </a:lnTo>
                  <a:lnTo>
                    <a:pt x="969" y="419"/>
                  </a:lnTo>
                  <a:lnTo>
                    <a:pt x="945" y="437"/>
                  </a:lnTo>
                  <a:lnTo>
                    <a:pt x="851" y="531"/>
                  </a:lnTo>
                  <a:lnTo>
                    <a:pt x="846" y="549"/>
                  </a:lnTo>
                  <a:lnTo>
                    <a:pt x="857" y="591"/>
                  </a:lnTo>
                  <a:lnTo>
                    <a:pt x="869" y="597"/>
                  </a:lnTo>
                  <a:lnTo>
                    <a:pt x="887" y="591"/>
                  </a:lnTo>
                  <a:lnTo>
                    <a:pt x="910" y="609"/>
                  </a:lnTo>
                  <a:lnTo>
                    <a:pt x="915" y="627"/>
                  </a:lnTo>
                  <a:lnTo>
                    <a:pt x="898" y="643"/>
                  </a:lnTo>
                  <a:lnTo>
                    <a:pt x="904" y="679"/>
                  </a:lnTo>
                  <a:lnTo>
                    <a:pt x="928" y="714"/>
                  </a:lnTo>
                  <a:lnTo>
                    <a:pt x="922" y="767"/>
                  </a:lnTo>
                  <a:lnTo>
                    <a:pt x="863" y="797"/>
                  </a:lnTo>
                  <a:lnTo>
                    <a:pt x="775" y="891"/>
                  </a:lnTo>
                  <a:lnTo>
                    <a:pt x="704" y="916"/>
                  </a:lnTo>
                  <a:lnTo>
                    <a:pt x="555" y="957"/>
                  </a:lnTo>
                  <a:lnTo>
                    <a:pt x="502" y="939"/>
                  </a:lnTo>
                  <a:lnTo>
                    <a:pt x="455" y="934"/>
                  </a:lnTo>
                  <a:lnTo>
                    <a:pt x="379" y="939"/>
                  </a:lnTo>
                  <a:lnTo>
                    <a:pt x="296" y="957"/>
                  </a:lnTo>
                  <a:lnTo>
                    <a:pt x="202" y="992"/>
                  </a:lnTo>
                  <a:lnTo>
                    <a:pt x="159" y="1016"/>
                  </a:lnTo>
                  <a:lnTo>
                    <a:pt x="148" y="1069"/>
                  </a:lnTo>
                  <a:lnTo>
                    <a:pt x="148" y="1099"/>
                  </a:lnTo>
                  <a:lnTo>
                    <a:pt x="219" y="1175"/>
                  </a:lnTo>
                  <a:lnTo>
                    <a:pt x="225" y="1211"/>
                  </a:lnTo>
                  <a:lnTo>
                    <a:pt x="213" y="1234"/>
                  </a:lnTo>
                  <a:lnTo>
                    <a:pt x="189" y="1246"/>
                  </a:lnTo>
                  <a:lnTo>
                    <a:pt x="172" y="1312"/>
                  </a:lnTo>
                  <a:lnTo>
                    <a:pt x="42" y="1429"/>
                  </a:lnTo>
                  <a:lnTo>
                    <a:pt x="0" y="1465"/>
                  </a:lnTo>
                  <a:lnTo>
                    <a:pt x="24" y="1571"/>
                  </a:lnTo>
                  <a:lnTo>
                    <a:pt x="1318" y="1312"/>
                  </a:lnTo>
                  <a:lnTo>
                    <a:pt x="1341" y="1329"/>
                  </a:lnTo>
                  <a:lnTo>
                    <a:pt x="1348" y="1353"/>
                  </a:lnTo>
                  <a:lnTo>
                    <a:pt x="1359" y="1365"/>
                  </a:lnTo>
                  <a:lnTo>
                    <a:pt x="1371" y="1358"/>
                  </a:lnTo>
                  <a:lnTo>
                    <a:pt x="1382" y="1370"/>
                  </a:lnTo>
                  <a:lnTo>
                    <a:pt x="1406" y="1376"/>
                  </a:lnTo>
                  <a:lnTo>
                    <a:pt x="1442" y="1453"/>
                  </a:lnTo>
                  <a:lnTo>
                    <a:pt x="1447" y="1482"/>
                  </a:lnTo>
                  <a:lnTo>
                    <a:pt x="1465" y="1494"/>
                  </a:lnTo>
                  <a:lnTo>
                    <a:pt x="1465" y="1507"/>
                  </a:lnTo>
                  <a:lnTo>
                    <a:pt x="1542" y="1512"/>
                  </a:lnTo>
                  <a:lnTo>
                    <a:pt x="1572" y="153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/>
                <a:t>0.7%</a:t>
              </a:r>
            </a:p>
          </p:txBody>
        </p:sp>
        <p:sp>
          <p:nvSpPr>
            <p:cNvPr id="36" name="Freeform 67">
              <a:extLst>
                <a:ext uri="{FF2B5EF4-FFF2-40B4-BE49-F238E27FC236}">
                  <a16:creationId xmlns:a16="http://schemas.microsoft.com/office/drawing/2014/main" id="{4F6382A9-7518-4F59-8FF6-012EEEDC2B8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0604" y="3188525"/>
              <a:ext cx="748672" cy="468770"/>
            </a:xfrm>
            <a:custGeom>
              <a:avLst/>
              <a:gdLst/>
              <a:ahLst/>
              <a:cxnLst>
                <a:cxn ang="0">
                  <a:pos x="467" y="1151"/>
                </a:cxn>
                <a:cxn ang="0">
                  <a:pos x="1311" y="986"/>
                </a:cxn>
                <a:cxn ang="0">
                  <a:pos x="1583" y="938"/>
                </a:cxn>
                <a:cxn ang="0">
                  <a:pos x="1590" y="938"/>
                </a:cxn>
                <a:cxn ang="0">
                  <a:pos x="1595" y="933"/>
                </a:cxn>
                <a:cxn ang="0">
                  <a:pos x="1601" y="908"/>
                </a:cxn>
                <a:cxn ang="0">
                  <a:pos x="1631" y="880"/>
                </a:cxn>
                <a:cxn ang="0">
                  <a:pos x="1661" y="874"/>
                </a:cxn>
                <a:cxn ang="0">
                  <a:pos x="1689" y="880"/>
                </a:cxn>
                <a:cxn ang="0">
                  <a:pos x="1767" y="826"/>
                </a:cxn>
                <a:cxn ang="0">
                  <a:pos x="1778" y="785"/>
                </a:cxn>
                <a:cxn ang="0">
                  <a:pos x="1826" y="738"/>
                </a:cxn>
                <a:cxn ang="0">
                  <a:pos x="1873" y="708"/>
                </a:cxn>
                <a:cxn ang="0">
                  <a:pos x="1879" y="697"/>
                </a:cxn>
                <a:cxn ang="0">
                  <a:pos x="1831" y="661"/>
                </a:cxn>
                <a:cxn ang="0">
                  <a:pos x="1814" y="644"/>
                </a:cxn>
                <a:cxn ang="0">
                  <a:pos x="1796" y="637"/>
                </a:cxn>
                <a:cxn ang="0">
                  <a:pos x="1785" y="619"/>
                </a:cxn>
                <a:cxn ang="0">
                  <a:pos x="1749" y="614"/>
                </a:cxn>
                <a:cxn ang="0">
                  <a:pos x="1737" y="566"/>
                </a:cxn>
                <a:cxn ang="0">
                  <a:pos x="1696" y="555"/>
                </a:cxn>
                <a:cxn ang="0">
                  <a:pos x="1689" y="555"/>
                </a:cxn>
                <a:cxn ang="0">
                  <a:pos x="1684" y="477"/>
                </a:cxn>
                <a:cxn ang="0">
                  <a:pos x="1707" y="466"/>
                </a:cxn>
                <a:cxn ang="0">
                  <a:pos x="1702" y="424"/>
                </a:cxn>
                <a:cxn ang="0">
                  <a:pos x="1678" y="401"/>
                </a:cxn>
                <a:cxn ang="0">
                  <a:pos x="1678" y="389"/>
                </a:cxn>
                <a:cxn ang="0">
                  <a:pos x="1684" y="378"/>
                </a:cxn>
                <a:cxn ang="0">
                  <a:pos x="1719" y="342"/>
                </a:cxn>
                <a:cxn ang="0">
                  <a:pos x="1732" y="283"/>
                </a:cxn>
                <a:cxn ang="0">
                  <a:pos x="1732" y="266"/>
                </a:cxn>
                <a:cxn ang="0">
                  <a:pos x="1755" y="230"/>
                </a:cxn>
                <a:cxn ang="0">
                  <a:pos x="1773" y="218"/>
                </a:cxn>
                <a:cxn ang="0">
                  <a:pos x="1743" y="200"/>
                </a:cxn>
                <a:cxn ang="0">
                  <a:pos x="1666" y="195"/>
                </a:cxn>
                <a:cxn ang="0">
                  <a:pos x="1666" y="182"/>
                </a:cxn>
                <a:cxn ang="0">
                  <a:pos x="1648" y="170"/>
                </a:cxn>
                <a:cxn ang="0">
                  <a:pos x="1643" y="141"/>
                </a:cxn>
                <a:cxn ang="0">
                  <a:pos x="1607" y="64"/>
                </a:cxn>
                <a:cxn ang="0">
                  <a:pos x="1583" y="58"/>
                </a:cxn>
                <a:cxn ang="0">
                  <a:pos x="1572" y="46"/>
                </a:cxn>
                <a:cxn ang="0">
                  <a:pos x="1560" y="53"/>
                </a:cxn>
                <a:cxn ang="0">
                  <a:pos x="1549" y="41"/>
                </a:cxn>
                <a:cxn ang="0">
                  <a:pos x="1542" y="17"/>
                </a:cxn>
                <a:cxn ang="0">
                  <a:pos x="1519" y="0"/>
                </a:cxn>
                <a:cxn ang="0">
                  <a:pos x="225" y="259"/>
                </a:cxn>
                <a:cxn ang="0">
                  <a:pos x="201" y="153"/>
                </a:cxn>
                <a:cxn ang="0">
                  <a:pos x="130" y="223"/>
                </a:cxn>
                <a:cxn ang="0">
                  <a:pos x="119" y="230"/>
                </a:cxn>
                <a:cxn ang="0">
                  <a:pos x="107" y="218"/>
                </a:cxn>
                <a:cxn ang="0">
                  <a:pos x="101" y="218"/>
                </a:cxn>
                <a:cxn ang="0">
                  <a:pos x="83" y="259"/>
                </a:cxn>
                <a:cxn ang="0">
                  <a:pos x="18" y="307"/>
                </a:cxn>
                <a:cxn ang="0">
                  <a:pos x="0" y="324"/>
                </a:cxn>
                <a:cxn ang="0">
                  <a:pos x="89" y="856"/>
                </a:cxn>
                <a:cxn ang="0">
                  <a:pos x="154" y="1217"/>
                </a:cxn>
                <a:cxn ang="0">
                  <a:pos x="467" y="1151"/>
                </a:cxn>
              </a:cxnLst>
              <a:rect l="0" t="0" r="r" b="b"/>
              <a:pathLst>
                <a:path w="1879" h="1217">
                  <a:moveTo>
                    <a:pt x="467" y="1151"/>
                  </a:moveTo>
                  <a:lnTo>
                    <a:pt x="1311" y="986"/>
                  </a:lnTo>
                  <a:lnTo>
                    <a:pt x="1583" y="938"/>
                  </a:lnTo>
                  <a:lnTo>
                    <a:pt x="1590" y="938"/>
                  </a:lnTo>
                  <a:lnTo>
                    <a:pt x="1595" y="933"/>
                  </a:lnTo>
                  <a:lnTo>
                    <a:pt x="1601" y="908"/>
                  </a:lnTo>
                  <a:lnTo>
                    <a:pt x="1631" y="880"/>
                  </a:lnTo>
                  <a:lnTo>
                    <a:pt x="1661" y="874"/>
                  </a:lnTo>
                  <a:lnTo>
                    <a:pt x="1689" y="880"/>
                  </a:lnTo>
                  <a:lnTo>
                    <a:pt x="1767" y="826"/>
                  </a:lnTo>
                  <a:lnTo>
                    <a:pt x="1778" y="785"/>
                  </a:lnTo>
                  <a:lnTo>
                    <a:pt x="1826" y="738"/>
                  </a:lnTo>
                  <a:lnTo>
                    <a:pt x="1873" y="708"/>
                  </a:lnTo>
                  <a:lnTo>
                    <a:pt x="1879" y="697"/>
                  </a:lnTo>
                  <a:lnTo>
                    <a:pt x="1831" y="661"/>
                  </a:lnTo>
                  <a:lnTo>
                    <a:pt x="1814" y="644"/>
                  </a:lnTo>
                  <a:lnTo>
                    <a:pt x="1796" y="637"/>
                  </a:lnTo>
                  <a:lnTo>
                    <a:pt x="1785" y="619"/>
                  </a:lnTo>
                  <a:lnTo>
                    <a:pt x="1749" y="614"/>
                  </a:lnTo>
                  <a:lnTo>
                    <a:pt x="1737" y="566"/>
                  </a:lnTo>
                  <a:lnTo>
                    <a:pt x="1696" y="555"/>
                  </a:lnTo>
                  <a:lnTo>
                    <a:pt x="1689" y="555"/>
                  </a:lnTo>
                  <a:lnTo>
                    <a:pt x="1684" y="477"/>
                  </a:lnTo>
                  <a:lnTo>
                    <a:pt x="1707" y="466"/>
                  </a:lnTo>
                  <a:lnTo>
                    <a:pt x="1702" y="424"/>
                  </a:lnTo>
                  <a:lnTo>
                    <a:pt x="1678" y="401"/>
                  </a:lnTo>
                  <a:lnTo>
                    <a:pt x="1678" y="389"/>
                  </a:lnTo>
                  <a:lnTo>
                    <a:pt x="1684" y="378"/>
                  </a:lnTo>
                  <a:lnTo>
                    <a:pt x="1719" y="342"/>
                  </a:lnTo>
                  <a:lnTo>
                    <a:pt x="1732" y="283"/>
                  </a:lnTo>
                  <a:lnTo>
                    <a:pt x="1732" y="266"/>
                  </a:lnTo>
                  <a:lnTo>
                    <a:pt x="1755" y="230"/>
                  </a:lnTo>
                  <a:lnTo>
                    <a:pt x="1773" y="218"/>
                  </a:lnTo>
                  <a:lnTo>
                    <a:pt x="1743" y="200"/>
                  </a:lnTo>
                  <a:lnTo>
                    <a:pt x="1666" y="195"/>
                  </a:lnTo>
                  <a:lnTo>
                    <a:pt x="1666" y="182"/>
                  </a:lnTo>
                  <a:lnTo>
                    <a:pt x="1648" y="170"/>
                  </a:lnTo>
                  <a:lnTo>
                    <a:pt x="1643" y="141"/>
                  </a:lnTo>
                  <a:lnTo>
                    <a:pt x="1607" y="64"/>
                  </a:lnTo>
                  <a:lnTo>
                    <a:pt x="1583" y="58"/>
                  </a:lnTo>
                  <a:lnTo>
                    <a:pt x="1572" y="46"/>
                  </a:lnTo>
                  <a:lnTo>
                    <a:pt x="1560" y="53"/>
                  </a:lnTo>
                  <a:lnTo>
                    <a:pt x="1549" y="41"/>
                  </a:lnTo>
                  <a:lnTo>
                    <a:pt x="1542" y="17"/>
                  </a:lnTo>
                  <a:lnTo>
                    <a:pt x="1519" y="0"/>
                  </a:lnTo>
                  <a:lnTo>
                    <a:pt x="225" y="259"/>
                  </a:lnTo>
                  <a:lnTo>
                    <a:pt x="201" y="153"/>
                  </a:lnTo>
                  <a:lnTo>
                    <a:pt x="130" y="223"/>
                  </a:lnTo>
                  <a:lnTo>
                    <a:pt x="119" y="230"/>
                  </a:lnTo>
                  <a:lnTo>
                    <a:pt x="107" y="218"/>
                  </a:lnTo>
                  <a:lnTo>
                    <a:pt x="101" y="218"/>
                  </a:lnTo>
                  <a:lnTo>
                    <a:pt x="83" y="259"/>
                  </a:lnTo>
                  <a:lnTo>
                    <a:pt x="18" y="307"/>
                  </a:lnTo>
                  <a:lnTo>
                    <a:pt x="0" y="324"/>
                  </a:lnTo>
                  <a:lnTo>
                    <a:pt x="89" y="856"/>
                  </a:lnTo>
                  <a:lnTo>
                    <a:pt x="154" y="1217"/>
                  </a:lnTo>
                  <a:lnTo>
                    <a:pt x="467" y="1151"/>
                  </a:lnTo>
                  <a:close/>
                </a:path>
              </a:pathLst>
            </a:custGeom>
            <a:solidFill>
              <a:srgbClr val="E2ADAC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dirty="0">
                  <a:cs typeface="Arial" pitchFamily="34" charset="0"/>
                </a:rPr>
                <a:t>0.5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Arial" pitchFamily="34" charset="0"/>
                </a:rPr>
                <a:t>%</a:t>
              </a:r>
            </a:p>
          </p:txBody>
        </p:sp>
        <p:sp>
          <p:nvSpPr>
            <p:cNvPr id="37" name="Freeform 70">
              <a:extLst>
                <a:ext uri="{FF2B5EF4-FFF2-40B4-BE49-F238E27FC236}">
                  <a16:creationId xmlns:a16="http://schemas.microsoft.com/office/drawing/2014/main" id="{BFCC0F9D-4560-44E9-AC78-3EC61E6AC12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3166" y="3654383"/>
              <a:ext cx="976163" cy="539550"/>
            </a:xfrm>
            <a:custGeom>
              <a:avLst/>
              <a:gdLst/>
              <a:ahLst/>
              <a:cxnLst>
                <a:cxn ang="0">
                  <a:pos x="1607" y="1176"/>
                </a:cxn>
                <a:cxn ang="0">
                  <a:pos x="745" y="1311"/>
                </a:cxn>
                <a:cxn ang="0">
                  <a:pos x="621" y="1329"/>
                </a:cxn>
                <a:cxn ang="0">
                  <a:pos x="537" y="1329"/>
                </a:cxn>
                <a:cxn ang="0">
                  <a:pos x="0" y="1400"/>
                </a:cxn>
                <a:cxn ang="0">
                  <a:pos x="136" y="1329"/>
                </a:cxn>
                <a:cxn ang="0">
                  <a:pos x="213" y="1252"/>
                </a:cxn>
                <a:cxn ang="0">
                  <a:pos x="225" y="1211"/>
                </a:cxn>
                <a:cxn ang="0">
                  <a:pos x="260" y="1158"/>
                </a:cxn>
                <a:cxn ang="0">
                  <a:pos x="455" y="986"/>
                </a:cxn>
                <a:cxn ang="0">
                  <a:pos x="479" y="963"/>
                </a:cxn>
                <a:cxn ang="0">
                  <a:pos x="514" y="1040"/>
                </a:cxn>
                <a:cxn ang="0">
                  <a:pos x="621" y="1070"/>
                </a:cxn>
                <a:cxn ang="0">
                  <a:pos x="662" y="1022"/>
                </a:cxn>
                <a:cxn ang="0">
                  <a:pos x="715" y="1029"/>
                </a:cxn>
                <a:cxn ang="0">
                  <a:pos x="750" y="1029"/>
                </a:cxn>
                <a:cxn ang="0">
                  <a:pos x="845" y="945"/>
                </a:cxn>
                <a:cxn ang="0">
                  <a:pos x="869" y="963"/>
                </a:cxn>
                <a:cxn ang="0">
                  <a:pos x="958" y="916"/>
                </a:cxn>
                <a:cxn ang="0">
                  <a:pos x="999" y="821"/>
                </a:cxn>
                <a:cxn ang="0">
                  <a:pos x="1057" y="674"/>
                </a:cxn>
                <a:cxn ang="0">
                  <a:pos x="1140" y="408"/>
                </a:cxn>
                <a:cxn ang="0">
                  <a:pos x="1181" y="449"/>
                </a:cxn>
                <a:cxn ang="0">
                  <a:pos x="1247" y="461"/>
                </a:cxn>
                <a:cxn ang="0">
                  <a:pos x="1300" y="314"/>
                </a:cxn>
                <a:cxn ang="0">
                  <a:pos x="1359" y="289"/>
                </a:cxn>
                <a:cxn ang="0">
                  <a:pos x="1407" y="225"/>
                </a:cxn>
                <a:cxn ang="0">
                  <a:pos x="1453" y="142"/>
                </a:cxn>
                <a:cxn ang="0">
                  <a:pos x="1471" y="113"/>
                </a:cxn>
                <a:cxn ang="0">
                  <a:pos x="1460" y="24"/>
                </a:cxn>
                <a:cxn ang="0">
                  <a:pos x="1483" y="0"/>
                </a:cxn>
                <a:cxn ang="0">
                  <a:pos x="1648" y="101"/>
                </a:cxn>
                <a:cxn ang="0">
                  <a:pos x="1673" y="18"/>
                </a:cxn>
                <a:cxn ang="0">
                  <a:pos x="1725" y="24"/>
                </a:cxn>
                <a:cxn ang="0">
                  <a:pos x="1731" y="65"/>
                </a:cxn>
                <a:cxn ang="0">
                  <a:pos x="1831" y="101"/>
                </a:cxn>
                <a:cxn ang="0">
                  <a:pos x="1896" y="149"/>
                </a:cxn>
                <a:cxn ang="0">
                  <a:pos x="1920" y="201"/>
                </a:cxn>
                <a:cxn ang="0">
                  <a:pos x="1855" y="331"/>
                </a:cxn>
                <a:cxn ang="0">
                  <a:pos x="1909" y="378"/>
                </a:cxn>
                <a:cxn ang="0">
                  <a:pos x="1985" y="390"/>
                </a:cxn>
                <a:cxn ang="0">
                  <a:pos x="2015" y="408"/>
                </a:cxn>
                <a:cxn ang="0">
                  <a:pos x="2056" y="431"/>
                </a:cxn>
                <a:cxn ang="0">
                  <a:pos x="2086" y="420"/>
                </a:cxn>
                <a:cxn ang="0">
                  <a:pos x="2216" y="473"/>
                </a:cxn>
                <a:cxn ang="0">
                  <a:pos x="2239" y="520"/>
                </a:cxn>
                <a:cxn ang="0">
                  <a:pos x="2227" y="591"/>
                </a:cxn>
                <a:cxn ang="0">
                  <a:pos x="2204" y="615"/>
                </a:cxn>
                <a:cxn ang="0">
                  <a:pos x="2274" y="679"/>
                </a:cxn>
                <a:cxn ang="0">
                  <a:pos x="2269" y="709"/>
                </a:cxn>
                <a:cxn ang="0">
                  <a:pos x="2216" y="720"/>
                </a:cxn>
                <a:cxn ang="0">
                  <a:pos x="2239" y="733"/>
                </a:cxn>
                <a:cxn ang="0">
                  <a:pos x="2216" y="763"/>
                </a:cxn>
                <a:cxn ang="0">
                  <a:pos x="2198" y="768"/>
                </a:cxn>
                <a:cxn ang="0">
                  <a:pos x="2251" y="786"/>
                </a:cxn>
                <a:cxn ang="0">
                  <a:pos x="2298" y="816"/>
                </a:cxn>
                <a:cxn ang="0">
                  <a:pos x="2239" y="857"/>
                </a:cxn>
                <a:cxn ang="0">
                  <a:pos x="2198" y="857"/>
                </a:cxn>
                <a:cxn ang="0">
                  <a:pos x="2257" y="898"/>
                </a:cxn>
                <a:cxn ang="0">
                  <a:pos x="2322" y="857"/>
                </a:cxn>
                <a:cxn ang="0">
                  <a:pos x="2404" y="857"/>
                </a:cxn>
                <a:cxn ang="0">
                  <a:pos x="2446" y="981"/>
                </a:cxn>
                <a:cxn ang="0">
                  <a:pos x="2411" y="1004"/>
                </a:cxn>
              </a:cxnLst>
              <a:rect l="0" t="0" r="r" b="b"/>
              <a:pathLst>
                <a:path w="2446" h="1400">
                  <a:moveTo>
                    <a:pt x="2416" y="1022"/>
                  </a:moveTo>
                  <a:lnTo>
                    <a:pt x="1607" y="1176"/>
                  </a:lnTo>
                  <a:lnTo>
                    <a:pt x="762" y="1318"/>
                  </a:lnTo>
                  <a:lnTo>
                    <a:pt x="745" y="1311"/>
                  </a:lnTo>
                  <a:lnTo>
                    <a:pt x="709" y="1318"/>
                  </a:lnTo>
                  <a:lnTo>
                    <a:pt x="621" y="1329"/>
                  </a:lnTo>
                  <a:lnTo>
                    <a:pt x="626" y="1311"/>
                  </a:lnTo>
                  <a:lnTo>
                    <a:pt x="537" y="1329"/>
                  </a:lnTo>
                  <a:lnTo>
                    <a:pt x="537" y="1336"/>
                  </a:lnTo>
                  <a:lnTo>
                    <a:pt x="0" y="1400"/>
                  </a:lnTo>
                  <a:lnTo>
                    <a:pt x="24" y="1382"/>
                  </a:lnTo>
                  <a:lnTo>
                    <a:pt x="136" y="1329"/>
                  </a:lnTo>
                  <a:lnTo>
                    <a:pt x="154" y="1300"/>
                  </a:lnTo>
                  <a:lnTo>
                    <a:pt x="213" y="1252"/>
                  </a:lnTo>
                  <a:lnTo>
                    <a:pt x="219" y="1223"/>
                  </a:lnTo>
                  <a:lnTo>
                    <a:pt x="225" y="1211"/>
                  </a:lnTo>
                  <a:lnTo>
                    <a:pt x="260" y="1194"/>
                  </a:lnTo>
                  <a:lnTo>
                    <a:pt x="260" y="1158"/>
                  </a:lnTo>
                  <a:lnTo>
                    <a:pt x="296" y="1128"/>
                  </a:lnTo>
                  <a:lnTo>
                    <a:pt x="455" y="986"/>
                  </a:lnTo>
                  <a:lnTo>
                    <a:pt x="467" y="958"/>
                  </a:lnTo>
                  <a:lnTo>
                    <a:pt x="479" y="963"/>
                  </a:lnTo>
                  <a:lnTo>
                    <a:pt x="467" y="993"/>
                  </a:lnTo>
                  <a:lnTo>
                    <a:pt x="514" y="1040"/>
                  </a:lnTo>
                  <a:lnTo>
                    <a:pt x="585" y="1070"/>
                  </a:lnTo>
                  <a:lnTo>
                    <a:pt x="621" y="1070"/>
                  </a:lnTo>
                  <a:lnTo>
                    <a:pt x="656" y="1040"/>
                  </a:lnTo>
                  <a:lnTo>
                    <a:pt x="662" y="1022"/>
                  </a:lnTo>
                  <a:lnTo>
                    <a:pt x="686" y="1004"/>
                  </a:lnTo>
                  <a:lnTo>
                    <a:pt x="715" y="1029"/>
                  </a:lnTo>
                  <a:lnTo>
                    <a:pt x="727" y="1034"/>
                  </a:lnTo>
                  <a:lnTo>
                    <a:pt x="750" y="1029"/>
                  </a:lnTo>
                  <a:lnTo>
                    <a:pt x="833" y="999"/>
                  </a:lnTo>
                  <a:lnTo>
                    <a:pt x="845" y="945"/>
                  </a:lnTo>
                  <a:lnTo>
                    <a:pt x="851" y="945"/>
                  </a:lnTo>
                  <a:lnTo>
                    <a:pt x="869" y="963"/>
                  </a:lnTo>
                  <a:lnTo>
                    <a:pt x="933" y="904"/>
                  </a:lnTo>
                  <a:lnTo>
                    <a:pt x="958" y="916"/>
                  </a:lnTo>
                  <a:lnTo>
                    <a:pt x="1011" y="845"/>
                  </a:lnTo>
                  <a:lnTo>
                    <a:pt x="999" y="821"/>
                  </a:lnTo>
                  <a:lnTo>
                    <a:pt x="1004" y="774"/>
                  </a:lnTo>
                  <a:lnTo>
                    <a:pt x="1057" y="674"/>
                  </a:lnTo>
                  <a:lnTo>
                    <a:pt x="1128" y="408"/>
                  </a:lnTo>
                  <a:lnTo>
                    <a:pt x="1140" y="408"/>
                  </a:lnTo>
                  <a:lnTo>
                    <a:pt x="1181" y="431"/>
                  </a:lnTo>
                  <a:lnTo>
                    <a:pt x="1181" y="449"/>
                  </a:lnTo>
                  <a:lnTo>
                    <a:pt x="1206" y="467"/>
                  </a:lnTo>
                  <a:lnTo>
                    <a:pt x="1247" y="461"/>
                  </a:lnTo>
                  <a:lnTo>
                    <a:pt x="1270" y="413"/>
                  </a:lnTo>
                  <a:lnTo>
                    <a:pt x="1300" y="314"/>
                  </a:lnTo>
                  <a:lnTo>
                    <a:pt x="1323" y="278"/>
                  </a:lnTo>
                  <a:lnTo>
                    <a:pt x="1359" y="289"/>
                  </a:lnTo>
                  <a:lnTo>
                    <a:pt x="1382" y="231"/>
                  </a:lnTo>
                  <a:lnTo>
                    <a:pt x="1407" y="225"/>
                  </a:lnTo>
                  <a:lnTo>
                    <a:pt x="1430" y="195"/>
                  </a:lnTo>
                  <a:lnTo>
                    <a:pt x="1453" y="142"/>
                  </a:lnTo>
                  <a:lnTo>
                    <a:pt x="1465" y="131"/>
                  </a:lnTo>
                  <a:lnTo>
                    <a:pt x="1471" y="113"/>
                  </a:lnTo>
                  <a:lnTo>
                    <a:pt x="1453" y="101"/>
                  </a:lnTo>
                  <a:lnTo>
                    <a:pt x="1460" y="24"/>
                  </a:lnTo>
                  <a:lnTo>
                    <a:pt x="1471" y="7"/>
                  </a:lnTo>
                  <a:lnTo>
                    <a:pt x="1483" y="0"/>
                  </a:lnTo>
                  <a:lnTo>
                    <a:pt x="1625" y="89"/>
                  </a:lnTo>
                  <a:lnTo>
                    <a:pt x="1648" y="101"/>
                  </a:lnTo>
                  <a:lnTo>
                    <a:pt x="1655" y="95"/>
                  </a:lnTo>
                  <a:lnTo>
                    <a:pt x="1673" y="18"/>
                  </a:lnTo>
                  <a:lnTo>
                    <a:pt x="1696" y="12"/>
                  </a:lnTo>
                  <a:lnTo>
                    <a:pt x="1725" y="24"/>
                  </a:lnTo>
                  <a:lnTo>
                    <a:pt x="1755" y="35"/>
                  </a:lnTo>
                  <a:lnTo>
                    <a:pt x="1731" y="65"/>
                  </a:lnTo>
                  <a:lnTo>
                    <a:pt x="1767" y="101"/>
                  </a:lnTo>
                  <a:lnTo>
                    <a:pt x="1831" y="101"/>
                  </a:lnTo>
                  <a:lnTo>
                    <a:pt x="1855" y="131"/>
                  </a:lnTo>
                  <a:lnTo>
                    <a:pt x="1896" y="149"/>
                  </a:lnTo>
                  <a:lnTo>
                    <a:pt x="1926" y="184"/>
                  </a:lnTo>
                  <a:lnTo>
                    <a:pt x="1920" y="201"/>
                  </a:lnTo>
                  <a:lnTo>
                    <a:pt x="1879" y="272"/>
                  </a:lnTo>
                  <a:lnTo>
                    <a:pt x="1855" y="331"/>
                  </a:lnTo>
                  <a:lnTo>
                    <a:pt x="1861" y="378"/>
                  </a:lnTo>
                  <a:lnTo>
                    <a:pt x="1909" y="378"/>
                  </a:lnTo>
                  <a:lnTo>
                    <a:pt x="1950" y="355"/>
                  </a:lnTo>
                  <a:lnTo>
                    <a:pt x="1985" y="390"/>
                  </a:lnTo>
                  <a:lnTo>
                    <a:pt x="2003" y="402"/>
                  </a:lnTo>
                  <a:lnTo>
                    <a:pt x="2015" y="408"/>
                  </a:lnTo>
                  <a:lnTo>
                    <a:pt x="2038" y="426"/>
                  </a:lnTo>
                  <a:lnTo>
                    <a:pt x="2056" y="431"/>
                  </a:lnTo>
                  <a:lnTo>
                    <a:pt x="2074" y="420"/>
                  </a:lnTo>
                  <a:lnTo>
                    <a:pt x="2086" y="420"/>
                  </a:lnTo>
                  <a:lnTo>
                    <a:pt x="2163" y="461"/>
                  </a:lnTo>
                  <a:lnTo>
                    <a:pt x="2216" y="473"/>
                  </a:lnTo>
                  <a:lnTo>
                    <a:pt x="2239" y="509"/>
                  </a:lnTo>
                  <a:lnTo>
                    <a:pt x="2239" y="520"/>
                  </a:lnTo>
                  <a:lnTo>
                    <a:pt x="2216" y="538"/>
                  </a:lnTo>
                  <a:lnTo>
                    <a:pt x="2227" y="591"/>
                  </a:lnTo>
                  <a:lnTo>
                    <a:pt x="2216" y="603"/>
                  </a:lnTo>
                  <a:lnTo>
                    <a:pt x="2204" y="615"/>
                  </a:lnTo>
                  <a:lnTo>
                    <a:pt x="2257" y="644"/>
                  </a:lnTo>
                  <a:lnTo>
                    <a:pt x="2274" y="679"/>
                  </a:lnTo>
                  <a:lnTo>
                    <a:pt x="2274" y="697"/>
                  </a:lnTo>
                  <a:lnTo>
                    <a:pt x="2269" y="709"/>
                  </a:lnTo>
                  <a:lnTo>
                    <a:pt x="2221" y="703"/>
                  </a:lnTo>
                  <a:lnTo>
                    <a:pt x="2216" y="720"/>
                  </a:lnTo>
                  <a:lnTo>
                    <a:pt x="2233" y="738"/>
                  </a:lnTo>
                  <a:lnTo>
                    <a:pt x="2239" y="733"/>
                  </a:lnTo>
                  <a:lnTo>
                    <a:pt x="2239" y="750"/>
                  </a:lnTo>
                  <a:lnTo>
                    <a:pt x="2216" y="763"/>
                  </a:lnTo>
                  <a:lnTo>
                    <a:pt x="2204" y="763"/>
                  </a:lnTo>
                  <a:lnTo>
                    <a:pt x="2198" y="768"/>
                  </a:lnTo>
                  <a:lnTo>
                    <a:pt x="2216" y="780"/>
                  </a:lnTo>
                  <a:lnTo>
                    <a:pt x="2251" y="786"/>
                  </a:lnTo>
                  <a:lnTo>
                    <a:pt x="2287" y="804"/>
                  </a:lnTo>
                  <a:lnTo>
                    <a:pt x="2298" y="816"/>
                  </a:lnTo>
                  <a:lnTo>
                    <a:pt x="2257" y="857"/>
                  </a:lnTo>
                  <a:lnTo>
                    <a:pt x="2239" y="857"/>
                  </a:lnTo>
                  <a:lnTo>
                    <a:pt x="2198" y="839"/>
                  </a:lnTo>
                  <a:lnTo>
                    <a:pt x="2198" y="857"/>
                  </a:lnTo>
                  <a:lnTo>
                    <a:pt x="2221" y="875"/>
                  </a:lnTo>
                  <a:lnTo>
                    <a:pt x="2257" y="898"/>
                  </a:lnTo>
                  <a:lnTo>
                    <a:pt x="2287" y="887"/>
                  </a:lnTo>
                  <a:lnTo>
                    <a:pt x="2322" y="857"/>
                  </a:lnTo>
                  <a:lnTo>
                    <a:pt x="2358" y="862"/>
                  </a:lnTo>
                  <a:lnTo>
                    <a:pt x="2404" y="857"/>
                  </a:lnTo>
                  <a:lnTo>
                    <a:pt x="2411" y="869"/>
                  </a:lnTo>
                  <a:lnTo>
                    <a:pt x="2446" y="981"/>
                  </a:lnTo>
                  <a:lnTo>
                    <a:pt x="2422" y="1004"/>
                  </a:lnTo>
                  <a:lnTo>
                    <a:pt x="2411" y="1004"/>
                  </a:lnTo>
                  <a:lnTo>
                    <a:pt x="2416" y="1022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   </a:t>
              </a:r>
            </a:p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          0.9%</a:t>
              </a:r>
            </a:p>
          </p:txBody>
        </p:sp>
        <p:sp>
          <p:nvSpPr>
            <p:cNvPr id="38" name="Freeform 72">
              <a:extLst>
                <a:ext uri="{FF2B5EF4-FFF2-40B4-BE49-F238E27FC236}">
                  <a16:creationId xmlns:a16="http://schemas.microsoft.com/office/drawing/2014/main" id="{38706847-51CD-4130-870C-F3651178A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8078" y="4048893"/>
              <a:ext cx="1129026" cy="465290"/>
            </a:xfrm>
            <a:custGeom>
              <a:avLst/>
              <a:gdLst/>
              <a:ahLst/>
              <a:cxnLst>
                <a:cxn ang="0">
                  <a:pos x="36" y="986"/>
                </a:cxn>
                <a:cxn ang="0">
                  <a:pos x="77" y="933"/>
                </a:cxn>
                <a:cxn ang="0">
                  <a:pos x="112" y="857"/>
                </a:cxn>
                <a:cxn ang="0">
                  <a:pos x="331" y="745"/>
                </a:cxn>
                <a:cxn ang="0">
                  <a:pos x="414" y="651"/>
                </a:cxn>
                <a:cxn ang="0">
                  <a:pos x="455" y="633"/>
                </a:cxn>
                <a:cxn ang="0">
                  <a:pos x="496" y="597"/>
                </a:cxn>
                <a:cxn ang="0">
                  <a:pos x="549" y="585"/>
                </a:cxn>
                <a:cxn ang="0">
                  <a:pos x="667" y="538"/>
                </a:cxn>
                <a:cxn ang="0">
                  <a:pos x="768" y="396"/>
                </a:cxn>
                <a:cxn ang="0">
                  <a:pos x="779" y="314"/>
                </a:cxn>
                <a:cxn ang="0">
                  <a:pos x="863" y="307"/>
                </a:cxn>
                <a:cxn ang="0">
                  <a:pos x="1004" y="296"/>
                </a:cxn>
                <a:cxn ang="0">
                  <a:pos x="2671" y="12"/>
                </a:cxn>
                <a:cxn ang="0">
                  <a:pos x="2712" y="48"/>
                </a:cxn>
                <a:cxn ang="0">
                  <a:pos x="2759" y="119"/>
                </a:cxn>
                <a:cxn ang="0">
                  <a:pos x="2735" y="119"/>
                </a:cxn>
                <a:cxn ang="0">
                  <a:pos x="2682" y="119"/>
                </a:cxn>
                <a:cxn ang="0">
                  <a:pos x="2676" y="148"/>
                </a:cxn>
                <a:cxn ang="0">
                  <a:pos x="2552" y="225"/>
                </a:cxn>
                <a:cxn ang="0">
                  <a:pos x="2493" y="278"/>
                </a:cxn>
                <a:cxn ang="0">
                  <a:pos x="2570" y="248"/>
                </a:cxn>
                <a:cxn ang="0">
                  <a:pos x="2699" y="218"/>
                </a:cxn>
                <a:cxn ang="0">
                  <a:pos x="2706" y="266"/>
                </a:cxn>
                <a:cxn ang="0">
                  <a:pos x="2741" y="254"/>
                </a:cxn>
                <a:cxn ang="0">
                  <a:pos x="2812" y="254"/>
                </a:cxn>
                <a:cxn ang="0">
                  <a:pos x="2824" y="355"/>
                </a:cxn>
                <a:cxn ang="0">
                  <a:pos x="2770" y="426"/>
                </a:cxn>
                <a:cxn ang="0">
                  <a:pos x="2688" y="479"/>
                </a:cxn>
                <a:cxn ang="0">
                  <a:pos x="2611" y="473"/>
                </a:cxn>
                <a:cxn ang="0">
                  <a:pos x="2593" y="438"/>
                </a:cxn>
                <a:cxn ang="0">
                  <a:pos x="2564" y="431"/>
                </a:cxn>
                <a:cxn ang="0">
                  <a:pos x="2557" y="491"/>
                </a:cxn>
                <a:cxn ang="0">
                  <a:pos x="2617" y="538"/>
                </a:cxn>
                <a:cxn ang="0">
                  <a:pos x="2552" y="656"/>
                </a:cxn>
                <a:cxn ang="0">
                  <a:pos x="2475" y="656"/>
                </a:cxn>
                <a:cxn ang="0">
                  <a:pos x="2557" y="674"/>
                </a:cxn>
                <a:cxn ang="0">
                  <a:pos x="2664" y="615"/>
                </a:cxn>
                <a:cxn ang="0">
                  <a:pos x="2682" y="686"/>
                </a:cxn>
                <a:cxn ang="0">
                  <a:pos x="2552" y="768"/>
                </a:cxn>
                <a:cxn ang="0">
                  <a:pos x="2410" y="869"/>
                </a:cxn>
                <a:cxn ang="0">
                  <a:pos x="2346" y="928"/>
                </a:cxn>
                <a:cxn ang="0">
                  <a:pos x="2257" y="1141"/>
                </a:cxn>
                <a:cxn ang="0">
                  <a:pos x="2080" y="1199"/>
                </a:cxn>
                <a:cxn ang="0">
                  <a:pos x="1264" y="969"/>
                </a:cxn>
                <a:cxn ang="0">
                  <a:pos x="1157" y="880"/>
                </a:cxn>
                <a:cxn ang="0">
                  <a:pos x="1152" y="845"/>
                </a:cxn>
                <a:cxn ang="0">
                  <a:pos x="703" y="904"/>
                </a:cxn>
                <a:cxn ang="0">
                  <a:pos x="584" y="963"/>
                </a:cxn>
              </a:cxnLst>
              <a:rect l="0" t="0" r="r" b="b"/>
              <a:pathLst>
                <a:path w="2830" h="1211">
                  <a:moveTo>
                    <a:pt x="0" y="1082"/>
                  </a:moveTo>
                  <a:lnTo>
                    <a:pt x="6" y="981"/>
                  </a:lnTo>
                  <a:lnTo>
                    <a:pt x="36" y="986"/>
                  </a:lnTo>
                  <a:lnTo>
                    <a:pt x="53" y="981"/>
                  </a:lnTo>
                  <a:lnTo>
                    <a:pt x="77" y="958"/>
                  </a:lnTo>
                  <a:lnTo>
                    <a:pt x="77" y="933"/>
                  </a:lnTo>
                  <a:lnTo>
                    <a:pt x="77" y="910"/>
                  </a:lnTo>
                  <a:lnTo>
                    <a:pt x="82" y="887"/>
                  </a:lnTo>
                  <a:lnTo>
                    <a:pt x="112" y="857"/>
                  </a:lnTo>
                  <a:lnTo>
                    <a:pt x="178" y="833"/>
                  </a:lnTo>
                  <a:lnTo>
                    <a:pt x="254" y="809"/>
                  </a:lnTo>
                  <a:lnTo>
                    <a:pt x="331" y="745"/>
                  </a:lnTo>
                  <a:lnTo>
                    <a:pt x="360" y="733"/>
                  </a:lnTo>
                  <a:lnTo>
                    <a:pt x="408" y="692"/>
                  </a:lnTo>
                  <a:lnTo>
                    <a:pt x="414" y="651"/>
                  </a:lnTo>
                  <a:lnTo>
                    <a:pt x="426" y="651"/>
                  </a:lnTo>
                  <a:lnTo>
                    <a:pt x="444" y="651"/>
                  </a:lnTo>
                  <a:lnTo>
                    <a:pt x="455" y="633"/>
                  </a:lnTo>
                  <a:lnTo>
                    <a:pt x="461" y="621"/>
                  </a:lnTo>
                  <a:lnTo>
                    <a:pt x="490" y="597"/>
                  </a:lnTo>
                  <a:lnTo>
                    <a:pt x="496" y="597"/>
                  </a:lnTo>
                  <a:lnTo>
                    <a:pt x="520" y="615"/>
                  </a:lnTo>
                  <a:lnTo>
                    <a:pt x="543" y="597"/>
                  </a:lnTo>
                  <a:lnTo>
                    <a:pt x="549" y="585"/>
                  </a:lnTo>
                  <a:lnTo>
                    <a:pt x="584" y="555"/>
                  </a:lnTo>
                  <a:lnTo>
                    <a:pt x="614" y="544"/>
                  </a:lnTo>
                  <a:lnTo>
                    <a:pt x="667" y="538"/>
                  </a:lnTo>
                  <a:lnTo>
                    <a:pt x="721" y="449"/>
                  </a:lnTo>
                  <a:lnTo>
                    <a:pt x="768" y="420"/>
                  </a:lnTo>
                  <a:lnTo>
                    <a:pt x="768" y="396"/>
                  </a:lnTo>
                  <a:lnTo>
                    <a:pt x="779" y="372"/>
                  </a:lnTo>
                  <a:lnTo>
                    <a:pt x="768" y="342"/>
                  </a:lnTo>
                  <a:lnTo>
                    <a:pt x="779" y="314"/>
                  </a:lnTo>
                  <a:lnTo>
                    <a:pt x="779" y="307"/>
                  </a:lnTo>
                  <a:lnTo>
                    <a:pt x="868" y="289"/>
                  </a:lnTo>
                  <a:lnTo>
                    <a:pt x="863" y="307"/>
                  </a:lnTo>
                  <a:lnTo>
                    <a:pt x="951" y="296"/>
                  </a:lnTo>
                  <a:lnTo>
                    <a:pt x="987" y="289"/>
                  </a:lnTo>
                  <a:lnTo>
                    <a:pt x="1004" y="296"/>
                  </a:lnTo>
                  <a:lnTo>
                    <a:pt x="1849" y="154"/>
                  </a:lnTo>
                  <a:lnTo>
                    <a:pt x="2658" y="0"/>
                  </a:lnTo>
                  <a:lnTo>
                    <a:pt x="2671" y="12"/>
                  </a:lnTo>
                  <a:lnTo>
                    <a:pt x="2676" y="24"/>
                  </a:lnTo>
                  <a:lnTo>
                    <a:pt x="2699" y="42"/>
                  </a:lnTo>
                  <a:lnTo>
                    <a:pt x="2712" y="48"/>
                  </a:lnTo>
                  <a:lnTo>
                    <a:pt x="2729" y="65"/>
                  </a:lnTo>
                  <a:lnTo>
                    <a:pt x="2741" y="78"/>
                  </a:lnTo>
                  <a:lnTo>
                    <a:pt x="2759" y="119"/>
                  </a:lnTo>
                  <a:lnTo>
                    <a:pt x="2753" y="131"/>
                  </a:lnTo>
                  <a:lnTo>
                    <a:pt x="2741" y="131"/>
                  </a:lnTo>
                  <a:lnTo>
                    <a:pt x="2735" y="119"/>
                  </a:lnTo>
                  <a:lnTo>
                    <a:pt x="2712" y="124"/>
                  </a:lnTo>
                  <a:lnTo>
                    <a:pt x="2694" y="124"/>
                  </a:lnTo>
                  <a:lnTo>
                    <a:pt x="2682" y="119"/>
                  </a:lnTo>
                  <a:lnTo>
                    <a:pt x="2671" y="124"/>
                  </a:lnTo>
                  <a:lnTo>
                    <a:pt x="2676" y="136"/>
                  </a:lnTo>
                  <a:lnTo>
                    <a:pt x="2676" y="148"/>
                  </a:lnTo>
                  <a:lnTo>
                    <a:pt x="2600" y="184"/>
                  </a:lnTo>
                  <a:lnTo>
                    <a:pt x="2582" y="201"/>
                  </a:lnTo>
                  <a:lnTo>
                    <a:pt x="2552" y="225"/>
                  </a:lnTo>
                  <a:lnTo>
                    <a:pt x="2504" y="236"/>
                  </a:lnTo>
                  <a:lnTo>
                    <a:pt x="2493" y="266"/>
                  </a:lnTo>
                  <a:lnTo>
                    <a:pt x="2493" y="278"/>
                  </a:lnTo>
                  <a:lnTo>
                    <a:pt x="2504" y="278"/>
                  </a:lnTo>
                  <a:lnTo>
                    <a:pt x="2522" y="272"/>
                  </a:lnTo>
                  <a:lnTo>
                    <a:pt x="2570" y="248"/>
                  </a:lnTo>
                  <a:lnTo>
                    <a:pt x="2623" y="236"/>
                  </a:lnTo>
                  <a:lnTo>
                    <a:pt x="2653" y="218"/>
                  </a:lnTo>
                  <a:lnTo>
                    <a:pt x="2699" y="218"/>
                  </a:lnTo>
                  <a:lnTo>
                    <a:pt x="2706" y="225"/>
                  </a:lnTo>
                  <a:lnTo>
                    <a:pt x="2699" y="254"/>
                  </a:lnTo>
                  <a:lnTo>
                    <a:pt x="2706" y="266"/>
                  </a:lnTo>
                  <a:lnTo>
                    <a:pt x="2717" y="278"/>
                  </a:lnTo>
                  <a:lnTo>
                    <a:pt x="2735" y="272"/>
                  </a:lnTo>
                  <a:lnTo>
                    <a:pt x="2741" y="254"/>
                  </a:lnTo>
                  <a:lnTo>
                    <a:pt x="2770" y="218"/>
                  </a:lnTo>
                  <a:lnTo>
                    <a:pt x="2795" y="218"/>
                  </a:lnTo>
                  <a:lnTo>
                    <a:pt x="2812" y="254"/>
                  </a:lnTo>
                  <a:lnTo>
                    <a:pt x="2818" y="325"/>
                  </a:lnTo>
                  <a:lnTo>
                    <a:pt x="2830" y="342"/>
                  </a:lnTo>
                  <a:lnTo>
                    <a:pt x="2824" y="355"/>
                  </a:lnTo>
                  <a:lnTo>
                    <a:pt x="2783" y="385"/>
                  </a:lnTo>
                  <a:lnTo>
                    <a:pt x="2770" y="408"/>
                  </a:lnTo>
                  <a:lnTo>
                    <a:pt x="2770" y="426"/>
                  </a:lnTo>
                  <a:lnTo>
                    <a:pt x="2735" y="456"/>
                  </a:lnTo>
                  <a:lnTo>
                    <a:pt x="2712" y="461"/>
                  </a:lnTo>
                  <a:lnTo>
                    <a:pt x="2688" y="479"/>
                  </a:lnTo>
                  <a:lnTo>
                    <a:pt x="2635" y="473"/>
                  </a:lnTo>
                  <a:lnTo>
                    <a:pt x="2617" y="467"/>
                  </a:lnTo>
                  <a:lnTo>
                    <a:pt x="2611" y="473"/>
                  </a:lnTo>
                  <a:lnTo>
                    <a:pt x="2605" y="473"/>
                  </a:lnTo>
                  <a:lnTo>
                    <a:pt x="2593" y="449"/>
                  </a:lnTo>
                  <a:lnTo>
                    <a:pt x="2593" y="438"/>
                  </a:lnTo>
                  <a:lnTo>
                    <a:pt x="2587" y="426"/>
                  </a:lnTo>
                  <a:lnTo>
                    <a:pt x="2570" y="426"/>
                  </a:lnTo>
                  <a:lnTo>
                    <a:pt x="2564" y="431"/>
                  </a:lnTo>
                  <a:lnTo>
                    <a:pt x="2570" y="484"/>
                  </a:lnTo>
                  <a:lnTo>
                    <a:pt x="2564" y="497"/>
                  </a:lnTo>
                  <a:lnTo>
                    <a:pt x="2557" y="491"/>
                  </a:lnTo>
                  <a:lnTo>
                    <a:pt x="2570" y="514"/>
                  </a:lnTo>
                  <a:lnTo>
                    <a:pt x="2593" y="514"/>
                  </a:lnTo>
                  <a:lnTo>
                    <a:pt x="2617" y="538"/>
                  </a:lnTo>
                  <a:lnTo>
                    <a:pt x="2600" y="567"/>
                  </a:lnTo>
                  <a:lnTo>
                    <a:pt x="2611" y="580"/>
                  </a:lnTo>
                  <a:lnTo>
                    <a:pt x="2552" y="656"/>
                  </a:lnTo>
                  <a:lnTo>
                    <a:pt x="2529" y="662"/>
                  </a:lnTo>
                  <a:lnTo>
                    <a:pt x="2499" y="656"/>
                  </a:lnTo>
                  <a:lnTo>
                    <a:pt x="2475" y="656"/>
                  </a:lnTo>
                  <a:lnTo>
                    <a:pt x="2469" y="662"/>
                  </a:lnTo>
                  <a:lnTo>
                    <a:pt x="2487" y="679"/>
                  </a:lnTo>
                  <a:lnTo>
                    <a:pt x="2557" y="674"/>
                  </a:lnTo>
                  <a:lnTo>
                    <a:pt x="2600" y="662"/>
                  </a:lnTo>
                  <a:lnTo>
                    <a:pt x="2658" y="633"/>
                  </a:lnTo>
                  <a:lnTo>
                    <a:pt x="2664" y="615"/>
                  </a:lnTo>
                  <a:lnTo>
                    <a:pt x="2682" y="615"/>
                  </a:lnTo>
                  <a:lnTo>
                    <a:pt x="2699" y="638"/>
                  </a:lnTo>
                  <a:lnTo>
                    <a:pt x="2682" y="686"/>
                  </a:lnTo>
                  <a:lnTo>
                    <a:pt x="2628" y="745"/>
                  </a:lnTo>
                  <a:lnTo>
                    <a:pt x="2575" y="756"/>
                  </a:lnTo>
                  <a:lnTo>
                    <a:pt x="2552" y="768"/>
                  </a:lnTo>
                  <a:lnTo>
                    <a:pt x="2487" y="774"/>
                  </a:lnTo>
                  <a:lnTo>
                    <a:pt x="2434" y="862"/>
                  </a:lnTo>
                  <a:lnTo>
                    <a:pt x="2410" y="869"/>
                  </a:lnTo>
                  <a:lnTo>
                    <a:pt x="2410" y="880"/>
                  </a:lnTo>
                  <a:lnTo>
                    <a:pt x="2410" y="887"/>
                  </a:lnTo>
                  <a:lnTo>
                    <a:pt x="2346" y="928"/>
                  </a:lnTo>
                  <a:lnTo>
                    <a:pt x="2310" y="969"/>
                  </a:lnTo>
                  <a:lnTo>
                    <a:pt x="2280" y="1052"/>
                  </a:lnTo>
                  <a:lnTo>
                    <a:pt x="2257" y="1141"/>
                  </a:lnTo>
                  <a:lnTo>
                    <a:pt x="2245" y="1164"/>
                  </a:lnTo>
                  <a:lnTo>
                    <a:pt x="2209" y="1176"/>
                  </a:lnTo>
                  <a:lnTo>
                    <a:pt x="2080" y="1199"/>
                  </a:lnTo>
                  <a:lnTo>
                    <a:pt x="2068" y="1211"/>
                  </a:lnTo>
                  <a:lnTo>
                    <a:pt x="1631" y="922"/>
                  </a:lnTo>
                  <a:lnTo>
                    <a:pt x="1264" y="969"/>
                  </a:lnTo>
                  <a:lnTo>
                    <a:pt x="1258" y="915"/>
                  </a:lnTo>
                  <a:lnTo>
                    <a:pt x="1193" y="862"/>
                  </a:lnTo>
                  <a:lnTo>
                    <a:pt x="1157" y="880"/>
                  </a:lnTo>
                  <a:lnTo>
                    <a:pt x="1146" y="869"/>
                  </a:lnTo>
                  <a:lnTo>
                    <a:pt x="1152" y="851"/>
                  </a:lnTo>
                  <a:lnTo>
                    <a:pt x="1152" y="845"/>
                  </a:lnTo>
                  <a:lnTo>
                    <a:pt x="721" y="892"/>
                  </a:lnTo>
                  <a:lnTo>
                    <a:pt x="709" y="887"/>
                  </a:lnTo>
                  <a:lnTo>
                    <a:pt x="703" y="904"/>
                  </a:lnTo>
                  <a:lnTo>
                    <a:pt x="614" y="945"/>
                  </a:lnTo>
                  <a:lnTo>
                    <a:pt x="614" y="963"/>
                  </a:lnTo>
                  <a:lnTo>
                    <a:pt x="584" y="963"/>
                  </a:lnTo>
                  <a:lnTo>
                    <a:pt x="485" y="1011"/>
                  </a:lnTo>
                  <a:lnTo>
                    <a:pt x="0" y="1082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1.5%</a:t>
              </a:r>
            </a:p>
          </p:txBody>
        </p:sp>
        <p:sp>
          <p:nvSpPr>
            <p:cNvPr id="39" name="Freeform 76">
              <a:extLst>
                <a:ext uri="{FF2B5EF4-FFF2-40B4-BE49-F238E27FC236}">
                  <a16:creationId xmlns:a16="http://schemas.microsoft.com/office/drawing/2014/main" id="{B5EFAB9C-EC2F-49D4-9385-309B8B80EA4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5676" y="4436441"/>
              <a:ext cx="704137" cy="693872"/>
            </a:xfrm>
            <a:custGeom>
              <a:avLst/>
              <a:gdLst/>
              <a:ahLst/>
              <a:cxnLst>
                <a:cxn ang="0">
                  <a:pos x="237" y="951"/>
                </a:cxn>
                <a:cxn ang="0">
                  <a:pos x="278" y="1033"/>
                </a:cxn>
                <a:cxn ang="0">
                  <a:pos x="325" y="1081"/>
                </a:cxn>
                <a:cxn ang="0">
                  <a:pos x="331" y="1139"/>
                </a:cxn>
                <a:cxn ang="0">
                  <a:pos x="354" y="1187"/>
                </a:cxn>
                <a:cxn ang="0">
                  <a:pos x="325" y="1281"/>
                </a:cxn>
                <a:cxn ang="0">
                  <a:pos x="313" y="1405"/>
                </a:cxn>
                <a:cxn ang="0">
                  <a:pos x="342" y="1595"/>
                </a:cxn>
                <a:cxn ang="0">
                  <a:pos x="390" y="1684"/>
                </a:cxn>
                <a:cxn ang="0">
                  <a:pos x="425" y="1737"/>
                </a:cxn>
                <a:cxn ang="0">
                  <a:pos x="443" y="1795"/>
                </a:cxn>
                <a:cxn ang="0">
                  <a:pos x="1382" y="1783"/>
                </a:cxn>
                <a:cxn ang="0">
                  <a:pos x="1442" y="1807"/>
                </a:cxn>
                <a:cxn ang="0">
                  <a:pos x="1424" y="1671"/>
                </a:cxn>
                <a:cxn ang="0">
                  <a:pos x="1442" y="1624"/>
                </a:cxn>
                <a:cxn ang="0">
                  <a:pos x="1531" y="1636"/>
                </a:cxn>
                <a:cxn ang="0">
                  <a:pos x="1619" y="1630"/>
                </a:cxn>
                <a:cxn ang="0">
                  <a:pos x="1602" y="1529"/>
                </a:cxn>
                <a:cxn ang="0">
                  <a:pos x="1607" y="1453"/>
                </a:cxn>
                <a:cxn ang="0">
                  <a:pos x="1660" y="1251"/>
                </a:cxn>
                <a:cxn ang="0">
                  <a:pos x="1713" y="1134"/>
                </a:cxn>
                <a:cxn ang="0">
                  <a:pos x="1754" y="1098"/>
                </a:cxn>
                <a:cxn ang="0">
                  <a:pos x="1743" y="1075"/>
                </a:cxn>
                <a:cxn ang="0">
                  <a:pos x="1726" y="1068"/>
                </a:cxn>
                <a:cxn ang="0">
                  <a:pos x="1660" y="1051"/>
                </a:cxn>
                <a:cxn ang="0">
                  <a:pos x="1630" y="951"/>
                </a:cxn>
                <a:cxn ang="0">
                  <a:pos x="1542" y="873"/>
                </a:cxn>
                <a:cxn ang="0">
                  <a:pos x="1483" y="756"/>
                </a:cxn>
                <a:cxn ang="0">
                  <a:pos x="1435" y="697"/>
                </a:cxn>
                <a:cxn ang="0">
                  <a:pos x="1341" y="626"/>
                </a:cxn>
                <a:cxn ang="0">
                  <a:pos x="1306" y="578"/>
                </a:cxn>
                <a:cxn ang="0">
                  <a:pos x="1270" y="525"/>
                </a:cxn>
                <a:cxn ang="0">
                  <a:pos x="1110" y="413"/>
                </a:cxn>
                <a:cxn ang="0">
                  <a:pos x="1052" y="366"/>
                </a:cxn>
                <a:cxn ang="0">
                  <a:pos x="981" y="259"/>
                </a:cxn>
                <a:cxn ang="0">
                  <a:pos x="933" y="206"/>
                </a:cxn>
                <a:cxn ang="0">
                  <a:pos x="775" y="147"/>
                </a:cxn>
                <a:cxn ang="0">
                  <a:pos x="780" y="59"/>
                </a:cxn>
                <a:cxn ang="0">
                  <a:pos x="821" y="18"/>
                </a:cxn>
                <a:cxn ang="0">
                  <a:pos x="816" y="0"/>
                </a:cxn>
                <a:cxn ang="0">
                  <a:pos x="0" y="106"/>
                </a:cxn>
              </a:cxnLst>
              <a:rect l="0" t="0" r="r" b="b"/>
              <a:pathLst>
                <a:path w="1761" h="1807">
                  <a:moveTo>
                    <a:pt x="0" y="106"/>
                  </a:moveTo>
                  <a:lnTo>
                    <a:pt x="237" y="951"/>
                  </a:lnTo>
                  <a:lnTo>
                    <a:pt x="260" y="974"/>
                  </a:lnTo>
                  <a:lnTo>
                    <a:pt x="278" y="1033"/>
                  </a:lnTo>
                  <a:lnTo>
                    <a:pt x="290" y="1063"/>
                  </a:lnTo>
                  <a:lnTo>
                    <a:pt x="325" y="1081"/>
                  </a:lnTo>
                  <a:lnTo>
                    <a:pt x="342" y="1104"/>
                  </a:lnTo>
                  <a:lnTo>
                    <a:pt x="331" y="1139"/>
                  </a:lnTo>
                  <a:lnTo>
                    <a:pt x="360" y="1175"/>
                  </a:lnTo>
                  <a:lnTo>
                    <a:pt x="354" y="1187"/>
                  </a:lnTo>
                  <a:lnTo>
                    <a:pt x="325" y="1228"/>
                  </a:lnTo>
                  <a:lnTo>
                    <a:pt x="325" y="1281"/>
                  </a:lnTo>
                  <a:lnTo>
                    <a:pt x="301" y="1334"/>
                  </a:lnTo>
                  <a:lnTo>
                    <a:pt x="313" y="1405"/>
                  </a:lnTo>
                  <a:lnTo>
                    <a:pt x="349" y="1494"/>
                  </a:lnTo>
                  <a:lnTo>
                    <a:pt x="342" y="1595"/>
                  </a:lnTo>
                  <a:lnTo>
                    <a:pt x="384" y="1659"/>
                  </a:lnTo>
                  <a:lnTo>
                    <a:pt x="390" y="1684"/>
                  </a:lnTo>
                  <a:lnTo>
                    <a:pt x="395" y="1707"/>
                  </a:lnTo>
                  <a:lnTo>
                    <a:pt x="425" y="1737"/>
                  </a:lnTo>
                  <a:lnTo>
                    <a:pt x="425" y="1766"/>
                  </a:lnTo>
                  <a:lnTo>
                    <a:pt x="443" y="1795"/>
                  </a:lnTo>
                  <a:lnTo>
                    <a:pt x="1371" y="1737"/>
                  </a:lnTo>
                  <a:lnTo>
                    <a:pt x="1382" y="1783"/>
                  </a:lnTo>
                  <a:lnTo>
                    <a:pt x="1400" y="1801"/>
                  </a:lnTo>
                  <a:lnTo>
                    <a:pt x="1442" y="1807"/>
                  </a:lnTo>
                  <a:lnTo>
                    <a:pt x="1453" y="1760"/>
                  </a:lnTo>
                  <a:lnTo>
                    <a:pt x="1424" y="1671"/>
                  </a:lnTo>
                  <a:lnTo>
                    <a:pt x="1430" y="1641"/>
                  </a:lnTo>
                  <a:lnTo>
                    <a:pt x="1442" y="1624"/>
                  </a:lnTo>
                  <a:lnTo>
                    <a:pt x="1465" y="1606"/>
                  </a:lnTo>
                  <a:lnTo>
                    <a:pt x="1531" y="1636"/>
                  </a:lnTo>
                  <a:lnTo>
                    <a:pt x="1589" y="1636"/>
                  </a:lnTo>
                  <a:lnTo>
                    <a:pt x="1619" y="1630"/>
                  </a:lnTo>
                  <a:lnTo>
                    <a:pt x="1613" y="1565"/>
                  </a:lnTo>
                  <a:lnTo>
                    <a:pt x="1602" y="1529"/>
                  </a:lnTo>
                  <a:lnTo>
                    <a:pt x="1602" y="1482"/>
                  </a:lnTo>
                  <a:lnTo>
                    <a:pt x="1607" y="1453"/>
                  </a:lnTo>
                  <a:lnTo>
                    <a:pt x="1655" y="1311"/>
                  </a:lnTo>
                  <a:lnTo>
                    <a:pt x="1660" y="1251"/>
                  </a:lnTo>
                  <a:lnTo>
                    <a:pt x="1684" y="1192"/>
                  </a:lnTo>
                  <a:lnTo>
                    <a:pt x="1713" y="1134"/>
                  </a:lnTo>
                  <a:lnTo>
                    <a:pt x="1743" y="1110"/>
                  </a:lnTo>
                  <a:lnTo>
                    <a:pt x="1754" y="1098"/>
                  </a:lnTo>
                  <a:lnTo>
                    <a:pt x="1761" y="1081"/>
                  </a:lnTo>
                  <a:lnTo>
                    <a:pt x="1743" y="1075"/>
                  </a:lnTo>
                  <a:lnTo>
                    <a:pt x="1737" y="1068"/>
                  </a:lnTo>
                  <a:lnTo>
                    <a:pt x="1726" y="1068"/>
                  </a:lnTo>
                  <a:lnTo>
                    <a:pt x="1678" y="1063"/>
                  </a:lnTo>
                  <a:lnTo>
                    <a:pt x="1660" y="1051"/>
                  </a:lnTo>
                  <a:lnTo>
                    <a:pt x="1655" y="1033"/>
                  </a:lnTo>
                  <a:lnTo>
                    <a:pt x="1630" y="951"/>
                  </a:lnTo>
                  <a:lnTo>
                    <a:pt x="1589" y="898"/>
                  </a:lnTo>
                  <a:lnTo>
                    <a:pt x="1542" y="873"/>
                  </a:lnTo>
                  <a:lnTo>
                    <a:pt x="1513" y="791"/>
                  </a:lnTo>
                  <a:lnTo>
                    <a:pt x="1483" y="756"/>
                  </a:lnTo>
                  <a:lnTo>
                    <a:pt x="1465" y="708"/>
                  </a:lnTo>
                  <a:lnTo>
                    <a:pt x="1435" y="697"/>
                  </a:lnTo>
                  <a:lnTo>
                    <a:pt x="1382" y="673"/>
                  </a:lnTo>
                  <a:lnTo>
                    <a:pt x="1341" y="626"/>
                  </a:lnTo>
                  <a:lnTo>
                    <a:pt x="1306" y="602"/>
                  </a:lnTo>
                  <a:lnTo>
                    <a:pt x="1306" y="578"/>
                  </a:lnTo>
                  <a:lnTo>
                    <a:pt x="1288" y="543"/>
                  </a:lnTo>
                  <a:lnTo>
                    <a:pt x="1270" y="525"/>
                  </a:lnTo>
                  <a:lnTo>
                    <a:pt x="1217" y="507"/>
                  </a:lnTo>
                  <a:lnTo>
                    <a:pt x="1110" y="413"/>
                  </a:lnTo>
                  <a:lnTo>
                    <a:pt x="1064" y="396"/>
                  </a:lnTo>
                  <a:lnTo>
                    <a:pt x="1052" y="366"/>
                  </a:lnTo>
                  <a:lnTo>
                    <a:pt x="1011" y="325"/>
                  </a:lnTo>
                  <a:lnTo>
                    <a:pt x="981" y="259"/>
                  </a:lnTo>
                  <a:lnTo>
                    <a:pt x="945" y="224"/>
                  </a:lnTo>
                  <a:lnTo>
                    <a:pt x="933" y="206"/>
                  </a:lnTo>
                  <a:lnTo>
                    <a:pt x="869" y="195"/>
                  </a:lnTo>
                  <a:lnTo>
                    <a:pt x="775" y="147"/>
                  </a:lnTo>
                  <a:lnTo>
                    <a:pt x="750" y="124"/>
                  </a:lnTo>
                  <a:lnTo>
                    <a:pt x="780" y="59"/>
                  </a:lnTo>
                  <a:lnTo>
                    <a:pt x="803" y="41"/>
                  </a:lnTo>
                  <a:lnTo>
                    <a:pt x="821" y="18"/>
                  </a:lnTo>
                  <a:lnTo>
                    <a:pt x="821" y="5"/>
                  </a:lnTo>
                  <a:lnTo>
                    <a:pt x="816" y="0"/>
                  </a:lnTo>
                  <a:lnTo>
                    <a:pt x="331" y="71"/>
                  </a:lnTo>
                  <a:lnTo>
                    <a:pt x="0" y="106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1.1%</a:t>
              </a:r>
            </a:p>
          </p:txBody>
        </p:sp>
        <p:sp>
          <p:nvSpPr>
            <p:cNvPr id="40" name="Freeform 78">
              <a:extLst>
                <a:ext uri="{FF2B5EF4-FFF2-40B4-BE49-F238E27FC236}">
                  <a16:creationId xmlns:a16="http://schemas.microsoft.com/office/drawing/2014/main" id="{1E22611F-E7E7-4E50-B426-C7B638B8B2C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2630" y="5054893"/>
              <a:ext cx="1171155" cy="850515"/>
            </a:xfrm>
            <a:custGeom>
              <a:avLst/>
              <a:gdLst/>
              <a:ahLst/>
              <a:cxnLst>
                <a:cxn ang="0">
                  <a:pos x="6" y="183"/>
                </a:cxn>
                <a:cxn ang="0">
                  <a:pos x="0" y="230"/>
                </a:cxn>
                <a:cxn ang="0">
                  <a:pos x="59" y="289"/>
                </a:cxn>
                <a:cxn ang="0">
                  <a:pos x="71" y="360"/>
                </a:cxn>
                <a:cxn ang="0">
                  <a:pos x="94" y="390"/>
                </a:cxn>
                <a:cxn ang="0">
                  <a:pos x="77" y="438"/>
                </a:cxn>
                <a:cxn ang="0">
                  <a:pos x="160" y="420"/>
                </a:cxn>
                <a:cxn ang="0">
                  <a:pos x="201" y="360"/>
                </a:cxn>
                <a:cxn ang="0">
                  <a:pos x="248" y="355"/>
                </a:cxn>
                <a:cxn ang="0">
                  <a:pos x="213" y="402"/>
                </a:cxn>
                <a:cxn ang="0">
                  <a:pos x="443" y="337"/>
                </a:cxn>
                <a:cxn ang="0">
                  <a:pos x="437" y="372"/>
                </a:cxn>
                <a:cxn ang="0">
                  <a:pos x="591" y="408"/>
                </a:cxn>
                <a:cxn ang="0">
                  <a:pos x="680" y="431"/>
                </a:cxn>
                <a:cxn ang="0">
                  <a:pos x="750" y="449"/>
                </a:cxn>
                <a:cxn ang="0">
                  <a:pos x="745" y="473"/>
                </a:cxn>
                <a:cxn ang="0">
                  <a:pos x="850" y="573"/>
                </a:cxn>
                <a:cxn ang="0">
                  <a:pos x="827" y="603"/>
                </a:cxn>
                <a:cxn ang="0">
                  <a:pos x="821" y="621"/>
                </a:cxn>
                <a:cxn ang="0">
                  <a:pos x="969" y="573"/>
                </a:cxn>
                <a:cxn ang="0">
                  <a:pos x="1182" y="491"/>
                </a:cxn>
                <a:cxn ang="0">
                  <a:pos x="1187" y="413"/>
                </a:cxn>
                <a:cxn ang="0">
                  <a:pos x="1459" y="502"/>
                </a:cxn>
                <a:cxn ang="0">
                  <a:pos x="1636" y="662"/>
                </a:cxn>
                <a:cxn ang="0">
                  <a:pos x="1755" y="715"/>
                </a:cxn>
                <a:cxn ang="0">
                  <a:pos x="1826" y="845"/>
                </a:cxn>
                <a:cxn ang="0">
                  <a:pos x="1814" y="1135"/>
                </a:cxn>
                <a:cxn ang="0">
                  <a:pos x="1890" y="1288"/>
                </a:cxn>
                <a:cxn ang="0">
                  <a:pos x="1872" y="1187"/>
                </a:cxn>
                <a:cxn ang="0">
                  <a:pos x="1938" y="1223"/>
                </a:cxn>
                <a:cxn ang="0">
                  <a:pos x="1968" y="1187"/>
                </a:cxn>
                <a:cxn ang="0">
                  <a:pos x="1968" y="1252"/>
                </a:cxn>
                <a:cxn ang="0">
                  <a:pos x="1908" y="1353"/>
                </a:cxn>
                <a:cxn ang="0">
                  <a:pos x="1968" y="1442"/>
                </a:cxn>
                <a:cxn ang="0">
                  <a:pos x="2115" y="1619"/>
                </a:cxn>
                <a:cxn ang="0">
                  <a:pos x="2163" y="1637"/>
                </a:cxn>
                <a:cxn ang="0">
                  <a:pos x="2234" y="1749"/>
                </a:cxn>
                <a:cxn ang="0">
                  <a:pos x="2351" y="1944"/>
                </a:cxn>
                <a:cxn ang="0">
                  <a:pos x="2564" y="2097"/>
                </a:cxn>
                <a:cxn ang="0">
                  <a:pos x="2640" y="2139"/>
                </a:cxn>
                <a:cxn ang="0">
                  <a:pos x="2617" y="2162"/>
                </a:cxn>
                <a:cxn ang="0">
                  <a:pos x="2594" y="2186"/>
                </a:cxn>
                <a:cxn ang="0">
                  <a:pos x="2676" y="2198"/>
                </a:cxn>
                <a:cxn ang="0">
                  <a:pos x="2883" y="2086"/>
                </a:cxn>
                <a:cxn ang="0">
                  <a:pos x="2871" y="1955"/>
                </a:cxn>
                <a:cxn ang="0">
                  <a:pos x="2894" y="1760"/>
                </a:cxn>
                <a:cxn ang="0">
                  <a:pos x="2871" y="1453"/>
                </a:cxn>
                <a:cxn ang="0">
                  <a:pos x="2694" y="1146"/>
                </a:cxn>
                <a:cxn ang="0">
                  <a:pos x="2612" y="1011"/>
                </a:cxn>
                <a:cxn ang="0">
                  <a:pos x="2612" y="892"/>
                </a:cxn>
                <a:cxn ang="0">
                  <a:pos x="2458" y="685"/>
                </a:cxn>
                <a:cxn ang="0">
                  <a:pos x="2346" y="562"/>
                </a:cxn>
                <a:cxn ang="0">
                  <a:pos x="2186" y="189"/>
                </a:cxn>
                <a:cxn ang="0">
                  <a:pos x="2151" y="147"/>
                </a:cxn>
                <a:cxn ang="0">
                  <a:pos x="2097" y="30"/>
                </a:cxn>
                <a:cxn ang="0">
                  <a:pos x="1950" y="18"/>
                </a:cxn>
                <a:cxn ang="0">
                  <a:pos x="1961" y="154"/>
                </a:cxn>
                <a:cxn ang="0">
                  <a:pos x="1890" y="177"/>
                </a:cxn>
                <a:cxn ang="0">
                  <a:pos x="933" y="160"/>
                </a:cxn>
                <a:cxn ang="0">
                  <a:pos x="898" y="78"/>
                </a:cxn>
              </a:cxnLst>
              <a:rect l="0" t="0" r="r" b="b"/>
              <a:pathLst>
                <a:path w="2930" h="2216">
                  <a:moveTo>
                    <a:pt x="898" y="78"/>
                  </a:moveTo>
                  <a:lnTo>
                    <a:pt x="6" y="165"/>
                  </a:lnTo>
                  <a:lnTo>
                    <a:pt x="6" y="183"/>
                  </a:lnTo>
                  <a:lnTo>
                    <a:pt x="6" y="195"/>
                  </a:lnTo>
                  <a:lnTo>
                    <a:pt x="0" y="201"/>
                  </a:lnTo>
                  <a:lnTo>
                    <a:pt x="0" y="230"/>
                  </a:lnTo>
                  <a:lnTo>
                    <a:pt x="30" y="271"/>
                  </a:lnTo>
                  <a:lnTo>
                    <a:pt x="48" y="289"/>
                  </a:lnTo>
                  <a:lnTo>
                    <a:pt x="59" y="289"/>
                  </a:lnTo>
                  <a:lnTo>
                    <a:pt x="83" y="307"/>
                  </a:lnTo>
                  <a:lnTo>
                    <a:pt x="89" y="325"/>
                  </a:lnTo>
                  <a:lnTo>
                    <a:pt x="71" y="360"/>
                  </a:lnTo>
                  <a:lnTo>
                    <a:pt x="71" y="372"/>
                  </a:lnTo>
                  <a:lnTo>
                    <a:pt x="89" y="378"/>
                  </a:lnTo>
                  <a:lnTo>
                    <a:pt x="94" y="390"/>
                  </a:lnTo>
                  <a:lnTo>
                    <a:pt x="94" y="396"/>
                  </a:lnTo>
                  <a:lnTo>
                    <a:pt x="77" y="413"/>
                  </a:lnTo>
                  <a:lnTo>
                    <a:pt x="77" y="438"/>
                  </a:lnTo>
                  <a:lnTo>
                    <a:pt x="89" y="443"/>
                  </a:lnTo>
                  <a:lnTo>
                    <a:pt x="136" y="431"/>
                  </a:lnTo>
                  <a:lnTo>
                    <a:pt x="160" y="420"/>
                  </a:lnTo>
                  <a:lnTo>
                    <a:pt x="172" y="367"/>
                  </a:lnTo>
                  <a:lnTo>
                    <a:pt x="183" y="355"/>
                  </a:lnTo>
                  <a:lnTo>
                    <a:pt x="201" y="360"/>
                  </a:lnTo>
                  <a:lnTo>
                    <a:pt x="218" y="360"/>
                  </a:lnTo>
                  <a:lnTo>
                    <a:pt x="231" y="355"/>
                  </a:lnTo>
                  <a:lnTo>
                    <a:pt x="248" y="355"/>
                  </a:lnTo>
                  <a:lnTo>
                    <a:pt x="243" y="372"/>
                  </a:lnTo>
                  <a:lnTo>
                    <a:pt x="207" y="402"/>
                  </a:lnTo>
                  <a:lnTo>
                    <a:pt x="213" y="402"/>
                  </a:lnTo>
                  <a:lnTo>
                    <a:pt x="243" y="390"/>
                  </a:lnTo>
                  <a:lnTo>
                    <a:pt x="289" y="390"/>
                  </a:lnTo>
                  <a:lnTo>
                    <a:pt x="443" y="337"/>
                  </a:lnTo>
                  <a:lnTo>
                    <a:pt x="467" y="337"/>
                  </a:lnTo>
                  <a:lnTo>
                    <a:pt x="467" y="349"/>
                  </a:lnTo>
                  <a:lnTo>
                    <a:pt x="437" y="372"/>
                  </a:lnTo>
                  <a:lnTo>
                    <a:pt x="455" y="378"/>
                  </a:lnTo>
                  <a:lnTo>
                    <a:pt x="520" y="385"/>
                  </a:lnTo>
                  <a:lnTo>
                    <a:pt x="591" y="408"/>
                  </a:lnTo>
                  <a:lnTo>
                    <a:pt x="662" y="443"/>
                  </a:lnTo>
                  <a:lnTo>
                    <a:pt x="680" y="455"/>
                  </a:lnTo>
                  <a:lnTo>
                    <a:pt x="680" y="431"/>
                  </a:lnTo>
                  <a:lnTo>
                    <a:pt x="692" y="420"/>
                  </a:lnTo>
                  <a:lnTo>
                    <a:pt x="709" y="438"/>
                  </a:lnTo>
                  <a:lnTo>
                    <a:pt x="750" y="449"/>
                  </a:lnTo>
                  <a:lnTo>
                    <a:pt x="763" y="455"/>
                  </a:lnTo>
                  <a:lnTo>
                    <a:pt x="763" y="461"/>
                  </a:lnTo>
                  <a:lnTo>
                    <a:pt x="745" y="473"/>
                  </a:lnTo>
                  <a:lnTo>
                    <a:pt x="750" y="484"/>
                  </a:lnTo>
                  <a:lnTo>
                    <a:pt x="845" y="550"/>
                  </a:lnTo>
                  <a:lnTo>
                    <a:pt x="850" y="573"/>
                  </a:lnTo>
                  <a:lnTo>
                    <a:pt x="845" y="597"/>
                  </a:lnTo>
                  <a:lnTo>
                    <a:pt x="839" y="608"/>
                  </a:lnTo>
                  <a:lnTo>
                    <a:pt x="827" y="603"/>
                  </a:lnTo>
                  <a:lnTo>
                    <a:pt x="821" y="580"/>
                  </a:lnTo>
                  <a:lnTo>
                    <a:pt x="809" y="603"/>
                  </a:lnTo>
                  <a:lnTo>
                    <a:pt x="821" y="621"/>
                  </a:lnTo>
                  <a:lnTo>
                    <a:pt x="833" y="626"/>
                  </a:lnTo>
                  <a:lnTo>
                    <a:pt x="963" y="591"/>
                  </a:lnTo>
                  <a:lnTo>
                    <a:pt x="969" y="573"/>
                  </a:lnTo>
                  <a:lnTo>
                    <a:pt x="1010" y="573"/>
                  </a:lnTo>
                  <a:lnTo>
                    <a:pt x="1111" y="491"/>
                  </a:lnTo>
                  <a:lnTo>
                    <a:pt x="1182" y="491"/>
                  </a:lnTo>
                  <a:lnTo>
                    <a:pt x="1182" y="473"/>
                  </a:lnTo>
                  <a:lnTo>
                    <a:pt x="1170" y="455"/>
                  </a:lnTo>
                  <a:lnTo>
                    <a:pt x="1187" y="413"/>
                  </a:lnTo>
                  <a:lnTo>
                    <a:pt x="1294" y="402"/>
                  </a:lnTo>
                  <a:lnTo>
                    <a:pt x="1453" y="479"/>
                  </a:lnTo>
                  <a:lnTo>
                    <a:pt x="1459" y="502"/>
                  </a:lnTo>
                  <a:lnTo>
                    <a:pt x="1501" y="538"/>
                  </a:lnTo>
                  <a:lnTo>
                    <a:pt x="1536" y="591"/>
                  </a:lnTo>
                  <a:lnTo>
                    <a:pt x="1636" y="662"/>
                  </a:lnTo>
                  <a:lnTo>
                    <a:pt x="1648" y="692"/>
                  </a:lnTo>
                  <a:lnTo>
                    <a:pt x="1678" y="715"/>
                  </a:lnTo>
                  <a:lnTo>
                    <a:pt x="1755" y="715"/>
                  </a:lnTo>
                  <a:lnTo>
                    <a:pt x="1814" y="804"/>
                  </a:lnTo>
                  <a:lnTo>
                    <a:pt x="1831" y="816"/>
                  </a:lnTo>
                  <a:lnTo>
                    <a:pt x="1826" y="845"/>
                  </a:lnTo>
                  <a:lnTo>
                    <a:pt x="1849" y="933"/>
                  </a:lnTo>
                  <a:lnTo>
                    <a:pt x="1837" y="1029"/>
                  </a:lnTo>
                  <a:lnTo>
                    <a:pt x="1814" y="1135"/>
                  </a:lnTo>
                  <a:lnTo>
                    <a:pt x="1819" y="1223"/>
                  </a:lnTo>
                  <a:lnTo>
                    <a:pt x="1831" y="1252"/>
                  </a:lnTo>
                  <a:lnTo>
                    <a:pt x="1890" y="1288"/>
                  </a:lnTo>
                  <a:lnTo>
                    <a:pt x="1908" y="1252"/>
                  </a:lnTo>
                  <a:lnTo>
                    <a:pt x="1890" y="1240"/>
                  </a:lnTo>
                  <a:lnTo>
                    <a:pt x="1872" y="1187"/>
                  </a:lnTo>
                  <a:lnTo>
                    <a:pt x="1879" y="1176"/>
                  </a:lnTo>
                  <a:lnTo>
                    <a:pt x="1914" y="1164"/>
                  </a:lnTo>
                  <a:lnTo>
                    <a:pt x="1938" y="1223"/>
                  </a:lnTo>
                  <a:lnTo>
                    <a:pt x="1950" y="1217"/>
                  </a:lnTo>
                  <a:lnTo>
                    <a:pt x="1961" y="1194"/>
                  </a:lnTo>
                  <a:lnTo>
                    <a:pt x="1968" y="1187"/>
                  </a:lnTo>
                  <a:lnTo>
                    <a:pt x="1985" y="1199"/>
                  </a:lnTo>
                  <a:lnTo>
                    <a:pt x="1985" y="1223"/>
                  </a:lnTo>
                  <a:lnTo>
                    <a:pt x="1968" y="1252"/>
                  </a:lnTo>
                  <a:lnTo>
                    <a:pt x="1950" y="1276"/>
                  </a:lnTo>
                  <a:lnTo>
                    <a:pt x="1926" y="1347"/>
                  </a:lnTo>
                  <a:lnTo>
                    <a:pt x="1908" y="1353"/>
                  </a:lnTo>
                  <a:lnTo>
                    <a:pt x="1908" y="1389"/>
                  </a:lnTo>
                  <a:lnTo>
                    <a:pt x="1932" y="1412"/>
                  </a:lnTo>
                  <a:lnTo>
                    <a:pt x="1968" y="1442"/>
                  </a:lnTo>
                  <a:lnTo>
                    <a:pt x="2021" y="1566"/>
                  </a:lnTo>
                  <a:lnTo>
                    <a:pt x="2103" y="1619"/>
                  </a:lnTo>
                  <a:lnTo>
                    <a:pt x="2115" y="1619"/>
                  </a:lnTo>
                  <a:lnTo>
                    <a:pt x="2121" y="1589"/>
                  </a:lnTo>
                  <a:lnTo>
                    <a:pt x="2145" y="1589"/>
                  </a:lnTo>
                  <a:lnTo>
                    <a:pt x="2163" y="1637"/>
                  </a:lnTo>
                  <a:lnTo>
                    <a:pt x="2168" y="1666"/>
                  </a:lnTo>
                  <a:lnTo>
                    <a:pt x="2198" y="1731"/>
                  </a:lnTo>
                  <a:lnTo>
                    <a:pt x="2234" y="1749"/>
                  </a:lnTo>
                  <a:lnTo>
                    <a:pt x="2269" y="1760"/>
                  </a:lnTo>
                  <a:lnTo>
                    <a:pt x="2333" y="1932"/>
                  </a:lnTo>
                  <a:lnTo>
                    <a:pt x="2351" y="1944"/>
                  </a:lnTo>
                  <a:lnTo>
                    <a:pt x="2434" y="1962"/>
                  </a:lnTo>
                  <a:lnTo>
                    <a:pt x="2470" y="1980"/>
                  </a:lnTo>
                  <a:lnTo>
                    <a:pt x="2564" y="2097"/>
                  </a:lnTo>
                  <a:lnTo>
                    <a:pt x="2605" y="2127"/>
                  </a:lnTo>
                  <a:lnTo>
                    <a:pt x="2623" y="2133"/>
                  </a:lnTo>
                  <a:lnTo>
                    <a:pt x="2640" y="2139"/>
                  </a:lnTo>
                  <a:lnTo>
                    <a:pt x="2653" y="2168"/>
                  </a:lnTo>
                  <a:lnTo>
                    <a:pt x="2635" y="2168"/>
                  </a:lnTo>
                  <a:lnTo>
                    <a:pt x="2617" y="2162"/>
                  </a:lnTo>
                  <a:lnTo>
                    <a:pt x="2605" y="2162"/>
                  </a:lnTo>
                  <a:lnTo>
                    <a:pt x="2594" y="2168"/>
                  </a:lnTo>
                  <a:lnTo>
                    <a:pt x="2594" y="2186"/>
                  </a:lnTo>
                  <a:lnTo>
                    <a:pt x="2605" y="2203"/>
                  </a:lnTo>
                  <a:lnTo>
                    <a:pt x="2653" y="2216"/>
                  </a:lnTo>
                  <a:lnTo>
                    <a:pt x="2676" y="2198"/>
                  </a:lnTo>
                  <a:lnTo>
                    <a:pt x="2711" y="2191"/>
                  </a:lnTo>
                  <a:lnTo>
                    <a:pt x="2853" y="2139"/>
                  </a:lnTo>
                  <a:lnTo>
                    <a:pt x="2883" y="2086"/>
                  </a:lnTo>
                  <a:lnTo>
                    <a:pt x="2889" y="2068"/>
                  </a:lnTo>
                  <a:lnTo>
                    <a:pt x="2871" y="1997"/>
                  </a:lnTo>
                  <a:lnTo>
                    <a:pt x="2871" y="1955"/>
                  </a:lnTo>
                  <a:lnTo>
                    <a:pt x="2901" y="1891"/>
                  </a:lnTo>
                  <a:lnTo>
                    <a:pt x="2930" y="1896"/>
                  </a:lnTo>
                  <a:lnTo>
                    <a:pt x="2894" y="1760"/>
                  </a:lnTo>
                  <a:lnTo>
                    <a:pt x="2907" y="1689"/>
                  </a:lnTo>
                  <a:lnTo>
                    <a:pt x="2894" y="1559"/>
                  </a:lnTo>
                  <a:lnTo>
                    <a:pt x="2871" y="1453"/>
                  </a:lnTo>
                  <a:lnTo>
                    <a:pt x="2848" y="1418"/>
                  </a:lnTo>
                  <a:lnTo>
                    <a:pt x="2754" y="1288"/>
                  </a:lnTo>
                  <a:lnTo>
                    <a:pt x="2694" y="1146"/>
                  </a:lnTo>
                  <a:lnTo>
                    <a:pt x="2617" y="1046"/>
                  </a:lnTo>
                  <a:lnTo>
                    <a:pt x="2617" y="1029"/>
                  </a:lnTo>
                  <a:lnTo>
                    <a:pt x="2612" y="1011"/>
                  </a:lnTo>
                  <a:lnTo>
                    <a:pt x="2587" y="951"/>
                  </a:lnTo>
                  <a:lnTo>
                    <a:pt x="2587" y="928"/>
                  </a:lnTo>
                  <a:lnTo>
                    <a:pt x="2612" y="892"/>
                  </a:lnTo>
                  <a:lnTo>
                    <a:pt x="2612" y="874"/>
                  </a:lnTo>
                  <a:lnTo>
                    <a:pt x="2511" y="745"/>
                  </a:lnTo>
                  <a:lnTo>
                    <a:pt x="2458" y="685"/>
                  </a:lnTo>
                  <a:lnTo>
                    <a:pt x="2422" y="662"/>
                  </a:lnTo>
                  <a:lnTo>
                    <a:pt x="2410" y="644"/>
                  </a:lnTo>
                  <a:lnTo>
                    <a:pt x="2346" y="562"/>
                  </a:lnTo>
                  <a:lnTo>
                    <a:pt x="2262" y="408"/>
                  </a:lnTo>
                  <a:lnTo>
                    <a:pt x="2239" y="319"/>
                  </a:lnTo>
                  <a:lnTo>
                    <a:pt x="2186" y="189"/>
                  </a:lnTo>
                  <a:lnTo>
                    <a:pt x="2186" y="172"/>
                  </a:lnTo>
                  <a:lnTo>
                    <a:pt x="2163" y="154"/>
                  </a:lnTo>
                  <a:lnTo>
                    <a:pt x="2151" y="147"/>
                  </a:lnTo>
                  <a:lnTo>
                    <a:pt x="2138" y="53"/>
                  </a:lnTo>
                  <a:lnTo>
                    <a:pt x="2127" y="24"/>
                  </a:lnTo>
                  <a:lnTo>
                    <a:pt x="2097" y="30"/>
                  </a:lnTo>
                  <a:lnTo>
                    <a:pt x="2039" y="30"/>
                  </a:lnTo>
                  <a:lnTo>
                    <a:pt x="1973" y="0"/>
                  </a:lnTo>
                  <a:lnTo>
                    <a:pt x="1950" y="18"/>
                  </a:lnTo>
                  <a:lnTo>
                    <a:pt x="1938" y="35"/>
                  </a:lnTo>
                  <a:lnTo>
                    <a:pt x="1932" y="65"/>
                  </a:lnTo>
                  <a:lnTo>
                    <a:pt x="1961" y="154"/>
                  </a:lnTo>
                  <a:lnTo>
                    <a:pt x="1950" y="201"/>
                  </a:lnTo>
                  <a:lnTo>
                    <a:pt x="1908" y="195"/>
                  </a:lnTo>
                  <a:lnTo>
                    <a:pt x="1890" y="177"/>
                  </a:lnTo>
                  <a:lnTo>
                    <a:pt x="1879" y="131"/>
                  </a:lnTo>
                  <a:lnTo>
                    <a:pt x="951" y="189"/>
                  </a:lnTo>
                  <a:lnTo>
                    <a:pt x="933" y="160"/>
                  </a:lnTo>
                  <a:lnTo>
                    <a:pt x="933" y="131"/>
                  </a:lnTo>
                  <a:lnTo>
                    <a:pt x="903" y="101"/>
                  </a:lnTo>
                  <a:lnTo>
                    <a:pt x="898" y="78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 w="12700">
              <a:solidFill>
                <a:srgbClr val="336600"/>
              </a:solidFill>
              <a:prstDash val="solid"/>
              <a:round/>
              <a:headEnd/>
              <a:tailEnd/>
            </a:ln>
          </p:spPr>
          <p:txBody>
            <a:bodyPr lIns="0" rIns="0" anchor="ctr"/>
            <a:lstStyle/>
            <a:p>
              <a:pPr marL="0" marR="0" lvl="0" indent="0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 pitchFamily="34" charset="0"/>
                </a:rPr>
                <a:t>                         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Arial" pitchFamily="34" charset="0"/>
                </a:rPr>
                <a:t>2.0%</a:t>
              </a:r>
            </a:p>
          </p:txBody>
        </p:sp>
        <p:sp>
          <p:nvSpPr>
            <p:cNvPr id="41" name="Freeform 79">
              <a:extLst>
                <a:ext uri="{FF2B5EF4-FFF2-40B4-BE49-F238E27FC236}">
                  <a16:creationId xmlns:a16="http://schemas.microsoft.com/office/drawing/2014/main" id="{D779014E-A38E-4F64-B527-BB3A33D8E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1296" y="3549955"/>
              <a:ext cx="588587" cy="272676"/>
            </a:xfrm>
            <a:custGeom>
              <a:avLst/>
              <a:gdLst/>
              <a:ahLst/>
              <a:cxnLst>
                <a:cxn ang="0">
                  <a:pos x="844" y="48"/>
                </a:cxn>
                <a:cxn ang="0">
                  <a:pos x="47" y="421"/>
                </a:cxn>
                <a:cxn ang="0">
                  <a:pos x="77" y="385"/>
                </a:cxn>
                <a:cxn ang="0">
                  <a:pos x="172" y="307"/>
                </a:cxn>
                <a:cxn ang="0">
                  <a:pos x="218" y="261"/>
                </a:cxn>
                <a:cxn ang="0">
                  <a:pos x="254" y="243"/>
                </a:cxn>
                <a:cxn ang="0">
                  <a:pos x="331" y="231"/>
                </a:cxn>
                <a:cxn ang="0">
                  <a:pos x="443" y="172"/>
                </a:cxn>
                <a:cxn ang="0">
                  <a:pos x="491" y="190"/>
                </a:cxn>
                <a:cxn ang="0">
                  <a:pos x="532" y="208"/>
                </a:cxn>
                <a:cxn ang="0">
                  <a:pos x="580" y="290"/>
                </a:cxn>
                <a:cxn ang="0">
                  <a:pos x="632" y="296"/>
                </a:cxn>
                <a:cxn ang="0">
                  <a:pos x="638" y="337"/>
                </a:cxn>
                <a:cxn ang="0">
                  <a:pos x="738" y="373"/>
                </a:cxn>
                <a:cxn ang="0">
                  <a:pos x="803" y="421"/>
                </a:cxn>
                <a:cxn ang="0">
                  <a:pos x="827" y="473"/>
                </a:cxn>
                <a:cxn ang="0">
                  <a:pos x="762" y="603"/>
                </a:cxn>
                <a:cxn ang="0">
                  <a:pos x="816" y="650"/>
                </a:cxn>
                <a:cxn ang="0">
                  <a:pos x="892" y="662"/>
                </a:cxn>
                <a:cxn ang="0">
                  <a:pos x="910" y="662"/>
                </a:cxn>
                <a:cxn ang="0">
                  <a:pos x="999" y="657"/>
                </a:cxn>
                <a:cxn ang="0">
                  <a:pos x="1093" y="692"/>
                </a:cxn>
                <a:cxn ang="0">
                  <a:pos x="1111" y="680"/>
                </a:cxn>
                <a:cxn ang="0">
                  <a:pos x="1064" y="614"/>
                </a:cxn>
                <a:cxn ang="0">
                  <a:pos x="1034" y="603"/>
                </a:cxn>
                <a:cxn ang="0">
                  <a:pos x="1052" y="586"/>
                </a:cxn>
                <a:cxn ang="0">
                  <a:pos x="1029" y="561"/>
                </a:cxn>
                <a:cxn ang="0">
                  <a:pos x="975" y="449"/>
                </a:cxn>
                <a:cxn ang="0">
                  <a:pos x="963" y="385"/>
                </a:cxn>
                <a:cxn ang="0">
                  <a:pos x="975" y="290"/>
                </a:cxn>
                <a:cxn ang="0">
                  <a:pos x="958" y="254"/>
                </a:cxn>
                <a:cxn ang="0">
                  <a:pos x="975" y="225"/>
                </a:cxn>
                <a:cxn ang="0">
                  <a:pos x="1040" y="160"/>
                </a:cxn>
                <a:cxn ang="0">
                  <a:pos x="1064" y="89"/>
                </a:cxn>
                <a:cxn ang="0">
                  <a:pos x="1111" y="112"/>
                </a:cxn>
                <a:cxn ang="0">
                  <a:pos x="1064" y="190"/>
                </a:cxn>
                <a:cxn ang="0">
                  <a:pos x="1029" y="249"/>
                </a:cxn>
                <a:cxn ang="0">
                  <a:pos x="1075" y="296"/>
                </a:cxn>
                <a:cxn ang="0">
                  <a:pos x="1087" y="385"/>
                </a:cxn>
                <a:cxn ang="0">
                  <a:pos x="1052" y="426"/>
                </a:cxn>
                <a:cxn ang="0">
                  <a:pos x="1093" y="456"/>
                </a:cxn>
                <a:cxn ang="0">
                  <a:pos x="1093" y="503"/>
                </a:cxn>
                <a:cxn ang="0">
                  <a:pos x="1111" y="573"/>
                </a:cxn>
                <a:cxn ang="0">
                  <a:pos x="1176" y="603"/>
                </a:cxn>
                <a:cxn ang="0">
                  <a:pos x="1217" y="591"/>
                </a:cxn>
                <a:cxn ang="0">
                  <a:pos x="1222" y="621"/>
                </a:cxn>
                <a:cxn ang="0">
                  <a:pos x="1252" y="680"/>
                </a:cxn>
                <a:cxn ang="0">
                  <a:pos x="1306" y="703"/>
                </a:cxn>
                <a:cxn ang="0">
                  <a:pos x="1336" y="680"/>
                </a:cxn>
                <a:cxn ang="0">
                  <a:pos x="1435" y="627"/>
                </a:cxn>
                <a:cxn ang="0">
                  <a:pos x="1477" y="467"/>
                </a:cxn>
                <a:cxn ang="0">
                  <a:pos x="1265" y="497"/>
                </a:cxn>
              </a:cxnLst>
              <a:rect l="0" t="0" r="r" b="b"/>
              <a:pathLst>
                <a:path w="1477" h="710">
                  <a:moveTo>
                    <a:pt x="1116" y="0"/>
                  </a:moveTo>
                  <a:lnTo>
                    <a:pt x="844" y="48"/>
                  </a:lnTo>
                  <a:lnTo>
                    <a:pt x="0" y="213"/>
                  </a:lnTo>
                  <a:lnTo>
                    <a:pt x="47" y="421"/>
                  </a:lnTo>
                  <a:lnTo>
                    <a:pt x="60" y="396"/>
                  </a:lnTo>
                  <a:lnTo>
                    <a:pt x="77" y="385"/>
                  </a:lnTo>
                  <a:lnTo>
                    <a:pt x="142" y="314"/>
                  </a:lnTo>
                  <a:lnTo>
                    <a:pt x="172" y="307"/>
                  </a:lnTo>
                  <a:lnTo>
                    <a:pt x="195" y="272"/>
                  </a:lnTo>
                  <a:lnTo>
                    <a:pt x="218" y="261"/>
                  </a:lnTo>
                  <a:lnTo>
                    <a:pt x="236" y="219"/>
                  </a:lnTo>
                  <a:lnTo>
                    <a:pt x="254" y="243"/>
                  </a:lnTo>
                  <a:lnTo>
                    <a:pt x="289" y="249"/>
                  </a:lnTo>
                  <a:lnTo>
                    <a:pt x="331" y="231"/>
                  </a:lnTo>
                  <a:lnTo>
                    <a:pt x="337" y="208"/>
                  </a:lnTo>
                  <a:lnTo>
                    <a:pt x="443" y="172"/>
                  </a:lnTo>
                  <a:lnTo>
                    <a:pt x="466" y="183"/>
                  </a:lnTo>
                  <a:lnTo>
                    <a:pt x="491" y="190"/>
                  </a:lnTo>
                  <a:lnTo>
                    <a:pt x="520" y="178"/>
                  </a:lnTo>
                  <a:lnTo>
                    <a:pt x="532" y="208"/>
                  </a:lnTo>
                  <a:lnTo>
                    <a:pt x="544" y="213"/>
                  </a:lnTo>
                  <a:lnTo>
                    <a:pt x="580" y="290"/>
                  </a:lnTo>
                  <a:lnTo>
                    <a:pt x="603" y="284"/>
                  </a:lnTo>
                  <a:lnTo>
                    <a:pt x="632" y="296"/>
                  </a:lnTo>
                  <a:lnTo>
                    <a:pt x="662" y="307"/>
                  </a:lnTo>
                  <a:lnTo>
                    <a:pt x="638" y="337"/>
                  </a:lnTo>
                  <a:lnTo>
                    <a:pt x="674" y="373"/>
                  </a:lnTo>
                  <a:lnTo>
                    <a:pt x="738" y="373"/>
                  </a:lnTo>
                  <a:lnTo>
                    <a:pt x="762" y="403"/>
                  </a:lnTo>
                  <a:lnTo>
                    <a:pt x="803" y="421"/>
                  </a:lnTo>
                  <a:lnTo>
                    <a:pt x="833" y="456"/>
                  </a:lnTo>
                  <a:lnTo>
                    <a:pt x="827" y="473"/>
                  </a:lnTo>
                  <a:lnTo>
                    <a:pt x="786" y="544"/>
                  </a:lnTo>
                  <a:lnTo>
                    <a:pt x="762" y="603"/>
                  </a:lnTo>
                  <a:lnTo>
                    <a:pt x="768" y="650"/>
                  </a:lnTo>
                  <a:lnTo>
                    <a:pt x="816" y="650"/>
                  </a:lnTo>
                  <a:lnTo>
                    <a:pt x="857" y="627"/>
                  </a:lnTo>
                  <a:lnTo>
                    <a:pt x="892" y="662"/>
                  </a:lnTo>
                  <a:lnTo>
                    <a:pt x="910" y="674"/>
                  </a:lnTo>
                  <a:lnTo>
                    <a:pt x="910" y="662"/>
                  </a:lnTo>
                  <a:lnTo>
                    <a:pt x="945" y="657"/>
                  </a:lnTo>
                  <a:lnTo>
                    <a:pt x="999" y="657"/>
                  </a:lnTo>
                  <a:lnTo>
                    <a:pt x="1064" y="680"/>
                  </a:lnTo>
                  <a:lnTo>
                    <a:pt x="1093" y="692"/>
                  </a:lnTo>
                  <a:lnTo>
                    <a:pt x="1111" y="692"/>
                  </a:lnTo>
                  <a:lnTo>
                    <a:pt x="1111" y="680"/>
                  </a:lnTo>
                  <a:lnTo>
                    <a:pt x="1093" y="662"/>
                  </a:lnTo>
                  <a:lnTo>
                    <a:pt x="1064" y="614"/>
                  </a:lnTo>
                  <a:lnTo>
                    <a:pt x="1040" y="609"/>
                  </a:lnTo>
                  <a:lnTo>
                    <a:pt x="1034" y="603"/>
                  </a:lnTo>
                  <a:lnTo>
                    <a:pt x="1040" y="586"/>
                  </a:lnTo>
                  <a:lnTo>
                    <a:pt x="1052" y="586"/>
                  </a:lnTo>
                  <a:lnTo>
                    <a:pt x="1057" y="573"/>
                  </a:lnTo>
                  <a:lnTo>
                    <a:pt x="1029" y="561"/>
                  </a:lnTo>
                  <a:lnTo>
                    <a:pt x="1004" y="520"/>
                  </a:lnTo>
                  <a:lnTo>
                    <a:pt x="975" y="449"/>
                  </a:lnTo>
                  <a:lnTo>
                    <a:pt x="969" y="421"/>
                  </a:lnTo>
                  <a:lnTo>
                    <a:pt x="963" y="385"/>
                  </a:lnTo>
                  <a:lnTo>
                    <a:pt x="975" y="307"/>
                  </a:lnTo>
                  <a:lnTo>
                    <a:pt x="975" y="290"/>
                  </a:lnTo>
                  <a:lnTo>
                    <a:pt x="963" y="279"/>
                  </a:lnTo>
                  <a:lnTo>
                    <a:pt x="958" y="254"/>
                  </a:lnTo>
                  <a:lnTo>
                    <a:pt x="963" y="243"/>
                  </a:lnTo>
                  <a:lnTo>
                    <a:pt x="975" y="225"/>
                  </a:lnTo>
                  <a:lnTo>
                    <a:pt x="981" y="201"/>
                  </a:lnTo>
                  <a:lnTo>
                    <a:pt x="1040" y="160"/>
                  </a:lnTo>
                  <a:lnTo>
                    <a:pt x="1052" y="148"/>
                  </a:lnTo>
                  <a:lnTo>
                    <a:pt x="1064" y="89"/>
                  </a:lnTo>
                  <a:lnTo>
                    <a:pt x="1093" y="95"/>
                  </a:lnTo>
                  <a:lnTo>
                    <a:pt x="1111" y="112"/>
                  </a:lnTo>
                  <a:lnTo>
                    <a:pt x="1082" y="160"/>
                  </a:lnTo>
                  <a:lnTo>
                    <a:pt x="1064" y="190"/>
                  </a:lnTo>
                  <a:lnTo>
                    <a:pt x="1046" y="213"/>
                  </a:lnTo>
                  <a:lnTo>
                    <a:pt x="1029" y="249"/>
                  </a:lnTo>
                  <a:lnTo>
                    <a:pt x="1046" y="290"/>
                  </a:lnTo>
                  <a:lnTo>
                    <a:pt x="1075" y="296"/>
                  </a:lnTo>
                  <a:lnTo>
                    <a:pt x="1093" y="373"/>
                  </a:lnTo>
                  <a:lnTo>
                    <a:pt x="1087" y="385"/>
                  </a:lnTo>
                  <a:lnTo>
                    <a:pt x="1046" y="408"/>
                  </a:lnTo>
                  <a:lnTo>
                    <a:pt x="1052" y="426"/>
                  </a:lnTo>
                  <a:lnTo>
                    <a:pt x="1087" y="438"/>
                  </a:lnTo>
                  <a:lnTo>
                    <a:pt x="1093" y="456"/>
                  </a:lnTo>
                  <a:lnTo>
                    <a:pt x="1087" y="485"/>
                  </a:lnTo>
                  <a:lnTo>
                    <a:pt x="1093" y="503"/>
                  </a:lnTo>
                  <a:lnTo>
                    <a:pt x="1093" y="526"/>
                  </a:lnTo>
                  <a:lnTo>
                    <a:pt x="1111" y="573"/>
                  </a:lnTo>
                  <a:lnTo>
                    <a:pt x="1152" y="603"/>
                  </a:lnTo>
                  <a:lnTo>
                    <a:pt x="1176" y="603"/>
                  </a:lnTo>
                  <a:lnTo>
                    <a:pt x="1194" y="586"/>
                  </a:lnTo>
                  <a:lnTo>
                    <a:pt x="1217" y="591"/>
                  </a:lnTo>
                  <a:lnTo>
                    <a:pt x="1229" y="597"/>
                  </a:lnTo>
                  <a:lnTo>
                    <a:pt x="1222" y="621"/>
                  </a:lnTo>
                  <a:lnTo>
                    <a:pt x="1247" y="662"/>
                  </a:lnTo>
                  <a:lnTo>
                    <a:pt x="1252" y="680"/>
                  </a:lnTo>
                  <a:lnTo>
                    <a:pt x="1265" y="703"/>
                  </a:lnTo>
                  <a:lnTo>
                    <a:pt x="1306" y="703"/>
                  </a:lnTo>
                  <a:lnTo>
                    <a:pt x="1306" y="710"/>
                  </a:lnTo>
                  <a:lnTo>
                    <a:pt x="1336" y="680"/>
                  </a:lnTo>
                  <a:lnTo>
                    <a:pt x="1435" y="644"/>
                  </a:lnTo>
                  <a:lnTo>
                    <a:pt x="1435" y="627"/>
                  </a:lnTo>
                  <a:lnTo>
                    <a:pt x="1448" y="603"/>
                  </a:lnTo>
                  <a:lnTo>
                    <a:pt x="1477" y="467"/>
                  </a:lnTo>
                  <a:lnTo>
                    <a:pt x="1471" y="456"/>
                  </a:lnTo>
                  <a:lnTo>
                    <a:pt x="1265" y="497"/>
                  </a:lnTo>
                  <a:lnTo>
                    <a:pt x="1116" y="0"/>
                  </a:lnTo>
                  <a:close/>
                </a:path>
              </a:pathLst>
            </a:custGeom>
            <a:solidFill>
              <a:srgbClr val="C0504D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DC44B2EA-ED96-4F6D-81A0-FFA38939CC68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6648" y="3526749"/>
              <a:ext cx="140828" cy="214660"/>
            </a:xfrm>
            <a:custGeom>
              <a:avLst/>
              <a:gdLst/>
              <a:ahLst/>
              <a:cxnLst>
                <a:cxn ang="0">
                  <a:pos x="355" y="520"/>
                </a:cxn>
                <a:cxn ang="0">
                  <a:pos x="349" y="485"/>
                </a:cxn>
                <a:cxn ang="0">
                  <a:pos x="326" y="425"/>
                </a:cxn>
                <a:cxn ang="0">
                  <a:pos x="284" y="389"/>
                </a:cxn>
                <a:cxn ang="0">
                  <a:pos x="231" y="348"/>
                </a:cxn>
                <a:cxn ang="0">
                  <a:pos x="207" y="325"/>
                </a:cxn>
                <a:cxn ang="0">
                  <a:pos x="195" y="295"/>
                </a:cxn>
                <a:cxn ang="0">
                  <a:pos x="154" y="224"/>
                </a:cxn>
                <a:cxn ang="0">
                  <a:pos x="136" y="189"/>
                </a:cxn>
                <a:cxn ang="0">
                  <a:pos x="101" y="148"/>
                </a:cxn>
                <a:cxn ang="0">
                  <a:pos x="89" y="123"/>
                </a:cxn>
                <a:cxn ang="0">
                  <a:pos x="83" y="100"/>
                </a:cxn>
                <a:cxn ang="0">
                  <a:pos x="83" y="94"/>
                </a:cxn>
                <a:cxn ang="0">
                  <a:pos x="83" y="82"/>
                </a:cxn>
                <a:cxn ang="0">
                  <a:pos x="106" y="6"/>
                </a:cxn>
                <a:cxn ang="0">
                  <a:pos x="78" y="0"/>
                </a:cxn>
                <a:cxn ang="0">
                  <a:pos x="48" y="6"/>
                </a:cxn>
                <a:cxn ang="0">
                  <a:pos x="18" y="34"/>
                </a:cxn>
                <a:cxn ang="0">
                  <a:pos x="12" y="59"/>
                </a:cxn>
                <a:cxn ang="0">
                  <a:pos x="7" y="64"/>
                </a:cxn>
                <a:cxn ang="0">
                  <a:pos x="0" y="64"/>
                </a:cxn>
                <a:cxn ang="0">
                  <a:pos x="149" y="561"/>
                </a:cxn>
                <a:cxn ang="0">
                  <a:pos x="355" y="520"/>
                </a:cxn>
              </a:cxnLst>
              <a:rect l="0" t="0" r="r" b="b"/>
              <a:pathLst>
                <a:path w="355" h="561">
                  <a:moveTo>
                    <a:pt x="355" y="520"/>
                  </a:moveTo>
                  <a:lnTo>
                    <a:pt x="349" y="485"/>
                  </a:lnTo>
                  <a:lnTo>
                    <a:pt x="326" y="425"/>
                  </a:lnTo>
                  <a:lnTo>
                    <a:pt x="284" y="389"/>
                  </a:lnTo>
                  <a:lnTo>
                    <a:pt x="231" y="348"/>
                  </a:lnTo>
                  <a:lnTo>
                    <a:pt x="207" y="325"/>
                  </a:lnTo>
                  <a:lnTo>
                    <a:pt x="195" y="295"/>
                  </a:lnTo>
                  <a:lnTo>
                    <a:pt x="154" y="224"/>
                  </a:lnTo>
                  <a:lnTo>
                    <a:pt x="136" y="189"/>
                  </a:lnTo>
                  <a:lnTo>
                    <a:pt x="101" y="148"/>
                  </a:lnTo>
                  <a:lnTo>
                    <a:pt x="89" y="123"/>
                  </a:lnTo>
                  <a:lnTo>
                    <a:pt x="83" y="100"/>
                  </a:lnTo>
                  <a:lnTo>
                    <a:pt x="83" y="94"/>
                  </a:lnTo>
                  <a:lnTo>
                    <a:pt x="83" y="82"/>
                  </a:lnTo>
                  <a:lnTo>
                    <a:pt x="106" y="6"/>
                  </a:lnTo>
                  <a:lnTo>
                    <a:pt x="78" y="0"/>
                  </a:lnTo>
                  <a:lnTo>
                    <a:pt x="48" y="6"/>
                  </a:lnTo>
                  <a:lnTo>
                    <a:pt x="18" y="34"/>
                  </a:lnTo>
                  <a:lnTo>
                    <a:pt x="12" y="59"/>
                  </a:lnTo>
                  <a:lnTo>
                    <a:pt x="7" y="64"/>
                  </a:lnTo>
                  <a:lnTo>
                    <a:pt x="0" y="64"/>
                  </a:lnTo>
                  <a:lnTo>
                    <a:pt x="149" y="561"/>
                  </a:lnTo>
                  <a:lnTo>
                    <a:pt x="355" y="520"/>
                  </a:lnTo>
                  <a:close/>
                </a:path>
              </a:pathLst>
            </a:custGeom>
            <a:solidFill>
              <a:srgbClr val="C0504D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43" name="Freeform 85">
              <a:extLst>
                <a:ext uri="{FF2B5EF4-FFF2-40B4-BE49-F238E27FC236}">
                  <a16:creationId xmlns:a16="http://schemas.microsoft.com/office/drawing/2014/main" id="{A8DBCB06-28B4-4609-BBA4-5A2B8843B9E3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2844" y="3090468"/>
              <a:ext cx="217861" cy="210019"/>
            </a:xfrm>
            <a:custGeom>
              <a:avLst/>
              <a:gdLst/>
              <a:ahLst/>
              <a:cxnLst>
                <a:cxn ang="0">
                  <a:pos x="0" y="117"/>
                </a:cxn>
                <a:cxn ang="0">
                  <a:pos x="183" y="71"/>
                </a:cxn>
                <a:cxn ang="0">
                  <a:pos x="201" y="94"/>
                </a:cxn>
                <a:cxn ang="0">
                  <a:pos x="206" y="88"/>
                </a:cxn>
                <a:cxn ang="0">
                  <a:pos x="213" y="76"/>
                </a:cxn>
                <a:cxn ang="0">
                  <a:pos x="485" y="0"/>
                </a:cxn>
                <a:cxn ang="0">
                  <a:pos x="549" y="224"/>
                </a:cxn>
                <a:cxn ang="0">
                  <a:pos x="538" y="247"/>
                </a:cxn>
                <a:cxn ang="0">
                  <a:pos x="531" y="259"/>
                </a:cxn>
                <a:cxn ang="0">
                  <a:pos x="538" y="271"/>
                </a:cxn>
                <a:cxn ang="0">
                  <a:pos x="538" y="282"/>
                </a:cxn>
                <a:cxn ang="0">
                  <a:pos x="502" y="282"/>
                </a:cxn>
                <a:cxn ang="0">
                  <a:pos x="414" y="325"/>
                </a:cxn>
                <a:cxn ang="0">
                  <a:pos x="384" y="318"/>
                </a:cxn>
                <a:cxn ang="0">
                  <a:pos x="378" y="330"/>
                </a:cxn>
                <a:cxn ang="0">
                  <a:pos x="378" y="348"/>
                </a:cxn>
                <a:cxn ang="0">
                  <a:pos x="373" y="353"/>
                </a:cxn>
                <a:cxn ang="0">
                  <a:pos x="319" y="360"/>
                </a:cxn>
                <a:cxn ang="0">
                  <a:pos x="242" y="395"/>
                </a:cxn>
                <a:cxn ang="0">
                  <a:pos x="231" y="383"/>
                </a:cxn>
                <a:cxn ang="0">
                  <a:pos x="183" y="431"/>
                </a:cxn>
                <a:cxn ang="0">
                  <a:pos x="82" y="520"/>
                </a:cxn>
                <a:cxn ang="0">
                  <a:pos x="41" y="543"/>
                </a:cxn>
                <a:cxn ang="0">
                  <a:pos x="6" y="507"/>
                </a:cxn>
                <a:cxn ang="0">
                  <a:pos x="53" y="460"/>
                </a:cxn>
                <a:cxn ang="0">
                  <a:pos x="59" y="442"/>
                </a:cxn>
                <a:cxn ang="0">
                  <a:pos x="36" y="419"/>
                </a:cxn>
                <a:cxn ang="0">
                  <a:pos x="0" y="117"/>
                </a:cxn>
              </a:cxnLst>
              <a:rect l="0" t="0" r="r" b="b"/>
              <a:pathLst>
                <a:path w="549" h="543">
                  <a:moveTo>
                    <a:pt x="0" y="117"/>
                  </a:moveTo>
                  <a:lnTo>
                    <a:pt x="183" y="71"/>
                  </a:lnTo>
                  <a:lnTo>
                    <a:pt x="201" y="94"/>
                  </a:lnTo>
                  <a:lnTo>
                    <a:pt x="206" y="88"/>
                  </a:lnTo>
                  <a:lnTo>
                    <a:pt x="213" y="76"/>
                  </a:lnTo>
                  <a:lnTo>
                    <a:pt x="485" y="0"/>
                  </a:lnTo>
                  <a:lnTo>
                    <a:pt x="549" y="224"/>
                  </a:lnTo>
                  <a:lnTo>
                    <a:pt x="538" y="247"/>
                  </a:lnTo>
                  <a:lnTo>
                    <a:pt x="531" y="259"/>
                  </a:lnTo>
                  <a:lnTo>
                    <a:pt x="538" y="271"/>
                  </a:lnTo>
                  <a:lnTo>
                    <a:pt x="538" y="282"/>
                  </a:lnTo>
                  <a:lnTo>
                    <a:pt x="502" y="282"/>
                  </a:lnTo>
                  <a:lnTo>
                    <a:pt x="414" y="325"/>
                  </a:lnTo>
                  <a:lnTo>
                    <a:pt x="384" y="318"/>
                  </a:lnTo>
                  <a:lnTo>
                    <a:pt x="378" y="330"/>
                  </a:lnTo>
                  <a:lnTo>
                    <a:pt x="378" y="348"/>
                  </a:lnTo>
                  <a:lnTo>
                    <a:pt x="373" y="353"/>
                  </a:lnTo>
                  <a:lnTo>
                    <a:pt x="319" y="360"/>
                  </a:lnTo>
                  <a:lnTo>
                    <a:pt x="242" y="395"/>
                  </a:lnTo>
                  <a:lnTo>
                    <a:pt x="231" y="383"/>
                  </a:lnTo>
                  <a:lnTo>
                    <a:pt x="183" y="431"/>
                  </a:lnTo>
                  <a:lnTo>
                    <a:pt x="82" y="520"/>
                  </a:lnTo>
                  <a:lnTo>
                    <a:pt x="41" y="543"/>
                  </a:lnTo>
                  <a:lnTo>
                    <a:pt x="6" y="507"/>
                  </a:lnTo>
                  <a:lnTo>
                    <a:pt x="53" y="460"/>
                  </a:lnTo>
                  <a:lnTo>
                    <a:pt x="59" y="442"/>
                  </a:lnTo>
                  <a:lnTo>
                    <a:pt x="36" y="419"/>
                  </a:lnTo>
                  <a:lnTo>
                    <a:pt x="0" y="11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44" name="Freeform 89">
              <a:extLst>
                <a:ext uri="{FF2B5EF4-FFF2-40B4-BE49-F238E27FC236}">
                  <a16:creationId xmlns:a16="http://schemas.microsoft.com/office/drawing/2014/main" id="{71590FFC-48A8-4B6E-8342-6A1D84AE7E97}"/>
                </a:ext>
              </a:extLst>
            </p:cNvPr>
            <p:cNvSpPr>
              <a:spLocks/>
            </p:cNvSpPr>
            <p:nvPr/>
          </p:nvSpPr>
          <p:spPr bwMode="auto">
            <a:xfrm>
              <a:off x="7364224" y="3082345"/>
              <a:ext cx="109533" cy="119512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64" y="249"/>
                </a:cxn>
                <a:cxn ang="0">
                  <a:pos x="53" y="272"/>
                </a:cxn>
                <a:cxn ang="0">
                  <a:pos x="46" y="284"/>
                </a:cxn>
                <a:cxn ang="0">
                  <a:pos x="53" y="296"/>
                </a:cxn>
                <a:cxn ang="0">
                  <a:pos x="53" y="307"/>
                </a:cxn>
                <a:cxn ang="0">
                  <a:pos x="70" y="307"/>
                </a:cxn>
                <a:cxn ang="0">
                  <a:pos x="129" y="272"/>
                </a:cxn>
                <a:cxn ang="0">
                  <a:pos x="159" y="243"/>
                </a:cxn>
                <a:cxn ang="0">
                  <a:pos x="159" y="213"/>
                </a:cxn>
                <a:cxn ang="0">
                  <a:pos x="153" y="195"/>
                </a:cxn>
                <a:cxn ang="0">
                  <a:pos x="153" y="160"/>
                </a:cxn>
                <a:cxn ang="0">
                  <a:pos x="177" y="137"/>
                </a:cxn>
                <a:cxn ang="0">
                  <a:pos x="188" y="142"/>
                </a:cxn>
                <a:cxn ang="0">
                  <a:pos x="188" y="166"/>
                </a:cxn>
                <a:cxn ang="0">
                  <a:pos x="188" y="213"/>
                </a:cxn>
                <a:cxn ang="0">
                  <a:pos x="200" y="231"/>
                </a:cxn>
                <a:cxn ang="0">
                  <a:pos x="218" y="225"/>
                </a:cxn>
                <a:cxn ang="0">
                  <a:pos x="218" y="195"/>
                </a:cxn>
                <a:cxn ang="0">
                  <a:pos x="230" y="195"/>
                </a:cxn>
                <a:cxn ang="0">
                  <a:pos x="248" y="178"/>
                </a:cxn>
                <a:cxn ang="0">
                  <a:pos x="277" y="178"/>
                </a:cxn>
                <a:cxn ang="0">
                  <a:pos x="277" y="172"/>
                </a:cxn>
                <a:cxn ang="0">
                  <a:pos x="259" y="142"/>
                </a:cxn>
                <a:cxn ang="0">
                  <a:pos x="253" y="137"/>
                </a:cxn>
                <a:cxn ang="0">
                  <a:pos x="241" y="130"/>
                </a:cxn>
                <a:cxn ang="0">
                  <a:pos x="236" y="125"/>
                </a:cxn>
                <a:cxn ang="0">
                  <a:pos x="212" y="107"/>
                </a:cxn>
                <a:cxn ang="0">
                  <a:pos x="212" y="101"/>
                </a:cxn>
                <a:cxn ang="0">
                  <a:pos x="159" y="83"/>
                </a:cxn>
                <a:cxn ang="0">
                  <a:pos x="141" y="42"/>
                </a:cxn>
                <a:cxn ang="0">
                  <a:pos x="124" y="36"/>
                </a:cxn>
                <a:cxn ang="0">
                  <a:pos x="112" y="0"/>
                </a:cxn>
                <a:cxn ang="0">
                  <a:pos x="0" y="25"/>
                </a:cxn>
              </a:cxnLst>
              <a:rect l="0" t="0" r="r" b="b"/>
              <a:pathLst>
                <a:path w="277" h="307">
                  <a:moveTo>
                    <a:pt x="0" y="25"/>
                  </a:moveTo>
                  <a:lnTo>
                    <a:pt x="64" y="249"/>
                  </a:lnTo>
                  <a:lnTo>
                    <a:pt x="53" y="272"/>
                  </a:lnTo>
                  <a:lnTo>
                    <a:pt x="46" y="284"/>
                  </a:lnTo>
                  <a:lnTo>
                    <a:pt x="53" y="296"/>
                  </a:lnTo>
                  <a:lnTo>
                    <a:pt x="53" y="307"/>
                  </a:lnTo>
                  <a:lnTo>
                    <a:pt x="70" y="307"/>
                  </a:lnTo>
                  <a:lnTo>
                    <a:pt x="129" y="272"/>
                  </a:lnTo>
                  <a:lnTo>
                    <a:pt x="159" y="243"/>
                  </a:lnTo>
                  <a:lnTo>
                    <a:pt x="159" y="213"/>
                  </a:lnTo>
                  <a:lnTo>
                    <a:pt x="153" y="195"/>
                  </a:lnTo>
                  <a:lnTo>
                    <a:pt x="153" y="160"/>
                  </a:lnTo>
                  <a:lnTo>
                    <a:pt x="177" y="137"/>
                  </a:lnTo>
                  <a:lnTo>
                    <a:pt x="188" y="142"/>
                  </a:lnTo>
                  <a:lnTo>
                    <a:pt x="188" y="166"/>
                  </a:lnTo>
                  <a:lnTo>
                    <a:pt x="188" y="213"/>
                  </a:lnTo>
                  <a:lnTo>
                    <a:pt x="200" y="231"/>
                  </a:lnTo>
                  <a:lnTo>
                    <a:pt x="218" y="225"/>
                  </a:lnTo>
                  <a:lnTo>
                    <a:pt x="218" y="195"/>
                  </a:lnTo>
                  <a:lnTo>
                    <a:pt x="230" y="195"/>
                  </a:lnTo>
                  <a:lnTo>
                    <a:pt x="248" y="178"/>
                  </a:lnTo>
                  <a:lnTo>
                    <a:pt x="277" y="178"/>
                  </a:lnTo>
                  <a:lnTo>
                    <a:pt x="277" y="172"/>
                  </a:lnTo>
                  <a:lnTo>
                    <a:pt x="259" y="142"/>
                  </a:lnTo>
                  <a:lnTo>
                    <a:pt x="253" y="137"/>
                  </a:lnTo>
                  <a:lnTo>
                    <a:pt x="241" y="130"/>
                  </a:lnTo>
                  <a:lnTo>
                    <a:pt x="236" y="125"/>
                  </a:lnTo>
                  <a:lnTo>
                    <a:pt x="212" y="107"/>
                  </a:lnTo>
                  <a:lnTo>
                    <a:pt x="212" y="101"/>
                  </a:lnTo>
                  <a:lnTo>
                    <a:pt x="159" y="83"/>
                  </a:lnTo>
                  <a:lnTo>
                    <a:pt x="141" y="42"/>
                  </a:lnTo>
                  <a:lnTo>
                    <a:pt x="124" y="36"/>
                  </a:lnTo>
                  <a:lnTo>
                    <a:pt x="112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9BBB59">
                <a:lumMod val="75000"/>
              </a:srgbClr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45" name="Freeform 95">
              <a:extLst>
                <a:ext uri="{FF2B5EF4-FFF2-40B4-BE49-F238E27FC236}">
                  <a16:creationId xmlns:a16="http://schemas.microsoft.com/office/drawing/2014/main" id="{C8245EF7-DA7F-4E47-BB1C-040B28F71497}"/>
                </a:ext>
              </a:extLst>
            </p:cNvPr>
            <p:cNvSpPr>
              <a:spLocks/>
            </p:cNvSpPr>
            <p:nvPr/>
          </p:nvSpPr>
          <p:spPr bwMode="auto">
            <a:xfrm>
              <a:off x="7306449" y="2186578"/>
              <a:ext cx="469425" cy="731003"/>
            </a:xfrm>
            <a:custGeom>
              <a:avLst/>
              <a:gdLst/>
              <a:ahLst/>
              <a:cxnLst>
                <a:cxn ang="0">
                  <a:pos x="224" y="1701"/>
                </a:cxn>
                <a:cxn ang="0">
                  <a:pos x="230" y="1743"/>
                </a:cxn>
                <a:cxn ang="0">
                  <a:pos x="289" y="1802"/>
                </a:cxn>
                <a:cxn ang="0">
                  <a:pos x="307" y="1825"/>
                </a:cxn>
                <a:cxn ang="0">
                  <a:pos x="336" y="1896"/>
                </a:cxn>
                <a:cxn ang="0">
                  <a:pos x="348" y="1837"/>
                </a:cxn>
                <a:cxn ang="0">
                  <a:pos x="384" y="1737"/>
                </a:cxn>
                <a:cxn ang="0">
                  <a:pos x="425" y="1630"/>
                </a:cxn>
                <a:cxn ang="0">
                  <a:pos x="419" y="1607"/>
                </a:cxn>
                <a:cxn ang="0">
                  <a:pos x="478" y="1495"/>
                </a:cxn>
                <a:cxn ang="0">
                  <a:pos x="502" y="1536"/>
                </a:cxn>
                <a:cxn ang="0">
                  <a:pos x="520" y="1530"/>
                </a:cxn>
                <a:cxn ang="0">
                  <a:pos x="526" y="1483"/>
                </a:cxn>
                <a:cxn ang="0">
                  <a:pos x="609" y="1447"/>
                </a:cxn>
                <a:cxn ang="0">
                  <a:pos x="620" y="1412"/>
                </a:cxn>
                <a:cxn ang="0">
                  <a:pos x="673" y="1394"/>
                </a:cxn>
                <a:cxn ang="0">
                  <a:pos x="691" y="1335"/>
                </a:cxn>
                <a:cxn ang="0">
                  <a:pos x="726" y="1252"/>
                </a:cxn>
                <a:cxn ang="0">
                  <a:pos x="738" y="1229"/>
                </a:cxn>
                <a:cxn ang="0">
                  <a:pos x="803" y="1229"/>
                </a:cxn>
                <a:cxn ang="0">
                  <a:pos x="827" y="1164"/>
                </a:cxn>
                <a:cxn ang="0">
                  <a:pos x="874" y="1117"/>
                </a:cxn>
                <a:cxn ang="0">
                  <a:pos x="945" y="1152"/>
                </a:cxn>
                <a:cxn ang="0">
                  <a:pos x="1028" y="1057"/>
                </a:cxn>
                <a:cxn ang="0">
                  <a:pos x="1104" y="975"/>
                </a:cxn>
                <a:cxn ang="0">
                  <a:pos x="1134" y="968"/>
                </a:cxn>
                <a:cxn ang="0">
                  <a:pos x="1175" y="915"/>
                </a:cxn>
                <a:cxn ang="0">
                  <a:pos x="1146" y="874"/>
                </a:cxn>
                <a:cxn ang="0">
                  <a:pos x="1122" y="874"/>
                </a:cxn>
                <a:cxn ang="0">
                  <a:pos x="1146" y="839"/>
                </a:cxn>
                <a:cxn ang="0">
                  <a:pos x="1116" y="768"/>
                </a:cxn>
                <a:cxn ang="0">
                  <a:pos x="1069" y="757"/>
                </a:cxn>
                <a:cxn ang="0">
                  <a:pos x="1033" y="774"/>
                </a:cxn>
                <a:cxn ang="0">
                  <a:pos x="974" y="661"/>
                </a:cxn>
                <a:cxn ang="0">
                  <a:pos x="980" y="626"/>
                </a:cxn>
                <a:cxn ang="0">
                  <a:pos x="957" y="620"/>
                </a:cxn>
                <a:cxn ang="0">
                  <a:pos x="904" y="615"/>
                </a:cxn>
                <a:cxn ang="0">
                  <a:pos x="863" y="603"/>
                </a:cxn>
                <a:cxn ang="0">
                  <a:pos x="838" y="526"/>
                </a:cxn>
                <a:cxn ang="0">
                  <a:pos x="579" y="6"/>
                </a:cxn>
                <a:cxn ang="0">
                  <a:pos x="513" y="6"/>
                </a:cxn>
                <a:cxn ang="0">
                  <a:pos x="490" y="47"/>
                </a:cxn>
                <a:cxn ang="0">
                  <a:pos x="437" y="65"/>
                </a:cxn>
                <a:cxn ang="0">
                  <a:pos x="348" y="124"/>
                </a:cxn>
                <a:cxn ang="0">
                  <a:pos x="330" y="47"/>
                </a:cxn>
                <a:cxn ang="0">
                  <a:pos x="301" y="30"/>
                </a:cxn>
                <a:cxn ang="0">
                  <a:pos x="148" y="395"/>
                </a:cxn>
                <a:cxn ang="0">
                  <a:pos x="165" y="466"/>
                </a:cxn>
                <a:cxn ang="0">
                  <a:pos x="153" y="532"/>
                </a:cxn>
                <a:cxn ang="0">
                  <a:pos x="124" y="579"/>
                </a:cxn>
                <a:cxn ang="0">
                  <a:pos x="148" y="768"/>
                </a:cxn>
                <a:cxn ang="0">
                  <a:pos x="94" y="869"/>
                </a:cxn>
                <a:cxn ang="0">
                  <a:pos x="100" y="940"/>
                </a:cxn>
                <a:cxn ang="0">
                  <a:pos x="71" y="945"/>
                </a:cxn>
                <a:cxn ang="0">
                  <a:pos x="64" y="1004"/>
                </a:cxn>
                <a:cxn ang="0">
                  <a:pos x="29" y="993"/>
                </a:cxn>
              </a:cxnLst>
              <a:rect l="0" t="0" r="r" b="b"/>
              <a:pathLst>
                <a:path w="1175" h="1896">
                  <a:moveTo>
                    <a:pt x="0" y="1016"/>
                  </a:moveTo>
                  <a:lnTo>
                    <a:pt x="224" y="1701"/>
                  </a:lnTo>
                  <a:lnTo>
                    <a:pt x="230" y="1713"/>
                  </a:lnTo>
                  <a:lnTo>
                    <a:pt x="230" y="1743"/>
                  </a:lnTo>
                  <a:lnTo>
                    <a:pt x="230" y="1754"/>
                  </a:lnTo>
                  <a:lnTo>
                    <a:pt x="289" y="1802"/>
                  </a:lnTo>
                  <a:lnTo>
                    <a:pt x="301" y="1802"/>
                  </a:lnTo>
                  <a:lnTo>
                    <a:pt x="307" y="1825"/>
                  </a:lnTo>
                  <a:lnTo>
                    <a:pt x="307" y="1837"/>
                  </a:lnTo>
                  <a:lnTo>
                    <a:pt x="336" y="1896"/>
                  </a:lnTo>
                  <a:lnTo>
                    <a:pt x="348" y="1878"/>
                  </a:lnTo>
                  <a:lnTo>
                    <a:pt x="348" y="1837"/>
                  </a:lnTo>
                  <a:lnTo>
                    <a:pt x="360" y="1790"/>
                  </a:lnTo>
                  <a:lnTo>
                    <a:pt x="384" y="1737"/>
                  </a:lnTo>
                  <a:lnTo>
                    <a:pt x="401" y="1660"/>
                  </a:lnTo>
                  <a:lnTo>
                    <a:pt x="425" y="1630"/>
                  </a:lnTo>
                  <a:lnTo>
                    <a:pt x="431" y="1619"/>
                  </a:lnTo>
                  <a:lnTo>
                    <a:pt x="419" y="1607"/>
                  </a:lnTo>
                  <a:lnTo>
                    <a:pt x="401" y="1566"/>
                  </a:lnTo>
                  <a:lnTo>
                    <a:pt x="478" y="1495"/>
                  </a:lnTo>
                  <a:lnTo>
                    <a:pt x="490" y="1500"/>
                  </a:lnTo>
                  <a:lnTo>
                    <a:pt x="502" y="1536"/>
                  </a:lnTo>
                  <a:lnTo>
                    <a:pt x="513" y="1541"/>
                  </a:lnTo>
                  <a:lnTo>
                    <a:pt x="520" y="1530"/>
                  </a:lnTo>
                  <a:lnTo>
                    <a:pt x="520" y="1500"/>
                  </a:lnTo>
                  <a:lnTo>
                    <a:pt x="526" y="1483"/>
                  </a:lnTo>
                  <a:lnTo>
                    <a:pt x="584" y="1471"/>
                  </a:lnTo>
                  <a:lnTo>
                    <a:pt x="609" y="1447"/>
                  </a:lnTo>
                  <a:lnTo>
                    <a:pt x="609" y="1424"/>
                  </a:lnTo>
                  <a:lnTo>
                    <a:pt x="620" y="1412"/>
                  </a:lnTo>
                  <a:lnTo>
                    <a:pt x="650" y="1412"/>
                  </a:lnTo>
                  <a:lnTo>
                    <a:pt x="673" y="1394"/>
                  </a:lnTo>
                  <a:lnTo>
                    <a:pt x="679" y="1383"/>
                  </a:lnTo>
                  <a:lnTo>
                    <a:pt x="691" y="1335"/>
                  </a:lnTo>
                  <a:lnTo>
                    <a:pt x="691" y="1300"/>
                  </a:lnTo>
                  <a:lnTo>
                    <a:pt x="726" y="1252"/>
                  </a:lnTo>
                  <a:lnTo>
                    <a:pt x="726" y="1229"/>
                  </a:lnTo>
                  <a:lnTo>
                    <a:pt x="738" y="1229"/>
                  </a:lnTo>
                  <a:lnTo>
                    <a:pt x="779" y="1234"/>
                  </a:lnTo>
                  <a:lnTo>
                    <a:pt x="803" y="1229"/>
                  </a:lnTo>
                  <a:lnTo>
                    <a:pt x="815" y="1206"/>
                  </a:lnTo>
                  <a:lnTo>
                    <a:pt x="827" y="1164"/>
                  </a:lnTo>
                  <a:lnTo>
                    <a:pt x="845" y="1164"/>
                  </a:lnTo>
                  <a:lnTo>
                    <a:pt x="874" y="1117"/>
                  </a:lnTo>
                  <a:lnTo>
                    <a:pt x="916" y="1123"/>
                  </a:lnTo>
                  <a:lnTo>
                    <a:pt x="945" y="1152"/>
                  </a:lnTo>
                  <a:lnTo>
                    <a:pt x="992" y="1075"/>
                  </a:lnTo>
                  <a:lnTo>
                    <a:pt x="1028" y="1057"/>
                  </a:lnTo>
                  <a:lnTo>
                    <a:pt x="1093" y="998"/>
                  </a:lnTo>
                  <a:lnTo>
                    <a:pt x="1104" y="975"/>
                  </a:lnTo>
                  <a:lnTo>
                    <a:pt x="1111" y="963"/>
                  </a:lnTo>
                  <a:lnTo>
                    <a:pt x="1134" y="968"/>
                  </a:lnTo>
                  <a:lnTo>
                    <a:pt x="1163" y="951"/>
                  </a:lnTo>
                  <a:lnTo>
                    <a:pt x="1175" y="915"/>
                  </a:lnTo>
                  <a:lnTo>
                    <a:pt x="1170" y="886"/>
                  </a:lnTo>
                  <a:lnTo>
                    <a:pt x="1146" y="874"/>
                  </a:lnTo>
                  <a:lnTo>
                    <a:pt x="1140" y="881"/>
                  </a:lnTo>
                  <a:lnTo>
                    <a:pt x="1122" y="874"/>
                  </a:lnTo>
                  <a:lnTo>
                    <a:pt x="1134" y="845"/>
                  </a:lnTo>
                  <a:lnTo>
                    <a:pt x="1146" y="839"/>
                  </a:lnTo>
                  <a:lnTo>
                    <a:pt x="1140" y="815"/>
                  </a:lnTo>
                  <a:lnTo>
                    <a:pt x="1116" y="768"/>
                  </a:lnTo>
                  <a:lnTo>
                    <a:pt x="1086" y="757"/>
                  </a:lnTo>
                  <a:lnTo>
                    <a:pt x="1069" y="757"/>
                  </a:lnTo>
                  <a:lnTo>
                    <a:pt x="1058" y="768"/>
                  </a:lnTo>
                  <a:lnTo>
                    <a:pt x="1033" y="774"/>
                  </a:lnTo>
                  <a:lnTo>
                    <a:pt x="1004" y="762"/>
                  </a:lnTo>
                  <a:lnTo>
                    <a:pt x="974" y="661"/>
                  </a:lnTo>
                  <a:lnTo>
                    <a:pt x="987" y="644"/>
                  </a:lnTo>
                  <a:lnTo>
                    <a:pt x="980" y="626"/>
                  </a:lnTo>
                  <a:lnTo>
                    <a:pt x="974" y="620"/>
                  </a:lnTo>
                  <a:lnTo>
                    <a:pt x="957" y="620"/>
                  </a:lnTo>
                  <a:lnTo>
                    <a:pt x="945" y="626"/>
                  </a:lnTo>
                  <a:lnTo>
                    <a:pt x="904" y="615"/>
                  </a:lnTo>
                  <a:lnTo>
                    <a:pt x="874" y="615"/>
                  </a:lnTo>
                  <a:lnTo>
                    <a:pt x="863" y="603"/>
                  </a:lnTo>
                  <a:lnTo>
                    <a:pt x="845" y="544"/>
                  </a:lnTo>
                  <a:lnTo>
                    <a:pt x="838" y="526"/>
                  </a:lnTo>
                  <a:lnTo>
                    <a:pt x="696" y="83"/>
                  </a:lnTo>
                  <a:lnTo>
                    <a:pt x="579" y="6"/>
                  </a:lnTo>
                  <a:lnTo>
                    <a:pt x="543" y="0"/>
                  </a:lnTo>
                  <a:lnTo>
                    <a:pt x="513" y="6"/>
                  </a:lnTo>
                  <a:lnTo>
                    <a:pt x="502" y="24"/>
                  </a:lnTo>
                  <a:lnTo>
                    <a:pt x="490" y="47"/>
                  </a:lnTo>
                  <a:lnTo>
                    <a:pt x="478" y="47"/>
                  </a:lnTo>
                  <a:lnTo>
                    <a:pt x="437" y="65"/>
                  </a:lnTo>
                  <a:lnTo>
                    <a:pt x="371" y="118"/>
                  </a:lnTo>
                  <a:lnTo>
                    <a:pt x="348" y="124"/>
                  </a:lnTo>
                  <a:lnTo>
                    <a:pt x="325" y="88"/>
                  </a:lnTo>
                  <a:lnTo>
                    <a:pt x="330" y="47"/>
                  </a:lnTo>
                  <a:lnTo>
                    <a:pt x="318" y="30"/>
                  </a:lnTo>
                  <a:lnTo>
                    <a:pt x="301" y="30"/>
                  </a:lnTo>
                  <a:lnTo>
                    <a:pt x="254" y="47"/>
                  </a:lnTo>
                  <a:lnTo>
                    <a:pt x="148" y="395"/>
                  </a:lnTo>
                  <a:lnTo>
                    <a:pt x="148" y="443"/>
                  </a:lnTo>
                  <a:lnTo>
                    <a:pt x="165" y="466"/>
                  </a:lnTo>
                  <a:lnTo>
                    <a:pt x="165" y="508"/>
                  </a:lnTo>
                  <a:lnTo>
                    <a:pt x="153" y="532"/>
                  </a:lnTo>
                  <a:lnTo>
                    <a:pt x="135" y="549"/>
                  </a:lnTo>
                  <a:lnTo>
                    <a:pt x="124" y="579"/>
                  </a:lnTo>
                  <a:lnTo>
                    <a:pt x="160" y="721"/>
                  </a:lnTo>
                  <a:lnTo>
                    <a:pt x="148" y="768"/>
                  </a:lnTo>
                  <a:lnTo>
                    <a:pt x="148" y="798"/>
                  </a:lnTo>
                  <a:lnTo>
                    <a:pt x="94" y="869"/>
                  </a:lnTo>
                  <a:lnTo>
                    <a:pt x="82" y="897"/>
                  </a:lnTo>
                  <a:lnTo>
                    <a:pt x="100" y="940"/>
                  </a:lnTo>
                  <a:lnTo>
                    <a:pt x="100" y="945"/>
                  </a:lnTo>
                  <a:lnTo>
                    <a:pt x="71" y="945"/>
                  </a:lnTo>
                  <a:lnTo>
                    <a:pt x="77" y="981"/>
                  </a:lnTo>
                  <a:lnTo>
                    <a:pt x="64" y="1004"/>
                  </a:lnTo>
                  <a:lnTo>
                    <a:pt x="47" y="998"/>
                  </a:lnTo>
                  <a:lnTo>
                    <a:pt x="29" y="993"/>
                  </a:lnTo>
                  <a:lnTo>
                    <a:pt x="0" y="1016"/>
                  </a:lnTo>
                  <a:close/>
                </a:path>
              </a:pathLst>
            </a:custGeom>
            <a:solidFill>
              <a:srgbClr val="DA9694"/>
            </a:solidFill>
            <a:ln w="12700">
              <a:solidFill>
                <a:srgbClr val="E2ADAC"/>
              </a:solidFill>
              <a:round/>
              <a:headEnd/>
              <a:tailEnd/>
            </a:ln>
          </p:spPr>
          <p:txBody>
            <a:bodyPr lIns="0" r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0.4%</a:t>
              </a:r>
            </a:p>
          </p:txBody>
        </p:sp>
        <p:sp>
          <p:nvSpPr>
            <p:cNvPr id="46" name="Freeform 97">
              <a:extLst>
                <a:ext uri="{FF2B5EF4-FFF2-40B4-BE49-F238E27FC236}">
                  <a16:creationId xmlns:a16="http://schemas.microsoft.com/office/drawing/2014/main" id="{A2E2E2A2-E4EC-4778-B6EE-DF56B32F3B8A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7051" y="3519787"/>
              <a:ext cx="574143" cy="547672"/>
            </a:xfrm>
            <a:custGeom>
              <a:avLst/>
              <a:gdLst/>
              <a:ahLst/>
              <a:cxnLst>
                <a:cxn ang="0">
                  <a:pos x="479" y="0"/>
                </a:cxn>
                <a:cxn ang="0">
                  <a:pos x="474" y="59"/>
                </a:cxn>
                <a:cxn ang="0">
                  <a:pos x="485" y="123"/>
                </a:cxn>
                <a:cxn ang="0">
                  <a:pos x="449" y="307"/>
                </a:cxn>
                <a:cxn ang="0">
                  <a:pos x="456" y="361"/>
                </a:cxn>
                <a:cxn ang="0">
                  <a:pos x="426" y="437"/>
                </a:cxn>
                <a:cxn ang="0">
                  <a:pos x="355" y="514"/>
                </a:cxn>
                <a:cxn ang="0">
                  <a:pos x="314" y="538"/>
                </a:cxn>
                <a:cxn ang="0">
                  <a:pos x="261" y="561"/>
                </a:cxn>
                <a:cxn ang="0">
                  <a:pos x="231" y="602"/>
                </a:cxn>
                <a:cxn ang="0">
                  <a:pos x="213" y="721"/>
                </a:cxn>
                <a:cxn ang="0">
                  <a:pos x="148" y="714"/>
                </a:cxn>
                <a:cxn ang="0">
                  <a:pos x="95" y="810"/>
                </a:cxn>
                <a:cxn ang="0">
                  <a:pos x="95" y="904"/>
                </a:cxn>
                <a:cxn ang="0">
                  <a:pos x="41" y="975"/>
                </a:cxn>
                <a:cxn ang="0">
                  <a:pos x="6" y="1028"/>
                </a:cxn>
                <a:cxn ang="0">
                  <a:pos x="6" y="1087"/>
                </a:cxn>
                <a:cxn ang="0">
                  <a:pos x="77" y="1199"/>
                </a:cxn>
                <a:cxn ang="0">
                  <a:pos x="130" y="1270"/>
                </a:cxn>
                <a:cxn ang="0">
                  <a:pos x="178" y="1282"/>
                </a:cxn>
                <a:cxn ang="0">
                  <a:pos x="195" y="1294"/>
                </a:cxn>
                <a:cxn ang="0">
                  <a:pos x="237" y="1312"/>
                </a:cxn>
                <a:cxn ang="0">
                  <a:pos x="237" y="1347"/>
                </a:cxn>
                <a:cxn ang="0">
                  <a:pos x="355" y="1424"/>
                </a:cxn>
                <a:cxn ang="0">
                  <a:pos x="426" y="1394"/>
                </a:cxn>
                <a:cxn ang="0">
                  <a:pos x="456" y="1358"/>
                </a:cxn>
                <a:cxn ang="0">
                  <a:pos x="497" y="1388"/>
                </a:cxn>
                <a:cxn ang="0">
                  <a:pos x="603" y="1353"/>
                </a:cxn>
                <a:cxn ang="0">
                  <a:pos x="621" y="1299"/>
                </a:cxn>
                <a:cxn ang="0">
                  <a:pos x="703" y="1258"/>
                </a:cxn>
                <a:cxn ang="0">
                  <a:pos x="781" y="1199"/>
                </a:cxn>
                <a:cxn ang="0">
                  <a:pos x="774" y="1128"/>
                </a:cxn>
                <a:cxn ang="0">
                  <a:pos x="898" y="762"/>
                </a:cxn>
                <a:cxn ang="0">
                  <a:pos x="951" y="785"/>
                </a:cxn>
                <a:cxn ang="0">
                  <a:pos x="976" y="821"/>
                </a:cxn>
                <a:cxn ang="0">
                  <a:pos x="1040" y="767"/>
                </a:cxn>
                <a:cxn ang="0">
                  <a:pos x="1093" y="632"/>
                </a:cxn>
                <a:cxn ang="0">
                  <a:pos x="1152" y="585"/>
                </a:cxn>
                <a:cxn ang="0">
                  <a:pos x="1200" y="549"/>
                </a:cxn>
                <a:cxn ang="0">
                  <a:pos x="1235" y="485"/>
                </a:cxn>
                <a:cxn ang="0">
                  <a:pos x="1223" y="455"/>
                </a:cxn>
                <a:cxn ang="0">
                  <a:pos x="1241" y="361"/>
                </a:cxn>
                <a:cxn ang="0">
                  <a:pos x="1395" y="443"/>
                </a:cxn>
                <a:cxn ang="0">
                  <a:pos x="1425" y="449"/>
                </a:cxn>
                <a:cxn ang="0">
                  <a:pos x="1407" y="295"/>
                </a:cxn>
                <a:cxn ang="0">
                  <a:pos x="1383" y="260"/>
                </a:cxn>
                <a:cxn ang="0">
                  <a:pos x="1329" y="265"/>
                </a:cxn>
                <a:cxn ang="0">
                  <a:pos x="1200" y="290"/>
                </a:cxn>
                <a:cxn ang="0">
                  <a:pos x="1152" y="331"/>
                </a:cxn>
                <a:cxn ang="0">
                  <a:pos x="1099" y="301"/>
                </a:cxn>
                <a:cxn ang="0">
                  <a:pos x="1058" y="354"/>
                </a:cxn>
                <a:cxn ang="0">
                  <a:pos x="1005" y="396"/>
                </a:cxn>
                <a:cxn ang="0">
                  <a:pos x="923" y="478"/>
                </a:cxn>
                <a:cxn ang="0">
                  <a:pos x="863" y="295"/>
                </a:cxn>
                <a:cxn ang="0">
                  <a:pos x="485" y="0"/>
                </a:cxn>
              </a:cxnLst>
              <a:rect l="0" t="0" r="r" b="b"/>
              <a:pathLst>
                <a:path w="1443" h="1424">
                  <a:moveTo>
                    <a:pt x="485" y="0"/>
                  </a:moveTo>
                  <a:lnTo>
                    <a:pt x="479" y="0"/>
                  </a:lnTo>
                  <a:lnTo>
                    <a:pt x="456" y="18"/>
                  </a:lnTo>
                  <a:lnTo>
                    <a:pt x="474" y="59"/>
                  </a:lnTo>
                  <a:lnTo>
                    <a:pt x="426" y="95"/>
                  </a:lnTo>
                  <a:lnTo>
                    <a:pt x="485" y="123"/>
                  </a:lnTo>
                  <a:lnTo>
                    <a:pt x="467" y="272"/>
                  </a:lnTo>
                  <a:lnTo>
                    <a:pt x="449" y="307"/>
                  </a:lnTo>
                  <a:lnTo>
                    <a:pt x="449" y="336"/>
                  </a:lnTo>
                  <a:lnTo>
                    <a:pt x="456" y="361"/>
                  </a:lnTo>
                  <a:lnTo>
                    <a:pt x="462" y="407"/>
                  </a:lnTo>
                  <a:lnTo>
                    <a:pt x="426" y="437"/>
                  </a:lnTo>
                  <a:lnTo>
                    <a:pt x="414" y="443"/>
                  </a:lnTo>
                  <a:lnTo>
                    <a:pt x="355" y="514"/>
                  </a:lnTo>
                  <a:lnTo>
                    <a:pt x="350" y="526"/>
                  </a:lnTo>
                  <a:lnTo>
                    <a:pt x="314" y="538"/>
                  </a:lnTo>
                  <a:lnTo>
                    <a:pt x="284" y="531"/>
                  </a:lnTo>
                  <a:lnTo>
                    <a:pt x="261" y="561"/>
                  </a:lnTo>
                  <a:lnTo>
                    <a:pt x="261" y="579"/>
                  </a:lnTo>
                  <a:lnTo>
                    <a:pt x="231" y="602"/>
                  </a:lnTo>
                  <a:lnTo>
                    <a:pt x="201" y="673"/>
                  </a:lnTo>
                  <a:lnTo>
                    <a:pt x="213" y="721"/>
                  </a:lnTo>
                  <a:lnTo>
                    <a:pt x="178" y="762"/>
                  </a:lnTo>
                  <a:lnTo>
                    <a:pt x="148" y="714"/>
                  </a:lnTo>
                  <a:lnTo>
                    <a:pt x="125" y="714"/>
                  </a:lnTo>
                  <a:lnTo>
                    <a:pt x="95" y="810"/>
                  </a:lnTo>
                  <a:lnTo>
                    <a:pt x="95" y="856"/>
                  </a:lnTo>
                  <a:lnTo>
                    <a:pt x="95" y="904"/>
                  </a:lnTo>
                  <a:lnTo>
                    <a:pt x="71" y="916"/>
                  </a:lnTo>
                  <a:lnTo>
                    <a:pt x="41" y="975"/>
                  </a:lnTo>
                  <a:lnTo>
                    <a:pt x="0" y="975"/>
                  </a:lnTo>
                  <a:lnTo>
                    <a:pt x="6" y="1028"/>
                  </a:lnTo>
                  <a:lnTo>
                    <a:pt x="6" y="1063"/>
                  </a:lnTo>
                  <a:lnTo>
                    <a:pt x="6" y="1087"/>
                  </a:lnTo>
                  <a:lnTo>
                    <a:pt x="13" y="1117"/>
                  </a:lnTo>
                  <a:lnTo>
                    <a:pt x="77" y="1199"/>
                  </a:lnTo>
                  <a:lnTo>
                    <a:pt x="119" y="1258"/>
                  </a:lnTo>
                  <a:lnTo>
                    <a:pt x="130" y="1270"/>
                  </a:lnTo>
                  <a:lnTo>
                    <a:pt x="142" y="1264"/>
                  </a:lnTo>
                  <a:lnTo>
                    <a:pt x="178" y="1282"/>
                  </a:lnTo>
                  <a:lnTo>
                    <a:pt x="183" y="1287"/>
                  </a:lnTo>
                  <a:lnTo>
                    <a:pt x="195" y="1294"/>
                  </a:lnTo>
                  <a:lnTo>
                    <a:pt x="213" y="1312"/>
                  </a:lnTo>
                  <a:lnTo>
                    <a:pt x="237" y="1312"/>
                  </a:lnTo>
                  <a:lnTo>
                    <a:pt x="249" y="1317"/>
                  </a:lnTo>
                  <a:lnTo>
                    <a:pt x="237" y="1347"/>
                  </a:lnTo>
                  <a:lnTo>
                    <a:pt x="284" y="1394"/>
                  </a:lnTo>
                  <a:lnTo>
                    <a:pt x="355" y="1424"/>
                  </a:lnTo>
                  <a:lnTo>
                    <a:pt x="391" y="1424"/>
                  </a:lnTo>
                  <a:lnTo>
                    <a:pt x="426" y="1394"/>
                  </a:lnTo>
                  <a:lnTo>
                    <a:pt x="432" y="1376"/>
                  </a:lnTo>
                  <a:lnTo>
                    <a:pt x="456" y="1358"/>
                  </a:lnTo>
                  <a:lnTo>
                    <a:pt x="485" y="1383"/>
                  </a:lnTo>
                  <a:lnTo>
                    <a:pt x="497" y="1388"/>
                  </a:lnTo>
                  <a:lnTo>
                    <a:pt x="520" y="1383"/>
                  </a:lnTo>
                  <a:lnTo>
                    <a:pt x="603" y="1353"/>
                  </a:lnTo>
                  <a:lnTo>
                    <a:pt x="615" y="1299"/>
                  </a:lnTo>
                  <a:lnTo>
                    <a:pt x="621" y="1299"/>
                  </a:lnTo>
                  <a:lnTo>
                    <a:pt x="639" y="1317"/>
                  </a:lnTo>
                  <a:lnTo>
                    <a:pt x="703" y="1258"/>
                  </a:lnTo>
                  <a:lnTo>
                    <a:pt x="728" y="1270"/>
                  </a:lnTo>
                  <a:lnTo>
                    <a:pt x="781" y="1199"/>
                  </a:lnTo>
                  <a:lnTo>
                    <a:pt x="769" y="1175"/>
                  </a:lnTo>
                  <a:lnTo>
                    <a:pt x="774" y="1128"/>
                  </a:lnTo>
                  <a:lnTo>
                    <a:pt x="827" y="1028"/>
                  </a:lnTo>
                  <a:lnTo>
                    <a:pt x="898" y="762"/>
                  </a:lnTo>
                  <a:lnTo>
                    <a:pt x="910" y="762"/>
                  </a:lnTo>
                  <a:lnTo>
                    <a:pt x="951" y="785"/>
                  </a:lnTo>
                  <a:lnTo>
                    <a:pt x="951" y="803"/>
                  </a:lnTo>
                  <a:lnTo>
                    <a:pt x="976" y="821"/>
                  </a:lnTo>
                  <a:lnTo>
                    <a:pt x="1017" y="815"/>
                  </a:lnTo>
                  <a:lnTo>
                    <a:pt x="1040" y="767"/>
                  </a:lnTo>
                  <a:lnTo>
                    <a:pt x="1070" y="668"/>
                  </a:lnTo>
                  <a:lnTo>
                    <a:pt x="1093" y="632"/>
                  </a:lnTo>
                  <a:lnTo>
                    <a:pt x="1129" y="643"/>
                  </a:lnTo>
                  <a:lnTo>
                    <a:pt x="1152" y="585"/>
                  </a:lnTo>
                  <a:lnTo>
                    <a:pt x="1177" y="579"/>
                  </a:lnTo>
                  <a:lnTo>
                    <a:pt x="1200" y="549"/>
                  </a:lnTo>
                  <a:lnTo>
                    <a:pt x="1223" y="496"/>
                  </a:lnTo>
                  <a:lnTo>
                    <a:pt x="1235" y="485"/>
                  </a:lnTo>
                  <a:lnTo>
                    <a:pt x="1241" y="467"/>
                  </a:lnTo>
                  <a:lnTo>
                    <a:pt x="1223" y="455"/>
                  </a:lnTo>
                  <a:lnTo>
                    <a:pt x="1230" y="378"/>
                  </a:lnTo>
                  <a:lnTo>
                    <a:pt x="1241" y="361"/>
                  </a:lnTo>
                  <a:lnTo>
                    <a:pt x="1253" y="354"/>
                  </a:lnTo>
                  <a:lnTo>
                    <a:pt x="1395" y="443"/>
                  </a:lnTo>
                  <a:lnTo>
                    <a:pt x="1418" y="455"/>
                  </a:lnTo>
                  <a:lnTo>
                    <a:pt x="1425" y="449"/>
                  </a:lnTo>
                  <a:lnTo>
                    <a:pt x="1443" y="372"/>
                  </a:lnTo>
                  <a:lnTo>
                    <a:pt x="1407" y="295"/>
                  </a:lnTo>
                  <a:lnTo>
                    <a:pt x="1395" y="290"/>
                  </a:lnTo>
                  <a:lnTo>
                    <a:pt x="1383" y="260"/>
                  </a:lnTo>
                  <a:lnTo>
                    <a:pt x="1354" y="272"/>
                  </a:lnTo>
                  <a:lnTo>
                    <a:pt x="1329" y="265"/>
                  </a:lnTo>
                  <a:lnTo>
                    <a:pt x="1306" y="254"/>
                  </a:lnTo>
                  <a:lnTo>
                    <a:pt x="1200" y="290"/>
                  </a:lnTo>
                  <a:lnTo>
                    <a:pt x="1194" y="313"/>
                  </a:lnTo>
                  <a:lnTo>
                    <a:pt x="1152" y="331"/>
                  </a:lnTo>
                  <a:lnTo>
                    <a:pt x="1117" y="325"/>
                  </a:lnTo>
                  <a:lnTo>
                    <a:pt x="1099" y="301"/>
                  </a:lnTo>
                  <a:lnTo>
                    <a:pt x="1081" y="343"/>
                  </a:lnTo>
                  <a:lnTo>
                    <a:pt x="1058" y="354"/>
                  </a:lnTo>
                  <a:lnTo>
                    <a:pt x="1035" y="389"/>
                  </a:lnTo>
                  <a:lnTo>
                    <a:pt x="1005" y="396"/>
                  </a:lnTo>
                  <a:lnTo>
                    <a:pt x="940" y="467"/>
                  </a:lnTo>
                  <a:lnTo>
                    <a:pt x="923" y="478"/>
                  </a:lnTo>
                  <a:lnTo>
                    <a:pt x="910" y="503"/>
                  </a:lnTo>
                  <a:lnTo>
                    <a:pt x="863" y="295"/>
                  </a:lnTo>
                  <a:lnTo>
                    <a:pt x="550" y="361"/>
                  </a:lnTo>
                  <a:lnTo>
                    <a:pt x="485" y="0"/>
                  </a:lnTo>
                  <a:close/>
                </a:path>
              </a:pathLst>
            </a:custGeom>
            <a:solidFill>
              <a:srgbClr val="C0504D">
                <a:lumMod val="50000"/>
              </a:srgbClr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lIns="0" rIns="0" anchor="ctr"/>
            <a:lstStyle/>
            <a:p>
              <a:pPr marL="0" marR="0" lvl="0" indent="0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 pitchFamily="34" charset="0"/>
                </a:rPr>
                <a:t> </a:t>
              </a:r>
            </a:p>
            <a:p>
              <a:pPr marL="0" marR="0" lvl="0" indent="0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 pitchFamily="34" charset="0"/>
                </a:rPr>
                <a:t> </a:t>
              </a: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Narrow" panose="020B0606020202030204" pitchFamily="34" charset="0"/>
                  <a:cs typeface="Arial" pitchFamily="34" charset="0"/>
                </a:rPr>
                <a:t>-0.</a:t>
              </a:r>
              <a:r>
                <a:rPr lang="en-US" sz="1000" b="1" kern="0" dirty="0">
                  <a:solidFill>
                    <a:prstClr val="white"/>
                  </a:solidFill>
                  <a:latin typeface="Arial Narrow" panose="020B0606020202030204" pitchFamily="34" charset="0"/>
                  <a:cs typeface="Arial" pitchFamily="34" charset="0"/>
                </a:rPr>
                <a:t>03%</a:t>
              </a: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itchFamily="34" charset="0"/>
              </a:endParaRPr>
            </a:p>
          </p:txBody>
        </p:sp>
        <p:sp>
          <p:nvSpPr>
            <p:cNvPr id="47" name="Freeform 100">
              <a:extLst>
                <a:ext uri="{FF2B5EF4-FFF2-40B4-BE49-F238E27FC236}">
                  <a16:creationId xmlns:a16="http://schemas.microsoft.com/office/drawing/2014/main" id="{494F4E55-FEDC-4FE2-9640-8F8140BE0A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1282" y="4287920"/>
              <a:ext cx="639140" cy="563916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441" y="0"/>
                </a:cxn>
                <a:cxn ang="0">
                  <a:pos x="1435" y="18"/>
                </a:cxn>
                <a:cxn ang="0">
                  <a:pos x="1464" y="36"/>
                </a:cxn>
                <a:cxn ang="0">
                  <a:pos x="1476" y="71"/>
                </a:cxn>
                <a:cxn ang="0">
                  <a:pos x="1471" y="101"/>
                </a:cxn>
                <a:cxn ang="0">
                  <a:pos x="1429" y="137"/>
                </a:cxn>
                <a:cxn ang="0">
                  <a:pos x="1388" y="183"/>
                </a:cxn>
                <a:cxn ang="0">
                  <a:pos x="1382" y="213"/>
                </a:cxn>
                <a:cxn ang="0">
                  <a:pos x="1601" y="195"/>
                </a:cxn>
                <a:cxn ang="0">
                  <a:pos x="1595" y="213"/>
                </a:cxn>
                <a:cxn ang="0">
                  <a:pos x="1601" y="236"/>
                </a:cxn>
                <a:cxn ang="0">
                  <a:pos x="1583" y="272"/>
                </a:cxn>
                <a:cxn ang="0">
                  <a:pos x="1542" y="314"/>
                </a:cxn>
                <a:cxn ang="0">
                  <a:pos x="1530" y="396"/>
                </a:cxn>
                <a:cxn ang="0">
                  <a:pos x="1482" y="449"/>
                </a:cxn>
                <a:cxn ang="0">
                  <a:pos x="1494" y="497"/>
                </a:cxn>
                <a:cxn ang="0">
                  <a:pos x="1494" y="573"/>
                </a:cxn>
                <a:cxn ang="0">
                  <a:pos x="1482" y="573"/>
                </a:cxn>
                <a:cxn ang="0">
                  <a:pos x="1441" y="609"/>
                </a:cxn>
                <a:cxn ang="0">
                  <a:pos x="1441" y="632"/>
                </a:cxn>
                <a:cxn ang="0">
                  <a:pos x="1376" y="685"/>
                </a:cxn>
                <a:cxn ang="0">
                  <a:pos x="1352" y="751"/>
                </a:cxn>
                <a:cxn ang="0">
                  <a:pos x="1358" y="809"/>
                </a:cxn>
                <a:cxn ang="0">
                  <a:pos x="1352" y="851"/>
                </a:cxn>
                <a:cxn ang="0">
                  <a:pos x="1294" y="887"/>
                </a:cxn>
                <a:cxn ang="0">
                  <a:pos x="1253" y="946"/>
                </a:cxn>
                <a:cxn ang="0">
                  <a:pos x="1235" y="963"/>
                </a:cxn>
                <a:cxn ang="0">
                  <a:pos x="1235" y="1017"/>
                </a:cxn>
                <a:cxn ang="0">
                  <a:pos x="1205" y="1052"/>
                </a:cxn>
                <a:cxn ang="0">
                  <a:pos x="1205" y="1093"/>
                </a:cxn>
                <a:cxn ang="0">
                  <a:pos x="1182" y="1146"/>
                </a:cxn>
                <a:cxn ang="0">
                  <a:pos x="1152" y="1205"/>
                </a:cxn>
                <a:cxn ang="0">
                  <a:pos x="1164" y="1265"/>
                </a:cxn>
                <a:cxn ang="0">
                  <a:pos x="1193" y="1294"/>
                </a:cxn>
                <a:cxn ang="0">
                  <a:pos x="1199" y="1336"/>
                </a:cxn>
                <a:cxn ang="0">
                  <a:pos x="1210" y="1347"/>
                </a:cxn>
                <a:cxn ang="0">
                  <a:pos x="1210" y="1365"/>
                </a:cxn>
                <a:cxn ang="0">
                  <a:pos x="1193" y="1377"/>
                </a:cxn>
                <a:cxn ang="0">
                  <a:pos x="1182" y="1412"/>
                </a:cxn>
                <a:cxn ang="0">
                  <a:pos x="1187" y="1436"/>
                </a:cxn>
                <a:cxn ang="0">
                  <a:pos x="213" y="1466"/>
                </a:cxn>
                <a:cxn ang="0">
                  <a:pos x="206" y="1247"/>
                </a:cxn>
                <a:cxn ang="0">
                  <a:pos x="160" y="1235"/>
                </a:cxn>
                <a:cxn ang="0">
                  <a:pos x="112" y="1253"/>
                </a:cxn>
                <a:cxn ang="0">
                  <a:pos x="100" y="1253"/>
                </a:cxn>
                <a:cxn ang="0">
                  <a:pos x="53" y="1212"/>
                </a:cxn>
                <a:cxn ang="0">
                  <a:pos x="59" y="497"/>
                </a:cxn>
                <a:cxn ang="0">
                  <a:pos x="0" y="60"/>
                </a:cxn>
              </a:cxnLst>
              <a:rect l="0" t="0" r="r" b="b"/>
              <a:pathLst>
                <a:path w="1601" h="1466">
                  <a:moveTo>
                    <a:pt x="0" y="60"/>
                  </a:moveTo>
                  <a:lnTo>
                    <a:pt x="1441" y="0"/>
                  </a:lnTo>
                  <a:lnTo>
                    <a:pt x="1435" y="18"/>
                  </a:lnTo>
                  <a:lnTo>
                    <a:pt x="1464" y="36"/>
                  </a:lnTo>
                  <a:lnTo>
                    <a:pt x="1476" y="71"/>
                  </a:lnTo>
                  <a:lnTo>
                    <a:pt x="1471" y="101"/>
                  </a:lnTo>
                  <a:lnTo>
                    <a:pt x="1429" y="137"/>
                  </a:lnTo>
                  <a:lnTo>
                    <a:pt x="1388" y="183"/>
                  </a:lnTo>
                  <a:lnTo>
                    <a:pt x="1382" y="213"/>
                  </a:lnTo>
                  <a:lnTo>
                    <a:pt x="1601" y="195"/>
                  </a:lnTo>
                  <a:lnTo>
                    <a:pt x="1595" y="213"/>
                  </a:lnTo>
                  <a:lnTo>
                    <a:pt x="1601" y="236"/>
                  </a:lnTo>
                  <a:lnTo>
                    <a:pt x="1583" y="272"/>
                  </a:lnTo>
                  <a:lnTo>
                    <a:pt x="1542" y="314"/>
                  </a:lnTo>
                  <a:lnTo>
                    <a:pt x="1530" y="396"/>
                  </a:lnTo>
                  <a:lnTo>
                    <a:pt x="1482" y="449"/>
                  </a:lnTo>
                  <a:lnTo>
                    <a:pt x="1494" y="497"/>
                  </a:lnTo>
                  <a:lnTo>
                    <a:pt x="1494" y="573"/>
                  </a:lnTo>
                  <a:lnTo>
                    <a:pt x="1482" y="573"/>
                  </a:lnTo>
                  <a:lnTo>
                    <a:pt x="1441" y="609"/>
                  </a:lnTo>
                  <a:lnTo>
                    <a:pt x="1441" y="632"/>
                  </a:lnTo>
                  <a:lnTo>
                    <a:pt x="1376" y="685"/>
                  </a:lnTo>
                  <a:lnTo>
                    <a:pt x="1352" y="751"/>
                  </a:lnTo>
                  <a:lnTo>
                    <a:pt x="1358" y="809"/>
                  </a:lnTo>
                  <a:lnTo>
                    <a:pt x="1352" y="851"/>
                  </a:lnTo>
                  <a:lnTo>
                    <a:pt x="1294" y="887"/>
                  </a:lnTo>
                  <a:lnTo>
                    <a:pt x="1253" y="946"/>
                  </a:lnTo>
                  <a:lnTo>
                    <a:pt x="1235" y="963"/>
                  </a:lnTo>
                  <a:lnTo>
                    <a:pt x="1235" y="1017"/>
                  </a:lnTo>
                  <a:lnTo>
                    <a:pt x="1205" y="1052"/>
                  </a:lnTo>
                  <a:lnTo>
                    <a:pt x="1205" y="1093"/>
                  </a:lnTo>
                  <a:lnTo>
                    <a:pt x="1182" y="1146"/>
                  </a:lnTo>
                  <a:lnTo>
                    <a:pt x="1152" y="1205"/>
                  </a:lnTo>
                  <a:lnTo>
                    <a:pt x="1164" y="1265"/>
                  </a:lnTo>
                  <a:lnTo>
                    <a:pt x="1193" y="1294"/>
                  </a:lnTo>
                  <a:lnTo>
                    <a:pt x="1199" y="1336"/>
                  </a:lnTo>
                  <a:lnTo>
                    <a:pt x="1210" y="1347"/>
                  </a:lnTo>
                  <a:lnTo>
                    <a:pt x="1210" y="1365"/>
                  </a:lnTo>
                  <a:lnTo>
                    <a:pt x="1193" y="1377"/>
                  </a:lnTo>
                  <a:lnTo>
                    <a:pt x="1182" y="1412"/>
                  </a:lnTo>
                  <a:lnTo>
                    <a:pt x="1187" y="1436"/>
                  </a:lnTo>
                  <a:lnTo>
                    <a:pt x="213" y="1466"/>
                  </a:lnTo>
                  <a:lnTo>
                    <a:pt x="206" y="1247"/>
                  </a:lnTo>
                  <a:lnTo>
                    <a:pt x="160" y="1235"/>
                  </a:lnTo>
                  <a:lnTo>
                    <a:pt x="112" y="1253"/>
                  </a:lnTo>
                  <a:lnTo>
                    <a:pt x="100" y="1253"/>
                  </a:lnTo>
                  <a:lnTo>
                    <a:pt x="53" y="1212"/>
                  </a:lnTo>
                  <a:lnTo>
                    <a:pt x="59" y="497"/>
                  </a:lnTo>
                  <a:lnTo>
                    <a:pt x="0" y="60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0.6%</a:t>
              </a:r>
            </a:p>
          </p:txBody>
        </p:sp>
        <p:sp>
          <p:nvSpPr>
            <p:cNvPr id="48" name="Freeform 159">
              <a:extLst>
                <a:ext uri="{FF2B5EF4-FFF2-40B4-BE49-F238E27FC236}">
                  <a16:creationId xmlns:a16="http://schemas.microsoft.com/office/drawing/2014/main" id="{6BDD4F63-3855-4642-B0B4-2764CF06CB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4164" y="3257554"/>
              <a:ext cx="722192" cy="866761"/>
            </a:xfrm>
            <a:custGeom>
              <a:avLst/>
              <a:gdLst/>
              <a:ahLst/>
              <a:cxnLst>
                <a:cxn ang="0">
                  <a:pos x="1595" y="2256"/>
                </a:cxn>
                <a:cxn ang="0">
                  <a:pos x="1814" y="644"/>
                </a:cxn>
                <a:cxn ang="0">
                  <a:pos x="1216" y="549"/>
                </a:cxn>
                <a:cxn ang="0">
                  <a:pos x="1282" y="160"/>
                </a:cxn>
                <a:cxn ang="0">
                  <a:pos x="389" y="0"/>
                </a:cxn>
                <a:cxn ang="0">
                  <a:pos x="0" y="2002"/>
                </a:cxn>
                <a:cxn ang="0">
                  <a:pos x="0" y="2008"/>
                </a:cxn>
                <a:cxn ang="0">
                  <a:pos x="1595" y="2256"/>
                </a:cxn>
              </a:cxnLst>
              <a:rect l="0" t="0" r="r" b="b"/>
              <a:pathLst>
                <a:path w="1814" h="2256">
                  <a:moveTo>
                    <a:pt x="1595" y="2256"/>
                  </a:moveTo>
                  <a:lnTo>
                    <a:pt x="1814" y="644"/>
                  </a:lnTo>
                  <a:lnTo>
                    <a:pt x="1216" y="549"/>
                  </a:lnTo>
                  <a:lnTo>
                    <a:pt x="1282" y="160"/>
                  </a:lnTo>
                  <a:lnTo>
                    <a:pt x="389" y="0"/>
                  </a:lnTo>
                  <a:lnTo>
                    <a:pt x="0" y="2002"/>
                  </a:lnTo>
                  <a:lnTo>
                    <a:pt x="0" y="2008"/>
                  </a:lnTo>
                  <a:lnTo>
                    <a:pt x="1595" y="2256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1.8%</a:t>
              </a:r>
            </a:p>
          </p:txBody>
        </p:sp>
        <p:sp>
          <p:nvSpPr>
            <p:cNvPr id="49" name="Freeform 92">
              <a:extLst>
                <a:ext uri="{FF2B5EF4-FFF2-40B4-BE49-F238E27FC236}">
                  <a16:creationId xmlns:a16="http://schemas.microsoft.com/office/drawing/2014/main" id="{11308D1D-01D6-4685-A4A3-4A2068D49B00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4518" y="2634461"/>
              <a:ext cx="222675" cy="392189"/>
            </a:xfrm>
            <a:custGeom>
              <a:avLst/>
              <a:gdLst/>
              <a:ahLst/>
              <a:cxnLst>
                <a:cxn ang="0">
                  <a:pos x="0" y="130"/>
                </a:cxn>
                <a:cxn ang="0">
                  <a:pos x="18" y="171"/>
                </a:cxn>
                <a:cxn ang="0">
                  <a:pos x="12" y="189"/>
                </a:cxn>
                <a:cxn ang="0">
                  <a:pos x="23" y="207"/>
                </a:cxn>
                <a:cxn ang="0">
                  <a:pos x="30" y="219"/>
                </a:cxn>
                <a:cxn ang="0">
                  <a:pos x="77" y="336"/>
                </a:cxn>
                <a:cxn ang="0">
                  <a:pos x="89" y="420"/>
                </a:cxn>
                <a:cxn ang="0">
                  <a:pos x="71" y="466"/>
                </a:cxn>
                <a:cxn ang="0">
                  <a:pos x="77" y="508"/>
                </a:cxn>
                <a:cxn ang="0">
                  <a:pos x="124" y="620"/>
                </a:cxn>
                <a:cxn ang="0">
                  <a:pos x="119" y="673"/>
                </a:cxn>
                <a:cxn ang="0">
                  <a:pos x="130" y="691"/>
                </a:cxn>
                <a:cxn ang="0">
                  <a:pos x="136" y="691"/>
                </a:cxn>
                <a:cxn ang="0">
                  <a:pos x="136" y="679"/>
                </a:cxn>
                <a:cxn ang="0">
                  <a:pos x="154" y="673"/>
                </a:cxn>
                <a:cxn ang="0">
                  <a:pos x="183" y="727"/>
                </a:cxn>
                <a:cxn ang="0">
                  <a:pos x="201" y="826"/>
                </a:cxn>
                <a:cxn ang="0">
                  <a:pos x="201" y="880"/>
                </a:cxn>
                <a:cxn ang="0">
                  <a:pos x="225" y="951"/>
                </a:cxn>
                <a:cxn ang="0">
                  <a:pos x="254" y="1016"/>
                </a:cxn>
                <a:cxn ang="0">
                  <a:pos x="472" y="963"/>
                </a:cxn>
                <a:cxn ang="0">
                  <a:pos x="467" y="945"/>
                </a:cxn>
                <a:cxn ang="0">
                  <a:pos x="443" y="922"/>
                </a:cxn>
                <a:cxn ang="0">
                  <a:pos x="443" y="880"/>
                </a:cxn>
                <a:cxn ang="0">
                  <a:pos x="455" y="862"/>
                </a:cxn>
                <a:cxn ang="0">
                  <a:pos x="443" y="826"/>
                </a:cxn>
                <a:cxn ang="0">
                  <a:pos x="426" y="661"/>
                </a:cxn>
                <a:cxn ang="0">
                  <a:pos x="426" y="608"/>
                </a:cxn>
                <a:cxn ang="0">
                  <a:pos x="449" y="519"/>
                </a:cxn>
                <a:cxn ang="0">
                  <a:pos x="461" y="455"/>
                </a:cxn>
                <a:cxn ang="0">
                  <a:pos x="467" y="407"/>
                </a:cxn>
                <a:cxn ang="0">
                  <a:pos x="449" y="372"/>
                </a:cxn>
                <a:cxn ang="0">
                  <a:pos x="449" y="336"/>
                </a:cxn>
                <a:cxn ang="0">
                  <a:pos x="461" y="313"/>
                </a:cxn>
                <a:cxn ang="0">
                  <a:pos x="526" y="260"/>
                </a:cxn>
                <a:cxn ang="0">
                  <a:pos x="555" y="171"/>
                </a:cxn>
                <a:cxn ang="0">
                  <a:pos x="526" y="118"/>
                </a:cxn>
                <a:cxn ang="0">
                  <a:pos x="520" y="95"/>
                </a:cxn>
                <a:cxn ang="0">
                  <a:pos x="532" y="77"/>
                </a:cxn>
                <a:cxn ang="0">
                  <a:pos x="526" y="59"/>
                </a:cxn>
                <a:cxn ang="0">
                  <a:pos x="514" y="0"/>
                </a:cxn>
                <a:cxn ang="0">
                  <a:pos x="0" y="130"/>
                </a:cxn>
              </a:cxnLst>
              <a:rect l="0" t="0" r="r" b="b"/>
              <a:pathLst>
                <a:path w="555" h="1016">
                  <a:moveTo>
                    <a:pt x="0" y="130"/>
                  </a:moveTo>
                  <a:lnTo>
                    <a:pt x="18" y="171"/>
                  </a:lnTo>
                  <a:lnTo>
                    <a:pt x="12" y="189"/>
                  </a:lnTo>
                  <a:lnTo>
                    <a:pt x="23" y="207"/>
                  </a:lnTo>
                  <a:lnTo>
                    <a:pt x="30" y="219"/>
                  </a:lnTo>
                  <a:lnTo>
                    <a:pt x="77" y="336"/>
                  </a:lnTo>
                  <a:lnTo>
                    <a:pt x="89" y="420"/>
                  </a:lnTo>
                  <a:lnTo>
                    <a:pt x="71" y="466"/>
                  </a:lnTo>
                  <a:lnTo>
                    <a:pt x="77" y="508"/>
                  </a:lnTo>
                  <a:lnTo>
                    <a:pt x="124" y="620"/>
                  </a:lnTo>
                  <a:lnTo>
                    <a:pt x="119" y="673"/>
                  </a:lnTo>
                  <a:lnTo>
                    <a:pt x="130" y="691"/>
                  </a:lnTo>
                  <a:lnTo>
                    <a:pt x="136" y="691"/>
                  </a:lnTo>
                  <a:lnTo>
                    <a:pt x="136" y="679"/>
                  </a:lnTo>
                  <a:lnTo>
                    <a:pt x="154" y="673"/>
                  </a:lnTo>
                  <a:lnTo>
                    <a:pt x="183" y="727"/>
                  </a:lnTo>
                  <a:lnTo>
                    <a:pt x="201" y="826"/>
                  </a:lnTo>
                  <a:lnTo>
                    <a:pt x="201" y="880"/>
                  </a:lnTo>
                  <a:lnTo>
                    <a:pt x="225" y="951"/>
                  </a:lnTo>
                  <a:lnTo>
                    <a:pt x="254" y="1016"/>
                  </a:lnTo>
                  <a:lnTo>
                    <a:pt x="472" y="963"/>
                  </a:lnTo>
                  <a:lnTo>
                    <a:pt x="467" y="945"/>
                  </a:lnTo>
                  <a:lnTo>
                    <a:pt x="443" y="922"/>
                  </a:lnTo>
                  <a:lnTo>
                    <a:pt x="443" y="880"/>
                  </a:lnTo>
                  <a:lnTo>
                    <a:pt x="455" y="862"/>
                  </a:lnTo>
                  <a:lnTo>
                    <a:pt x="443" y="826"/>
                  </a:lnTo>
                  <a:lnTo>
                    <a:pt x="426" y="661"/>
                  </a:lnTo>
                  <a:lnTo>
                    <a:pt x="426" y="608"/>
                  </a:lnTo>
                  <a:lnTo>
                    <a:pt x="449" y="519"/>
                  </a:lnTo>
                  <a:lnTo>
                    <a:pt x="461" y="455"/>
                  </a:lnTo>
                  <a:lnTo>
                    <a:pt x="467" y="407"/>
                  </a:lnTo>
                  <a:lnTo>
                    <a:pt x="449" y="372"/>
                  </a:lnTo>
                  <a:lnTo>
                    <a:pt x="449" y="336"/>
                  </a:lnTo>
                  <a:lnTo>
                    <a:pt x="461" y="313"/>
                  </a:lnTo>
                  <a:lnTo>
                    <a:pt x="526" y="260"/>
                  </a:lnTo>
                  <a:lnTo>
                    <a:pt x="555" y="171"/>
                  </a:lnTo>
                  <a:lnTo>
                    <a:pt x="526" y="118"/>
                  </a:lnTo>
                  <a:lnTo>
                    <a:pt x="520" y="95"/>
                  </a:lnTo>
                  <a:lnTo>
                    <a:pt x="532" y="77"/>
                  </a:lnTo>
                  <a:lnTo>
                    <a:pt x="526" y="59"/>
                  </a:lnTo>
                  <a:lnTo>
                    <a:pt x="514" y="0"/>
                  </a:lnTo>
                  <a:lnTo>
                    <a:pt x="0" y="130"/>
                  </a:lnTo>
                </a:path>
              </a:pathLst>
            </a:custGeom>
            <a:solidFill>
              <a:srgbClr val="632523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800000"/>
                </a:highlight>
                <a:uLnTx/>
                <a:uFillTx/>
                <a:cs typeface="Arial" pitchFamily="34" charset="0"/>
              </a:endParaRPr>
            </a:p>
          </p:txBody>
        </p:sp>
        <p:sp>
          <p:nvSpPr>
            <p:cNvPr id="50" name="Freeform 90">
              <a:extLst>
                <a:ext uri="{FF2B5EF4-FFF2-40B4-BE49-F238E27FC236}">
                  <a16:creationId xmlns:a16="http://schemas.microsoft.com/office/drawing/2014/main" id="{E913CD7B-62B5-4327-965C-8AA30A992637}"/>
                </a:ext>
              </a:extLst>
            </p:cNvPr>
            <p:cNvSpPr>
              <a:spLocks/>
            </p:cNvSpPr>
            <p:nvPr/>
          </p:nvSpPr>
          <p:spPr bwMode="auto">
            <a:xfrm>
              <a:off x="7364226" y="3082345"/>
              <a:ext cx="109533" cy="119513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64" y="249"/>
                </a:cxn>
                <a:cxn ang="0">
                  <a:pos x="53" y="272"/>
                </a:cxn>
                <a:cxn ang="0">
                  <a:pos x="46" y="284"/>
                </a:cxn>
                <a:cxn ang="0">
                  <a:pos x="53" y="296"/>
                </a:cxn>
                <a:cxn ang="0">
                  <a:pos x="53" y="307"/>
                </a:cxn>
                <a:cxn ang="0">
                  <a:pos x="70" y="307"/>
                </a:cxn>
                <a:cxn ang="0">
                  <a:pos x="129" y="272"/>
                </a:cxn>
                <a:cxn ang="0">
                  <a:pos x="159" y="243"/>
                </a:cxn>
                <a:cxn ang="0">
                  <a:pos x="159" y="213"/>
                </a:cxn>
                <a:cxn ang="0">
                  <a:pos x="153" y="195"/>
                </a:cxn>
                <a:cxn ang="0">
                  <a:pos x="153" y="160"/>
                </a:cxn>
                <a:cxn ang="0">
                  <a:pos x="177" y="137"/>
                </a:cxn>
                <a:cxn ang="0">
                  <a:pos x="188" y="142"/>
                </a:cxn>
                <a:cxn ang="0">
                  <a:pos x="188" y="166"/>
                </a:cxn>
                <a:cxn ang="0">
                  <a:pos x="188" y="213"/>
                </a:cxn>
                <a:cxn ang="0">
                  <a:pos x="200" y="231"/>
                </a:cxn>
                <a:cxn ang="0">
                  <a:pos x="218" y="225"/>
                </a:cxn>
                <a:cxn ang="0">
                  <a:pos x="218" y="195"/>
                </a:cxn>
                <a:cxn ang="0">
                  <a:pos x="230" y="195"/>
                </a:cxn>
                <a:cxn ang="0">
                  <a:pos x="248" y="178"/>
                </a:cxn>
                <a:cxn ang="0">
                  <a:pos x="277" y="178"/>
                </a:cxn>
                <a:cxn ang="0">
                  <a:pos x="277" y="172"/>
                </a:cxn>
                <a:cxn ang="0">
                  <a:pos x="259" y="142"/>
                </a:cxn>
                <a:cxn ang="0">
                  <a:pos x="253" y="137"/>
                </a:cxn>
                <a:cxn ang="0">
                  <a:pos x="241" y="130"/>
                </a:cxn>
                <a:cxn ang="0">
                  <a:pos x="236" y="125"/>
                </a:cxn>
                <a:cxn ang="0">
                  <a:pos x="212" y="107"/>
                </a:cxn>
                <a:cxn ang="0">
                  <a:pos x="212" y="101"/>
                </a:cxn>
                <a:cxn ang="0">
                  <a:pos x="159" y="83"/>
                </a:cxn>
                <a:cxn ang="0">
                  <a:pos x="141" y="42"/>
                </a:cxn>
                <a:cxn ang="0">
                  <a:pos x="124" y="36"/>
                </a:cxn>
                <a:cxn ang="0">
                  <a:pos x="112" y="0"/>
                </a:cxn>
                <a:cxn ang="0">
                  <a:pos x="0" y="25"/>
                </a:cxn>
              </a:cxnLst>
              <a:rect l="0" t="0" r="r" b="b"/>
              <a:pathLst>
                <a:path w="277" h="307">
                  <a:moveTo>
                    <a:pt x="0" y="25"/>
                  </a:moveTo>
                  <a:lnTo>
                    <a:pt x="64" y="249"/>
                  </a:lnTo>
                  <a:lnTo>
                    <a:pt x="53" y="272"/>
                  </a:lnTo>
                  <a:lnTo>
                    <a:pt x="46" y="284"/>
                  </a:lnTo>
                  <a:lnTo>
                    <a:pt x="53" y="296"/>
                  </a:lnTo>
                  <a:lnTo>
                    <a:pt x="53" y="307"/>
                  </a:lnTo>
                  <a:lnTo>
                    <a:pt x="70" y="307"/>
                  </a:lnTo>
                  <a:lnTo>
                    <a:pt x="129" y="272"/>
                  </a:lnTo>
                  <a:lnTo>
                    <a:pt x="159" y="243"/>
                  </a:lnTo>
                  <a:lnTo>
                    <a:pt x="159" y="213"/>
                  </a:lnTo>
                  <a:lnTo>
                    <a:pt x="153" y="195"/>
                  </a:lnTo>
                  <a:lnTo>
                    <a:pt x="153" y="160"/>
                  </a:lnTo>
                  <a:lnTo>
                    <a:pt x="177" y="137"/>
                  </a:lnTo>
                  <a:lnTo>
                    <a:pt x="188" y="142"/>
                  </a:lnTo>
                  <a:lnTo>
                    <a:pt x="188" y="166"/>
                  </a:lnTo>
                  <a:lnTo>
                    <a:pt x="188" y="213"/>
                  </a:lnTo>
                  <a:lnTo>
                    <a:pt x="200" y="231"/>
                  </a:lnTo>
                  <a:lnTo>
                    <a:pt x="218" y="225"/>
                  </a:lnTo>
                  <a:lnTo>
                    <a:pt x="218" y="195"/>
                  </a:lnTo>
                  <a:lnTo>
                    <a:pt x="230" y="195"/>
                  </a:lnTo>
                  <a:lnTo>
                    <a:pt x="248" y="178"/>
                  </a:lnTo>
                  <a:lnTo>
                    <a:pt x="277" y="178"/>
                  </a:lnTo>
                  <a:lnTo>
                    <a:pt x="277" y="172"/>
                  </a:lnTo>
                  <a:lnTo>
                    <a:pt x="259" y="142"/>
                  </a:lnTo>
                  <a:lnTo>
                    <a:pt x="253" y="137"/>
                  </a:lnTo>
                  <a:lnTo>
                    <a:pt x="241" y="130"/>
                  </a:lnTo>
                  <a:lnTo>
                    <a:pt x="236" y="125"/>
                  </a:lnTo>
                  <a:lnTo>
                    <a:pt x="212" y="107"/>
                  </a:lnTo>
                  <a:lnTo>
                    <a:pt x="212" y="101"/>
                  </a:lnTo>
                  <a:lnTo>
                    <a:pt x="159" y="83"/>
                  </a:lnTo>
                  <a:lnTo>
                    <a:pt x="141" y="42"/>
                  </a:lnTo>
                  <a:lnTo>
                    <a:pt x="124" y="36"/>
                  </a:lnTo>
                  <a:lnTo>
                    <a:pt x="112" y="0"/>
                  </a:lnTo>
                  <a:lnTo>
                    <a:pt x="0" y="25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51" name="Freeform 88">
              <a:extLst>
                <a:ext uri="{FF2B5EF4-FFF2-40B4-BE49-F238E27FC236}">
                  <a16:creationId xmlns:a16="http://schemas.microsoft.com/office/drawing/2014/main" id="{92A5FECB-6A2A-43AE-AE37-48763B678AE0}"/>
                </a:ext>
              </a:extLst>
            </p:cNvPr>
            <p:cNvSpPr>
              <a:spLocks/>
            </p:cNvSpPr>
            <p:nvPr/>
          </p:nvSpPr>
          <p:spPr bwMode="auto">
            <a:xfrm>
              <a:off x="7165624" y="2936146"/>
              <a:ext cx="426093" cy="211021"/>
            </a:xfrm>
            <a:custGeom>
              <a:avLst/>
              <a:gdLst/>
              <a:ahLst/>
              <a:cxnLst>
                <a:cxn ang="0">
                  <a:pos x="218" y="178"/>
                </a:cxn>
                <a:cxn ang="0">
                  <a:pos x="567" y="89"/>
                </a:cxn>
                <a:cxn ang="0">
                  <a:pos x="585" y="89"/>
                </a:cxn>
                <a:cxn ang="0">
                  <a:pos x="585" y="54"/>
                </a:cxn>
                <a:cxn ang="0">
                  <a:pos x="638" y="6"/>
                </a:cxn>
                <a:cxn ang="0">
                  <a:pos x="679" y="13"/>
                </a:cxn>
                <a:cxn ang="0">
                  <a:pos x="733" y="89"/>
                </a:cxn>
                <a:cxn ang="0">
                  <a:pos x="738" y="119"/>
                </a:cxn>
                <a:cxn ang="0">
                  <a:pos x="703" y="166"/>
                </a:cxn>
                <a:cxn ang="0">
                  <a:pos x="692" y="236"/>
                </a:cxn>
                <a:cxn ang="0">
                  <a:pos x="774" y="254"/>
                </a:cxn>
                <a:cxn ang="0">
                  <a:pos x="857" y="355"/>
                </a:cxn>
                <a:cxn ang="0">
                  <a:pos x="958" y="396"/>
                </a:cxn>
                <a:cxn ang="0">
                  <a:pos x="1022" y="332"/>
                </a:cxn>
                <a:cxn ang="0">
                  <a:pos x="981" y="296"/>
                </a:cxn>
                <a:cxn ang="0">
                  <a:pos x="945" y="254"/>
                </a:cxn>
                <a:cxn ang="0">
                  <a:pos x="987" y="261"/>
                </a:cxn>
                <a:cxn ang="0">
                  <a:pos x="1063" y="396"/>
                </a:cxn>
                <a:cxn ang="0">
                  <a:pos x="1034" y="408"/>
                </a:cxn>
                <a:cxn ang="0">
                  <a:pos x="951" y="456"/>
                </a:cxn>
                <a:cxn ang="0">
                  <a:pos x="875" y="503"/>
                </a:cxn>
                <a:cxn ang="0">
                  <a:pos x="875" y="479"/>
                </a:cxn>
                <a:cxn ang="0">
                  <a:pos x="851" y="444"/>
                </a:cxn>
                <a:cxn ang="0">
                  <a:pos x="786" y="538"/>
                </a:cxn>
                <a:cxn ang="0">
                  <a:pos x="756" y="520"/>
                </a:cxn>
                <a:cxn ang="0">
                  <a:pos x="738" y="508"/>
                </a:cxn>
                <a:cxn ang="0">
                  <a:pos x="709" y="485"/>
                </a:cxn>
                <a:cxn ang="0">
                  <a:pos x="656" y="461"/>
                </a:cxn>
                <a:cxn ang="0">
                  <a:pos x="621" y="414"/>
                </a:cxn>
                <a:cxn ang="0">
                  <a:pos x="497" y="403"/>
                </a:cxn>
                <a:cxn ang="0">
                  <a:pos x="218" y="491"/>
                </a:cxn>
                <a:cxn ang="0">
                  <a:pos x="195" y="474"/>
                </a:cxn>
                <a:cxn ang="0">
                  <a:pos x="0" y="508"/>
                </a:cxn>
              </a:cxnLst>
              <a:rect l="0" t="0" r="r" b="b"/>
              <a:pathLst>
                <a:path w="1063" h="550">
                  <a:moveTo>
                    <a:pt x="0" y="231"/>
                  </a:moveTo>
                  <a:lnTo>
                    <a:pt x="218" y="178"/>
                  </a:lnTo>
                  <a:lnTo>
                    <a:pt x="561" y="101"/>
                  </a:lnTo>
                  <a:lnTo>
                    <a:pt x="567" y="89"/>
                  </a:lnTo>
                  <a:lnTo>
                    <a:pt x="579" y="84"/>
                  </a:lnTo>
                  <a:lnTo>
                    <a:pt x="585" y="89"/>
                  </a:lnTo>
                  <a:lnTo>
                    <a:pt x="591" y="84"/>
                  </a:lnTo>
                  <a:lnTo>
                    <a:pt x="585" y="54"/>
                  </a:lnTo>
                  <a:lnTo>
                    <a:pt x="614" y="48"/>
                  </a:lnTo>
                  <a:lnTo>
                    <a:pt x="638" y="6"/>
                  </a:lnTo>
                  <a:lnTo>
                    <a:pt x="662" y="0"/>
                  </a:lnTo>
                  <a:lnTo>
                    <a:pt x="679" y="13"/>
                  </a:lnTo>
                  <a:lnTo>
                    <a:pt x="697" y="59"/>
                  </a:lnTo>
                  <a:lnTo>
                    <a:pt x="733" y="89"/>
                  </a:lnTo>
                  <a:lnTo>
                    <a:pt x="745" y="107"/>
                  </a:lnTo>
                  <a:lnTo>
                    <a:pt x="738" y="119"/>
                  </a:lnTo>
                  <a:lnTo>
                    <a:pt x="720" y="130"/>
                  </a:lnTo>
                  <a:lnTo>
                    <a:pt x="703" y="166"/>
                  </a:lnTo>
                  <a:lnTo>
                    <a:pt x="685" y="213"/>
                  </a:lnTo>
                  <a:lnTo>
                    <a:pt x="692" y="236"/>
                  </a:lnTo>
                  <a:lnTo>
                    <a:pt x="733" y="236"/>
                  </a:lnTo>
                  <a:lnTo>
                    <a:pt x="774" y="254"/>
                  </a:lnTo>
                  <a:lnTo>
                    <a:pt x="834" y="320"/>
                  </a:lnTo>
                  <a:lnTo>
                    <a:pt x="857" y="355"/>
                  </a:lnTo>
                  <a:lnTo>
                    <a:pt x="887" y="396"/>
                  </a:lnTo>
                  <a:lnTo>
                    <a:pt x="958" y="396"/>
                  </a:lnTo>
                  <a:lnTo>
                    <a:pt x="999" y="378"/>
                  </a:lnTo>
                  <a:lnTo>
                    <a:pt x="1022" y="332"/>
                  </a:lnTo>
                  <a:lnTo>
                    <a:pt x="1010" y="320"/>
                  </a:lnTo>
                  <a:lnTo>
                    <a:pt x="981" y="296"/>
                  </a:lnTo>
                  <a:lnTo>
                    <a:pt x="945" y="279"/>
                  </a:lnTo>
                  <a:lnTo>
                    <a:pt x="945" y="254"/>
                  </a:lnTo>
                  <a:lnTo>
                    <a:pt x="975" y="261"/>
                  </a:lnTo>
                  <a:lnTo>
                    <a:pt x="987" y="261"/>
                  </a:lnTo>
                  <a:lnTo>
                    <a:pt x="1040" y="332"/>
                  </a:lnTo>
                  <a:lnTo>
                    <a:pt x="1063" y="396"/>
                  </a:lnTo>
                  <a:lnTo>
                    <a:pt x="1063" y="432"/>
                  </a:lnTo>
                  <a:lnTo>
                    <a:pt x="1034" y="408"/>
                  </a:lnTo>
                  <a:lnTo>
                    <a:pt x="999" y="438"/>
                  </a:lnTo>
                  <a:lnTo>
                    <a:pt x="951" y="456"/>
                  </a:lnTo>
                  <a:lnTo>
                    <a:pt x="898" y="503"/>
                  </a:lnTo>
                  <a:lnTo>
                    <a:pt x="875" y="503"/>
                  </a:lnTo>
                  <a:lnTo>
                    <a:pt x="869" y="497"/>
                  </a:lnTo>
                  <a:lnTo>
                    <a:pt x="875" y="479"/>
                  </a:lnTo>
                  <a:lnTo>
                    <a:pt x="862" y="444"/>
                  </a:lnTo>
                  <a:lnTo>
                    <a:pt x="851" y="444"/>
                  </a:lnTo>
                  <a:lnTo>
                    <a:pt x="821" y="491"/>
                  </a:lnTo>
                  <a:lnTo>
                    <a:pt x="786" y="538"/>
                  </a:lnTo>
                  <a:lnTo>
                    <a:pt x="774" y="550"/>
                  </a:lnTo>
                  <a:lnTo>
                    <a:pt x="756" y="520"/>
                  </a:lnTo>
                  <a:lnTo>
                    <a:pt x="750" y="515"/>
                  </a:lnTo>
                  <a:lnTo>
                    <a:pt x="738" y="508"/>
                  </a:lnTo>
                  <a:lnTo>
                    <a:pt x="733" y="503"/>
                  </a:lnTo>
                  <a:lnTo>
                    <a:pt x="709" y="485"/>
                  </a:lnTo>
                  <a:lnTo>
                    <a:pt x="709" y="479"/>
                  </a:lnTo>
                  <a:lnTo>
                    <a:pt x="656" y="461"/>
                  </a:lnTo>
                  <a:lnTo>
                    <a:pt x="638" y="420"/>
                  </a:lnTo>
                  <a:lnTo>
                    <a:pt x="621" y="414"/>
                  </a:lnTo>
                  <a:lnTo>
                    <a:pt x="609" y="378"/>
                  </a:lnTo>
                  <a:lnTo>
                    <a:pt x="497" y="403"/>
                  </a:lnTo>
                  <a:lnTo>
                    <a:pt x="225" y="479"/>
                  </a:lnTo>
                  <a:lnTo>
                    <a:pt x="218" y="491"/>
                  </a:lnTo>
                  <a:lnTo>
                    <a:pt x="213" y="497"/>
                  </a:lnTo>
                  <a:lnTo>
                    <a:pt x="195" y="474"/>
                  </a:lnTo>
                  <a:lnTo>
                    <a:pt x="12" y="520"/>
                  </a:lnTo>
                  <a:lnTo>
                    <a:pt x="0" y="508"/>
                  </a:lnTo>
                  <a:lnTo>
                    <a:pt x="0" y="231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DA9694"/>
                </a:highlight>
                <a:uLnTx/>
                <a:uFillTx/>
                <a:cs typeface="Arial" pitchFamily="34" charset="0"/>
              </a:endParaRPr>
            </a:p>
          </p:txBody>
        </p:sp>
        <p:sp>
          <p:nvSpPr>
            <p:cNvPr id="52" name="Freeform 82">
              <a:extLst>
                <a:ext uri="{FF2B5EF4-FFF2-40B4-BE49-F238E27FC236}">
                  <a16:creationId xmlns:a16="http://schemas.microsoft.com/office/drawing/2014/main" id="{6CE4282E-EF6C-4AB7-9ACC-C72E1743B7F9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6650" y="3526749"/>
              <a:ext cx="140828" cy="214660"/>
            </a:xfrm>
            <a:custGeom>
              <a:avLst/>
              <a:gdLst/>
              <a:ahLst/>
              <a:cxnLst>
                <a:cxn ang="0">
                  <a:pos x="355" y="520"/>
                </a:cxn>
                <a:cxn ang="0">
                  <a:pos x="349" y="485"/>
                </a:cxn>
                <a:cxn ang="0">
                  <a:pos x="326" y="425"/>
                </a:cxn>
                <a:cxn ang="0">
                  <a:pos x="284" y="389"/>
                </a:cxn>
                <a:cxn ang="0">
                  <a:pos x="231" y="348"/>
                </a:cxn>
                <a:cxn ang="0">
                  <a:pos x="207" y="325"/>
                </a:cxn>
                <a:cxn ang="0">
                  <a:pos x="195" y="295"/>
                </a:cxn>
                <a:cxn ang="0">
                  <a:pos x="154" y="224"/>
                </a:cxn>
                <a:cxn ang="0">
                  <a:pos x="136" y="189"/>
                </a:cxn>
                <a:cxn ang="0">
                  <a:pos x="101" y="148"/>
                </a:cxn>
                <a:cxn ang="0">
                  <a:pos x="89" y="123"/>
                </a:cxn>
                <a:cxn ang="0">
                  <a:pos x="83" y="100"/>
                </a:cxn>
                <a:cxn ang="0">
                  <a:pos x="83" y="94"/>
                </a:cxn>
                <a:cxn ang="0">
                  <a:pos x="83" y="82"/>
                </a:cxn>
                <a:cxn ang="0">
                  <a:pos x="106" y="6"/>
                </a:cxn>
                <a:cxn ang="0">
                  <a:pos x="78" y="0"/>
                </a:cxn>
                <a:cxn ang="0">
                  <a:pos x="48" y="6"/>
                </a:cxn>
                <a:cxn ang="0">
                  <a:pos x="18" y="34"/>
                </a:cxn>
                <a:cxn ang="0">
                  <a:pos x="12" y="59"/>
                </a:cxn>
                <a:cxn ang="0">
                  <a:pos x="7" y="64"/>
                </a:cxn>
                <a:cxn ang="0">
                  <a:pos x="0" y="64"/>
                </a:cxn>
                <a:cxn ang="0">
                  <a:pos x="149" y="561"/>
                </a:cxn>
                <a:cxn ang="0">
                  <a:pos x="355" y="520"/>
                </a:cxn>
              </a:cxnLst>
              <a:rect l="0" t="0" r="r" b="b"/>
              <a:pathLst>
                <a:path w="355" h="561">
                  <a:moveTo>
                    <a:pt x="355" y="520"/>
                  </a:moveTo>
                  <a:lnTo>
                    <a:pt x="349" y="485"/>
                  </a:lnTo>
                  <a:lnTo>
                    <a:pt x="326" y="425"/>
                  </a:lnTo>
                  <a:lnTo>
                    <a:pt x="284" y="389"/>
                  </a:lnTo>
                  <a:lnTo>
                    <a:pt x="231" y="348"/>
                  </a:lnTo>
                  <a:lnTo>
                    <a:pt x="207" y="325"/>
                  </a:lnTo>
                  <a:lnTo>
                    <a:pt x="195" y="295"/>
                  </a:lnTo>
                  <a:lnTo>
                    <a:pt x="154" y="224"/>
                  </a:lnTo>
                  <a:lnTo>
                    <a:pt x="136" y="189"/>
                  </a:lnTo>
                  <a:lnTo>
                    <a:pt x="101" y="148"/>
                  </a:lnTo>
                  <a:lnTo>
                    <a:pt x="89" y="123"/>
                  </a:lnTo>
                  <a:lnTo>
                    <a:pt x="83" y="100"/>
                  </a:lnTo>
                  <a:lnTo>
                    <a:pt x="83" y="94"/>
                  </a:lnTo>
                  <a:lnTo>
                    <a:pt x="83" y="82"/>
                  </a:lnTo>
                  <a:lnTo>
                    <a:pt x="106" y="6"/>
                  </a:lnTo>
                  <a:lnTo>
                    <a:pt x="78" y="0"/>
                  </a:lnTo>
                  <a:lnTo>
                    <a:pt x="48" y="6"/>
                  </a:lnTo>
                  <a:lnTo>
                    <a:pt x="18" y="34"/>
                  </a:lnTo>
                  <a:lnTo>
                    <a:pt x="12" y="59"/>
                  </a:lnTo>
                  <a:lnTo>
                    <a:pt x="7" y="64"/>
                  </a:lnTo>
                  <a:lnTo>
                    <a:pt x="0" y="64"/>
                  </a:lnTo>
                  <a:lnTo>
                    <a:pt x="149" y="561"/>
                  </a:lnTo>
                  <a:lnTo>
                    <a:pt x="355" y="520"/>
                  </a:lnTo>
                </a:path>
              </a:pathLst>
            </a:custGeom>
            <a:solidFill>
              <a:srgbClr val="C4D79B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53" name="Freeform 84">
              <a:extLst>
                <a:ext uri="{FF2B5EF4-FFF2-40B4-BE49-F238E27FC236}">
                  <a16:creationId xmlns:a16="http://schemas.microsoft.com/office/drawing/2014/main" id="{FD7C02BA-E3DF-4D11-B25F-B63653B8E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7017055" y="3273798"/>
              <a:ext cx="174530" cy="380586"/>
            </a:xfrm>
            <a:custGeom>
              <a:avLst/>
              <a:gdLst/>
              <a:ahLst/>
              <a:cxnLst>
                <a:cxn ang="0">
                  <a:pos x="0" y="738"/>
                </a:cxn>
                <a:cxn ang="0">
                  <a:pos x="18" y="744"/>
                </a:cxn>
                <a:cxn ang="0">
                  <a:pos x="59" y="809"/>
                </a:cxn>
                <a:cxn ang="0">
                  <a:pos x="154" y="868"/>
                </a:cxn>
                <a:cxn ang="0">
                  <a:pos x="231" y="886"/>
                </a:cxn>
                <a:cxn ang="0">
                  <a:pos x="249" y="939"/>
                </a:cxn>
                <a:cxn ang="0">
                  <a:pos x="266" y="986"/>
                </a:cxn>
                <a:cxn ang="0">
                  <a:pos x="307" y="915"/>
                </a:cxn>
                <a:cxn ang="0">
                  <a:pos x="343" y="815"/>
                </a:cxn>
                <a:cxn ang="0">
                  <a:pos x="408" y="708"/>
                </a:cxn>
                <a:cxn ang="0">
                  <a:pos x="444" y="608"/>
                </a:cxn>
                <a:cxn ang="0">
                  <a:pos x="431" y="449"/>
                </a:cxn>
                <a:cxn ang="0">
                  <a:pos x="403" y="307"/>
                </a:cxn>
                <a:cxn ang="0">
                  <a:pos x="337" y="330"/>
                </a:cxn>
                <a:cxn ang="0">
                  <a:pos x="319" y="319"/>
                </a:cxn>
                <a:cxn ang="0">
                  <a:pos x="296" y="325"/>
                </a:cxn>
                <a:cxn ang="0">
                  <a:pos x="319" y="254"/>
                </a:cxn>
                <a:cxn ang="0">
                  <a:pos x="349" y="242"/>
                </a:cxn>
                <a:cxn ang="0">
                  <a:pos x="355" y="171"/>
                </a:cxn>
                <a:cxn ang="0">
                  <a:pos x="385" y="136"/>
                </a:cxn>
                <a:cxn ang="0">
                  <a:pos x="107" y="0"/>
                </a:cxn>
                <a:cxn ang="0">
                  <a:pos x="66" y="48"/>
                </a:cxn>
                <a:cxn ang="0">
                  <a:pos x="53" y="124"/>
                </a:cxn>
                <a:cxn ang="0">
                  <a:pos x="12" y="171"/>
                </a:cxn>
                <a:cxn ang="0">
                  <a:pos x="36" y="206"/>
                </a:cxn>
                <a:cxn ang="0">
                  <a:pos x="18" y="259"/>
                </a:cxn>
                <a:cxn ang="0">
                  <a:pos x="30" y="337"/>
                </a:cxn>
                <a:cxn ang="0">
                  <a:pos x="83" y="396"/>
                </a:cxn>
                <a:cxn ang="0">
                  <a:pos x="130" y="419"/>
                </a:cxn>
                <a:cxn ang="0">
                  <a:pos x="165" y="443"/>
                </a:cxn>
                <a:cxn ang="0">
                  <a:pos x="207" y="490"/>
                </a:cxn>
                <a:cxn ang="0">
                  <a:pos x="112" y="567"/>
                </a:cxn>
                <a:cxn ang="0">
                  <a:pos x="23" y="662"/>
                </a:cxn>
              </a:cxnLst>
              <a:rect l="0" t="0" r="r" b="b"/>
              <a:pathLst>
                <a:path w="444" h="986">
                  <a:moveTo>
                    <a:pt x="23" y="662"/>
                  </a:moveTo>
                  <a:lnTo>
                    <a:pt x="0" y="738"/>
                  </a:lnTo>
                  <a:lnTo>
                    <a:pt x="0" y="750"/>
                  </a:lnTo>
                  <a:lnTo>
                    <a:pt x="18" y="744"/>
                  </a:lnTo>
                  <a:lnTo>
                    <a:pt x="36" y="779"/>
                  </a:lnTo>
                  <a:lnTo>
                    <a:pt x="59" y="809"/>
                  </a:lnTo>
                  <a:lnTo>
                    <a:pt x="83" y="832"/>
                  </a:lnTo>
                  <a:lnTo>
                    <a:pt x="154" y="868"/>
                  </a:lnTo>
                  <a:lnTo>
                    <a:pt x="178" y="880"/>
                  </a:lnTo>
                  <a:lnTo>
                    <a:pt x="231" y="886"/>
                  </a:lnTo>
                  <a:lnTo>
                    <a:pt x="249" y="892"/>
                  </a:lnTo>
                  <a:lnTo>
                    <a:pt x="249" y="939"/>
                  </a:lnTo>
                  <a:lnTo>
                    <a:pt x="249" y="969"/>
                  </a:lnTo>
                  <a:lnTo>
                    <a:pt x="266" y="986"/>
                  </a:lnTo>
                  <a:lnTo>
                    <a:pt x="284" y="963"/>
                  </a:lnTo>
                  <a:lnTo>
                    <a:pt x="307" y="915"/>
                  </a:lnTo>
                  <a:lnTo>
                    <a:pt x="307" y="874"/>
                  </a:lnTo>
                  <a:lnTo>
                    <a:pt x="343" y="815"/>
                  </a:lnTo>
                  <a:lnTo>
                    <a:pt x="360" y="768"/>
                  </a:lnTo>
                  <a:lnTo>
                    <a:pt x="408" y="708"/>
                  </a:lnTo>
                  <a:lnTo>
                    <a:pt x="426" y="656"/>
                  </a:lnTo>
                  <a:lnTo>
                    <a:pt x="444" y="608"/>
                  </a:lnTo>
                  <a:lnTo>
                    <a:pt x="444" y="579"/>
                  </a:lnTo>
                  <a:lnTo>
                    <a:pt x="431" y="449"/>
                  </a:lnTo>
                  <a:lnTo>
                    <a:pt x="419" y="342"/>
                  </a:lnTo>
                  <a:lnTo>
                    <a:pt x="403" y="307"/>
                  </a:lnTo>
                  <a:lnTo>
                    <a:pt x="355" y="319"/>
                  </a:lnTo>
                  <a:lnTo>
                    <a:pt x="337" y="330"/>
                  </a:lnTo>
                  <a:lnTo>
                    <a:pt x="325" y="325"/>
                  </a:lnTo>
                  <a:lnTo>
                    <a:pt x="319" y="319"/>
                  </a:lnTo>
                  <a:lnTo>
                    <a:pt x="307" y="325"/>
                  </a:lnTo>
                  <a:lnTo>
                    <a:pt x="296" y="325"/>
                  </a:lnTo>
                  <a:lnTo>
                    <a:pt x="296" y="307"/>
                  </a:lnTo>
                  <a:lnTo>
                    <a:pt x="319" y="254"/>
                  </a:lnTo>
                  <a:lnTo>
                    <a:pt x="337" y="248"/>
                  </a:lnTo>
                  <a:lnTo>
                    <a:pt x="349" y="242"/>
                  </a:lnTo>
                  <a:lnTo>
                    <a:pt x="349" y="201"/>
                  </a:lnTo>
                  <a:lnTo>
                    <a:pt x="355" y="171"/>
                  </a:lnTo>
                  <a:lnTo>
                    <a:pt x="367" y="153"/>
                  </a:lnTo>
                  <a:lnTo>
                    <a:pt x="385" y="136"/>
                  </a:lnTo>
                  <a:lnTo>
                    <a:pt x="367" y="94"/>
                  </a:lnTo>
                  <a:lnTo>
                    <a:pt x="107" y="0"/>
                  </a:lnTo>
                  <a:lnTo>
                    <a:pt x="89" y="12"/>
                  </a:lnTo>
                  <a:lnTo>
                    <a:pt x="66" y="48"/>
                  </a:lnTo>
                  <a:lnTo>
                    <a:pt x="66" y="65"/>
                  </a:lnTo>
                  <a:lnTo>
                    <a:pt x="53" y="124"/>
                  </a:lnTo>
                  <a:lnTo>
                    <a:pt x="18" y="160"/>
                  </a:lnTo>
                  <a:lnTo>
                    <a:pt x="12" y="171"/>
                  </a:lnTo>
                  <a:lnTo>
                    <a:pt x="12" y="183"/>
                  </a:lnTo>
                  <a:lnTo>
                    <a:pt x="36" y="206"/>
                  </a:lnTo>
                  <a:lnTo>
                    <a:pt x="41" y="248"/>
                  </a:lnTo>
                  <a:lnTo>
                    <a:pt x="18" y="259"/>
                  </a:lnTo>
                  <a:lnTo>
                    <a:pt x="23" y="337"/>
                  </a:lnTo>
                  <a:lnTo>
                    <a:pt x="30" y="337"/>
                  </a:lnTo>
                  <a:lnTo>
                    <a:pt x="71" y="348"/>
                  </a:lnTo>
                  <a:lnTo>
                    <a:pt x="83" y="396"/>
                  </a:lnTo>
                  <a:lnTo>
                    <a:pt x="119" y="401"/>
                  </a:lnTo>
                  <a:lnTo>
                    <a:pt x="130" y="419"/>
                  </a:lnTo>
                  <a:lnTo>
                    <a:pt x="148" y="426"/>
                  </a:lnTo>
                  <a:lnTo>
                    <a:pt x="165" y="443"/>
                  </a:lnTo>
                  <a:lnTo>
                    <a:pt x="213" y="479"/>
                  </a:lnTo>
                  <a:lnTo>
                    <a:pt x="207" y="490"/>
                  </a:lnTo>
                  <a:lnTo>
                    <a:pt x="160" y="520"/>
                  </a:lnTo>
                  <a:lnTo>
                    <a:pt x="112" y="567"/>
                  </a:lnTo>
                  <a:lnTo>
                    <a:pt x="101" y="608"/>
                  </a:lnTo>
                  <a:lnTo>
                    <a:pt x="23" y="662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54" name="Freeform 80">
              <a:extLst>
                <a:ext uri="{FF2B5EF4-FFF2-40B4-BE49-F238E27FC236}">
                  <a16:creationId xmlns:a16="http://schemas.microsoft.com/office/drawing/2014/main" id="{6BFC4AE8-58F2-41CA-BCE3-780873BA926C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1297" y="3549955"/>
              <a:ext cx="588587" cy="272676"/>
            </a:xfrm>
            <a:custGeom>
              <a:avLst/>
              <a:gdLst/>
              <a:ahLst/>
              <a:cxnLst>
                <a:cxn ang="0">
                  <a:pos x="844" y="48"/>
                </a:cxn>
                <a:cxn ang="0">
                  <a:pos x="47" y="421"/>
                </a:cxn>
                <a:cxn ang="0">
                  <a:pos x="77" y="385"/>
                </a:cxn>
                <a:cxn ang="0">
                  <a:pos x="172" y="307"/>
                </a:cxn>
                <a:cxn ang="0">
                  <a:pos x="218" y="261"/>
                </a:cxn>
                <a:cxn ang="0">
                  <a:pos x="254" y="243"/>
                </a:cxn>
                <a:cxn ang="0">
                  <a:pos x="331" y="231"/>
                </a:cxn>
                <a:cxn ang="0">
                  <a:pos x="443" y="172"/>
                </a:cxn>
                <a:cxn ang="0">
                  <a:pos x="491" y="190"/>
                </a:cxn>
                <a:cxn ang="0">
                  <a:pos x="532" y="208"/>
                </a:cxn>
                <a:cxn ang="0">
                  <a:pos x="580" y="290"/>
                </a:cxn>
                <a:cxn ang="0">
                  <a:pos x="632" y="296"/>
                </a:cxn>
                <a:cxn ang="0">
                  <a:pos x="638" y="337"/>
                </a:cxn>
                <a:cxn ang="0">
                  <a:pos x="738" y="373"/>
                </a:cxn>
                <a:cxn ang="0">
                  <a:pos x="803" y="421"/>
                </a:cxn>
                <a:cxn ang="0">
                  <a:pos x="827" y="473"/>
                </a:cxn>
                <a:cxn ang="0">
                  <a:pos x="762" y="603"/>
                </a:cxn>
                <a:cxn ang="0">
                  <a:pos x="816" y="650"/>
                </a:cxn>
                <a:cxn ang="0">
                  <a:pos x="892" y="662"/>
                </a:cxn>
                <a:cxn ang="0">
                  <a:pos x="910" y="662"/>
                </a:cxn>
                <a:cxn ang="0">
                  <a:pos x="999" y="657"/>
                </a:cxn>
                <a:cxn ang="0">
                  <a:pos x="1093" y="692"/>
                </a:cxn>
                <a:cxn ang="0">
                  <a:pos x="1111" y="680"/>
                </a:cxn>
                <a:cxn ang="0">
                  <a:pos x="1064" y="614"/>
                </a:cxn>
                <a:cxn ang="0">
                  <a:pos x="1034" y="603"/>
                </a:cxn>
                <a:cxn ang="0">
                  <a:pos x="1052" y="586"/>
                </a:cxn>
                <a:cxn ang="0">
                  <a:pos x="1029" y="561"/>
                </a:cxn>
                <a:cxn ang="0">
                  <a:pos x="975" y="449"/>
                </a:cxn>
                <a:cxn ang="0">
                  <a:pos x="963" y="385"/>
                </a:cxn>
                <a:cxn ang="0">
                  <a:pos x="975" y="290"/>
                </a:cxn>
                <a:cxn ang="0">
                  <a:pos x="958" y="254"/>
                </a:cxn>
                <a:cxn ang="0">
                  <a:pos x="975" y="225"/>
                </a:cxn>
                <a:cxn ang="0">
                  <a:pos x="1040" y="160"/>
                </a:cxn>
                <a:cxn ang="0">
                  <a:pos x="1064" y="89"/>
                </a:cxn>
                <a:cxn ang="0">
                  <a:pos x="1111" y="112"/>
                </a:cxn>
                <a:cxn ang="0">
                  <a:pos x="1064" y="190"/>
                </a:cxn>
                <a:cxn ang="0">
                  <a:pos x="1029" y="249"/>
                </a:cxn>
                <a:cxn ang="0">
                  <a:pos x="1075" y="296"/>
                </a:cxn>
                <a:cxn ang="0">
                  <a:pos x="1087" y="385"/>
                </a:cxn>
                <a:cxn ang="0">
                  <a:pos x="1052" y="426"/>
                </a:cxn>
                <a:cxn ang="0">
                  <a:pos x="1093" y="456"/>
                </a:cxn>
                <a:cxn ang="0">
                  <a:pos x="1093" y="503"/>
                </a:cxn>
                <a:cxn ang="0">
                  <a:pos x="1111" y="573"/>
                </a:cxn>
                <a:cxn ang="0">
                  <a:pos x="1176" y="603"/>
                </a:cxn>
                <a:cxn ang="0">
                  <a:pos x="1217" y="591"/>
                </a:cxn>
                <a:cxn ang="0">
                  <a:pos x="1222" y="621"/>
                </a:cxn>
                <a:cxn ang="0">
                  <a:pos x="1252" y="680"/>
                </a:cxn>
                <a:cxn ang="0">
                  <a:pos x="1306" y="703"/>
                </a:cxn>
                <a:cxn ang="0">
                  <a:pos x="1336" y="680"/>
                </a:cxn>
                <a:cxn ang="0">
                  <a:pos x="1435" y="627"/>
                </a:cxn>
                <a:cxn ang="0">
                  <a:pos x="1477" y="467"/>
                </a:cxn>
                <a:cxn ang="0">
                  <a:pos x="1265" y="497"/>
                </a:cxn>
              </a:cxnLst>
              <a:rect l="0" t="0" r="r" b="b"/>
              <a:pathLst>
                <a:path w="1477" h="710">
                  <a:moveTo>
                    <a:pt x="1116" y="0"/>
                  </a:moveTo>
                  <a:lnTo>
                    <a:pt x="844" y="48"/>
                  </a:lnTo>
                  <a:lnTo>
                    <a:pt x="0" y="213"/>
                  </a:lnTo>
                  <a:lnTo>
                    <a:pt x="47" y="421"/>
                  </a:lnTo>
                  <a:lnTo>
                    <a:pt x="60" y="396"/>
                  </a:lnTo>
                  <a:lnTo>
                    <a:pt x="77" y="385"/>
                  </a:lnTo>
                  <a:lnTo>
                    <a:pt x="142" y="314"/>
                  </a:lnTo>
                  <a:lnTo>
                    <a:pt x="172" y="307"/>
                  </a:lnTo>
                  <a:lnTo>
                    <a:pt x="195" y="272"/>
                  </a:lnTo>
                  <a:lnTo>
                    <a:pt x="218" y="261"/>
                  </a:lnTo>
                  <a:lnTo>
                    <a:pt x="236" y="219"/>
                  </a:lnTo>
                  <a:lnTo>
                    <a:pt x="254" y="243"/>
                  </a:lnTo>
                  <a:lnTo>
                    <a:pt x="289" y="249"/>
                  </a:lnTo>
                  <a:lnTo>
                    <a:pt x="331" y="231"/>
                  </a:lnTo>
                  <a:lnTo>
                    <a:pt x="337" y="208"/>
                  </a:lnTo>
                  <a:lnTo>
                    <a:pt x="443" y="172"/>
                  </a:lnTo>
                  <a:lnTo>
                    <a:pt x="466" y="183"/>
                  </a:lnTo>
                  <a:lnTo>
                    <a:pt x="491" y="190"/>
                  </a:lnTo>
                  <a:lnTo>
                    <a:pt x="520" y="178"/>
                  </a:lnTo>
                  <a:lnTo>
                    <a:pt x="532" y="208"/>
                  </a:lnTo>
                  <a:lnTo>
                    <a:pt x="544" y="213"/>
                  </a:lnTo>
                  <a:lnTo>
                    <a:pt x="580" y="290"/>
                  </a:lnTo>
                  <a:lnTo>
                    <a:pt x="603" y="284"/>
                  </a:lnTo>
                  <a:lnTo>
                    <a:pt x="632" y="296"/>
                  </a:lnTo>
                  <a:lnTo>
                    <a:pt x="662" y="307"/>
                  </a:lnTo>
                  <a:lnTo>
                    <a:pt x="638" y="337"/>
                  </a:lnTo>
                  <a:lnTo>
                    <a:pt x="674" y="373"/>
                  </a:lnTo>
                  <a:lnTo>
                    <a:pt x="738" y="373"/>
                  </a:lnTo>
                  <a:lnTo>
                    <a:pt x="762" y="403"/>
                  </a:lnTo>
                  <a:lnTo>
                    <a:pt x="803" y="421"/>
                  </a:lnTo>
                  <a:lnTo>
                    <a:pt x="833" y="456"/>
                  </a:lnTo>
                  <a:lnTo>
                    <a:pt x="827" y="473"/>
                  </a:lnTo>
                  <a:lnTo>
                    <a:pt x="786" y="544"/>
                  </a:lnTo>
                  <a:lnTo>
                    <a:pt x="762" y="603"/>
                  </a:lnTo>
                  <a:lnTo>
                    <a:pt x="768" y="650"/>
                  </a:lnTo>
                  <a:lnTo>
                    <a:pt x="816" y="650"/>
                  </a:lnTo>
                  <a:lnTo>
                    <a:pt x="857" y="627"/>
                  </a:lnTo>
                  <a:lnTo>
                    <a:pt x="892" y="662"/>
                  </a:lnTo>
                  <a:lnTo>
                    <a:pt x="910" y="674"/>
                  </a:lnTo>
                  <a:lnTo>
                    <a:pt x="910" y="662"/>
                  </a:lnTo>
                  <a:lnTo>
                    <a:pt x="945" y="657"/>
                  </a:lnTo>
                  <a:lnTo>
                    <a:pt x="999" y="657"/>
                  </a:lnTo>
                  <a:lnTo>
                    <a:pt x="1064" y="680"/>
                  </a:lnTo>
                  <a:lnTo>
                    <a:pt x="1093" y="692"/>
                  </a:lnTo>
                  <a:lnTo>
                    <a:pt x="1111" y="692"/>
                  </a:lnTo>
                  <a:lnTo>
                    <a:pt x="1111" y="680"/>
                  </a:lnTo>
                  <a:lnTo>
                    <a:pt x="1093" y="662"/>
                  </a:lnTo>
                  <a:lnTo>
                    <a:pt x="1064" y="614"/>
                  </a:lnTo>
                  <a:lnTo>
                    <a:pt x="1040" y="609"/>
                  </a:lnTo>
                  <a:lnTo>
                    <a:pt x="1034" y="603"/>
                  </a:lnTo>
                  <a:lnTo>
                    <a:pt x="1040" y="586"/>
                  </a:lnTo>
                  <a:lnTo>
                    <a:pt x="1052" y="586"/>
                  </a:lnTo>
                  <a:lnTo>
                    <a:pt x="1057" y="573"/>
                  </a:lnTo>
                  <a:lnTo>
                    <a:pt x="1029" y="561"/>
                  </a:lnTo>
                  <a:lnTo>
                    <a:pt x="1004" y="520"/>
                  </a:lnTo>
                  <a:lnTo>
                    <a:pt x="975" y="449"/>
                  </a:lnTo>
                  <a:lnTo>
                    <a:pt x="969" y="421"/>
                  </a:lnTo>
                  <a:lnTo>
                    <a:pt x="963" y="385"/>
                  </a:lnTo>
                  <a:lnTo>
                    <a:pt x="975" y="307"/>
                  </a:lnTo>
                  <a:lnTo>
                    <a:pt x="975" y="290"/>
                  </a:lnTo>
                  <a:lnTo>
                    <a:pt x="963" y="279"/>
                  </a:lnTo>
                  <a:lnTo>
                    <a:pt x="958" y="254"/>
                  </a:lnTo>
                  <a:lnTo>
                    <a:pt x="963" y="243"/>
                  </a:lnTo>
                  <a:lnTo>
                    <a:pt x="975" y="225"/>
                  </a:lnTo>
                  <a:lnTo>
                    <a:pt x="981" y="201"/>
                  </a:lnTo>
                  <a:lnTo>
                    <a:pt x="1040" y="160"/>
                  </a:lnTo>
                  <a:lnTo>
                    <a:pt x="1052" y="148"/>
                  </a:lnTo>
                  <a:lnTo>
                    <a:pt x="1064" y="89"/>
                  </a:lnTo>
                  <a:lnTo>
                    <a:pt x="1093" y="95"/>
                  </a:lnTo>
                  <a:lnTo>
                    <a:pt x="1111" y="112"/>
                  </a:lnTo>
                  <a:lnTo>
                    <a:pt x="1082" y="160"/>
                  </a:lnTo>
                  <a:lnTo>
                    <a:pt x="1064" y="190"/>
                  </a:lnTo>
                  <a:lnTo>
                    <a:pt x="1046" y="213"/>
                  </a:lnTo>
                  <a:lnTo>
                    <a:pt x="1029" y="249"/>
                  </a:lnTo>
                  <a:lnTo>
                    <a:pt x="1046" y="290"/>
                  </a:lnTo>
                  <a:lnTo>
                    <a:pt x="1075" y="296"/>
                  </a:lnTo>
                  <a:lnTo>
                    <a:pt x="1093" y="373"/>
                  </a:lnTo>
                  <a:lnTo>
                    <a:pt x="1087" y="385"/>
                  </a:lnTo>
                  <a:lnTo>
                    <a:pt x="1046" y="408"/>
                  </a:lnTo>
                  <a:lnTo>
                    <a:pt x="1052" y="426"/>
                  </a:lnTo>
                  <a:lnTo>
                    <a:pt x="1087" y="438"/>
                  </a:lnTo>
                  <a:lnTo>
                    <a:pt x="1093" y="456"/>
                  </a:lnTo>
                  <a:lnTo>
                    <a:pt x="1087" y="485"/>
                  </a:lnTo>
                  <a:lnTo>
                    <a:pt x="1093" y="503"/>
                  </a:lnTo>
                  <a:lnTo>
                    <a:pt x="1093" y="526"/>
                  </a:lnTo>
                  <a:lnTo>
                    <a:pt x="1111" y="573"/>
                  </a:lnTo>
                  <a:lnTo>
                    <a:pt x="1152" y="603"/>
                  </a:lnTo>
                  <a:lnTo>
                    <a:pt x="1176" y="603"/>
                  </a:lnTo>
                  <a:lnTo>
                    <a:pt x="1194" y="586"/>
                  </a:lnTo>
                  <a:lnTo>
                    <a:pt x="1217" y="591"/>
                  </a:lnTo>
                  <a:lnTo>
                    <a:pt x="1229" y="597"/>
                  </a:lnTo>
                  <a:lnTo>
                    <a:pt x="1222" y="621"/>
                  </a:lnTo>
                  <a:lnTo>
                    <a:pt x="1247" y="662"/>
                  </a:lnTo>
                  <a:lnTo>
                    <a:pt x="1252" y="680"/>
                  </a:lnTo>
                  <a:lnTo>
                    <a:pt x="1265" y="703"/>
                  </a:lnTo>
                  <a:lnTo>
                    <a:pt x="1306" y="703"/>
                  </a:lnTo>
                  <a:lnTo>
                    <a:pt x="1306" y="710"/>
                  </a:lnTo>
                  <a:lnTo>
                    <a:pt x="1336" y="680"/>
                  </a:lnTo>
                  <a:lnTo>
                    <a:pt x="1435" y="644"/>
                  </a:lnTo>
                  <a:lnTo>
                    <a:pt x="1435" y="627"/>
                  </a:lnTo>
                  <a:lnTo>
                    <a:pt x="1448" y="603"/>
                  </a:lnTo>
                  <a:lnTo>
                    <a:pt x="1477" y="467"/>
                  </a:lnTo>
                  <a:lnTo>
                    <a:pt x="1471" y="456"/>
                  </a:lnTo>
                  <a:lnTo>
                    <a:pt x="1265" y="497"/>
                  </a:lnTo>
                  <a:lnTo>
                    <a:pt x="1116" y="0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grpSp>
          <p:nvGrpSpPr>
            <p:cNvPr id="55" name="Group 127">
              <a:extLst>
                <a:ext uri="{FF2B5EF4-FFF2-40B4-BE49-F238E27FC236}">
                  <a16:creationId xmlns:a16="http://schemas.microsoft.com/office/drawing/2014/main" id="{20307EC6-10C3-4258-AE9B-895D23FFCBB1}"/>
                </a:ext>
              </a:extLst>
            </p:cNvPr>
            <p:cNvGrpSpPr/>
            <p:nvPr/>
          </p:nvGrpSpPr>
          <p:grpSpPr>
            <a:xfrm>
              <a:off x="2749418" y="5490015"/>
              <a:ext cx="814438" cy="458855"/>
              <a:chOff x="2285999" y="6096000"/>
              <a:chExt cx="1074163" cy="627784"/>
            </a:xfrm>
            <a:solidFill>
              <a:sysClr val="window" lastClr="FFFFFF"/>
            </a:solidFill>
          </p:grpSpPr>
          <p:grpSp>
            <p:nvGrpSpPr>
              <p:cNvPr id="77" name="Group 169">
                <a:extLst>
                  <a:ext uri="{FF2B5EF4-FFF2-40B4-BE49-F238E27FC236}">
                    <a16:creationId xmlns:a16="http://schemas.microsoft.com/office/drawing/2014/main" id="{B2B2611D-D966-4E5B-BDB0-A92C78278F9E}"/>
                  </a:ext>
                </a:extLst>
              </p:cNvPr>
              <p:cNvGrpSpPr/>
              <p:nvPr/>
            </p:nvGrpSpPr>
            <p:grpSpPr>
              <a:xfrm>
                <a:off x="2438400" y="6096000"/>
                <a:ext cx="921762" cy="599777"/>
                <a:chOff x="2731389" y="6406125"/>
                <a:chExt cx="921762" cy="599777"/>
              </a:xfrm>
              <a:grpFill/>
            </p:grpSpPr>
            <p:sp>
              <p:nvSpPr>
                <p:cNvPr id="79" name="Freeform 101">
                  <a:extLst>
                    <a:ext uri="{FF2B5EF4-FFF2-40B4-BE49-F238E27FC236}">
                      <a16:creationId xmlns:a16="http://schemas.microsoft.com/office/drawing/2014/main" id="{6C53E928-4E0C-4D07-83F0-5BBF0A76BF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51121" y="6765992"/>
                  <a:ext cx="202030" cy="239910"/>
                </a:xfrm>
                <a:custGeom>
                  <a:avLst/>
                  <a:gdLst/>
                  <a:ahLst/>
                  <a:cxnLst>
                    <a:cxn ang="0">
                      <a:pos x="0" y="154"/>
                    </a:cxn>
                    <a:cxn ang="0">
                      <a:pos x="41" y="307"/>
                    </a:cxn>
                    <a:cxn ang="0">
                      <a:pos x="41" y="378"/>
                    </a:cxn>
                    <a:cxn ang="0">
                      <a:pos x="154" y="456"/>
                    </a:cxn>
                    <a:cxn ang="0">
                      <a:pos x="189" y="378"/>
                    </a:cxn>
                    <a:cxn ang="0">
                      <a:pos x="384" y="266"/>
                    </a:cxn>
                    <a:cxn ang="0">
                      <a:pos x="307" y="119"/>
                    </a:cxn>
                    <a:cxn ang="0">
                      <a:pos x="76" y="0"/>
                    </a:cxn>
                    <a:cxn ang="0">
                      <a:pos x="76" y="119"/>
                    </a:cxn>
                    <a:cxn ang="0">
                      <a:pos x="0" y="154"/>
                    </a:cxn>
                  </a:cxnLst>
                  <a:rect l="0" t="0" r="r" b="b"/>
                  <a:pathLst>
                    <a:path w="384" h="456">
                      <a:moveTo>
                        <a:pt x="0" y="154"/>
                      </a:moveTo>
                      <a:lnTo>
                        <a:pt x="41" y="307"/>
                      </a:lnTo>
                      <a:lnTo>
                        <a:pt x="41" y="378"/>
                      </a:lnTo>
                      <a:lnTo>
                        <a:pt x="154" y="456"/>
                      </a:lnTo>
                      <a:lnTo>
                        <a:pt x="189" y="378"/>
                      </a:lnTo>
                      <a:lnTo>
                        <a:pt x="384" y="266"/>
                      </a:lnTo>
                      <a:lnTo>
                        <a:pt x="307" y="119"/>
                      </a:lnTo>
                      <a:lnTo>
                        <a:pt x="76" y="0"/>
                      </a:lnTo>
                      <a:lnTo>
                        <a:pt x="76" y="119"/>
                      </a:lnTo>
                      <a:lnTo>
                        <a:pt x="0" y="154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80" name="Freeform 102">
                  <a:extLst>
                    <a:ext uri="{FF2B5EF4-FFF2-40B4-BE49-F238E27FC236}">
                      <a16:creationId xmlns:a16="http://schemas.microsoft.com/office/drawing/2014/main" id="{FD166DEF-85DF-4262-A5E2-B34F6851C8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51120" y="6765985"/>
                  <a:ext cx="202029" cy="239910"/>
                </a:xfrm>
                <a:custGeom>
                  <a:avLst/>
                  <a:gdLst/>
                  <a:ahLst/>
                  <a:cxnLst>
                    <a:cxn ang="0">
                      <a:pos x="0" y="154"/>
                    </a:cxn>
                    <a:cxn ang="0">
                      <a:pos x="41" y="307"/>
                    </a:cxn>
                    <a:cxn ang="0">
                      <a:pos x="41" y="378"/>
                    </a:cxn>
                    <a:cxn ang="0">
                      <a:pos x="154" y="456"/>
                    </a:cxn>
                    <a:cxn ang="0">
                      <a:pos x="189" y="378"/>
                    </a:cxn>
                    <a:cxn ang="0">
                      <a:pos x="384" y="266"/>
                    </a:cxn>
                    <a:cxn ang="0">
                      <a:pos x="307" y="119"/>
                    </a:cxn>
                    <a:cxn ang="0">
                      <a:pos x="76" y="0"/>
                    </a:cxn>
                    <a:cxn ang="0">
                      <a:pos x="76" y="119"/>
                    </a:cxn>
                    <a:cxn ang="0">
                      <a:pos x="0" y="154"/>
                    </a:cxn>
                  </a:cxnLst>
                  <a:rect l="0" t="0" r="r" b="b"/>
                  <a:pathLst>
                    <a:path w="384" h="456">
                      <a:moveTo>
                        <a:pt x="0" y="154"/>
                      </a:moveTo>
                      <a:lnTo>
                        <a:pt x="41" y="307"/>
                      </a:lnTo>
                      <a:lnTo>
                        <a:pt x="41" y="378"/>
                      </a:lnTo>
                      <a:lnTo>
                        <a:pt x="154" y="456"/>
                      </a:lnTo>
                      <a:lnTo>
                        <a:pt x="189" y="378"/>
                      </a:lnTo>
                      <a:lnTo>
                        <a:pt x="384" y="266"/>
                      </a:lnTo>
                      <a:lnTo>
                        <a:pt x="307" y="119"/>
                      </a:lnTo>
                      <a:lnTo>
                        <a:pt x="76" y="0"/>
                      </a:lnTo>
                      <a:lnTo>
                        <a:pt x="76" y="119"/>
                      </a:lnTo>
                      <a:lnTo>
                        <a:pt x="0" y="154"/>
                      </a:lnTo>
                    </a:path>
                  </a:pathLst>
                </a:custGeom>
                <a:solidFill>
                  <a:srgbClr val="C0504D">
                    <a:lumMod val="50000"/>
                  </a:srgbClr>
                </a:solidFill>
                <a:ln w="12700">
                  <a:solidFill>
                    <a:srgbClr val="E2ADAC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81" name="Freeform 103">
                  <a:extLst>
                    <a:ext uri="{FF2B5EF4-FFF2-40B4-BE49-F238E27FC236}">
                      <a16:creationId xmlns:a16="http://schemas.microsoft.com/office/drawing/2014/main" id="{616D07AB-F392-4E4A-9ADD-D69A902221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50106" y="6627096"/>
                  <a:ext cx="119955" cy="78918"/>
                </a:xfrm>
                <a:custGeom>
                  <a:avLst/>
                  <a:gdLst/>
                  <a:ahLst/>
                  <a:cxnLst>
                    <a:cxn ang="0">
                      <a:pos x="77" y="153"/>
                    </a:cxn>
                    <a:cxn ang="0">
                      <a:pos x="189" y="153"/>
                    </a:cxn>
                    <a:cxn ang="0">
                      <a:pos x="230" y="77"/>
                    </a:cxn>
                    <a:cxn ang="0">
                      <a:pos x="112" y="41"/>
                    </a:cxn>
                    <a:cxn ang="0">
                      <a:pos x="77" y="41"/>
                    </a:cxn>
                    <a:cxn ang="0">
                      <a:pos x="41" y="0"/>
                    </a:cxn>
                    <a:cxn ang="0">
                      <a:pos x="0" y="41"/>
                    </a:cxn>
                    <a:cxn ang="0">
                      <a:pos x="41" y="112"/>
                    </a:cxn>
                    <a:cxn ang="0">
                      <a:pos x="77" y="153"/>
                    </a:cxn>
                  </a:cxnLst>
                  <a:rect l="0" t="0" r="r" b="b"/>
                  <a:pathLst>
                    <a:path w="230" h="153">
                      <a:moveTo>
                        <a:pt x="77" y="153"/>
                      </a:moveTo>
                      <a:lnTo>
                        <a:pt x="189" y="153"/>
                      </a:lnTo>
                      <a:lnTo>
                        <a:pt x="230" y="77"/>
                      </a:lnTo>
                      <a:lnTo>
                        <a:pt x="112" y="41"/>
                      </a:lnTo>
                      <a:lnTo>
                        <a:pt x="77" y="41"/>
                      </a:lnTo>
                      <a:lnTo>
                        <a:pt x="41" y="0"/>
                      </a:lnTo>
                      <a:lnTo>
                        <a:pt x="0" y="41"/>
                      </a:lnTo>
                      <a:lnTo>
                        <a:pt x="41" y="112"/>
                      </a:lnTo>
                      <a:lnTo>
                        <a:pt x="77" y="153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82" name="Freeform 104">
                  <a:extLst>
                    <a:ext uri="{FF2B5EF4-FFF2-40B4-BE49-F238E27FC236}">
                      <a16:creationId xmlns:a16="http://schemas.microsoft.com/office/drawing/2014/main" id="{BE897860-12B9-47A4-841A-A84CE4FCF1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50106" y="6627096"/>
                  <a:ext cx="119955" cy="78918"/>
                </a:xfrm>
                <a:custGeom>
                  <a:avLst/>
                  <a:gdLst/>
                  <a:ahLst/>
                  <a:cxnLst>
                    <a:cxn ang="0">
                      <a:pos x="77" y="153"/>
                    </a:cxn>
                    <a:cxn ang="0">
                      <a:pos x="189" y="153"/>
                    </a:cxn>
                    <a:cxn ang="0">
                      <a:pos x="230" y="77"/>
                    </a:cxn>
                    <a:cxn ang="0">
                      <a:pos x="112" y="41"/>
                    </a:cxn>
                    <a:cxn ang="0">
                      <a:pos x="77" y="41"/>
                    </a:cxn>
                    <a:cxn ang="0">
                      <a:pos x="41" y="0"/>
                    </a:cxn>
                    <a:cxn ang="0">
                      <a:pos x="0" y="41"/>
                    </a:cxn>
                    <a:cxn ang="0">
                      <a:pos x="41" y="112"/>
                    </a:cxn>
                    <a:cxn ang="0">
                      <a:pos x="77" y="153"/>
                    </a:cxn>
                  </a:cxnLst>
                  <a:rect l="0" t="0" r="r" b="b"/>
                  <a:pathLst>
                    <a:path w="230" h="153">
                      <a:moveTo>
                        <a:pt x="77" y="153"/>
                      </a:moveTo>
                      <a:lnTo>
                        <a:pt x="189" y="153"/>
                      </a:lnTo>
                      <a:lnTo>
                        <a:pt x="230" y="77"/>
                      </a:lnTo>
                      <a:lnTo>
                        <a:pt x="112" y="41"/>
                      </a:lnTo>
                      <a:lnTo>
                        <a:pt x="77" y="41"/>
                      </a:lnTo>
                      <a:lnTo>
                        <a:pt x="41" y="0"/>
                      </a:lnTo>
                      <a:lnTo>
                        <a:pt x="0" y="41"/>
                      </a:lnTo>
                      <a:lnTo>
                        <a:pt x="41" y="112"/>
                      </a:lnTo>
                      <a:lnTo>
                        <a:pt x="77" y="153"/>
                      </a:lnTo>
                    </a:path>
                  </a:pathLst>
                </a:custGeom>
                <a:solidFill>
                  <a:srgbClr val="C0504D">
                    <a:lumMod val="50000"/>
                  </a:srgbClr>
                </a:solidFill>
                <a:ln w="12700">
                  <a:solidFill>
                    <a:srgbClr val="E2ADAC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83" name="Freeform 105">
                  <a:extLst>
                    <a:ext uri="{FF2B5EF4-FFF2-40B4-BE49-F238E27FC236}">
                      <a16:creationId xmlns:a16="http://schemas.microsoft.com/office/drawing/2014/main" id="{06A54C7E-A0E5-47EC-A6E2-1F958E36F47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28009" y="6706014"/>
                  <a:ext cx="44194" cy="18941"/>
                </a:xfrm>
                <a:custGeom>
                  <a:avLst/>
                  <a:gdLst/>
                  <a:ahLst/>
                  <a:cxnLst>
                    <a:cxn ang="0">
                      <a:pos x="0" y="36"/>
                    </a:cxn>
                    <a:cxn ang="0">
                      <a:pos x="83" y="0"/>
                    </a:cxn>
                    <a:cxn ang="0">
                      <a:pos x="83" y="36"/>
                    </a:cxn>
                    <a:cxn ang="0">
                      <a:pos x="0" y="36"/>
                    </a:cxn>
                  </a:cxnLst>
                  <a:rect l="0" t="0" r="r" b="b"/>
                  <a:pathLst>
                    <a:path w="83" h="36">
                      <a:moveTo>
                        <a:pt x="0" y="36"/>
                      </a:moveTo>
                      <a:lnTo>
                        <a:pt x="83" y="0"/>
                      </a:lnTo>
                      <a:lnTo>
                        <a:pt x="83" y="36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84" name="Freeform 106">
                  <a:extLst>
                    <a:ext uri="{FF2B5EF4-FFF2-40B4-BE49-F238E27FC236}">
                      <a16:creationId xmlns:a16="http://schemas.microsoft.com/office/drawing/2014/main" id="{BD201DD1-EB3D-4305-B385-EB58890C96F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28009" y="6706014"/>
                  <a:ext cx="44194" cy="18941"/>
                </a:xfrm>
                <a:custGeom>
                  <a:avLst/>
                  <a:gdLst/>
                  <a:ahLst/>
                  <a:cxnLst>
                    <a:cxn ang="0">
                      <a:pos x="0" y="36"/>
                    </a:cxn>
                    <a:cxn ang="0">
                      <a:pos x="83" y="0"/>
                    </a:cxn>
                    <a:cxn ang="0">
                      <a:pos x="83" y="36"/>
                    </a:cxn>
                    <a:cxn ang="0">
                      <a:pos x="0" y="36"/>
                    </a:cxn>
                  </a:cxnLst>
                  <a:rect l="0" t="0" r="r" b="b"/>
                  <a:pathLst>
                    <a:path w="83" h="36">
                      <a:moveTo>
                        <a:pt x="0" y="36"/>
                      </a:moveTo>
                      <a:lnTo>
                        <a:pt x="83" y="0"/>
                      </a:lnTo>
                      <a:lnTo>
                        <a:pt x="83" y="36"/>
                      </a:lnTo>
                      <a:lnTo>
                        <a:pt x="0" y="36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85" name="Freeform 107">
                  <a:extLst>
                    <a:ext uri="{FF2B5EF4-FFF2-40B4-BE49-F238E27FC236}">
                      <a16:creationId xmlns:a16="http://schemas.microsoft.com/office/drawing/2014/main" id="{294F46B6-8AA8-4C79-A47A-73D7942D2C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93285" y="6649193"/>
                  <a:ext cx="41037" cy="41037"/>
                </a:xfrm>
                <a:custGeom>
                  <a:avLst/>
                  <a:gdLst/>
                  <a:ahLst/>
                  <a:cxnLst>
                    <a:cxn ang="0">
                      <a:pos x="35" y="0"/>
                    </a:cxn>
                    <a:cxn ang="0">
                      <a:pos x="43" y="1"/>
                    </a:cxn>
                    <a:cxn ang="0">
                      <a:pos x="51" y="3"/>
                    </a:cxn>
                    <a:cxn ang="0">
                      <a:pos x="58" y="6"/>
                    </a:cxn>
                    <a:cxn ang="0">
                      <a:pos x="64" y="11"/>
                    </a:cxn>
                    <a:cxn ang="0">
                      <a:pos x="70" y="16"/>
                    </a:cxn>
                    <a:cxn ang="0">
                      <a:pos x="73" y="22"/>
                    </a:cxn>
                    <a:cxn ang="0">
                      <a:pos x="75" y="29"/>
                    </a:cxn>
                    <a:cxn ang="0">
                      <a:pos x="76" y="35"/>
                    </a:cxn>
                    <a:cxn ang="0">
                      <a:pos x="75" y="42"/>
                    </a:cxn>
                    <a:cxn ang="0">
                      <a:pos x="73" y="50"/>
                    </a:cxn>
                    <a:cxn ang="0">
                      <a:pos x="70" y="56"/>
                    </a:cxn>
                    <a:cxn ang="0">
                      <a:pos x="64" y="63"/>
                    </a:cxn>
                    <a:cxn ang="0">
                      <a:pos x="58" y="68"/>
                    </a:cxn>
                    <a:cxn ang="0">
                      <a:pos x="51" y="73"/>
                    </a:cxn>
                    <a:cxn ang="0">
                      <a:pos x="43" y="76"/>
                    </a:cxn>
                    <a:cxn ang="0">
                      <a:pos x="35" y="76"/>
                    </a:cxn>
                    <a:cxn ang="0">
                      <a:pos x="29" y="76"/>
                    </a:cxn>
                    <a:cxn ang="0">
                      <a:pos x="22" y="73"/>
                    </a:cxn>
                    <a:cxn ang="0">
                      <a:pos x="16" y="68"/>
                    </a:cxn>
                    <a:cxn ang="0">
                      <a:pos x="11" y="63"/>
                    </a:cxn>
                    <a:cxn ang="0">
                      <a:pos x="6" y="56"/>
                    </a:cxn>
                    <a:cxn ang="0">
                      <a:pos x="2" y="50"/>
                    </a:cxn>
                    <a:cxn ang="0">
                      <a:pos x="0" y="42"/>
                    </a:cxn>
                    <a:cxn ang="0">
                      <a:pos x="0" y="35"/>
                    </a:cxn>
                    <a:cxn ang="0">
                      <a:pos x="0" y="29"/>
                    </a:cxn>
                    <a:cxn ang="0">
                      <a:pos x="2" y="22"/>
                    </a:cxn>
                    <a:cxn ang="0">
                      <a:pos x="6" y="16"/>
                    </a:cxn>
                    <a:cxn ang="0">
                      <a:pos x="11" y="11"/>
                    </a:cxn>
                    <a:cxn ang="0">
                      <a:pos x="16" y="6"/>
                    </a:cxn>
                    <a:cxn ang="0">
                      <a:pos x="22" y="3"/>
                    </a:cxn>
                    <a:cxn ang="0">
                      <a:pos x="29" y="1"/>
                    </a:cxn>
                    <a:cxn ang="0">
                      <a:pos x="35" y="0"/>
                    </a:cxn>
                  </a:cxnLst>
                  <a:rect l="0" t="0" r="r" b="b"/>
                  <a:pathLst>
                    <a:path w="76" h="76">
                      <a:moveTo>
                        <a:pt x="35" y="0"/>
                      </a:moveTo>
                      <a:lnTo>
                        <a:pt x="43" y="1"/>
                      </a:lnTo>
                      <a:lnTo>
                        <a:pt x="51" y="3"/>
                      </a:lnTo>
                      <a:lnTo>
                        <a:pt x="58" y="6"/>
                      </a:lnTo>
                      <a:lnTo>
                        <a:pt x="64" y="11"/>
                      </a:lnTo>
                      <a:lnTo>
                        <a:pt x="70" y="16"/>
                      </a:lnTo>
                      <a:lnTo>
                        <a:pt x="73" y="22"/>
                      </a:lnTo>
                      <a:lnTo>
                        <a:pt x="75" y="29"/>
                      </a:lnTo>
                      <a:lnTo>
                        <a:pt x="76" y="35"/>
                      </a:lnTo>
                      <a:lnTo>
                        <a:pt x="75" y="42"/>
                      </a:lnTo>
                      <a:lnTo>
                        <a:pt x="73" y="50"/>
                      </a:lnTo>
                      <a:lnTo>
                        <a:pt x="70" y="56"/>
                      </a:lnTo>
                      <a:lnTo>
                        <a:pt x="64" y="63"/>
                      </a:lnTo>
                      <a:lnTo>
                        <a:pt x="58" y="68"/>
                      </a:lnTo>
                      <a:lnTo>
                        <a:pt x="51" y="73"/>
                      </a:lnTo>
                      <a:lnTo>
                        <a:pt x="43" y="76"/>
                      </a:lnTo>
                      <a:lnTo>
                        <a:pt x="35" y="76"/>
                      </a:lnTo>
                      <a:lnTo>
                        <a:pt x="29" y="76"/>
                      </a:lnTo>
                      <a:lnTo>
                        <a:pt x="22" y="73"/>
                      </a:lnTo>
                      <a:lnTo>
                        <a:pt x="16" y="68"/>
                      </a:lnTo>
                      <a:lnTo>
                        <a:pt x="11" y="63"/>
                      </a:lnTo>
                      <a:lnTo>
                        <a:pt x="6" y="56"/>
                      </a:lnTo>
                      <a:lnTo>
                        <a:pt x="2" y="50"/>
                      </a:lnTo>
                      <a:lnTo>
                        <a:pt x="0" y="42"/>
                      </a:lnTo>
                      <a:lnTo>
                        <a:pt x="0" y="35"/>
                      </a:lnTo>
                      <a:lnTo>
                        <a:pt x="0" y="29"/>
                      </a:lnTo>
                      <a:lnTo>
                        <a:pt x="2" y="22"/>
                      </a:lnTo>
                      <a:lnTo>
                        <a:pt x="6" y="16"/>
                      </a:lnTo>
                      <a:lnTo>
                        <a:pt x="11" y="11"/>
                      </a:lnTo>
                      <a:lnTo>
                        <a:pt x="16" y="6"/>
                      </a:lnTo>
                      <a:lnTo>
                        <a:pt x="22" y="3"/>
                      </a:lnTo>
                      <a:lnTo>
                        <a:pt x="29" y="1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86" name="Freeform 108">
                  <a:extLst>
                    <a:ext uri="{FF2B5EF4-FFF2-40B4-BE49-F238E27FC236}">
                      <a16:creationId xmlns:a16="http://schemas.microsoft.com/office/drawing/2014/main" id="{3FA69CE6-846C-4A4C-AFE2-5C5CE5FFC40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93285" y="6649193"/>
                  <a:ext cx="41037" cy="41037"/>
                </a:xfrm>
                <a:custGeom>
                  <a:avLst/>
                  <a:gdLst/>
                  <a:ahLst/>
                  <a:cxnLst>
                    <a:cxn ang="0">
                      <a:pos x="35" y="0"/>
                    </a:cxn>
                    <a:cxn ang="0">
                      <a:pos x="43" y="1"/>
                    </a:cxn>
                    <a:cxn ang="0">
                      <a:pos x="51" y="3"/>
                    </a:cxn>
                    <a:cxn ang="0">
                      <a:pos x="58" y="6"/>
                    </a:cxn>
                    <a:cxn ang="0">
                      <a:pos x="64" y="11"/>
                    </a:cxn>
                    <a:cxn ang="0">
                      <a:pos x="70" y="16"/>
                    </a:cxn>
                    <a:cxn ang="0">
                      <a:pos x="73" y="22"/>
                    </a:cxn>
                    <a:cxn ang="0">
                      <a:pos x="75" y="29"/>
                    </a:cxn>
                    <a:cxn ang="0">
                      <a:pos x="76" y="35"/>
                    </a:cxn>
                    <a:cxn ang="0">
                      <a:pos x="75" y="42"/>
                    </a:cxn>
                    <a:cxn ang="0">
                      <a:pos x="73" y="50"/>
                    </a:cxn>
                    <a:cxn ang="0">
                      <a:pos x="70" y="56"/>
                    </a:cxn>
                    <a:cxn ang="0">
                      <a:pos x="64" y="63"/>
                    </a:cxn>
                    <a:cxn ang="0">
                      <a:pos x="58" y="68"/>
                    </a:cxn>
                    <a:cxn ang="0">
                      <a:pos x="51" y="73"/>
                    </a:cxn>
                    <a:cxn ang="0">
                      <a:pos x="43" y="76"/>
                    </a:cxn>
                    <a:cxn ang="0">
                      <a:pos x="35" y="76"/>
                    </a:cxn>
                    <a:cxn ang="0">
                      <a:pos x="29" y="76"/>
                    </a:cxn>
                    <a:cxn ang="0">
                      <a:pos x="22" y="73"/>
                    </a:cxn>
                    <a:cxn ang="0">
                      <a:pos x="16" y="68"/>
                    </a:cxn>
                    <a:cxn ang="0">
                      <a:pos x="11" y="63"/>
                    </a:cxn>
                    <a:cxn ang="0">
                      <a:pos x="6" y="56"/>
                    </a:cxn>
                    <a:cxn ang="0">
                      <a:pos x="2" y="50"/>
                    </a:cxn>
                    <a:cxn ang="0">
                      <a:pos x="0" y="42"/>
                    </a:cxn>
                    <a:cxn ang="0">
                      <a:pos x="0" y="35"/>
                    </a:cxn>
                    <a:cxn ang="0">
                      <a:pos x="0" y="29"/>
                    </a:cxn>
                    <a:cxn ang="0">
                      <a:pos x="2" y="22"/>
                    </a:cxn>
                    <a:cxn ang="0">
                      <a:pos x="6" y="16"/>
                    </a:cxn>
                    <a:cxn ang="0">
                      <a:pos x="11" y="11"/>
                    </a:cxn>
                    <a:cxn ang="0">
                      <a:pos x="16" y="6"/>
                    </a:cxn>
                    <a:cxn ang="0">
                      <a:pos x="22" y="3"/>
                    </a:cxn>
                    <a:cxn ang="0">
                      <a:pos x="29" y="1"/>
                    </a:cxn>
                    <a:cxn ang="0">
                      <a:pos x="35" y="0"/>
                    </a:cxn>
                  </a:cxnLst>
                  <a:rect l="0" t="0" r="r" b="b"/>
                  <a:pathLst>
                    <a:path w="76" h="76">
                      <a:moveTo>
                        <a:pt x="35" y="0"/>
                      </a:moveTo>
                      <a:lnTo>
                        <a:pt x="43" y="1"/>
                      </a:lnTo>
                      <a:lnTo>
                        <a:pt x="51" y="3"/>
                      </a:lnTo>
                      <a:lnTo>
                        <a:pt x="58" y="6"/>
                      </a:lnTo>
                      <a:lnTo>
                        <a:pt x="64" y="11"/>
                      </a:lnTo>
                      <a:lnTo>
                        <a:pt x="70" y="16"/>
                      </a:lnTo>
                      <a:lnTo>
                        <a:pt x="73" y="22"/>
                      </a:lnTo>
                      <a:lnTo>
                        <a:pt x="75" y="29"/>
                      </a:lnTo>
                      <a:lnTo>
                        <a:pt x="76" y="35"/>
                      </a:lnTo>
                      <a:lnTo>
                        <a:pt x="75" y="42"/>
                      </a:lnTo>
                      <a:lnTo>
                        <a:pt x="73" y="50"/>
                      </a:lnTo>
                      <a:lnTo>
                        <a:pt x="70" y="56"/>
                      </a:lnTo>
                      <a:lnTo>
                        <a:pt x="64" y="63"/>
                      </a:lnTo>
                      <a:lnTo>
                        <a:pt x="58" y="68"/>
                      </a:lnTo>
                      <a:lnTo>
                        <a:pt x="51" y="73"/>
                      </a:lnTo>
                      <a:lnTo>
                        <a:pt x="43" y="76"/>
                      </a:lnTo>
                      <a:lnTo>
                        <a:pt x="35" y="76"/>
                      </a:lnTo>
                      <a:lnTo>
                        <a:pt x="29" y="76"/>
                      </a:lnTo>
                      <a:lnTo>
                        <a:pt x="22" y="73"/>
                      </a:lnTo>
                      <a:lnTo>
                        <a:pt x="16" y="68"/>
                      </a:lnTo>
                      <a:lnTo>
                        <a:pt x="11" y="63"/>
                      </a:lnTo>
                      <a:lnTo>
                        <a:pt x="6" y="56"/>
                      </a:lnTo>
                      <a:lnTo>
                        <a:pt x="2" y="50"/>
                      </a:lnTo>
                      <a:lnTo>
                        <a:pt x="0" y="42"/>
                      </a:lnTo>
                      <a:lnTo>
                        <a:pt x="0" y="35"/>
                      </a:lnTo>
                      <a:lnTo>
                        <a:pt x="0" y="29"/>
                      </a:lnTo>
                      <a:lnTo>
                        <a:pt x="2" y="22"/>
                      </a:lnTo>
                      <a:lnTo>
                        <a:pt x="6" y="16"/>
                      </a:lnTo>
                      <a:lnTo>
                        <a:pt x="11" y="11"/>
                      </a:lnTo>
                      <a:lnTo>
                        <a:pt x="16" y="6"/>
                      </a:lnTo>
                      <a:lnTo>
                        <a:pt x="22" y="3"/>
                      </a:lnTo>
                      <a:lnTo>
                        <a:pt x="29" y="1"/>
                      </a:lnTo>
                      <a:lnTo>
                        <a:pt x="35" y="0"/>
                      </a:lnTo>
                    </a:path>
                  </a:pathLst>
                </a:custGeom>
                <a:solidFill>
                  <a:srgbClr val="632523"/>
                </a:solidFill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87" name="Freeform 109">
                  <a:extLst>
                    <a:ext uri="{FF2B5EF4-FFF2-40B4-BE49-F238E27FC236}">
                      <a16:creationId xmlns:a16="http://schemas.microsoft.com/office/drawing/2014/main" id="{CAC79EFB-8726-450C-82B3-CD6528F861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30151" y="6586059"/>
                  <a:ext cx="97859" cy="41037"/>
                </a:xfrm>
                <a:custGeom>
                  <a:avLst/>
                  <a:gdLst/>
                  <a:ahLst/>
                  <a:cxnLst>
                    <a:cxn ang="0">
                      <a:pos x="0" y="77"/>
                    </a:cxn>
                    <a:cxn ang="0">
                      <a:pos x="153" y="77"/>
                    </a:cxn>
                    <a:cxn ang="0">
                      <a:pos x="188" y="0"/>
                    </a:cxn>
                    <a:cxn ang="0">
                      <a:pos x="41" y="0"/>
                    </a:cxn>
                    <a:cxn ang="0">
                      <a:pos x="0" y="77"/>
                    </a:cxn>
                  </a:cxnLst>
                  <a:rect l="0" t="0" r="r" b="b"/>
                  <a:pathLst>
                    <a:path w="188" h="77">
                      <a:moveTo>
                        <a:pt x="0" y="77"/>
                      </a:moveTo>
                      <a:lnTo>
                        <a:pt x="153" y="77"/>
                      </a:lnTo>
                      <a:lnTo>
                        <a:pt x="188" y="0"/>
                      </a:lnTo>
                      <a:lnTo>
                        <a:pt x="41" y="0"/>
                      </a:lnTo>
                      <a:lnTo>
                        <a:pt x="0" y="77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88" name="Freeform 110">
                  <a:extLst>
                    <a:ext uri="{FF2B5EF4-FFF2-40B4-BE49-F238E27FC236}">
                      <a16:creationId xmlns:a16="http://schemas.microsoft.com/office/drawing/2014/main" id="{ED46DD8C-2161-4761-980C-BF9BB367CB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30151" y="6586059"/>
                  <a:ext cx="97859" cy="41037"/>
                </a:xfrm>
                <a:custGeom>
                  <a:avLst/>
                  <a:gdLst/>
                  <a:ahLst/>
                  <a:cxnLst>
                    <a:cxn ang="0">
                      <a:pos x="0" y="77"/>
                    </a:cxn>
                    <a:cxn ang="0">
                      <a:pos x="153" y="77"/>
                    </a:cxn>
                    <a:cxn ang="0">
                      <a:pos x="188" y="0"/>
                    </a:cxn>
                    <a:cxn ang="0">
                      <a:pos x="41" y="0"/>
                    </a:cxn>
                    <a:cxn ang="0">
                      <a:pos x="0" y="77"/>
                    </a:cxn>
                  </a:cxnLst>
                  <a:rect l="0" t="0" r="r" b="b"/>
                  <a:pathLst>
                    <a:path w="188" h="77">
                      <a:moveTo>
                        <a:pt x="0" y="77"/>
                      </a:moveTo>
                      <a:lnTo>
                        <a:pt x="153" y="77"/>
                      </a:lnTo>
                      <a:lnTo>
                        <a:pt x="188" y="0"/>
                      </a:lnTo>
                      <a:lnTo>
                        <a:pt x="41" y="0"/>
                      </a:lnTo>
                      <a:lnTo>
                        <a:pt x="0" y="77"/>
                      </a:lnTo>
                    </a:path>
                  </a:pathLst>
                </a:custGeom>
                <a:solidFill>
                  <a:srgbClr val="C0504D">
                    <a:lumMod val="50000"/>
                  </a:srgbClr>
                </a:solidFill>
                <a:ln w="12700">
                  <a:solidFill>
                    <a:srgbClr val="E2ADAC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89" name="Freeform 111">
                  <a:extLst>
                    <a:ext uri="{FF2B5EF4-FFF2-40B4-BE49-F238E27FC236}">
                      <a16:creationId xmlns:a16="http://schemas.microsoft.com/office/drawing/2014/main" id="{F19E5216-CB81-4F60-BA91-DBEF3262AC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10307" y="6406125"/>
                  <a:ext cx="101015" cy="59978"/>
                </a:xfrm>
                <a:custGeom>
                  <a:avLst/>
                  <a:gdLst/>
                  <a:ahLst/>
                  <a:cxnLst>
                    <a:cxn ang="0">
                      <a:pos x="0" y="77"/>
                    </a:cxn>
                    <a:cxn ang="0">
                      <a:pos x="78" y="119"/>
                    </a:cxn>
                    <a:cxn ang="0">
                      <a:pos x="155" y="119"/>
                    </a:cxn>
                    <a:cxn ang="0">
                      <a:pos x="196" y="41"/>
                    </a:cxn>
                    <a:cxn ang="0">
                      <a:pos x="119" y="0"/>
                    </a:cxn>
                    <a:cxn ang="0">
                      <a:pos x="43" y="41"/>
                    </a:cxn>
                    <a:cxn ang="0">
                      <a:pos x="0" y="77"/>
                    </a:cxn>
                  </a:cxnLst>
                  <a:rect l="0" t="0" r="r" b="b"/>
                  <a:pathLst>
                    <a:path w="196" h="119">
                      <a:moveTo>
                        <a:pt x="0" y="77"/>
                      </a:moveTo>
                      <a:lnTo>
                        <a:pt x="78" y="119"/>
                      </a:lnTo>
                      <a:lnTo>
                        <a:pt x="155" y="119"/>
                      </a:lnTo>
                      <a:lnTo>
                        <a:pt x="196" y="41"/>
                      </a:lnTo>
                      <a:lnTo>
                        <a:pt x="119" y="0"/>
                      </a:lnTo>
                      <a:lnTo>
                        <a:pt x="43" y="41"/>
                      </a:lnTo>
                      <a:lnTo>
                        <a:pt x="0" y="77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90" name="Freeform 112">
                  <a:extLst>
                    <a:ext uri="{FF2B5EF4-FFF2-40B4-BE49-F238E27FC236}">
                      <a16:creationId xmlns:a16="http://schemas.microsoft.com/office/drawing/2014/main" id="{A2A4C446-3591-439B-8289-3D5CFB01CF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10307" y="6406125"/>
                  <a:ext cx="101015" cy="59978"/>
                </a:xfrm>
                <a:custGeom>
                  <a:avLst/>
                  <a:gdLst/>
                  <a:ahLst/>
                  <a:cxnLst>
                    <a:cxn ang="0">
                      <a:pos x="0" y="77"/>
                    </a:cxn>
                    <a:cxn ang="0">
                      <a:pos x="78" y="119"/>
                    </a:cxn>
                    <a:cxn ang="0">
                      <a:pos x="155" y="119"/>
                    </a:cxn>
                    <a:cxn ang="0">
                      <a:pos x="196" y="41"/>
                    </a:cxn>
                    <a:cxn ang="0">
                      <a:pos x="119" y="0"/>
                    </a:cxn>
                    <a:cxn ang="0">
                      <a:pos x="43" y="41"/>
                    </a:cxn>
                    <a:cxn ang="0">
                      <a:pos x="0" y="77"/>
                    </a:cxn>
                  </a:cxnLst>
                  <a:rect l="0" t="0" r="r" b="b"/>
                  <a:pathLst>
                    <a:path w="196" h="119">
                      <a:moveTo>
                        <a:pt x="0" y="77"/>
                      </a:moveTo>
                      <a:lnTo>
                        <a:pt x="78" y="119"/>
                      </a:lnTo>
                      <a:lnTo>
                        <a:pt x="155" y="119"/>
                      </a:lnTo>
                      <a:lnTo>
                        <a:pt x="196" y="41"/>
                      </a:lnTo>
                      <a:lnTo>
                        <a:pt x="119" y="0"/>
                      </a:lnTo>
                      <a:lnTo>
                        <a:pt x="43" y="41"/>
                      </a:lnTo>
                      <a:lnTo>
                        <a:pt x="0" y="77"/>
                      </a:lnTo>
                    </a:path>
                  </a:pathLst>
                </a:custGeom>
                <a:solidFill>
                  <a:srgbClr val="C0504D">
                    <a:lumMod val="50000"/>
                  </a:srgbClr>
                </a:solidFill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91" name="Freeform 113">
                  <a:extLst>
                    <a:ext uri="{FF2B5EF4-FFF2-40B4-BE49-F238E27FC236}">
                      <a16:creationId xmlns:a16="http://schemas.microsoft.com/office/drawing/2014/main" id="{7AF575FF-FDC4-447D-A49E-5343ECD04C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31389" y="6406125"/>
                  <a:ext cx="37881" cy="59978"/>
                </a:xfrm>
                <a:custGeom>
                  <a:avLst/>
                  <a:gdLst/>
                  <a:ahLst/>
                  <a:cxnLst>
                    <a:cxn ang="0">
                      <a:pos x="0" y="119"/>
                    </a:cxn>
                    <a:cxn ang="0">
                      <a:pos x="71" y="41"/>
                    </a:cxn>
                    <a:cxn ang="0">
                      <a:pos x="71" y="0"/>
                    </a:cxn>
                    <a:cxn ang="0">
                      <a:pos x="0" y="77"/>
                    </a:cxn>
                    <a:cxn ang="0">
                      <a:pos x="0" y="119"/>
                    </a:cxn>
                  </a:cxnLst>
                  <a:rect l="0" t="0" r="r" b="b"/>
                  <a:pathLst>
                    <a:path w="71" h="119">
                      <a:moveTo>
                        <a:pt x="0" y="119"/>
                      </a:moveTo>
                      <a:lnTo>
                        <a:pt x="71" y="41"/>
                      </a:lnTo>
                      <a:lnTo>
                        <a:pt x="71" y="0"/>
                      </a:lnTo>
                      <a:lnTo>
                        <a:pt x="0" y="77"/>
                      </a:lnTo>
                      <a:lnTo>
                        <a:pt x="0" y="119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92" name="Freeform 114">
                  <a:extLst>
                    <a:ext uri="{FF2B5EF4-FFF2-40B4-BE49-F238E27FC236}">
                      <a16:creationId xmlns:a16="http://schemas.microsoft.com/office/drawing/2014/main" id="{5745E625-C386-424C-ADD7-1A47AEDF72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31389" y="6406125"/>
                  <a:ext cx="37881" cy="59978"/>
                </a:xfrm>
                <a:custGeom>
                  <a:avLst/>
                  <a:gdLst/>
                  <a:ahLst/>
                  <a:cxnLst>
                    <a:cxn ang="0">
                      <a:pos x="0" y="119"/>
                    </a:cxn>
                    <a:cxn ang="0">
                      <a:pos x="71" y="41"/>
                    </a:cxn>
                    <a:cxn ang="0">
                      <a:pos x="71" y="0"/>
                    </a:cxn>
                    <a:cxn ang="0">
                      <a:pos x="0" y="77"/>
                    </a:cxn>
                    <a:cxn ang="0">
                      <a:pos x="0" y="119"/>
                    </a:cxn>
                  </a:cxnLst>
                  <a:rect l="0" t="0" r="r" b="b"/>
                  <a:pathLst>
                    <a:path w="71" h="119">
                      <a:moveTo>
                        <a:pt x="0" y="119"/>
                      </a:moveTo>
                      <a:lnTo>
                        <a:pt x="71" y="41"/>
                      </a:lnTo>
                      <a:lnTo>
                        <a:pt x="71" y="0"/>
                      </a:lnTo>
                      <a:lnTo>
                        <a:pt x="0" y="77"/>
                      </a:lnTo>
                      <a:lnTo>
                        <a:pt x="0" y="119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93" name="Freeform 115">
                  <a:extLst>
                    <a:ext uri="{FF2B5EF4-FFF2-40B4-BE49-F238E27FC236}">
                      <a16:creationId xmlns:a16="http://schemas.microsoft.com/office/drawing/2014/main" id="{DED59956-F92C-4563-A709-D638D5F2A0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72315" y="6503984"/>
                  <a:ext cx="97859" cy="82075"/>
                </a:xfrm>
                <a:custGeom>
                  <a:avLst/>
                  <a:gdLst/>
                  <a:ahLst/>
                  <a:cxnLst>
                    <a:cxn ang="0">
                      <a:pos x="77" y="153"/>
                    </a:cxn>
                    <a:cxn ang="0">
                      <a:pos x="190" y="153"/>
                    </a:cxn>
                    <a:cxn ang="0">
                      <a:pos x="190" y="82"/>
                    </a:cxn>
                    <a:cxn ang="0">
                      <a:pos x="112" y="0"/>
                    </a:cxn>
                    <a:cxn ang="0">
                      <a:pos x="0" y="41"/>
                    </a:cxn>
                    <a:cxn ang="0">
                      <a:pos x="77" y="153"/>
                    </a:cxn>
                  </a:cxnLst>
                  <a:rect l="0" t="0" r="r" b="b"/>
                  <a:pathLst>
                    <a:path w="190" h="153">
                      <a:moveTo>
                        <a:pt x="77" y="153"/>
                      </a:moveTo>
                      <a:lnTo>
                        <a:pt x="190" y="153"/>
                      </a:lnTo>
                      <a:lnTo>
                        <a:pt x="190" y="82"/>
                      </a:lnTo>
                      <a:lnTo>
                        <a:pt x="112" y="0"/>
                      </a:lnTo>
                      <a:lnTo>
                        <a:pt x="0" y="41"/>
                      </a:lnTo>
                      <a:lnTo>
                        <a:pt x="77" y="153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94" name="Freeform 116">
                  <a:extLst>
                    <a:ext uri="{FF2B5EF4-FFF2-40B4-BE49-F238E27FC236}">
                      <a16:creationId xmlns:a16="http://schemas.microsoft.com/office/drawing/2014/main" id="{D8EC1460-39B8-4EE8-A3F6-422E559ABD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72315" y="6503984"/>
                  <a:ext cx="97859" cy="82075"/>
                </a:xfrm>
                <a:custGeom>
                  <a:avLst/>
                  <a:gdLst/>
                  <a:ahLst/>
                  <a:cxnLst>
                    <a:cxn ang="0">
                      <a:pos x="77" y="153"/>
                    </a:cxn>
                    <a:cxn ang="0">
                      <a:pos x="190" y="153"/>
                    </a:cxn>
                    <a:cxn ang="0">
                      <a:pos x="190" y="82"/>
                    </a:cxn>
                    <a:cxn ang="0">
                      <a:pos x="112" y="0"/>
                    </a:cxn>
                    <a:cxn ang="0">
                      <a:pos x="0" y="41"/>
                    </a:cxn>
                    <a:cxn ang="0">
                      <a:pos x="77" y="153"/>
                    </a:cxn>
                  </a:cxnLst>
                  <a:rect l="0" t="0" r="r" b="b"/>
                  <a:pathLst>
                    <a:path w="190" h="153">
                      <a:moveTo>
                        <a:pt x="77" y="153"/>
                      </a:moveTo>
                      <a:lnTo>
                        <a:pt x="190" y="153"/>
                      </a:lnTo>
                      <a:lnTo>
                        <a:pt x="190" y="82"/>
                      </a:lnTo>
                      <a:lnTo>
                        <a:pt x="112" y="0"/>
                      </a:lnTo>
                      <a:lnTo>
                        <a:pt x="0" y="41"/>
                      </a:lnTo>
                      <a:lnTo>
                        <a:pt x="77" y="153"/>
                      </a:lnTo>
                    </a:path>
                  </a:pathLst>
                </a:custGeom>
                <a:solidFill>
                  <a:srgbClr val="632523"/>
                </a:solidFill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</p:grpSp>
          <p:sp>
            <p:nvSpPr>
              <p:cNvPr id="78" name="Rounded Rectangle 182">
                <a:extLst>
                  <a:ext uri="{FF2B5EF4-FFF2-40B4-BE49-F238E27FC236}">
                    <a16:creationId xmlns:a16="http://schemas.microsoft.com/office/drawing/2014/main" id="{993F4840-289B-4FDA-85F0-C7E4F0273FF6}"/>
                  </a:ext>
                </a:extLst>
              </p:cNvPr>
              <p:cNvSpPr/>
              <p:nvPr/>
            </p:nvSpPr>
            <p:spPr>
              <a:xfrm>
                <a:off x="2285999" y="6248389"/>
                <a:ext cx="525517" cy="475395"/>
              </a:xfrm>
              <a:prstGeom prst="roundRect">
                <a:avLst/>
              </a:prstGeom>
              <a:solidFill>
                <a:srgbClr val="E2ADAC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tIns="0" rIns="0" bIns="0" anchor="ctr"/>
              <a:lstStyle/>
              <a:p>
                <a:pPr marL="0" marR="0" lvl="0" indent="0" algn="ctr" defTabSz="54423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/>
                    <a:ea typeface="+mn-ea"/>
                    <a:cs typeface="Arial" pitchFamily="34" charset="0"/>
                  </a:rPr>
                  <a:t>HI</a:t>
                </a:r>
                <a:br>
                  <a:rPr kumimoji="0" lang="en-US" sz="11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/>
                    <a:ea typeface="+mn-ea"/>
                    <a:cs typeface="Arial" pitchFamily="34" charset="0"/>
                  </a:rPr>
                </a:br>
                <a:r>
                  <a:rPr kumimoji="0" lang="en-US" sz="11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/>
                    <a:ea typeface="+mn-ea"/>
                    <a:cs typeface="Arial" pitchFamily="34" charset="0"/>
                  </a:rPr>
                  <a:t>0.3%</a:t>
                </a:r>
              </a:p>
            </p:txBody>
          </p:sp>
        </p:grpSp>
        <p:sp>
          <p:nvSpPr>
            <p:cNvPr id="56" name="Freeform 73">
              <a:extLst>
                <a:ext uri="{FF2B5EF4-FFF2-40B4-BE49-F238E27FC236}">
                  <a16:creationId xmlns:a16="http://schemas.microsoft.com/office/drawing/2014/main" id="{22492AE9-6643-45EB-B3B8-BAECA862442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5386" y="4373783"/>
              <a:ext cx="658399" cy="473411"/>
            </a:xfrm>
            <a:custGeom>
              <a:avLst/>
              <a:gdLst/>
              <a:ahLst/>
              <a:cxnLst>
                <a:cxn ang="0">
                  <a:pos x="976" y="1234"/>
                </a:cxn>
                <a:cxn ang="0">
                  <a:pos x="910" y="1217"/>
                </a:cxn>
                <a:cxn ang="0">
                  <a:pos x="880" y="1117"/>
                </a:cxn>
                <a:cxn ang="0">
                  <a:pos x="792" y="1039"/>
                </a:cxn>
                <a:cxn ang="0">
                  <a:pos x="733" y="922"/>
                </a:cxn>
                <a:cxn ang="0">
                  <a:pos x="685" y="863"/>
                </a:cxn>
                <a:cxn ang="0">
                  <a:pos x="591" y="792"/>
                </a:cxn>
                <a:cxn ang="0">
                  <a:pos x="556" y="744"/>
                </a:cxn>
                <a:cxn ang="0">
                  <a:pos x="520" y="691"/>
                </a:cxn>
                <a:cxn ang="0">
                  <a:pos x="360" y="579"/>
                </a:cxn>
                <a:cxn ang="0">
                  <a:pos x="302" y="532"/>
                </a:cxn>
                <a:cxn ang="0">
                  <a:pos x="231" y="425"/>
                </a:cxn>
                <a:cxn ang="0">
                  <a:pos x="183" y="372"/>
                </a:cxn>
                <a:cxn ang="0">
                  <a:pos x="25" y="313"/>
                </a:cxn>
                <a:cxn ang="0">
                  <a:pos x="30" y="225"/>
                </a:cxn>
                <a:cxn ang="0">
                  <a:pos x="71" y="184"/>
                </a:cxn>
                <a:cxn ang="0">
                  <a:pos x="66" y="166"/>
                </a:cxn>
                <a:cxn ang="0">
                  <a:pos x="195" y="118"/>
                </a:cxn>
                <a:cxn ang="0">
                  <a:pos x="284" y="59"/>
                </a:cxn>
                <a:cxn ang="0">
                  <a:pos x="302" y="47"/>
                </a:cxn>
                <a:cxn ang="0">
                  <a:pos x="733" y="6"/>
                </a:cxn>
                <a:cxn ang="0">
                  <a:pos x="738" y="35"/>
                </a:cxn>
                <a:cxn ang="0">
                  <a:pos x="839" y="70"/>
                </a:cxn>
                <a:cxn ang="0">
                  <a:pos x="1212" y="77"/>
                </a:cxn>
                <a:cxn ang="0">
                  <a:pos x="1631" y="379"/>
                </a:cxn>
                <a:cxn ang="0">
                  <a:pos x="1565" y="443"/>
                </a:cxn>
                <a:cxn ang="0">
                  <a:pos x="1496" y="555"/>
                </a:cxn>
                <a:cxn ang="0">
                  <a:pos x="1483" y="644"/>
                </a:cxn>
                <a:cxn ang="0">
                  <a:pos x="1471" y="697"/>
                </a:cxn>
                <a:cxn ang="0">
                  <a:pos x="1436" y="721"/>
                </a:cxn>
                <a:cxn ang="0">
                  <a:pos x="1395" y="762"/>
                </a:cxn>
                <a:cxn ang="0">
                  <a:pos x="1354" y="828"/>
                </a:cxn>
                <a:cxn ang="0">
                  <a:pos x="1271" y="910"/>
                </a:cxn>
                <a:cxn ang="0">
                  <a:pos x="1205" y="963"/>
                </a:cxn>
                <a:cxn ang="0">
                  <a:pos x="1159" y="1004"/>
                </a:cxn>
                <a:cxn ang="0">
                  <a:pos x="1105" y="1028"/>
                </a:cxn>
                <a:cxn ang="0">
                  <a:pos x="1099" y="1057"/>
                </a:cxn>
                <a:cxn ang="0">
                  <a:pos x="1081" y="1092"/>
                </a:cxn>
                <a:cxn ang="0">
                  <a:pos x="1029" y="1117"/>
                </a:cxn>
                <a:cxn ang="0">
                  <a:pos x="1022" y="1128"/>
                </a:cxn>
                <a:cxn ang="0">
                  <a:pos x="1034" y="1146"/>
                </a:cxn>
                <a:cxn ang="0">
                  <a:pos x="1040" y="1163"/>
                </a:cxn>
                <a:cxn ang="0">
                  <a:pos x="999" y="1206"/>
                </a:cxn>
                <a:cxn ang="0">
                  <a:pos x="987" y="1234"/>
                </a:cxn>
              </a:cxnLst>
              <a:rect l="0" t="0" r="r" b="b"/>
              <a:pathLst>
                <a:path w="1649" h="1234">
                  <a:moveTo>
                    <a:pt x="987" y="1234"/>
                  </a:moveTo>
                  <a:lnTo>
                    <a:pt x="976" y="1234"/>
                  </a:lnTo>
                  <a:lnTo>
                    <a:pt x="928" y="1229"/>
                  </a:lnTo>
                  <a:lnTo>
                    <a:pt x="910" y="1217"/>
                  </a:lnTo>
                  <a:lnTo>
                    <a:pt x="905" y="1199"/>
                  </a:lnTo>
                  <a:lnTo>
                    <a:pt x="880" y="1117"/>
                  </a:lnTo>
                  <a:lnTo>
                    <a:pt x="839" y="1064"/>
                  </a:lnTo>
                  <a:lnTo>
                    <a:pt x="792" y="1039"/>
                  </a:lnTo>
                  <a:lnTo>
                    <a:pt x="763" y="957"/>
                  </a:lnTo>
                  <a:lnTo>
                    <a:pt x="733" y="922"/>
                  </a:lnTo>
                  <a:lnTo>
                    <a:pt x="715" y="874"/>
                  </a:lnTo>
                  <a:lnTo>
                    <a:pt x="685" y="863"/>
                  </a:lnTo>
                  <a:lnTo>
                    <a:pt x="632" y="839"/>
                  </a:lnTo>
                  <a:lnTo>
                    <a:pt x="591" y="792"/>
                  </a:lnTo>
                  <a:lnTo>
                    <a:pt x="556" y="768"/>
                  </a:lnTo>
                  <a:lnTo>
                    <a:pt x="556" y="744"/>
                  </a:lnTo>
                  <a:lnTo>
                    <a:pt x="538" y="709"/>
                  </a:lnTo>
                  <a:lnTo>
                    <a:pt x="520" y="691"/>
                  </a:lnTo>
                  <a:lnTo>
                    <a:pt x="467" y="673"/>
                  </a:lnTo>
                  <a:lnTo>
                    <a:pt x="360" y="579"/>
                  </a:lnTo>
                  <a:lnTo>
                    <a:pt x="314" y="562"/>
                  </a:lnTo>
                  <a:lnTo>
                    <a:pt x="302" y="532"/>
                  </a:lnTo>
                  <a:lnTo>
                    <a:pt x="261" y="491"/>
                  </a:lnTo>
                  <a:lnTo>
                    <a:pt x="231" y="425"/>
                  </a:lnTo>
                  <a:lnTo>
                    <a:pt x="195" y="390"/>
                  </a:lnTo>
                  <a:lnTo>
                    <a:pt x="183" y="372"/>
                  </a:lnTo>
                  <a:lnTo>
                    <a:pt x="119" y="361"/>
                  </a:lnTo>
                  <a:lnTo>
                    <a:pt x="25" y="313"/>
                  </a:lnTo>
                  <a:lnTo>
                    <a:pt x="0" y="290"/>
                  </a:lnTo>
                  <a:lnTo>
                    <a:pt x="30" y="225"/>
                  </a:lnTo>
                  <a:lnTo>
                    <a:pt x="53" y="207"/>
                  </a:lnTo>
                  <a:lnTo>
                    <a:pt x="71" y="184"/>
                  </a:lnTo>
                  <a:lnTo>
                    <a:pt x="71" y="171"/>
                  </a:lnTo>
                  <a:lnTo>
                    <a:pt x="66" y="166"/>
                  </a:lnTo>
                  <a:lnTo>
                    <a:pt x="165" y="118"/>
                  </a:lnTo>
                  <a:lnTo>
                    <a:pt x="195" y="118"/>
                  </a:lnTo>
                  <a:lnTo>
                    <a:pt x="195" y="100"/>
                  </a:lnTo>
                  <a:lnTo>
                    <a:pt x="284" y="59"/>
                  </a:lnTo>
                  <a:lnTo>
                    <a:pt x="290" y="42"/>
                  </a:lnTo>
                  <a:lnTo>
                    <a:pt x="302" y="47"/>
                  </a:lnTo>
                  <a:lnTo>
                    <a:pt x="733" y="0"/>
                  </a:lnTo>
                  <a:lnTo>
                    <a:pt x="733" y="6"/>
                  </a:lnTo>
                  <a:lnTo>
                    <a:pt x="727" y="24"/>
                  </a:lnTo>
                  <a:lnTo>
                    <a:pt x="738" y="35"/>
                  </a:lnTo>
                  <a:lnTo>
                    <a:pt x="774" y="17"/>
                  </a:lnTo>
                  <a:lnTo>
                    <a:pt x="839" y="70"/>
                  </a:lnTo>
                  <a:lnTo>
                    <a:pt x="845" y="124"/>
                  </a:lnTo>
                  <a:lnTo>
                    <a:pt x="1212" y="77"/>
                  </a:lnTo>
                  <a:lnTo>
                    <a:pt x="1649" y="366"/>
                  </a:lnTo>
                  <a:lnTo>
                    <a:pt x="1631" y="379"/>
                  </a:lnTo>
                  <a:lnTo>
                    <a:pt x="1595" y="402"/>
                  </a:lnTo>
                  <a:lnTo>
                    <a:pt x="1565" y="443"/>
                  </a:lnTo>
                  <a:lnTo>
                    <a:pt x="1513" y="526"/>
                  </a:lnTo>
                  <a:lnTo>
                    <a:pt x="1496" y="555"/>
                  </a:lnTo>
                  <a:lnTo>
                    <a:pt x="1478" y="603"/>
                  </a:lnTo>
                  <a:lnTo>
                    <a:pt x="1483" y="644"/>
                  </a:lnTo>
                  <a:lnTo>
                    <a:pt x="1483" y="686"/>
                  </a:lnTo>
                  <a:lnTo>
                    <a:pt x="1471" y="697"/>
                  </a:lnTo>
                  <a:lnTo>
                    <a:pt x="1460" y="714"/>
                  </a:lnTo>
                  <a:lnTo>
                    <a:pt x="1436" y="721"/>
                  </a:lnTo>
                  <a:lnTo>
                    <a:pt x="1418" y="739"/>
                  </a:lnTo>
                  <a:lnTo>
                    <a:pt x="1395" y="762"/>
                  </a:lnTo>
                  <a:lnTo>
                    <a:pt x="1371" y="798"/>
                  </a:lnTo>
                  <a:lnTo>
                    <a:pt x="1354" y="828"/>
                  </a:lnTo>
                  <a:lnTo>
                    <a:pt x="1300" y="863"/>
                  </a:lnTo>
                  <a:lnTo>
                    <a:pt x="1271" y="910"/>
                  </a:lnTo>
                  <a:lnTo>
                    <a:pt x="1241" y="939"/>
                  </a:lnTo>
                  <a:lnTo>
                    <a:pt x="1205" y="963"/>
                  </a:lnTo>
                  <a:lnTo>
                    <a:pt x="1182" y="986"/>
                  </a:lnTo>
                  <a:lnTo>
                    <a:pt x="1159" y="1004"/>
                  </a:lnTo>
                  <a:lnTo>
                    <a:pt x="1129" y="1022"/>
                  </a:lnTo>
                  <a:lnTo>
                    <a:pt x="1105" y="1028"/>
                  </a:lnTo>
                  <a:lnTo>
                    <a:pt x="1099" y="1046"/>
                  </a:lnTo>
                  <a:lnTo>
                    <a:pt x="1099" y="1057"/>
                  </a:lnTo>
                  <a:lnTo>
                    <a:pt x="1093" y="1064"/>
                  </a:lnTo>
                  <a:lnTo>
                    <a:pt x="1081" y="1092"/>
                  </a:lnTo>
                  <a:lnTo>
                    <a:pt x="1052" y="1117"/>
                  </a:lnTo>
                  <a:lnTo>
                    <a:pt x="1029" y="1117"/>
                  </a:lnTo>
                  <a:lnTo>
                    <a:pt x="1022" y="1122"/>
                  </a:lnTo>
                  <a:lnTo>
                    <a:pt x="1022" y="1128"/>
                  </a:lnTo>
                  <a:lnTo>
                    <a:pt x="1029" y="1140"/>
                  </a:lnTo>
                  <a:lnTo>
                    <a:pt x="1034" y="1146"/>
                  </a:lnTo>
                  <a:lnTo>
                    <a:pt x="1047" y="1146"/>
                  </a:lnTo>
                  <a:lnTo>
                    <a:pt x="1040" y="1163"/>
                  </a:lnTo>
                  <a:lnTo>
                    <a:pt x="1029" y="1176"/>
                  </a:lnTo>
                  <a:lnTo>
                    <a:pt x="999" y="1206"/>
                  </a:lnTo>
                  <a:lnTo>
                    <a:pt x="987" y="1223"/>
                  </a:lnTo>
                  <a:lnTo>
                    <a:pt x="987" y="1234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   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1.7%</a:t>
              </a:r>
            </a:p>
          </p:txBody>
        </p:sp>
        <p:sp>
          <p:nvSpPr>
            <p:cNvPr id="57" name="Rounded Rectangle 174">
              <a:extLst>
                <a:ext uri="{FF2B5EF4-FFF2-40B4-BE49-F238E27FC236}">
                  <a16:creationId xmlns:a16="http://schemas.microsoft.com/office/drawing/2014/main" id="{ADEF6490-1B7F-41F5-A55A-04661EBB03E5}"/>
                </a:ext>
              </a:extLst>
            </p:cNvPr>
            <p:cNvSpPr/>
            <p:nvPr/>
          </p:nvSpPr>
          <p:spPr>
            <a:xfrm>
              <a:off x="7848600" y="2735701"/>
              <a:ext cx="411480" cy="337899"/>
            </a:xfrm>
            <a:prstGeom prst="roundRect">
              <a:avLst/>
            </a:prstGeom>
            <a:solidFill>
              <a:srgbClr val="632523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0" tIns="0" rIns="0" bIns="0" anchor="ctr">
              <a:spAutoFit/>
            </a:bodyPr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VT</a:t>
              </a:r>
            </a:p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-0.03%</a:t>
              </a:r>
            </a:p>
          </p:txBody>
        </p:sp>
        <p:sp>
          <p:nvSpPr>
            <p:cNvPr id="58" name="Rounded Rectangle 175">
              <a:extLst>
                <a:ext uri="{FF2B5EF4-FFF2-40B4-BE49-F238E27FC236}">
                  <a16:creationId xmlns:a16="http://schemas.microsoft.com/office/drawing/2014/main" id="{7449F2D0-235A-4C92-87E5-137170076C17}"/>
                </a:ext>
              </a:extLst>
            </p:cNvPr>
            <p:cNvSpPr/>
            <p:nvPr/>
          </p:nvSpPr>
          <p:spPr>
            <a:xfrm>
              <a:off x="7315200" y="3657600"/>
              <a:ext cx="411480" cy="365760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CT</a:t>
              </a:r>
              <a:b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</a:b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 Narrow" panose="020B0606020202030204" pitchFamily="34" charset="0"/>
                  <a:cs typeface="Arial" pitchFamily="34" charset="0"/>
                </a:rPr>
                <a:t>0.9%</a:t>
              </a:r>
            </a:p>
          </p:txBody>
        </p:sp>
        <p:sp>
          <p:nvSpPr>
            <p:cNvPr id="59" name="Rounded Rectangle 176">
              <a:extLst>
                <a:ext uri="{FF2B5EF4-FFF2-40B4-BE49-F238E27FC236}">
                  <a16:creationId xmlns:a16="http://schemas.microsoft.com/office/drawing/2014/main" id="{6053DEBB-A7ED-403B-AD69-5945D2194DB6}"/>
                </a:ext>
              </a:extLst>
            </p:cNvPr>
            <p:cNvSpPr/>
            <p:nvPr/>
          </p:nvSpPr>
          <p:spPr>
            <a:xfrm>
              <a:off x="7848600" y="3657600"/>
              <a:ext cx="411480" cy="365760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RI</a:t>
              </a:r>
              <a:b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</a:b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0.8%</a:t>
              </a:r>
            </a:p>
          </p:txBody>
        </p:sp>
        <p:sp>
          <p:nvSpPr>
            <p:cNvPr id="60" name="Rounded Rectangle 178">
              <a:extLst>
                <a:ext uri="{FF2B5EF4-FFF2-40B4-BE49-F238E27FC236}">
                  <a16:creationId xmlns:a16="http://schemas.microsoft.com/office/drawing/2014/main" id="{AECDAC69-CC89-494A-902A-94B9B0ADE922}"/>
                </a:ext>
              </a:extLst>
            </p:cNvPr>
            <p:cNvSpPr/>
            <p:nvPr/>
          </p:nvSpPr>
          <p:spPr>
            <a:xfrm>
              <a:off x="7315200" y="4114800"/>
              <a:ext cx="411480" cy="36576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DE</a:t>
              </a:r>
              <a:b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</a:b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1.5%</a:t>
              </a:r>
            </a:p>
          </p:txBody>
        </p:sp>
        <p:sp>
          <p:nvSpPr>
            <p:cNvPr id="61" name="Rounded Rectangle 179">
              <a:extLst>
                <a:ext uri="{FF2B5EF4-FFF2-40B4-BE49-F238E27FC236}">
                  <a16:creationId xmlns:a16="http://schemas.microsoft.com/office/drawing/2014/main" id="{3344230D-B0EB-411A-B0C3-1B074803F6CE}"/>
                </a:ext>
              </a:extLst>
            </p:cNvPr>
            <p:cNvSpPr/>
            <p:nvPr/>
          </p:nvSpPr>
          <p:spPr>
            <a:xfrm>
              <a:off x="7848600" y="4114800"/>
              <a:ext cx="411480" cy="36576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rgbClr val="E2ADAC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NJ</a:t>
              </a:r>
              <a:b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</a:br>
              <a:r>
                <a:rPr lang="en-US" sz="1200" b="1" kern="0" dirty="0">
                  <a:latin typeface="Calibri"/>
                  <a:cs typeface="Arial" pitchFamily="34" charset="0"/>
                </a:rPr>
                <a:t>1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.3%</a:t>
              </a:r>
            </a:p>
          </p:txBody>
        </p:sp>
        <p:sp>
          <p:nvSpPr>
            <p:cNvPr id="62" name="Rounded Rectangle 180">
              <a:extLst>
                <a:ext uri="{FF2B5EF4-FFF2-40B4-BE49-F238E27FC236}">
                  <a16:creationId xmlns:a16="http://schemas.microsoft.com/office/drawing/2014/main" id="{76DF38A2-03FE-4231-802E-BCB6494D2840}"/>
                </a:ext>
              </a:extLst>
            </p:cNvPr>
            <p:cNvSpPr/>
            <p:nvPr/>
          </p:nvSpPr>
          <p:spPr>
            <a:xfrm>
              <a:off x="7315200" y="4572000"/>
              <a:ext cx="411480" cy="365760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MD</a:t>
              </a:r>
            </a:p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0.7%</a:t>
              </a:r>
            </a:p>
          </p:txBody>
        </p:sp>
        <p:sp>
          <p:nvSpPr>
            <p:cNvPr id="63" name="Rounded Rectangle 149">
              <a:extLst>
                <a:ext uri="{FF2B5EF4-FFF2-40B4-BE49-F238E27FC236}">
                  <a16:creationId xmlns:a16="http://schemas.microsoft.com/office/drawing/2014/main" id="{E60860BB-99D6-43BB-9A47-74E752D402CF}"/>
                </a:ext>
              </a:extLst>
            </p:cNvPr>
            <p:cNvSpPr/>
            <p:nvPr/>
          </p:nvSpPr>
          <p:spPr>
            <a:xfrm>
              <a:off x="7848600" y="4572000"/>
              <a:ext cx="411480" cy="365760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DC</a:t>
              </a:r>
            </a:p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dirty="0">
                  <a:solidFill>
                    <a:schemeClr val="bg1"/>
                  </a:solidFill>
                  <a:latin typeface="Calibri"/>
                  <a:cs typeface="Arial" pitchFamily="34" charset="0"/>
                </a:rPr>
                <a:t>2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.2%</a:t>
              </a:r>
            </a:p>
          </p:txBody>
        </p:sp>
        <p:grpSp>
          <p:nvGrpSpPr>
            <p:cNvPr id="64" name="Group 135">
              <a:extLst>
                <a:ext uri="{FF2B5EF4-FFF2-40B4-BE49-F238E27FC236}">
                  <a16:creationId xmlns:a16="http://schemas.microsoft.com/office/drawing/2014/main" id="{6D4B4CC6-A259-4E04-B8F2-145E851A7774}"/>
                </a:ext>
              </a:extLst>
            </p:cNvPr>
            <p:cNvGrpSpPr/>
            <p:nvPr/>
          </p:nvGrpSpPr>
          <p:grpSpPr>
            <a:xfrm>
              <a:off x="7235434" y="2286000"/>
              <a:ext cx="1024646" cy="719764"/>
              <a:chOff x="7235434" y="2286000"/>
              <a:chExt cx="1024646" cy="719764"/>
            </a:xfrm>
            <a:solidFill>
              <a:srgbClr val="C0504D">
                <a:lumMod val="60000"/>
                <a:lumOff val="40000"/>
              </a:srgbClr>
            </a:solidFill>
          </p:grpSpPr>
          <p:sp>
            <p:nvSpPr>
              <p:cNvPr id="75" name="Freeform 94">
                <a:extLst>
                  <a:ext uri="{FF2B5EF4-FFF2-40B4-BE49-F238E27FC236}">
                    <a16:creationId xmlns:a16="http://schemas.microsoft.com/office/drawing/2014/main" id="{D54232C8-3EA1-4A85-95CA-6D58BEDCD6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35434" y="2578766"/>
                <a:ext cx="205824" cy="426998"/>
              </a:xfrm>
              <a:custGeom>
                <a:avLst/>
                <a:gdLst/>
                <a:ahLst/>
                <a:cxnLst>
                  <a:cxn ang="0">
                    <a:pos x="507" y="946"/>
                  </a:cxn>
                  <a:cxn ang="0">
                    <a:pos x="490" y="933"/>
                  </a:cxn>
                  <a:cxn ang="0">
                    <a:pos x="466" y="939"/>
                  </a:cxn>
                  <a:cxn ang="0">
                    <a:pos x="442" y="981"/>
                  </a:cxn>
                  <a:cxn ang="0">
                    <a:pos x="413" y="987"/>
                  </a:cxn>
                  <a:cxn ang="0">
                    <a:pos x="419" y="1017"/>
                  </a:cxn>
                  <a:cxn ang="0">
                    <a:pos x="413" y="1022"/>
                  </a:cxn>
                  <a:cxn ang="0">
                    <a:pos x="407" y="1017"/>
                  </a:cxn>
                  <a:cxn ang="0">
                    <a:pos x="395" y="1022"/>
                  </a:cxn>
                  <a:cxn ang="0">
                    <a:pos x="389" y="1034"/>
                  </a:cxn>
                  <a:cxn ang="0">
                    <a:pos x="46" y="1111"/>
                  </a:cxn>
                  <a:cxn ang="0">
                    <a:pos x="41" y="1093"/>
                  </a:cxn>
                  <a:cxn ang="0">
                    <a:pos x="17" y="1070"/>
                  </a:cxn>
                  <a:cxn ang="0">
                    <a:pos x="17" y="1028"/>
                  </a:cxn>
                  <a:cxn ang="0">
                    <a:pos x="29" y="1010"/>
                  </a:cxn>
                  <a:cxn ang="0">
                    <a:pos x="17" y="974"/>
                  </a:cxn>
                  <a:cxn ang="0">
                    <a:pos x="0" y="809"/>
                  </a:cxn>
                  <a:cxn ang="0">
                    <a:pos x="0" y="756"/>
                  </a:cxn>
                  <a:cxn ang="0">
                    <a:pos x="23" y="667"/>
                  </a:cxn>
                  <a:cxn ang="0">
                    <a:pos x="35" y="603"/>
                  </a:cxn>
                  <a:cxn ang="0">
                    <a:pos x="41" y="555"/>
                  </a:cxn>
                  <a:cxn ang="0">
                    <a:pos x="23" y="520"/>
                  </a:cxn>
                  <a:cxn ang="0">
                    <a:pos x="23" y="484"/>
                  </a:cxn>
                  <a:cxn ang="0">
                    <a:pos x="35" y="461"/>
                  </a:cxn>
                  <a:cxn ang="0">
                    <a:pos x="100" y="408"/>
                  </a:cxn>
                  <a:cxn ang="0">
                    <a:pos x="129" y="319"/>
                  </a:cxn>
                  <a:cxn ang="0">
                    <a:pos x="100" y="266"/>
                  </a:cxn>
                  <a:cxn ang="0">
                    <a:pos x="94" y="243"/>
                  </a:cxn>
                  <a:cxn ang="0">
                    <a:pos x="106" y="225"/>
                  </a:cxn>
                  <a:cxn ang="0">
                    <a:pos x="100" y="207"/>
                  </a:cxn>
                  <a:cxn ang="0">
                    <a:pos x="88" y="148"/>
                  </a:cxn>
                  <a:cxn ang="0">
                    <a:pos x="100" y="77"/>
                  </a:cxn>
                  <a:cxn ang="0">
                    <a:pos x="82" y="48"/>
                  </a:cxn>
                  <a:cxn ang="0">
                    <a:pos x="88" y="41"/>
                  </a:cxn>
                  <a:cxn ang="0">
                    <a:pos x="112" y="41"/>
                  </a:cxn>
                  <a:cxn ang="0">
                    <a:pos x="124" y="12"/>
                  </a:cxn>
                  <a:cxn ang="0">
                    <a:pos x="142" y="23"/>
                  </a:cxn>
                  <a:cxn ang="0">
                    <a:pos x="159" y="18"/>
                  </a:cxn>
                  <a:cxn ang="0">
                    <a:pos x="177" y="0"/>
                  </a:cxn>
                  <a:cxn ang="0">
                    <a:pos x="401" y="685"/>
                  </a:cxn>
                  <a:cxn ang="0">
                    <a:pos x="407" y="697"/>
                  </a:cxn>
                  <a:cxn ang="0">
                    <a:pos x="407" y="727"/>
                  </a:cxn>
                  <a:cxn ang="0">
                    <a:pos x="407" y="738"/>
                  </a:cxn>
                  <a:cxn ang="0">
                    <a:pos x="466" y="786"/>
                  </a:cxn>
                  <a:cxn ang="0">
                    <a:pos x="478" y="786"/>
                  </a:cxn>
                  <a:cxn ang="0">
                    <a:pos x="484" y="809"/>
                  </a:cxn>
                  <a:cxn ang="0">
                    <a:pos x="484" y="821"/>
                  </a:cxn>
                  <a:cxn ang="0">
                    <a:pos x="513" y="880"/>
                  </a:cxn>
                  <a:cxn ang="0">
                    <a:pos x="513" y="892"/>
                  </a:cxn>
                  <a:cxn ang="0">
                    <a:pos x="507" y="916"/>
                  </a:cxn>
                  <a:cxn ang="0">
                    <a:pos x="507" y="946"/>
                  </a:cxn>
                </a:cxnLst>
                <a:rect l="0" t="0" r="r" b="b"/>
                <a:pathLst>
                  <a:path w="513" h="1111">
                    <a:moveTo>
                      <a:pt x="507" y="946"/>
                    </a:moveTo>
                    <a:lnTo>
                      <a:pt x="490" y="933"/>
                    </a:lnTo>
                    <a:lnTo>
                      <a:pt x="466" y="939"/>
                    </a:lnTo>
                    <a:lnTo>
                      <a:pt x="442" y="981"/>
                    </a:lnTo>
                    <a:lnTo>
                      <a:pt x="413" y="987"/>
                    </a:lnTo>
                    <a:lnTo>
                      <a:pt x="419" y="1017"/>
                    </a:lnTo>
                    <a:lnTo>
                      <a:pt x="413" y="1022"/>
                    </a:lnTo>
                    <a:lnTo>
                      <a:pt x="407" y="1017"/>
                    </a:lnTo>
                    <a:lnTo>
                      <a:pt x="395" y="1022"/>
                    </a:lnTo>
                    <a:lnTo>
                      <a:pt x="389" y="1034"/>
                    </a:lnTo>
                    <a:lnTo>
                      <a:pt x="46" y="1111"/>
                    </a:lnTo>
                    <a:lnTo>
                      <a:pt x="41" y="1093"/>
                    </a:lnTo>
                    <a:lnTo>
                      <a:pt x="17" y="1070"/>
                    </a:lnTo>
                    <a:lnTo>
                      <a:pt x="17" y="1028"/>
                    </a:lnTo>
                    <a:lnTo>
                      <a:pt x="29" y="1010"/>
                    </a:lnTo>
                    <a:lnTo>
                      <a:pt x="17" y="974"/>
                    </a:lnTo>
                    <a:lnTo>
                      <a:pt x="0" y="809"/>
                    </a:lnTo>
                    <a:lnTo>
                      <a:pt x="0" y="756"/>
                    </a:lnTo>
                    <a:lnTo>
                      <a:pt x="23" y="667"/>
                    </a:lnTo>
                    <a:lnTo>
                      <a:pt x="35" y="603"/>
                    </a:lnTo>
                    <a:lnTo>
                      <a:pt x="41" y="555"/>
                    </a:lnTo>
                    <a:lnTo>
                      <a:pt x="23" y="520"/>
                    </a:lnTo>
                    <a:lnTo>
                      <a:pt x="23" y="484"/>
                    </a:lnTo>
                    <a:lnTo>
                      <a:pt x="35" y="461"/>
                    </a:lnTo>
                    <a:lnTo>
                      <a:pt x="100" y="408"/>
                    </a:lnTo>
                    <a:lnTo>
                      <a:pt x="129" y="319"/>
                    </a:lnTo>
                    <a:lnTo>
                      <a:pt x="100" y="266"/>
                    </a:lnTo>
                    <a:lnTo>
                      <a:pt x="94" y="243"/>
                    </a:lnTo>
                    <a:lnTo>
                      <a:pt x="106" y="225"/>
                    </a:lnTo>
                    <a:lnTo>
                      <a:pt x="100" y="207"/>
                    </a:lnTo>
                    <a:lnTo>
                      <a:pt x="88" y="148"/>
                    </a:lnTo>
                    <a:lnTo>
                      <a:pt x="100" y="77"/>
                    </a:lnTo>
                    <a:lnTo>
                      <a:pt x="82" y="48"/>
                    </a:lnTo>
                    <a:lnTo>
                      <a:pt x="88" y="41"/>
                    </a:lnTo>
                    <a:lnTo>
                      <a:pt x="112" y="41"/>
                    </a:lnTo>
                    <a:lnTo>
                      <a:pt x="124" y="12"/>
                    </a:lnTo>
                    <a:lnTo>
                      <a:pt x="142" y="23"/>
                    </a:lnTo>
                    <a:lnTo>
                      <a:pt x="159" y="18"/>
                    </a:lnTo>
                    <a:lnTo>
                      <a:pt x="177" y="0"/>
                    </a:lnTo>
                    <a:lnTo>
                      <a:pt x="401" y="685"/>
                    </a:lnTo>
                    <a:lnTo>
                      <a:pt x="407" y="697"/>
                    </a:lnTo>
                    <a:lnTo>
                      <a:pt x="407" y="727"/>
                    </a:lnTo>
                    <a:lnTo>
                      <a:pt x="407" y="738"/>
                    </a:lnTo>
                    <a:lnTo>
                      <a:pt x="466" y="786"/>
                    </a:lnTo>
                    <a:lnTo>
                      <a:pt x="478" y="786"/>
                    </a:lnTo>
                    <a:lnTo>
                      <a:pt x="484" y="809"/>
                    </a:lnTo>
                    <a:lnTo>
                      <a:pt x="484" y="821"/>
                    </a:lnTo>
                    <a:lnTo>
                      <a:pt x="513" y="880"/>
                    </a:lnTo>
                    <a:lnTo>
                      <a:pt x="513" y="892"/>
                    </a:lnTo>
                    <a:lnTo>
                      <a:pt x="507" y="916"/>
                    </a:lnTo>
                    <a:lnTo>
                      <a:pt x="507" y="946"/>
                    </a:lnTo>
                  </a:path>
                </a:pathLst>
              </a:custGeom>
              <a:solidFill>
                <a:srgbClr val="DA9694"/>
              </a:solidFill>
              <a:ln w="12700">
                <a:solidFill>
                  <a:srgbClr val="E2ADAC"/>
                </a:solidFill>
                <a:prstDash val="solid"/>
                <a:round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ctr" defTabSz="54423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76" name="Rounded Rectangle 142">
                <a:extLst>
                  <a:ext uri="{FF2B5EF4-FFF2-40B4-BE49-F238E27FC236}">
                    <a16:creationId xmlns:a16="http://schemas.microsoft.com/office/drawing/2014/main" id="{D8C89AE9-2651-4286-8158-A5A938CBDBF2}"/>
                  </a:ext>
                </a:extLst>
              </p:cNvPr>
              <p:cNvSpPr/>
              <p:nvPr/>
            </p:nvSpPr>
            <p:spPr>
              <a:xfrm>
                <a:off x="7848600" y="2286000"/>
                <a:ext cx="411480" cy="365760"/>
              </a:xfrm>
              <a:prstGeom prst="roundRect">
                <a:avLst/>
              </a:prstGeom>
              <a:solidFill>
                <a:srgbClr val="DA9694"/>
              </a:solidFill>
              <a:ln w="12700" cap="flat" cmpd="sng" algn="ctr">
                <a:solidFill>
                  <a:srgbClr val="E2ADAC"/>
                </a:solidFill>
                <a:prstDash val="solid"/>
              </a:ln>
              <a:effectLst/>
            </p:spPr>
            <p:txBody>
              <a:bodyPr lIns="0" tIns="0" rIns="0" bIns="0" anchor="ctr"/>
              <a:lstStyle/>
              <a:p>
                <a:pPr marL="0" marR="0" lvl="0" indent="0" algn="ctr" defTabSz="54423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Arial" pitchFamily="34" charset="0"/>
                  </a:rPr>
                  <a:t>NH</a:t>
                </a:r>
                <a:b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Arial" pitchFamily="34" charset="0"/>
                  </a:rPr>
                </a:b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Arial" pitchFamily="34" charset="0"/>
                  </a:rPr>
                  <a:t>0.5%</a:t>
                </a:r>
              </a:p>
            </p:txBody>
          </p:sp>
        </p:grpSp>
        <p:sp>
          <p:nvSpPr>
            <p:cNvPr id="65" name="Rounded Rectangle 144">
              <a:extLst>
                <a:ext uri="{FF2B5EF4-FFF2-40B4-BE49-F238E27FC236}">
                  <a16:creationId xmlns:a16="http://schemas.microsoft.com/office/drawing/2014/main" id="{C955CD9C-B291-49F7-8883-B1F3EA4DCB6F}"/>
                </a:ext>
              </a:extLst>
            </p:cNvPr>
            <p:cNvSpPr/>
            <p:nvPr/>
          </p:nvSpPr>
          <p:spPr>
            <a:xfrm>
              <a:off x="2157743" y="1752600"/>
              <a:ext cx="951854" cy="304800"/>
            </a:xfrm>
            <a:prstGeom prst="roundRect">
              <a:avLst/>
            </a:prstGeom>
            <a:solidFill>
              <a:srgbClr val="632523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dirty="0">
                  <a:solidFill>
                    <a:prstClr val="white"/>
                  </a:solidFill>
                  <a:latin typeface="Calibri"/>
                  <a:cs typeface="Arial" pitchFamily="34" charset="0"/>
                </a:rPr>
                <a:t>Dec</a:t>
              </a:r>
              <a:r>
                <a:rPr kumimoji="0" lang="en-US" sz="12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rease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endParaRPr>
            </a:p>
          </p:txBody>
        </p:sp>
        <p:sp>
          <p:nvSpPr>
            <p:cNvPr id="66" name="Rounded Rectangle 145">
              <a:extLst>
                <a:ext uri="{FF2B5EF4-FFF2-40B4-BE49-F238E27FC236}">
                  <a16:creationId xmlns:a16="http://schemas.microsoft.com/office/drawing/2014/main" id="{1FBAFBE4-7A75-45F8-9F1F-C76BBC244AFD}"/>
                </a:ext>
              </a:extLst>
            </p:cNvPr>
            <p:cNvSpPr/>
            <p:nvPr/>
          </p:nvSpPr>
          <p:spPr>
            <a:xfrm>
              <a:off x="3148343" y="1752600"/>
              <a:ext cx="951854" cy="304800"/>
            </a:xfrm>
            <a:prstGeom prst="roundRect">
              <a:avLst/>
            </a:prstGeom>
            <a:solidFill>
              <a:srgbClr val="E2ADAC"/>
            </a:solidFill>
            <a:ln w="12700" cap="flat" cmpd="sng" algn="ctr">
              <a:solidFill>
                <a:srgbClr val="E2ADAC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0-0.49%</a:t>
              </a:r>
            </a:p>
          </p:txBody>
        </p:sp>
        <p:sp>
          <p:nvSpPr>
            <p:cNvPr id="67" name="Rounded Rectangle 146">
              <a:extLst>
                <a:ext uri="{FF2B5EF4-FFF2-40B4-BE49-F238E27FC236}">
                  <a16:creationId xmlns:a16="http://schemas.microsoft.com/office/drawing/2014/main" id="{480C196F-A57D-4DB8-952B-EF85B49D512A}"/>
                </a:ext>
              </a:extLst>
            </p:cNvPr>
            <p:cNvSpPr/>
            <p:nvPr/>
          </p:nvSpPr>
          <p:spPr>
            <a:xfrm>
              <a:off x="4146258" y="1752600"/>
              <a:ext cx="951854" cy="304800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0.5-0.99%</a:t>
              </a:r>
            </a:p>
          </p:txBody>
        </p:sp>
        <p:sp>
          <p:nvSpPr>
            <p:cNvPr id="68" name="Rounded Rectangle 147">
              <a:extLst>
                <a:ext uri="{FF2B5EF4-FFF2-40B4-BE49-F238E27FC236}">
                  <a16:creationId xmlns:a16="http://schemas.microsoft.com/office/drawing/2014/main" id="{83D59785-3D74-4270-8373-E6EC2E62C715}"/>
                </a:ext>
              </a:extLst>
            </p:cNvPr>
            <p:cNvSpPr/>
            <p:nvPr/>
          </p:nvSpPr>
          <p:spPr>
            <a:xfrm>
              <a:off x="5147233" y="1752600"/>
              <a:ext cx="951854" cy="3048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1.0-1.49%</a:t>
              </a:r>
            </a:p>
          </p:txBody>
        </p:sp>
        <p:sp>
          <p:nvSpPr>
            <p:cNvPr id="69" name="Snip Single Corner Rectangle 148">
              <a:extLst>
                <a:ext uri="{FF2B5EF4-FFF2-40B4-BE49-F238E27FC236}">
                  <a16:creationId xmlns:a16="http://schemas.microsoft.com/office/drawing/2014/main" id="{92E65338-EEF2-4418-930B-95399ADECB8A}"/>
                </a:ext>
              </a:extLst>
            </p:cNvPr>
            <p:cNvSpPr/>
            <p:nvPr/>
          </p:nvSpPr>
          <p:spPr>
            <a:xfrm>
              <a:off x="990600" y="4800600"/>
              <a:ext cx="1600200" cy="1249680"/>
            </a:xfrm>
            <a:prstGeom prst="snip1Rect">
              <a:avLst>
                <a:gd name="adj" fmla="val 44872"/>
              </a:avLst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endParaRPr>
            </a:p>
          </p:txBody>
        </p:sp>
        <p:sp>
          <p:nvSpPr>
            <p:cNvPr id="70" name="Snip Single Corner Rectangle 150">
              <a:extLst>
                <a:ext uri="{FF2B5EF4-FFF2-40B4-BE49-F238E27FC236}">
                  <a16:creationId xmlns:a16="http://schemas.microsoft.com/office/drawing/2014/main" id="{5901AF03-82C2-4147-A259-235583271A61}"/>
                </a:ext>
              </a:extLst>
            </p:cNvPr>
            <p:cNvSpPr/>
            <p:nvPr/>
          </p:nvSpPr>
          <p:spPr>
            <a:xfrm>
              <a:off x="2667000" y="5410200"/>
              <a:ext cx="990600" cy="640080"/>
            </a:xfrm>
            <a:prstGeom prst="snip1Rect">
              <a:avLst>
                <a:gd name="adj" fmla="val 50000"/>
              </a:avLst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endParaRPr>
            </a:p>
          </p:txBody>
        </p:sp>
        <p:sp>
          <p:nvSpPr>
            <p:cNvPr id="71" name="Rounded Rectangle 133">
              <a:extLst>
                <a:ext uri="{FF2B5EF4-FFF2-40B4-BE49-F238E27FC236}">
                  <a16:creationId xmlns:a16="http://schemas.microsoft.com/office/drawing/2014/main" id="{7443E15F-6BC0-46EB-AE04-A7DD6DAFD870}"/>
                </a:ext>
              </a:extLst>
            </p:cNvPr>
            <p:cNvSpPr/>
            <p:nvPr/>
          </p:nvSpPr>
          <p:spPr>
            <a:xfrm>
              <a:off x="7848600" y="3200400"/>
              <a:ext cx="411480" cy="365760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/>
                <a:t>MA</a:t>
              </a:r>
            </a:p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>
                  <a:latin typeface="Arial Narrow" panose="020B0606020202030204" pitchFamily="34" charset="0"/>
                </a:rPr>
                <a:t>1.0%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highlight>
                  <a:srgbClr val="DA9694"/>
                </a:highlight>
                <a:uLnTx/>
                <a:uFillTx/>
                <a:latin typeface="Arial Narrow" panose="020B0606020202030204" pitchFamily="34" charset="0"/>
                <a:cs typeface="Arial" pitchFamily="34" charset="0"/>
              </a:endParaRPr>
            </a:p>
          </p:txBody>
        </p:sp>
        <p:sp>
          <p:nvSpPr>
            <p:cNvPr id="72" name="Rounded Rectangle 132">
              <a:extLst>
                <a:ext uri="{FF2B5EF4-FFF2-40B4-BE49-F238E27FC236}">
                  <a16:creationId xmlns:a16="http://schemas.microsoft.com/office/drawing/2014/main" id="{3DB556AD-DDAB-45C5-A2D2-BBA8F962BD15}"/>
                </a:ext>
              </a:extLst>
            </p:cNvPr>
            <p:cNvSpPr/>
            <p:nvPr/>
          </p:nvSpPr>
          <p:spPr>
            <a:xfrm>
              <a:off x="6137833" y="1752600"/>
              <a:ext cx="951854" cy="304800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1.5%+</a:t>
              </a:r>
            </a:p>
          </p:txBody>
        </p:sp>
        <p:sp>
          <p:nvSpPr>
            <p:cNvPr id="74" name="Freeform 58">
              <a:extLst>
                <a:ext uri="{FF2B5EF4-FFF2-40B4-BE49-F238E27FC236}">
                  <a16:creationId xmlns:a16="http://schemas.microsoft.com/office/drawing/2014/main" id="{FEEA0815-22D3-4ECE-9365-C635D0AB5F6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5424" y="4169263"/>
              <a:ext cx="1053197" cy="355058"/>
            </a:xfrm>
            <a:custGeom>
              <a:avLst/>
              <a:gdLst/>
              <a:ahLst/>
              <a:cxnLst>
                <a:cxn ang="0">
                  <a:pos x="2640" y="0"/>
                </a:cxn>
                <a:cxn ang="0">
                  <a:pos x="2103" y="64"/>
                </a:cxn>
                <a:cxn ang="0">
                  <a:pos x="2080" y="88"/>
                </a:cxn>
                <a:cxn ang="0">
                  <a:pos x="745" y="206"/>
                </a:cxn>
                <a:cxn ang="0">
                  <a:pos x="727" y="195"/>
                </a:cxn>
                <a:cxn ang="0">
                  <a:pos x="674" y="200"/>
                </a:cxn>
                <a:cxn ang="0">
                  <a:pos x="685" y="224"/>
                </a:cxn>
                <a:cxn ang="0">
                  <a:pos x="685" y="266"/>
                </a:cxn>
                <a:cxn ang="0">
                  <a:pos x="213" y="301"/>
                </a:cxn>
                <a:cxn ang="0">
                  <a:pos x="190" y="360"/>
                </a:cxn>
                <a:cxn ang="0">
                  <a:pos x="172" y="424"/>
                </a:cxn>
                <a:cxn ang="0">
                  <a:pos x="177" y="449"/>
                </a:cxn>
                <a:cxn ang="0">
                  <a:pos x="160" y="507"/>
                </a:cxn>
                <a:cxn ang="0">
                  <a:pos x="154" y="525"/>
                </a:cxn>
                <a:cxn ang="0">
                  <a:pos x="160" y="548"/>
                </a:cxn>
                <a:cxn ang="0">
                  <a:pos x="142" y="584"/>
                </a:cxn>
                <a:cxn ang="0">
                  <a:pos x="101" y="626"/>
                </a:cxn>
                <a:cxn ang="0">
                  <a:pos x="89" y="708"/>
                </a:cxn>
                <a:cxn ang="0">
                  <a:pos x="41" y="761"/>
                </a:cxn>
                <a:cxn ang="0">
                  <a:pos x="53" y="809"/>
                </a:cxn>
                <a:cxn ang="0">
                  <a:pos x="53" y="885"/>
                </a:cxn>
                <a:cxn ang="0">
                  <a:pos x="41" y="885"/>
                </a:cxn>
                <a:cxn ang="0">
                  <a:pos x="0" y="921"/>
                </a:cxn>
                <a:cxn ang="0">
                  <a:pos x="685" y="874"/>
                </a:cxn>
                <a:cxn ang="0">
                  <a:pos x="1530" y="803"/>
                </a:cxn>
                <a:cxn ang="0">
                  <a:pos x="1861" y="768"/>
                </a:cxn>
                <a:cxn ang="0">
                  <a:pos x="1867" y="667"/>
                </a:cxn>
                <a:cxn ang="0">
                  <a:pos x="1897" y="672"/>
                </a:cxn>
                <a:cxn ang="0">
                  <a:pos x="1914" y="667"/>
                </a:cxn>
                <a:cxn ang="0">
                  <a:pos x="1938" y="644"/>
                </a:cxn>
                <a:cxn ang="0">
                  <a:pos x="1938" y="619"/>
                </a:cxn>
                <a:cxn ang="0">
                  <a:pos x="1938" y="596"/>
                </a:cxn>
                <a:cxn ang="0">
                  <a:pos x="1943" y="573"/>
                </a:cxn>
                <a:cxn ang="0">
                  <a:pos x="1973" y="543"/>
                </a:cxn>
                <a:cxn ang="0">
                  <a:pos x="2039" y="519"/>
                </a:cxn>
                <a:cxn ang="0">
                  <a:pos x="2115" y="495"/>
                </a:cxn>
                <a:cxn ang="0">
                  <a:pos x="2192" y="431"/>
                </a:cxn>
                <a:cxn ang="0">
                  <a:pos x="2221" y="419"/>
                </a:cxn>
                <a:cxn ang="0">
                  <a:pos x="2269" y="378"/>
                </a:cxn>
                <a:cxn ang="0">
                  <a:pos x="2275" y="337"/>
                </a:cxn>
                <a:cxn ang="0">
                  <a:pos x="2287" y="337"/>
                </a:cxn>
                <a:cxn ang="0">
                  <a:pos x="2305" y="337"/>
                </a:cxn>
                <a:cxn ang="0">
                  <a:pos x="2316" y="319"/>
                </a:cxn>
                <a:cxn ang="0">
                  <a:pos x="2322" y="307"/>
                </a:cxn>
                <a:cxn ang="0">
                  <a:pos x="2351" y="283"/>
                </a:cxn>
                <a:cxn ang="0">
                  <a:pos x="2357" y="283"/>
                </a:cxn>
                <a:cxn ang="0">
                  <a:pos x="2381" y="301"/>
                </a:cxn>
                <a:cxn ang="0">
                  <a:pos x="2404" y="283"/>
                </a:cxn>
                <a:cxn ang="0">
                  <a:pos x="2410" y="271"/>
                </a:cxn>
                <a:cxn ang="0">
                  <a:pos x="2445" y="241"/>
                </a:cxn>
                <a:cxn ang="0">
                  <a:pos x="2475" y="230"/>
                </a:cxn>
                <a:cxn ang="0">
                  <a:pos x="2528" y="224"/>
                </a:cxn>
                <a:cxn ang="0">
                  <a:pos x="2582" y="135"/>
                </a:cxn>
                <a:cxn ang="0">
                  <a:pos x="2629" y="106"/>
                </a:cxn>
                <a:cxn ang="0">
                  <a:pos x="2629" y="82"/>
                </a:cxn>
                <a:cxn ang="0">
                  <a:pos x="2640" y="58"/>
                </a:cxn>
                <a:cxn ang="0">
                  <a:pos x="2629" y="28"/>
                </a:cxn>
                <a:cxn ang="0">
                  <a:pos x="2640" y="0"/>
                </a:cxn>
              </a:cxnLst>
              <a:rect l="0" t="0" r="r" b="b"/>
              <a:pathLst>
                <a:path w="2640" h="921">
                  <a:moveTo>
                    <a:pt x="2640" y="0"/>
                  </a:moveTo>
                  <a:lnTo>
                    <a:pt x="2103" y="64"/>
                  </a:lnTo>
                  <a:lnTo>
                    <a:pt x="2080" y="88"/>
                  </a:lnTo>
                  <a:lnTo>
                    <a:pt x="745" y="206"/>
                  </a:lnTo>
                  <a:lnTo>
                    <a:pt x="727" y="195"/>
                  </a:lnTo>
                  <a:lnTo>
                    <a:pt x="674" y="200"/>
                  </a:lnTo>
                  <a:lnTo>
                    <a:pt x="685" y="224"/>
                  </a:lnTo>
                  <a:lnTo>
                    <a:pt x="685" y="266"/>
                  </a:lnTo>
                  <a:lnTo>
                    <a:pt x="213" y="301"/>
                  </a:lnTo>
                  <a:lnTo>
                    <a:pt x="190" y="360"/>
                  </a:lnTo>
                  <a:lnTo>
                    <a:pt x="172" y="424"/>
                  </a:lnTo>
                  <a:lnTo>
                    <a:pt x="177" y="449"/>
                  </a:lnTo>
                  <a:lnTo>
                    <a:pt x="160" y="507"/>
                  </a:lnTo>
                  <a:lnTo>
                    <a:pt x="154" y="525"/>
                  </a:lnTo>
                  <a:lnTo>
                    <a:pt x="160" y="548"/>
                  </a:lnTo>
                  <a:lnTo>
                    <a:pt x="142" y="584"/>
                  </a:lnTo>
                  <a:lnTo>
                    <a:pt x="101" y="626"/>
                  </a:lnTo>
                  <a:lnTo>
                    <a:pt x="89" y="708"/>
                  </a:lnTo>
                  <a:lnTo>
                    <a:pt x="41" y="761"/>
                  </a:lnTo>
                  <a:lnTo>
                    <a:pt x="53" y="809"/>
                  </a:lnTo>
                  <a:lnTo>
                    <a:pt x="53" y="885"/>
                  </a:lnTo>
                  <a:lnTo>
                    <a:pt x="41" y="885"/>
                  </a:lnTo>
                  <a:lnTo>
                    <a:pt x="0" y="921"/>
                  </a:lnTo>
                  <a:lnTo>
                    <a:pt x="685" y="874"/>
                  </a:lnTo>
                  <a:lnTo>
                    <a:pt x="1530" y="803"/>
                  </a:lnTo>
                  <a:lnTo>
                    <a:pt x="1861" y="768"/>
                  </a:lnTo>
                  <a:lnTo>
                    <a:pt x="1867" y="667"/>
                  </a:lnTo>
                  <a:lnTo>
                    <a:pt x="1897" y="672"/>
                  </a:lnTo>
                  <a:lnTo>
                    <a:pt x="1914" y="667"/>
                  </a:lnTo>
                  <a:lnTo>
                    <a:pt x="1938" y="644"/>
                  </a:lnTo>
                  <a:lnTo>
                    <a:pt x="1938" y="619"/>
                  </a:lnTo>
                  <a:lnTo>
                    <a:pt x="1938" y="596"/>
                  </a:lnTo>
                  <a:lnTo>
                    <a:pt x="1943" y="573"/>
                  </a:lnTo>
                  <a:lnTo>
                    <a:pt x="1973" y="543"/>
                  </a:lnTo>
                  <a:lnTo>
                    <a:pt x="2039" y="519"/>
                  </a:lnTo>
                  <a:lnTo>
                    <a:pt x="2115" y="495"/>
                  </a:lnTo>
                  <a:lnTo>
                    <a:pt x="2192" y="431"/>
                  </a:lnTo>
                  <a:lnTo>
                    <a:pt x="2221" y="419"/>
                  </a:lnTo>
                  <a:lnTo>
                    <a:pt x="2269" y="378"/>
                  </a:lnTo>
                  <a:lnTo>
                    <a:pt x="2275" y="337"/>
                  </a:lnTo>
                  <a:lnTo>
                    <a:pt x="2287" y="337"/>
                  </a:lnTo>
                  <a:lnTo>
                    <a:pt x="2305" y="337"/>
                  </a:lnTo>
                  <a:lnTo>
                    <a:pt x="2316" y="319"/>
                  </a:lnTo>
                  <a:lnTo>
                    <a:pt x="2322" y="307"/>
                  </a:lnTo>
                  <a:lnTo>
                    <a:pt x="2351" y="283"/>
                  </a:lnTo>
                  <a:lnTo>
                    <a:pt x="2357" y="283"/>
                  </a:lnTo>
                  <a:lnTo>
                    <a:pt x="2381" y="301"/>
                  </a:lnTo>
                  <a:lnTo>
                    <a:pt x="2404" y="283"/>
                  </a:lnTo>
                  <a:lnTo>
                    <a:pt x="2410" y="271"/>
                  </a:lnTo>
                  <a:lnTo>
                    <a:pt x="2445" y="241"/>
                  </a:lnTo>
                  <a:lnTo>
                    <a:pt x="2475" y="230"/>
                  </a:lnTo>
                  <a:lnTo>
                    <a:pt x="2528" y="224"/>
                  </a:lnTo>
                  <a:lnTo>
                    <a:pt x="2582" y="135"/>
                  </a:lnTo>
                  <a:lnTo>
                    <a:pt x="2629" y="106"/>
                  </a:lnTo>
                  <a:lnTo>
                    <a:pt x="2629" y="82"/>
                  </a:lnTo>
                  <a:lnTo>
                    <a:pt x="2640" y="58"/>
                  </a:lnTo>
                  <a:lnTo>
                    <a:pt x="2629" y="28"/>
                  </a:lnTo>
                  <a:lnTo>
                    <a:pt x="2640" y="0"/>
                  </a:lnTo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  </a:t>
              </a:r>
            </a:p>
            <a:p>
              <a:pPr marL="0" marR="0" lvl="0" indent="0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        1.1%</a:t>
              </a:r>
            </a:p>
          </p:txBody>
        </p:sp>
      </p:grpSp>
      <p:sp>
        <p:nvSpPr>
          <p:cNvPr id="136" name="Title 134">
            <a:extLst>
              <a:ext uri="{FF2B5EF4-FFF2-40B4-BE49-F238E27FC236}">
                <a16:creationId xmlns:a16="http://schemas.microsoft.com/office/drawing/2014/main" id="{CFF474C6-9666-463A-A465-BB9A0B29D9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9135" y="205971"/>
            <a:ext cx="8972147" cy="589995"/>
          </a:xfrm>
          <a:noFill/>
        </p:spPr>
        <p:txBody>
          <a:bodyPr>
            <a:noAutofit/>
          </a:bodyPr>
          <a:lstStyle/>
          <a:p>
            <a:r>
              <a:rPr lang="en-US" sz="2400" b="1" dirty="0">
                <a:latin typeface="Calibri  "/>
              </a:rPr>
              <a:t>Population change by state</a:t>
            </a:r>
            <a:r>
              <a:rPr lang="en-US" sz="2400" b="0" dirty="0">
                <a:latin typeface="Calibri  "/>
              </a:rPr>
              <a:t>, July 2023–July 2024 </a:t>
            </a:r>
            <a:r>
              <a:rPr lang="en-US" sz="2400" b="1" dirty="0">
                <a:latin typeface="Calibri  "/>
              </a:rPr>
              <a:t> </a:t>
            </a:r>
          </a:p>
          <a:p>
            <a:r>
              <a:rPr lang="en-US" sz="2400" b="1" dirty="0">
                <a:latin typeface="Calibri  "/>
              </a:rPr>
              <a:t>(U.S.: 0.98%)</a:t>
            </a:r>
          </a:p>
        </p:txBody>
      </p:sp>
      <p:graphicFrame>
        <p:nvGraphicFramePr>
          <p:cNvPr id="137" name="Table 136">
            <a:extLst>
              <a:ext uri="{FF2B5EF4-FFF2-40B4-BE49-F238E27FC236}">
                <a16:creationId xmlns:a16="http://schemas.microsoft.com/office/drawing/2014/main" id="{3A9EE256-25EA-4A18-B98A-1F4996E09294}"/>
              </a:ext>
            </a:extLst>
          </p:cNvPr>
          <p:cNvGraphicFramePr>
            <a:graphicFrameLocks noGrp="1"/>
          </p:cNvGraphicFramePr>
          <p:nvPr/>
        </p:nvGraphicFramePr>
        <p:xfrm>
          <a:off x="653143" y="1566508"/>
          <a:ext cx="1629821" cy="2306526"/>
        </p:xfrm>
        <a:graphic>
          <a:graphicData uri="http://schemas.openxmlformats.org/drawingml/2006/table">
            <a:tbl>
              <a:tblPr>
                <a:effectLst/>
                <a:tableStyleId>{2D5ABB26-0587-4C30-8999-92F81FD0307C}</a:tableStyleId>
              </a:tblPr>
              <a:tblGrid>
                <a:gridCol w="778991">
                  <a:extLst>
                    <a:ext uri="{9D8B030D-6E8A-4147-A177-3AD203B41FA5}">
                      <a16:colId xmlns:a16="http://schemas.microsoft.com/office/drawing/2014/main" val="2950003120"/>
                    </a:ext>
                  </a:extLst>
                </a:gridCol>
                <a:gridCol w="850830">
                  <a:extLst>
                    <a:ext uri="{9D8B030D-6E8A-4147-A177-3AD203B41FA5}">
                      <a16:colId xmlns:a16="http://schemas.microsoft.com/office/drawing/2014/main" val="986437356"/>
                    </a:ext>
                  </a:extLst>
                </a:gridCol>
              </a:tblGrid>
              <a:tr h="477426">
                <a:tc gridSpan="2">
                  <a:txBody>
                    <a:bodyPr/>
                    <a:lstStyle/>
                    <a:p>
                      <a:pPr marL="0" marR="0" lvl="0" indent="0" algn="ctr" defTabSz="548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sng" dirty="0"/>
                        <a:t>Top 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548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/>
                    </a:p>
                  </a:txBody>
                  <a:tcPr marL="11430" marR="11430" marT="1143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5170403"/>
                  </a:ext>
                </a:extLst>
              </a:tr>
              <a:tr h="382356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DC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2.2%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91493017"/>
                  </a:ext>
                </a:extLst>
              </a:tr>
              <a:tr h="36168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FL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2.0%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4271889"/>
                  </a:ext>
                </a:extLst>
              </a:tr>
              <a:tr h="361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TX, UT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54864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1.8%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9576315"/>
                  </a:ext>
                </a:extLst>
              </a:tr>
              <a:tr h="361686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SC, NV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1.7%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87236603"/>
                  </a:ext>
                </a:extLst>
              </a:tr>
              <a:tr h="361686">
                <a:tc>
                  <a:txBody>
                    <a:bodyPr/>
                    <a:lstStyle/>
                    <a:p>
                      <a:pPr algn="l"/>
                      <a:endParaRPr lang="en-US" sz="1500" b="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48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24315936"/>
                  </a:ext>
                </a:extLst>
              </a:tr>
            </a:tbl>
          </a:graphicData>
        </a:graphic>
      </p:graphicFrame>
      <p:graphicFrame>
        <p:nvGraphicFramePr>
          <p:cNvPr id="138" name="Table 137">
            <a:extLst>
              <a:ext uri="{FF2B5EF4-FFF2-40B4-BE49-F238E27FC236}">
                <a16:creationId xmlns:a16="http://schemas.microsoft.com/office/drawing/2014/main" id="{D497A236-14D1-49BB-A10D-A3759F8B3CFA}"/>
              </a:ext>
            </a:extLst>
          </p:cNvPr>
          <p:cNvGraphicFramePr>
            <a:graphicFrameLocks noGrp="1"/>
          </p:cNvGraphicFramePr>
          <p:nvPr/>
        </p:nvGraphicFramePr>
        <p:xfrm>
          <a:off x="578115" y="3873037"/>
          <a:ext cx="1713056" cy="1795995"/>
        </p:xfrm>
        <a:graphic>
          <a:graphicData uri="http://schemas.openxmlformats.org/drawingml/2006/table">
            <a:tbl>
              <a:tblPr>
                <a:effectLst/>
                <a:tableStyleId>{2D5ABB26-0587-4C30-8999-92F81FD0307C}</a:tableStyleId>
              </a:tblPr>
              <a:tblGrid>
                <a:gridCol w="856528">
                  <a:extLst>
                    <a:ext uri="{9D8B030D-6E8A-4147-A177-3AD203B41FA5}">
                      <a16:colId xmlns:a16="http://schemas.microsoft.com/office/drawing/2014/main" val="2950003120"/>
                    </a:ext>
                  </a:extLst>
                </a:gridCol>
                <a:gridCol w="856528">
                  <a:extLst>
                    <a:ext uri="{9D8B030D-6E8A-4147-A177-3AD203B41FA5}">
                      <a16:colId xmlns:a16="http://schemas.microsoft.com/office/drawing/2014/main" val="986437356"/>
                    </a:ext>
                  </a:extLst>
                </a:gridCol>
              </a:tblGrid>
              <a:tr h="333405">
                <a:tc gridSpan="2">
                  <a:txBody>
                    <a:bodyPr/>
                    <a:lstStyle/>
                    <a:p>
                      <a:pPr marL="0" marR="0" lvl="0" indent="0" algn="ctr" defTabSz="548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sng"/>
                        <a:t>Bottom 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548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/>
                    </a:p>
                  </a:txBody>
                  <a:tcPr marL="11430" marR="11430" marT="1143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5170403"/>
                  </a:ext>
                </a:extLst>
              </a:tr>
              <a:tr h="252580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WV, VT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-0.3%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2888960"/>
                  </a:ext>
                </a:extLst>
              </a:tr>
              <a:tr h="381574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MS</a:t>
                      </a:r>
                    </a:p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-0.004%</a:t>
                      </a:r>
                    </a:p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88239731"/>
                  </a:ext>
                </a:extLst>
              </a:tr>
              <a:tr h="194681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54864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56624375"/>
                  </a:ext>
                </a:extLst>
              </a:tr>
              <a:tr h="25258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LA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0.2%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84747100"/>
                  </a:ext>
                </a:extLst>
              </a:tr>
              <a:tr h="252580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HI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0.3%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561341"/>
                  </a:ext>
                </a:extLst>
              </a:tr>
            </a:tbl>
          </a:graphicData>
        </a:graphic>
      </p:graphicFrame>
      <p:sp>
        <p:nvSpPr>
          <p:cNvPr id="139" name="TextBox 138">
            <a:extLst>
              <a:ext uri="{FF2B5EF4-FFF2-40B4-BE49-F238E27FC236}">
                <a16:creationId xmlns:a16="http://schemas.microsoft.com/office/drawing/2014/main" id="{D9E7CB9A-C35F-854F-8041-D3374FB3A1F8}"/>
              </a:ext>
            </a:extLst>
          </p:cNvPr>
          <p:cNvSpPr txBox="1"/>
          <p:nvPr/>
        </p:nvSpPr>
        <p:spPr>
          <a:xfrm>
            <a:off x="8119541" y="6473826"/>
            <a:ext cx="3897146" cy="238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©2025 The Associated General Contractors of America, Inc. </a:t>
            </a:r>
          </a:p>
        </p:txBody>
      </p:sp>
    </p:spTree>
    <p:extLst>
      <p:ext uri="{BB962C8B-B14F-4D97-AF65-F5344CB8AC3E}">
        <p14:creationId xmlns:p14="http://schemas.microsoft.com/office/powerpoint/2010/main" val="1976636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384DA2-CE5A-4B00-874A-C0050F0A8DA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3611" y="1647568"/>
            <a:ext cx="8220513" cy="4280703"/>
          </a:xfrm>
        </p:spPr>
        <p:txBody>
          <a:bodyPr lIns="91440" tIns="45720" rIns="91440" bIns="45720" anchor="t">
            <a:normAutofit/>
          </a:bodyPr>
          <a:lstStyle/>
          <a:p>
            <a:r>
              <a:rPr lang="en-US" sz="2000" i="1" dirty="0">
                <a:latin typeface="Arial Narrow" panose="020B0606020202030204" pitchFamily="34" charset="0"/>
              </a:rPr>
              <a:t>Data </a:t>
            </a:r>
            <a:r>
              <a:rPr lang="en-US" i="1" dirty="0">
                <a:latin typeface="Arial Narrow" panose="020B0606020202030204" pitchFamily="34" charset="0"/>
              </a:rPr>
              <a:t>DIGest</a:t>
            </a:r>
            <a:r>
              <a:rPr lang="en-US" sz="2000" dirty="0">
                <a:latin typeface="Arial Narrow" panose="020B0606020202030204" pitchFamily="34" charset="0"/>
              </a:rPr>
              <a:t>: weekly email summary of construction economic news (</a:t>
            </a:r>
            <a:r>
              <a:rPr lang="en-US" sz="2000" dirty="0">
                <a:latin typeface="Arial Narrow" panose="020B0606020202030204" pitchFamily="34" charset="0"/>
                <a:hlinkClick r:id="rId2"/>
              </a:rPr>
              <a:t>subscribe</a:t>
            </a:r>
            <a:r>
              <a:rPr lang="en-US" sz="2000" dirty="0">
                <a:latin typeface="Arial Narrow" panose="020B0606020202030204" pitchFamily="34" charset="0"/>
              </a:rPr>
              <a:t>: </a:t>
            </a:r>
            <a:r>
              <a:rPr lang="en-US" sz="2000" b="0" i="0" dirty="0">
                <a:effectLst/>
                <a:latin typeface="Arial Narrow" panose="020B0606020202030204" pitchFamily="34" charset="0"/>
                <a:hlinkClick r:id="rId2"/>
              </a:rPr>
              <a:t>https://marketplace.agc.org/Store/ItemDetail?iProductCode=4401&amp;OrderLineId=901649fd-c733-4103-93e0-a251778cd084</a:t>
            </a:r>
            <a:r>
              <a:rPr lang="en-US" sz="2000" dirty="0">
                <a:latin typeface="Arial Narrow" panose="020B0606020202030204" pitchFamily="34" charset="0"/>
              </a:rPr>
              <a:t>) </a:t>
            </a:r>
          </a:p>
          <a:p>
            <a:r>
              <a:rPr lang="en-US" sz="2000" dirty="0">
                <a:latin typeface="Arial Narrow" panose="020B0606020202030204" pitchFamily="34" charset="0"/>
              </a:rPr>
              <a:t>AGC/Sage 2025 Outlook </a:t>
            </a:r>
            <a:r>
              <a:rPr lang="en-US" sz="2000" dirty="0">
                <a:latin typeface="Arial Narrow" panose="020B0606020202030204" pitchFamily="34" charset="0"/>
                <a:hlinkClick r:id="rId3"/>
              </a:rPr>
              <a:t>Survey</a:t>
            </a:r>
            <a:r>
              <a:rPr lang="en-US" sz="2000" dirty="0">
                <a:latin typeface="Arial Narrow" panose="020B0606020202030204" pitchFamily="34" charset="0"/>
              </a:rPr>
              <a:t>: </a:t>
            </a:r>
          </a:p>
          <a:p>
            <a:pPr marL="0" indent="0">
              <a:buNone/>
            </a:pPr>
            <a:r>
              <a:rPr lang="en-US" sz="2000" dirty="0">
                <a:latin typeface="Arial Narrow" panose="020B0606020202030204" pitchFamily="34" charset="0"/>
                <a:hlinkClick r:id="rId3"/>
              </a:rPr>
              <a:t>https://www.agc.org/2025-construction-hiring-and-business-outlook</a:t>
            </a:r>
            <a:r>
              <a:rPr lang="en-US" sz="2000" dirty="0">
                <a:latin typeface="Arial Narrow" panose="020B0606020202030204" pitchFamily="34" charset="0"/>
              </a:rPr>
              <a:t>  </a:t>
            </a:r>
          </a:p>
          <a:p>
            <a:r>
              <a:rPr lang="en-US" sz="2000" dirty="0">
                <a:latin typeface="Arial Narrow" panose="020B0606020202030204" pitchFamily="34" charset="0"/>
              </a:rPr>
              <a:t>State and metro data, </a:t>
            </a:r>
            <a:r>
              <a:rPr lang="en-US" sz="2000" dirty="0">
                <a:latin typeface="Arial Narrow" panose="020B0606020202030204" pitchFamily="34" charset="0"/>
                <a:hlinkClick r:id="rId4"/>
              </a:rPr>
              <a:t>fact sheets</a:t>
            </a:r>
            <a:r>
              <a:rPr lang="en-US" sz="2000" dirty="0">
                <a:latin typeface="Arial Narrow" panose="020B0606020202030204" pitchFamily="34" charset="0"/>
              </a:rPr>
              <a:t>: </a:t>
            </a:r>
            <a:r>
              <a:rPr lang="en-US" sz="2000" dirty="0">
                <a:latin typeface="Arial Narrow" panose="020B0606020202030204" pitchFamily="34" charset="0"/>
                <a:hlinkClick r:id="rId5"/>
              </a:rPr>
              <a:t>www.agc.org/learn/construction-data</a:t>
            </a:r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</a:rPr>
              <a:t>Monthly </a:t>
            </a:r>
            <a:r>
              <a:rPr lang="en-US" sz="2000" dirty="0">
                <a:latin typeface="Arial Narrow" panose="020B0606020202030204" pitchFamily="34" charset="0"/>
                <a:hlinkClick r:id="rId6"/>
              </a:rPr>
              <a:t>press releases</a:t>
            </a:r>
            <a:r>
              <a:rPr lang="en-US" sz="2000" dirty="0">
                <a:latin typeface="Arial Narrow" panose="020B0606020202030204" pitchFamily="34" charset="0"/>
              </a:rPr>
              <a:t>: construction spending; producer price indexes; national, state, metro employment with rankings: </a:t>
            </a:r>
            <a:r>
              <a:rPr lang="en-US" sz="2000" dirty="0">
                <a:latin typeface="Arial Narrow" panose="020B0606020202030204" pitchFamily="34" charset="0"/>
                <a:hlinkClick r:id="rId6"/>
              </a:rPr>
              <a:t>https://www.agc.org/newsroom</a:t>
            </a:r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</a:rPr>
              <a:t>Construction impact model: </a:t>
            </a:r>
            <a:r>
              <a:rPr lang="en-US" sz="2000" dirty="0">
                <a:latin typeface="Arial Narrow" panose="020B0606020202030204" pitchFamily="34" charset="0"/>
                <a:hlinkClick r:id="rId7"/>
              </a:rPr>
              <a:t>https://www.agc.org/agc-construction-impact-model</a:t>
            </a:r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</a:rPr>
              <a:t>ConsensusDocs Price Escalation Resource </a:t>
            </a:r>
            <a:r>
              <a:rPr lang="en-US" sz="2000" dirty="0">
                <a:latin typeface="Arial Narrow" panose="020B0606020202030204" pitchFamily="34" charset="0"/>
                <a:hlinkClick r:id="rId8"/>
              </a:rPr>
              <a:t>Center</a:t>
            </a:r>
            <a:r>
              <a:rPr lang="en-US" sz="2000" dirty="0">
                <a:latin typeface="Arial Narrow" panose="020B0606020202030204" pitchFamily="34" charset="0"/>
              </a:rPr>
              <a:t>: </a:t>
            </a:r>
            <a:r>
              <a:rPr lang="en-US" sz="2000" dirty="0">
                <a:latin typeface="Arial Narrow" panose="020B0606020202030204" pitchFamily="34" charset="0"/>
                <a:hlinkClick r:id="rId8"/>
              </a:rPr>
              <a:t>https://www.consensusdocs.org/price-escalation-clause/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F0BDFF-1CA2-412B-858D-2DDBB5AE9B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33169" y="461115"/>
            <a:ext cx="8534400" cy="897995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alibri  "/>
              </a:rPr>
              <a:t>AGC economic resources</a:t>
            </a:r>
          </a:p>
          <a:p>
            <a:r>
              <a:rPr lang="en-US" sz="2400" b="0" dirty="0">
                <a:latin typeface="Calibri  "/>
              </a:rPr>
              <a:t>(email ken.simonson@agc.org)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242ADF-7DBA-430C-9F23-BC6D08DAC95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1200">
                <a:latin typeface="+mn-lt"/>
              </a:rPr>
              <a:t>Source: Author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0004FE-F934-3F43-93D1-76FAE71B740A}"/>
              </a:ext>
            </a:extLst>
          </p:cNvPr>
          <p:cNvSpPr txBox="1"/>
          <p:nvPr/>
        </p:nvSpPr>
        <p:spPr>
          <a:xfrm>
            <a:off x="8201025" y="6473826"/>
            <a:ext cx="3815661" cy="238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©2025 The Associated General Contractors of America, Inc.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90201C7-A45E-F4CF-A197-14F626AFA8C6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1262"/>
          <a:stretch/>
        </p:blipFill>
        <p:spPr>
          <a:xfrm>
            <a:off x="8882744" y="1359110"/>
            <a:ext cx="2081348" cy="4754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701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53AAA6B-A918-EE44-9E37-0D22E806BF1C}"/>
              </a:ext>
            </a:extLst>
          </p:cNvPr>
          <p:cNvGraphicFramePr>
            <a:graphicFrameLocks noGrp="1"/>
          </p:cNvGraphicFramePr>
          <p:nvPr>
            <p:ph sz="quarter" idx="14"/>
          </p:nvPr>
        </p:nvGraphicFramePr>
        <p:xfrm>
          <a:off x="73927" y="1473186"/>
          <a:ext cx="9300754" cy="4462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9868745-2DDD-E046-A63A-7A6776DF7B4D}"/>
              </a:ext>
            </a:extLst>
          </p:cNvPr>
          <p:cNvSpPr txBox="1">
            <a:spLocks/>
          </p:cNvSpPr>
          <p:nvPr/>
        </p:nvSpPr>
        <p:spPr>
          <a:xfrm>
            <a:off x="0" y="229294"/>
            <a:ext cx="9300754" cy="8095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400" b="1" i="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Total nonfarm &amp; construction employment, Jan. 2022-Dec. 2024</a:t>
            </a:r>
          </a:p>
          <a:p>
            <a:r>
              <a:rPr lang="en-US" sz="2000" b="0" dirty="0"/>
              <a:t>Year-over-year change, seasonally adjusted</a:t>
            </a:r>
          </a:p>
          <a:p>
            <a:endParaRPr lang="en-US" sz="2400" b="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985493-7F4D-C54A-ACB5-D38BEBDD3C4C}"/>
              </a:ext>
            </a:extLst>
          </p:cNvPr>
          <p:cNvSpPr txBox="1"/>
          <p:nvPr/>
        </p:nvSpPr>
        <p:spPr>
          <a:xfrm>
            <a:off x="9050441" y="4244031"/>
            <a:ext cx="15477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Residential Construction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943FBE-CB77-D24B-820B-4C248BCF2447}"/>
              </a:ext>
            </a:extLst>
          </p:cNvPr>
          <p:cNvSpPr txBox="1"/>
          <p:nvPr/>
        </p:nvSpPr>
        <p:spPr>
          <a:xfrm>
            <a:off x="9053604" y="4691701"/>
            <a:ext cx="15477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Total Nonfarm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D7905EE-398A-4048-B227-364007BB1D63}"/>
              </a:ext>
            </a:extLst>
          </p:cNvPr>
          <p:cNvSpPr txBox="1"/>
          <p:nvPr/>
        </p:nvSpPr>
        <p:spPr>
          <a:xfrm>
            <a:off x="10332720" y="2067029"/>
            <a:ext cx="17853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% change since: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4106DC-67C2-D840-9B16-74D718DE4257}"/>
              </a:ext>
            </a:extLst>
          </p:cNvPr>
          <p:cNvSpPr txBox="1"/>
          <p:nvPr/>
        </p:nvSpPr>
        <p:spPr>
          <a:xfrm>
            <a:off x="10442332" y="2364100"/>
            <a:ext cx="955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/>
              <a:t>Dec. 2023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CC4A00-65F5-6B45-B22F-8449FA648024}"/>
              </a:ext>
            </a:extLst>
          </p:cNvPr>
          <p:cNvSpPr txBox="1"/>
          <p:nvPr/>
        </p:nvSpPr>
        <p:spPr>
          <a:xfrm>
            <a:off x="11139462" y="2364100"/>
            <a:ext cx="8019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/>
              <a:t>Jan. 2022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3FC164C-B29F-2E4C-A8CD-D34DDA56EA7D}"/>
              </a:ext>
            </a:extLst>
          </p:cNvPr>
          <p:cNvSpPr txBox="1"/>
          <p:nvPr/>
        </p:nvSpPr>
        <p:spPr>
          <a:xfrm>
            <a:off x="11286809" y="4440655"/>
            <a:ext cx="824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  7.3%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2A3F0B-961A-C14D-BDCF-E736E7D043C2}"/>
              </a:ext>
            </a:extLst>
          </p:cNvPr>
          <p:cNvSpPr txBox="1"/>
          <p:nvPr/>
        </p:nvSpPr>
        <p:spPr>
          <a:xfrm>
            <a:off x="11318067" y="4674741"/>
            <a:ext cx="763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 6.3%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9A734A-B098-254D-AAC2-DDF6FC9271AF}"/>
              </a:ext>
            </a:extLst>
          </p:cNvPr>
          <p:cNvSpPr txBox="1"/>
          <p:nvPr/>
        </p:nvSpPr>
        <p:spPr>
          <a:xfrm>
            <a:off x="9053604" y="3216012"/>
            <a:ext cx="1633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Nonresidential Construction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531AB42-D4DA-7D48-9189-7266599AE4A9}"/>
              </a:ext>
            </a:extLst>
          </p:cNvPr>
          <p:cNvSpPr txBox="1"/>
          <p:nvPr/>
        </p:nvSpPr>
        <p:spPr>
          <a:xfrm>
            <a:off x="11331502" y="3445052"/>
            <a:ext cx="801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 11%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F12208-CECC-974F-9123-5AC63185B94C}"/>
              </a:ext>
            </a:extLst>
          </p:cNvPr>
          <p:cNvSpPr txBox="1"/>
          <p:nvPr/>
        </p:nvSpPr>
        <p:spPr>
          <a:xfrm>
            <a:off x="8172451" y="6490085"/>
            <a:ext cx="3666590" cy="2460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©2025 The Associated General Contractors of America, Inc. </a:t>
            </a:r>
          </a:p>
        </p:txBody>
      </p:sp>
      <p:sp>
        <p:nvSpPr>
          <p:cNvPr id="36" name="Content Placeholder 12">
            <a:extLst>
              <a:ext uri="{FF2B5EF4-FFF2-40B4-BE49-F238E27FC236}">
                <a16:creationId xmlns:a16="http://schemas.microsoft.com/office/drawing/2014/main" id="{E244EC75-2943-4442-BD5C-BC7C87ED080F}"/>
              </a:ext>
            </a:extLst>
          </p:cNvPr>
          <p:cNvSpPr txBox="1">
            <a:spLocks/>
          </p:cNvSpPr>
          <p:nvPr/>
        </p:nvSpPr>
        <p:spPr>
          <a:xfrm>
            <a:off x="574940" y="5935764"/>
            <a:ext cx="6429425" cy="2460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Nunito Ligh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>
                <a:latin typeface="+mn-lt"/>
              </a:rPr>
              <a:t>Source: BLS current employment statistics, https://www.bls.gov/ces/ 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BF9258-79C1-CD6F-7CBB-D2DEFE57A7CB}"/>
              </a:ext>
            </a:extLst>
          </p:cNvPr>
          <p:cNvSpPr txBox="1"/>
          <p:nvPr/>
        </p:nvSpPr>
        <p:spPr>
          <a:xfrm>
            <a:off x="10656818" y="4450152"/>
            <a:ext cx="824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 1.5%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C57536-5F44-7DD7-36CA-FFF62DDF8618}"/>
              </a:ext>
            </a:extLst>
          </p:cNvPr>
          <p:cNvSpPr txBox="1"/>
          <p:nvPr/>
        </p:nvSpPr>
        <p:spPr>
          <a:xfrm>
            <a:off x="10687308" y="4678606"/>
            <a:ext cx="763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1.4%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526303-1D7F-45C9-5C6E-8D444627FBF6}"/>
              </a:ext>
            </a:extLst>
          </p:cNvPr>
          <p:cNvSpPr txBox="1"/>
          <p:nvPr/>
        </p:nvSpPr>
        <p:spPr>
          <a:xfrm>
            <a:off x="10656818" y="3441071"/>
            <a:ext cx="801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3.0%</a:t>
            </a:r>
          </a:p>
        </p:txBody>
      </p:sp>
    </p:spTree>
    <p:extLst>
      <p:ext uri="{BB962C8B-B14F-4D97-AF65-F5344CB8AC3E}">
        <p14:creationId xmlns:p14="http://schemas.microsoft.com/office/powerpoint/2010/main" val="3365018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C78C4-0E4C-40C9-9A80-4D32B93B6A4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54088" y="6473825"/>
            <a:ext cx="7595203" cy="246063"/>
          </a:xfrm>
        </p:spPr>
        <p:txBody>
          <a:bodyPr/>
          <a:lstStyle/>
          <a:p>
            <a:r>
              <a:rPr lang="en-US" sz="1200">
                <a:latin typeface="+mj-lt"/>
              </a:rPr>
              <a:t>Source: Bureau of Labor Statistics, state and area employment, www.bls.gov/sae</a:t>
            </a:r>
          </a:p>
        </p:txBody>
      </p:sp>
      <p:sp>
        <p:nvSpPr>
          <p:cNvPr id="136" name="Title 134">
            <a:extLst>
              <a:ext uri="{FF2B5EF4-FFF2-40B4-BE49-F238E27FC236}">
                <a16:creationId xmlns:a16="http://schemas.microsoft.com/office/drawing/2014/main" id="{CFF474C6-9666-463A-A465-BB9A0B29D9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212721"/>
            <a:ext cx="9800380" cy="902978"/>
          </a:xfrm>
          <a:noFill/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 b="1" dirty="0">
                <a:latin typeface="+mn-lt"/>
                <a:cs typeface="Arial"/>
              </a:rPr>
              <a:t>Construction employment is increasing in most states</a:t>
            </a:r>
          </a:p>
          <a:p>
            <a:r>
              <a:rPr lang="en-US" sz="2000" b="0" dirty="0">
                <a:latin typeface="+mn-lt"/>
                <a:cs typeface="Arial" panose="020B0604020202020204" pitchFamily="34" charset="0"/>
              </a:rPr>
              <a:t>38 states &amp; DC </a:t>
            </a:r>
            <a:r>
              <a:rPr lang="en-US" sz="2000" b="0" dirty="0">
                <a:solidFill>
                  <a:srgbClr val="00B050"/>
                </a:solidFill>
                <a:latin typeface="+mn-lt"/>
                <a:cs typeface="Arial" panose="020B0604020202020204" pitchFamily="34" charset="0"/>
              </a:rPr>
              <a:t>up </a:t>
            </a:r>
            <a:r>
              <a:rPr lang="en-US" sz="2000" b="0" dirty="0">
                <a:latin typeface="+mn-lt"/>
                <a:cs typeface="Arial" panose="020B0604020202020204" pitchFamily="34" charset="0"/>
              </a:rPr>
              <a:t>&amp; 10 states </a:t>
            </a:r>
            <a:r>
              <a:rPr lang="en-US" sz="2000" b="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down</a:t>
            </a:r>
            <a:r>
              <a:rPr lang="en-US" sz="2000" b="0" dirty="0">
                <a:latin typeface="+mn-lt"/>
                <a:cs typeface="Arial"/>
              </a:rPr>
              <a:t>, &amp; 2 </a:t>
            </a:r>
            <a:r>
              <a:rPr lang="en-US" sz="20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Arial"/>
              </a:rPr>
              <a:t>unchanged</a:t>
            </a:r>
            <a:r>
              <a:rPr lang="en-US" sz="2000" b="0" dirty="0">
                <a:latin typeface="+mn-lt"/>
                <a:cs typeface="Arial"/>
              </a:rPr>
              <a:t> Dec. 2023-Dec. 2024 </a:t>
            </a:r>
            <a:r>
              <a:rPr lang="en-US" sz="2000" b="1" dirty="0">
                <a:latin typeface="+mn-lt"/>
                <a:cs typeface="Arial"/>
              </a:rPr>
              <a:t>(U.S.: 2.4%)</a:t>
            </a:r>
            <a:endParaRPr lang="en-U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37" name="Table 136">
            <a:extLst>
              <a:ext uri="{FF2B5EF4-FFF2-40B4-BE49-F238E27FC236}">
                <a16:creationId xmlns:a16="http://schemas.microsoft.com/office/drawing/2014/main" id="{3A9EE256-25EA-4A18-B98A-1F4996E09294}"/>
              </a:ext>
            </a:extLst>
          </p:cNvPr>
          <p:cNvGraphicFramePr>
            <a:graphicFrameLocks noGrp="1"/>
          </p:cNvGraphicFramePr>
          <p:nvPr/>
        </p:nvGraphicFramePr>
        <p:xfrm>
          <a:off x="663330" y="1323679"/>
          <a:ext cx="1629821" cy="2061357"/>
        </p:xfrm>
        <a:graphic>
          <a:graphicData uri="http://schemas.openxmlformats.org/drawingml/2006/table">
            <a:tbl>
              <a:tblPr>
                <a:effectLst/>
                <a:tableStyleId>{2D5ABB26-0587-4C30-8999-92F81FD0307C}</a:tableStyleId>
              </a:tblPr>
              <a:tblGrid>
                <a:gridCol w="778991">
                  <a:extLst>
                    <a:ext uri="{9D8B030D-6E8A-4147-A177-3AD203B41FA5}">
                      <a16:colId xmlns:a16="http://schemas.microsoft.com/office/drawing/2014/main" val="2950003120"/>
                    </a:ext>
                  </a:extLst>
                </a:gridCol>
                <a:gridCol w="850830">
                  <a:extLst>
                    <a:ext uri="{9D8B030D-6E8A-4147-A177-3AD203B41FA5}">
                      <a16:colId xmlns:a16="http://schemas.microsoft.com/office/drawing/2014/main" val="986437356"/>
                    </a:ext>
                  </a:extLst>
                </a:gridCol>
              </a:tblGrid>
              <a:tr h="426679">
                <a:tc gridSpan="2">
                  <a:txBody>
                    <a:bodyPr/>
                    <a:lstStyle/>
                    <a:p>
                      <a:pPr marL="0" marR="0" lvl="0" indent="0" algn="ctr" defTabSz="548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sng" dirty="0"/>
                        <a:t>Top 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548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/>
                    </a:p>
                  </a:txBody>
                  <a:tcPr marL="11430" marR="11430" marT="1143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5170403"/>
                  </a:ext>
                </a:extLst>
              </a:tr>
              <a:tr h="341714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AK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19%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91493017"/>
                  </a:ext>
                </a:extLst>
              </a:tr>
              <a:tr h="323241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OK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8.6%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4271889"/>
                  </a:ext>
                </a:extLst>
              </a:tr>
              <a:tr h="32324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OH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54864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7.6%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9576315"/>
                  </a:ext>
                </a:extLst>
              </a:tr>
              <a:tr h="323241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HI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7.5%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87236603"/>
                  </a:ext>
                </a:extLst>
              </a:tr>
              <a:tr h="323241">
                <a:tc>
                  <a:txBody>
                    <a:bodyPr/>
                    <a:lstStyle/>
                    <a:p>
                      <a:pPr algn="l"/>
                      <a:r>
                        <a:rPr lang="en-US" sz="1500" b="0" dirty="0">
                          <a:latin typeface="+mn-lt"/>
                        </a:rPr>
                        <a:t>MI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548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dirty="0">
                          <a:latin typeface="+mn-lt"/>
                        </a:rPr>
                        <a:t>7.2%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24315936"/>
                  </a:ext>
                </a:extLst>
              </a:tr>
            </a:tbl>
          </a:graphicData>
        </a:graphic>
      </p:graphicFrame>
      <p:sp>
        <p:nvSpPr>
          <p:cNvPr id="139" name="TextBox 138">
            <a:extLst>
              <a:ext uri="{FF2B5EF4-FFF2-40B4-BE49-F238E27FC236}">
                <a16:creationId xmlns:a16="http://schemas.microsoft.com/office/drawing/2014/main" id="{D9E7CB9A-C35F-854F-8041-D3374FB3A1F8}"/>
              </a:ext>
            </a:extLst>
          </p:cNvPr>
          <p:cNvSpPr txBox="1"/>
          <p:nvPr/>
        </p:nvSpPr>
        <p:spPr>
          <a:xfrm>
            <a:off x="8119541" y="6473826"/>
            <a:ext cx="3897146" cy="238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charset="0"/>
                <a:ea typeface="Times New Roman" charset="0"/>
                <a:cs typeface="Times New Roman" charset="0"/>
              </a:rPr>
              <a:t>©2025 The Associated General Contractors of America, Inc. 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12ADF66-04DF-29B6-C1EA-A5AF01EC3E0C}"/>
              </a:ext>
            </a:extLst>
          </p:cNvPr>
          <p:cNvGraphicFramePr>
            <a:graphicFrameLocks noGrp="1"/>
          </p:cNvGraphicFramePr>
          <p:nvPr/>
        </p:nvGraphicFramePr>
        <p:xfrm>
          <a:off x="589217" y="3593016"/>
          <a:ext cx="2303154" cy="199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577">
                  <a:extLst>
                    <a:ext uri="{9D8B030D-6E8A-4147-A177-3AD203B41FA5}">
                      <a16:colId xmlns:a16="http://schemas.microsoft.com/office/drawing/2014/main" val="994158276"/>
                    </a:ext>
                  </a:extLst>
                </a:gridCol>
                <a:gridCol w="1151577">
                  <a:extLst>
                    <a:ext uri="{9D8B030D-6E8A-4147-A177-3AD203B41FA5}">
                      <a16:colId xmlns:a16="http://schemas.microsoft.com/office/drawing/2014/main" val="3086144700"/>
                    </a:ext>
                  </a:extLst>
                </a:gridCol>
              </a:tblGrid>
              <a:tr h="341722">
                <a:tc gridSpan="2">
                  <a:txBody>
                    <a:bodyPr/>
                    <a:lstStyle/>
                    <a:p>
                      <a:pPr algn="l"/>
                      <a:r>
                        <a:rPr lang="en-US" sz="2000" u="none" dirty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en-US" sz="2000" u="sng" dirty="0">
                          <a:solidFill>
                            <a:schemeClr val="tx1"/>
                          </a:solidFill>
                        </a:rPr>
                        <a:t>Bottom 5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269272"/>
                  </a:ext>
                </a:extLst>
              </a:tr>
              <a:tr h="308051">
                <a:tc>
                  <a:txBody>
                    <a:bodyPr/>
                    <a:lstStyle/>
                    <a:p>
                      <a:r>
                        <a:rPr lang="en-US" sz="1500" dirty="0"/>
                        <a:t>WV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-3.4%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0462860"/>
                  </a:ext>
                </a:extLst>
              </a:tr>
              <a:tr h="305511">
                <a:tc>
                  <a:txBody>
                    <a:bodyPr/>
                    <a:lstStyle/>
                    <a:p>
                      <a:r>
                        <a:rPr lang="en-US" sz="1500" dirty="0"/>
                        <a:t>MD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-2.5%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7805534"/>
                  </a:ext>
                </a:extLst>
              </a:tr>
              <a:tr h="309321">
                <a:tc>
                  <a:txBody>
                    <a:bodyPr/>
                    <a:lstStyle/>
                    <a:p>
                      <a:r>
                        <a:rPr lang="en-US" sz="1500" dirty="0"/>
                        <a:t>OR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-2.1%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3814627"/>
                  </a:ext>
                </a:extLst>
              </a:tr>
              <a:tr h="313131">
                <a:tc>
                  <a:txBody>
                    <a:bodyPr/>
                    <a:lstStyle/>
                    <a:p>
                      <a:r>
                        <a:rPr lang="en-US" sz="1500" dirty="0"/>
                        <a:t>NY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-1.9%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9826683"/>
                  </a:ext>
                </a:extLst>
              </a:tr>
              <a:tr h="310591">
                <a:tc>
                  <a:txBody>
                    <a:bodyPr/>
                    <a:lstStyle/>
                    <a:p>
                      <a:r>
                        <a:rPr lang="en-US" sz="1500" dirty="0"/>
                        <a:t>AZ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-1.3%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2227122"/>
                  </a:ext>
                </a:extLst>
              </a:tr>
            </a:tbl>
          </a:graphicData>
        </a:graphic>
      </p:graphicFrame>
      <p:pic>
        <p:nvPicPr>
          <p:cNvPr id="7" name="Picture 6" descr="A map of the united states&#10;&#10;Description automatically generated">
            <a:extLst>
              <a:ext uri="{FF2B5EF4-FFF2-40B4-BE49-F238E27FC236}">
                <a16:creationId xmlns:a16="http://schemas.microsoft.com/office/drawing/2014/main" id="{12C225DC-778F-2420-4098-CBE9CBE1B9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254"/>
          <a:stretch/>
        </p:blipFill>
        <p:spPr>
          <a:xfrm>
            <a:off x="4751689" y="1326558"/>
            <a:ext cx="7432914" cy="327321"/>
          </a:xfrm>
          <a:prstGeom prst="rect">
            <a:avLst/>
          </a:prstGeom>
        </p:spPr>
      </p:pic>
      <p:pic>
        <p:nvPicPr>
          <p:cNvPr id="5" name="Picture 4" descr="A map of the united states&#10;&#10;Description automatically generated">
            <a:extLst>
              <a:ext uri="{FF2B5EF4-FFF2-40B4-BE49-F238E27FC236}">
                <a16:creationId xmlns:a16="http://schemas.microsoft.com/office/drawing/2014/main" id="{3ABE01E5-F25E-91B7-14A6-AAAA3BDA7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0" r="12865" b="7500"/>
          <a:stretch/>
        </p:blipFill>
        <p:spPr>
          <a:xfrm>
            <a:off x="4538080" y="1653879"/>
            <a:ext cx="7162921" cy="443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321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883FDE-0566-BE46-8385-98515C4D7E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8326" y="342492"/>
            <a:ext cx="10289207" cy="945701"/>
          </a:xfrm>
        </p:spPr>
        <p:txBody>
          <a:bodyPr>
            <a:normAutofit/>
          </a:bodyPr>
          <a:lstStyle/>
          <a:p>
            <a:r>
              <a:rPr lang="en-US" sz="1800" dirty="0"/>
              <a:t>Net* % who expect value of projects to be </a:t>
            </a:r>
            <a:r>
              <a:rPr lang="en-US" sz="1800" dirty="0">
                <a:solidFill>
                  <a:srgbClr val="00B050"/>
                </a:solidFill>
              </a:rPr>
              <a:t>higher</a:t>
            </a:r>
            <a:r>
              <a:rPr lang="en-US" sz="1800" dirty="0"/>
              <a:t>/</a:t>
            </a:r>
            <a:r>
              <a:rPr lang="en-US" sz="1800" dirty="0">
                <a:solidFill>
                  <a:srgbClr val="FF0000"/>
                </a:solidFill>
              </a:rPr>
              <a:t>lower</a:t>
            </a:r>
            <a:r>
              <a:rPr lang="en-US" sz="1800" dirty="0"/>
              <a:t> than in previous year</a:t>
            </a:r>
          </a:p>
          <a:p>
            <a:r>
              <a:rPr lang="en-US" sz="1700" b="0" dirty="0"/>
              <a:t>* Net = % expecting higher value - % expecting lower value than in previous year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6C10FFD7-6C64-B144-8126-5ACA00946013}"/>
              </a:ext>
            </a:extLst>
          </p:cNvPr>
          <p:cNvSpPr txBox="1">
            <a:spLocks/>
          </p:cNvSpPr>
          <p:nvPr/>
        </p:nvSpPr>
        <p:spPr>
          <a:xfrm>
            <a:off x="954088" y="6469692"/>
            <a:ext cx="6321923" cy="2460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Nunito Ligh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Source: AGC 2025 Outlook Survey; 1,109 total respondents  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396CE2-9BED-AC4C-A0FB-34E14870C870}"/>
              </a:ext>
            </a:extLst>
          </p:cNvPr>
          <p:cNvSpPr txBox="1"/>
          <p:nvPr/>
        </p:nvSpPr>
        <p:spPr>
          <a:xfrm>
            <a:off x="8163738" y="6436025"/>
            <a:ext cx="3467395" cy="238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©2024 The Associated General Contractors of America, Inc. </a:t>
            </a:r>
          </a:p>
        </p:txBody>
      </p:sp>
      <p:graphicFrame>
        <p:nvGraphicFramePr>
          <p:cNvPr id="9" name="Content Placeholder 9">
            <a:extLst>
              <a:ext uri="{FF2B5EF4-FFF2-40B4-BE49-F238E27FC236}">
                <a16:creationId xmlns:a16="http://schemas.microsoft.com/office/drawing/2014/main" id="{A39E6672-AA47-22DC-47E1-2CE2EC8862A0}"/>
              </a:ext>
            </a:extLst>
          </p:cNvPr>
          <p:cNvGraphicFramePr>
            <a:graphicFrameLocks/>
          </p:cNvGraphicFramePr>
          <p:nvPr/>
        </p:nvGraphicFramePr>
        <p:xfrm>
          <a:off x="200777" y="1411539"/>
          <a:ext cx="11366500" cy="4811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07AF3ED-BF6F-3335-7A60-FBD2749F3B90}"/>
              </a:ext>
            </a:extLst>
          </p:cNvPr>
          <p:cNvSpPr txBox="1"/>
          <p:nvPr/>
        </p:nvSpPr>
        <p:spPr>
          <a:xfrm>
            <a:off x="10548333" y="1150071"/>
            <a:ext cx="1442890" cy="52293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u="sng" dirty="0"/>
              <a:t>2025 vs. 2024</a:t>
            </a:r>
            <a:r>
              <a:rPr lang="en-US" sz="1600" b="1" i="0" u="sng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214226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9">
            <a:extLst>
              <a:ext uri="{FF2B5EF4-FFF2-40B4-BE49-F238E27FC236}">
                <a16:creationId xmlns:a16="http://schemas.microsoft.com/office/drawing/2014/main" id="{F6D56B80-071C-40EB-8501-AFDE9EF1E83D}"/>
              </a:ext>
            </a:extLst>
          </p:cNvPr>
          <p:cNvGraphicFramePr>
            <a:graphicFrameLocks/>
          </p:cNvGraphicFramePr>
          <p:nvPr/>
        </p:nvGraphicFramePr>
        <p:xfrm>
          <a:off x="275468" y="2029908"/>
          <a:ext cx="11420346" cy="3456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B9E2F3CC-0D98-49DF-A6C6-6617E097E805}"/>
              </a:ext>
            </a:extLst>
          </p:cNvPr>
          <p:cNvSpPr txBox="1"/>
          <p:nvPr/>
        </p:nvSpPr>
        <p:spPr>
          <a:xfrm>
            <a:off x="8228419" y="6473826"/>
            <a:ext cx="3467395" cy="238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©2024 The Associated General Contractors of America, Inc. 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8731AA16-CB5E-437C-99F6-FFE849C9E48E}"/>
              </a:ext>
            </a:extLst>
          </p:cNvPr>
          <p:cNvSpPr txBox="1">
            <a:spLocks/>
          </p:cNvSpPr>
          <p:nvPr/>
        </p:nvSpPr>
        <p:spPr>
          <a:xfrm>
            <a:off x="486592" y="457112"/>
            <a:ext cx="8881851" cy="9394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400" b="1" i="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IIJA’s impact on firms’ business</a:t>
            </a:r>
          </a:p>
          <a:p>
            <a:r>
              <a:rPr lang="en-US" sz="2000" b="0" dirty="0"/>
              <a:t>% of respondents who reported: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A33843-2FC6-28D1-FCCF-2477F640C80E}"/>
              </a:ext>
            </a:extLst>
          </p:cNvPr>
          <p:cNvSpPr txBox="1">
            <a:spLocks/>
          </p:cNvSpPr>
          <p:nvPr/>
        </p:nvSpPr>
        <p:spPr>
          <a:xfrm>
            <a:off x="802620" y="6473826"/>
            <a:ext cx="6321923" cy="2460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Nunito Ligh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Source: AGC 2025 Outlook Survey; 1,109 total respondents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095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83348-A6F6-4D8F-8ABF-E7A39160C2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1533" y="478928"/>
            <a:ext cx="8759339" cy="1117116"/>
          </a:xfrm>
        </p:spPr>
        <p:txBody>
          <a:bodyPr>
            <a:noAutofit/>
          </a:bodyPr>
          <a:lstStyle/>
          <a:p>
            <a:r>
              <a:rPr lang="en-US" sz="2400" dirty="0"/>
              <a:t>Firms’ expectations regarding their headcount  and hiring hourly craft workers over next 12 months</a:t>
            </a:r>
          </a:p>
          <a:p>
            <a:r>
              <a:rPr lang="en-US" sz="2000" b="0" dirty="0"/>
              <a:t>% of respondents who:</a:t>
            </a:r>
          </a:p>
        </p:txBody>
      </p:sp>
      <p:graphicFrame>
        <p:nvGraphicFramePr>
          <p:cNvPr id="7" name="Content Placeholder 9">
            <a:extLst>
              <a:ext uri="{FF2B5EF4-FFF2-40B4-BE49-F238E27FC236}">
                <a16:creationId xmlns:a16="http://schemas.microsoft.com/office/drawing/2014/main" id="{CDC95062-342C-4781-A2B4-82DA75D25CD4}"/>
              </a:ext>
            </a:extLst>
          </p:cNvPr>
          <p:cNvGraphicFramePr>
            <a:graphicFrameLocks/>
          </p:cNvGraphicFramePr>
          <p:nvPr/>
        </p:nvGraphicFramePr>
        <p:xfrm>
          <a:off x="954089" y="1531620"/>
          <a:ext cx="10082506" cy="4472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F6A0C7C-C344-7C4C-A240-CE82B14E3844}"/>
              </a:ext>
            </a:extLst>
          </p:cNvPr>
          <p:cNvSpPr txBox="1"/>
          <p:nvPr/>
        </p:nvSpPr>
        <p:spPr>
          <a:xfrm>
            <a:off x="8228419" y="6473826"/>
            <a:ext cx="3467395" cy="238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©2024 The Associated General Contractors of America, Inc. 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C3F865DF-C2D2-0723-C617-0E2011D55B97}"/>
              </a:ext>
            </a:extLst>
          </p:cNvPr>
          <p:cNvSpPr txBox="1">
            <a:spLocks/>
          </p:cNvSpPr>
          <p:nvPr/>
        </p:nvSpPr>
        <p:spPr>
          <a:xfrm>
            <a:off x="802620" y="6473826"/>
            <a:ext cx="6321923" cy="2460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Nunito Ligh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Source: AGC 2025 Outlook Survey; 1,109 total respondents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583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9">
            <a:extLst>
              <a:ext uri="{FF2B5EF4-FFF2-40B4-BE49-F238E27FC236}">
                <a16:creationId xmlns:a16="http://schemas.microsoft.com/office/drawing/2014/main" id="{F6D56B80-071C-40EB-8501-AFDE9EF1E83D}"/>
              </a:ext>
            </a:extLst>
          </p:cNvPr>
          <p:cNvGraphicFramePr>
            <a:graphicFrameLocks/>
          </p:cNvGraphicFramePr>
          <p:nvPr/>
        </p:nvGraphicFramePr>
        <p:xfrm>
          <a:off x="275468" y="1828800"/>
          <a:ext cx="11420346" cy="3538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B9E2F3CC-0D98-49DF-A6C6-6617E097E805}"/>
              </a:ext>
            </a:extLst>
          </p:cNvPr>
          <p:cNvSpPr txBox="1"/>
          <p:nvPr/>
        </p:nvSpPr>
        <p:spPr>
          <a:xfrm>
            <a:off x="8228419" y="6473826"/>
            <a:ext cx="3467395" cy="238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©2024 The Associated General Contractors of America, Inc. 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8731AA16-CB5E-437C-99F6-FFE849C9E48E}"/>
              </a:ext>
            </a:extLst>
          </p:cNvPr>
          <p:cNvSpPr txBox="1">
            <a:spLocks/>
          </p:cNvSpPr>
          <p:nvPr/>
        </p:nvSpPr>
        <p:spPr>
          <a:xfrm>
            <a:off x="486592" y="457112"/>
            <a:ext cx="8881851" cy="9394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400" b="1" i="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Firms’ major concerns for 2025</a:t>
            </a:r>
          </a:p>
          <a:p>
            <a:r>
              <a:rPr lang="en-US" sz="2000" b="0" dirty="0"/>
              <a:t>% of respondents who listed as a major concern: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B82EAB-C9C2-9AB0-B3C8-259C314FE331}"/>
              </a:ext>
            </a:extLst>
          </p:cNvPr>
          <p:cNvSpPr txBox="1">
            <a:spLocks/>
          </p:cNvSpPr>
          <p:nvPr/>
        </p:nvSpPr>
        <p:spPr>
          <a:xfrm>
            <a:off x="802620" y="6473826"/>
            <a:ext cx="6321923" cy="2460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Nunito Ligh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Source: AGC 2025 Outlook Survey; 1,109 total respondents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646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6AD919-36A9-7777-0160-B8228EDC48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5670" y="407077"/>
            <a:ext cx="9229060" cy="1267091"/>
          </a:xfrm>
        </p:spPr>
        <p:txBody>
          <a:bodyPr>
            <a:normAutofit fontScale="92500"/>
          </a:bodyPr>
          <a:lstStyle/>
          <a:p>
            <a:r>
              <a:rPr lang="en-US" sz="2800" b="1" dirty="0">
                <a:latin typeface="+mn-lt"/>
              </a:rPr>
              <a:t>Wage “premium”: Construction subsector vs. total private sector </a:t>
            </a:r>
          </a:p>
          <a:p>
            <a:r>
              <a:rPr lang="en-US" sz="2200" b="0" dirty="0">
                <a:latin typeface="+mn-lt"/>
              </a:rPr>
              <a:t>“Premium”=average hourly earnings for production &amp; nonsupervisory employees in construction compared to private sector, Jan 2020- Nov 2024, seasonally adjusted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D02E4B-367A-B3B8-622A-FFF9906B987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54088" y="6471425"/>
            <a:ext cx="4333875" cy="248464"/>
          </a:xfrm>
        </p:spPr>
        <p:txBody>
          <a:bodyPr/>
          <a:lstStyle/>
          <a:p>
            <a:r>
              <a:rPr lang="en-US" sz="1100" dirty="0">
                <a:latin typeface="+mn-lt"/>
              </a:rPr>
              <a:t>Source: BLS current employment statistics, https://www.bls.gov/ces/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5432A21-CE99-87BD-61A4-50A899D773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5374928"/>
              </p:ext>
            </p:extLst>
          </p:nvPr>
        </p:nvGraphicFramePr>
        <p:xfrm>
          <a:off x="1" y="1632923"/>
          <a:ext cx="9229060" cy="4431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D83F388-8E76-5F1F-C559-CAC3D78641DD}"/>
              </a:ext>
            </a:extLst>
          </p:cNvPr>
          <p:cNvSpPr txBox="1">
            <a:spLocks/>
          </p:cNvSpPr>
          <p:nvPr/>
        </p:nvSpPr>
        <p:spPr>
          <a:xfrm>
            <a:off x="8915097" y="2313554"/>
            <a:ext cx="1983276" cy="514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400" b="1" i="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>
                <a:solidFill>
                  <a:srgbClr val="C00000"/>
                </a:solidFill>
              </a:rPr>
              <a:t>Nonresidential construction building 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B0995A0-2253-CD53-31A8-7EAA159D15C7}"/>
              </a:ext>
            </a:extLst>
          </p:cNvPr>
          <p:cNvSpPr txBox="1">
            <a:spLocks/>
          </p:cNvSpPr>
          <p:nvPr/>
        </p:nvSpPr>
        <p:spPr>
          <a:xfrm>
            <a:off x="8915097" y="2828261"/>
            <a:ext cx="1983276" cy="514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400" b="1" i="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>
                <a:solidFill>
                  <a:srgbClr val="CEA93A"/>
                </a:solidFill>
              </a:rPr>
              <a:t>Heavy and civil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F28536E-36C4-09F9-299C-47A6EBF2CEF8}"/>
              </a:ext>
            </a:extLst>
          </p:cNvPr>
          <p:cNvSpPr txBox="1">
            <a:spLocks/>
          </p:cNvSpPr>
          <p:nvPr/>
        </p:nvSpPr>
        <p:spPr>
          <a:xfrm>
            <a:off x="8915097" y="3327991"/>
            <a:ext cx="1983276" cy="514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400" b="1" i="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>
                <a:solidFill>
                  <a:srgbClr val="00B050"/>
                </a:solidFill>
              </a:rPr>
              <a:t>Construction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04AA38F1-8737-6D1B-294F-FC7722598B6B}"/>
              </a:ext>
            </a:extLst>
          </p:cNvPr>
          <p:cNvSpPr txBox="1">
            <a:spLocks/>
          </p:cNvSpPr>
          <p:nvPr/>
        </p:nvSpPr>
        <p:spPr>
          <a:xfrm>
            <a:off x="8915097" y="3580645"/>
            <a:ext cx="1983276" cy="514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400" b="1" i="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>
                <a:solidFill>
                  <a:srgbClr val="7030A0"/>
                </a:solidFill>
              </a:rPr>
              <a:t>Specialty trade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6963D6D3-019C-D512-FDB4-AEA72FB00C3F}"/>
              </a:ext>
            </a:extLst>
          </p:cNvPr>
          <p:cNvSpPr txBox="1">
            <a:spLocks/>
          </p:cNvSpPr>
          <p:nvPr/>
        </p:nvSpPr>
        <p:spPr>
          <a:xfrm>
            <a:off x="8915097" y="4050241"/>
            <a:ext cx="1983276" cy="514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400" b="1" i="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>
                <a:solidFill>
                  <a:schemeClr val="accent2"/>
                </a:solidFill>
              </a:rPr>
              <a:t>Residential building 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15A62CC-8304-9A5F-1BAD-046E79D95E74}"/>
              </a:ext>
            </a:extLst>
          </p:cNvPr>
          <p:cNvSpPr txBox="1">
            <a:spLocks/>
          </p:cNvSpPr>
          <p:nvPr/>
        </p:nvSpPr>
        <p:spPr>
          <a:xfrm>
            <a:off x="10632556" y="1550382"/>
            <a:ext cx="1243210" cy="587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400" b="1" i="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00" dirty="0"/>
              <a:t>November</a:t>
            </a:r>
          </a:p>
          <a:p>
            <a:pPr algn="ctr"/>
            <a:r>
              <a:rPr lang="en-US" sz="1300" dirty="0"/>
              <a:t>2024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6D592B9-DEF4-A3C4-7ED8-4B0563CF0DE8}"/>
              </a:ext>
            </a:extLst>
          </p:cNvPr>
          <p:cNvSpPr txBox="1">
            <a:spLocks/>
          </p:cNvSpPr>
          <p:nvPr/>
        </p:nvSpPr>
        <p:spPr>
          <a:xfrm>
            <a:off x="11066257" y="2467716"/>
            <a:ext cx="809511" cy="3126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400" b="1" i="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>
                <a:solidFill>
                  <a:srgbClr val="C00000"/>
                </a:solidFill>
              </a:rPr>
              <a:t>27%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6EF3C4B1-F8F6-116D-0BC8-8B8D7F0391C2}"/>
              </a:ext>
            </a:extLst>
          </p:cNvPr>
          <p:cNvSpPr txBox="1">
            <a:spLocks/>
          </p:cNvSpPr>
          <p:nvPr/>
        </p:nvSpPr>
        <p:spPr>
          <a:xfrm>
            <a:off x="11066255" y="2815445"/>
            <a:ext cx="809511" cy="3126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400" b="1" i="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>
                <a:solidFill>
                  <a:srgbClr val="CEA93A"/>
                </a:solidFill>
              </a:rPr>
              <a:t>24%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C20E151D-5FB8-AF31-6F1B-527C677CEFD4}"/>
              </a:ext>
            </a:extLst>
          </p:cNvPr>
          <p:cNvSpPr txBox="1">
            <a:spLocks/>
          </p:cNvSpPr>
          <p:nvPr/>
        </p:nvSpPr>
        <p:spPr>
          <a:xfrm>
            <a:off x="11066256" y="3327991"/>
            <a:ext cx="809511" cy="3126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400" b="1" i="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>
                <a:solidFill>
                  <a:srgbClr val="00B050"/>
                </a:solidFill>
              </a:rPr>
              <a:t>18%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4615DC9C-8052-F31D-ED61-428694646B67}"/>
              </a:ext>
            </a:extLst>
          </p:cNvPr>
          <p:cNvSpPr txBox="1">
            <a:spLocks/>
          </p:cNvSpPr>
          <p:nvPr/>
        </p:nvSpPr>
        <p:spPr>
          <a:xfrm>
            <a:off x="11066255" y="3519764"/>
            <a:ext cx="809511" cy="3126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400" b="1" i="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>
                <a:solidFill>
                  <a:srgbClr val="7030A0"/>
                </a:solidFill>
              </a:rPr>
              <a:t>17%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11395227-B505-CD5B-3F26-33268EA5BB7B}"/>
              </a:ext>
            </a:extLst>
          </p:cNvPr>
          <p:cNvSpPr txBox="1">
            <a:spLocks/>
          </p:cNvSpPr>
          <p:nvPr/>
        </p:nvSpPr>
        <p:spPr>
          <a:xfrm>
            <a:off x="11066255" y="4050241"/>
            <a:ext cx="809511" cy="3126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400" b="1" i="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>
                <a:solidFill>
                  <a:schemeClr val="accent2"/>
                </a:solidFill>
              </a:rPr>
              <a:t>11%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A7B473-67E8-16C7-3FEB-8105ABF20C41}"/>
              </a:ext>
            </a:extLst>
          </p:cNvPr>
          <p:cNvSpPr txBox="1"/>
          <p:nvPr/>
        </p:nvSpPr>
        <p:spPr>
          <a:xfrm>
            <a:off x="8119121" y="6471424"/>
            <a:ext cx="3683018" cy="2460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©2025 The Associated General Contractors of America, Inc. </a:t>
            </a:r>
          </a:p>
        </p:txBody>
      </p:sp>
    </p:spTree>
    <p:extLst>
      <p:ext uri="{BB962C8B-B14F-4D97-AF65-F5344CB8AC3E}">
        <p14:creationId xmlns:p14="http://schemas.microsoft.com/office/powerpoint/2010/main" val="2472135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5F7C1B58-0191-F849-B0D7-E685DE72D118}"/>
              </a:ext>
            </a:extLst>
          </p:cNvPr>
          <p:cNvSpPr txBox="1"/>
          <p:nvPr/>
        </p:nvSpPr>
        <p:spPr>
          <a:xfrm>
            <a:off x="8202176" y="6466453"/>
            <a:ext cx="3637483" cy="238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charset="0"/>
                <a:ea typeface="Times New Roman" charset="0"/>
                <a:cs typeface="Times New Roman" charset="0"/>
              </a:rPr>
              <a:t>©2025 The Associated General Contractors of America, Inc. 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1FC47770-BD22-E94F-8D53-BF01616F2F1C}"/>
              </a:ext>
            </a:extLst>
          </p:cNvPr>
          <p:cNvSpPr txBox="1">
            <a:spLocks/>
          </p:cNvSpPr>
          <p:nvPr/>
        </p:nvSpPr>
        <p:spPr>
          <a:xfrm>
            <a:off x="663538" y="6483152"/>
            <a:ext cx="8162962" cy="2563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Nunito Ligh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Source: Bureau of Labor Statistics, PPI,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hlinkClick r:id="rId3"/>
              </a:rPr>
              <a:t>www.bls.gov/ppi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; AHE,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hlinkClick r:id="rId4"/>
              </a:rPr>
              <a:t>https://www.bls.gov/ces/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B7566A82-A2F2-43F6-9E36-822C08F36A86}"/>
              </a:ext>
            </a:extLst>
          </p:cNvPr>
          <p:cNvSpPr txBox="1">
            <a:spLocks/>
          </p:cNvSpPr>
          <p:nvPr/>
        </p:nvSpPr>
        <p:spPr>
          <a:xfrm>
            <a:off x="191734" y="183630"/>
            <a:ext cx="9106570" cy="13403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400" b="1" i="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 in construction materials and labor costs, 2020-2024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Year-over-year change in producer price index (PPI)  for nonresidential inputs and average hourly earnings (AHE) for </a:t>
            </a:r>
            <a:r>
              <a:rPr lang="en-US" sz="2000" b="0" noProof="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construction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Feb. 2020 – </a:t>
            </a:r>
            <a:r>
              <a:rPr lang="en-US" sz="2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  <p:graphicFrame>
        <p:nvGraphicFramePr>
          <p:cNvPr id="33" name="Chart 32">
            <a:extLst>
              <a:ext uri="{FF2B5EF4-FFF2-40B4-BE49-F238E27FC236}">
                <a16:creationId xmlns:a16="http://schemas.microsoft.com/office/drawing/2014/main" id="{C735D9C6-5C3E-4214-A08F-13F6B5DD03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9457574"/>
              </p:ext>
            </p:extLst>
          </p:nvPr>
        </p:nvGraphicFramePr>
        <p:xfrm>
          <a:off x="75138" y="1471581"/>
          <a:ext cx="9173965" cy="4377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BCCCDBE-CA59-15A8-C4E3-CA9838085DCE}"/>
              </a:ext>
            </a:extLst>
          </p:cNvPr>
          <p:cNvSpPr txBox="1"/>
          <p:nvPr/>
        </p:nvSpPr>
        <p:spPr>
          <a:xfrm>
            <a:off x="8990859" y="4409538"/>
            <a:ext cx="20035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PPI for nonresidential inputs**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FACB6E-C183-1107-FF31-CEA04F9CDD3F}"/>
              </a:ext>
            </a:extLst>
          </p:cNvPr>
          <p:cNvSpPr txBox="1"/>
          <p:nvPr/>
        </p:nvSpPr>
        <p:spPr>
          <a:xfrm>
            <a:off x="10834610" y="4418302"/>
            <a:ext cx="7602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rgbClr val="C00000"/>
                </a:solidFill>
                <a:latin typeface="Calibri" panose="020F0502020204030204"/>
              </a:rPr>
              <a:t>   0.3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0DA3DFE-4C19-8E21-9A12-B53916D8C94F}"/>
              </a:ext>
            </a:extLst>
          </p:cNvPr>
          <p:cNvSpPr txBox="1"/>
          <p:nvPr/>
        </p:nvSpPr>
        <p:spPr>
          <a:xfrm>
            <a:off x="11482318" y="4418302"/>
            <a:ext cx="8302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37%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E96C44-7CBB-AB5A-C145-F1D2414168E0}"/>
              </a:ext>
            </a:extLst>
          </p:cNvPr>
          <p:cNvSpPr txBox="1"/>
          <p:nvPr/>
        </p:nvSpPr>
        <p:spPr>
          <a:xfrm>
            <a:off x="796486" y="5789685"/>
            <a:ext cx="6804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*Seasonally adjusted (SA)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**Not seasonally adjusted (BLS does not post SA data for this series)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298C07C-E56A-88C5-2E87-218C535FA9B5}"/>
              </a:ext>
            </a:extLst>
          </p:cNvPr>
          <p:cNvSpPr txBox="1"/>
          <p:nvPr/>
        </p:nvSpPr>
        <p:spPr>
          <a:xfrm>
            <a:off x="10948436" y="3839515"/>
            <a:ext cx="824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4.4%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CB277E5-7E55-A2AB-4ECD-8B26DCD45399}"/>
              </a:ext>
            </a:extLst>
          </p:cNvPr>
          <p:cNvSpPr txBox="1"/>
          <p:nvPr/>
        </p:nvSpPr>
        <p:spPr>
          <a:xfrm>
            <a:off x="11502138" y="3839515"/>
            <a:ext cx="824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24%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4F09F2-9D41-9353-0184-C9F10C4FA0AC}"/>
              </a:ext>
            </a:extLst>
          </p:cNvPr>
          <p:cNvSpPr txBox="1"/>
          <p:nvPr/>
        </p:nvSpPr>
        <p:spPr>
          <a:xfrm>
            <a:off x="9017223" y="3869737"/>
            <a:ext cx="202451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1" dirty="0">
                <a:latin typeface="Calibri" panose="020F0502020204030204"/>
              </a:rPr>
              <a:t>AHE for all employees*</a:t>
            </a:r>
            <a:endParaRPr kumimoji="0" lang="en-US" sz="15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8610435-6CD5-6DCB-B869-917831BACA19}"/>
              </a:ext>
            </a:extLst>
          </p:cNvPr>
          <p:cNvSpPr txBox="1"/>
          <p:nvPr/>
        </p:nvSpPr>
        <p:spPr>
          <a:xfrm>
            <a:off x="10558506" y="2666677"/>
            <a:ext cx="1558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December 2024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 change since: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A029760-6C02-2C60-C493-FADE2036041C}"/>
              </a:ext>
            </a:extLst>
          </p:cNvPr>
          <p:cNvSpPr txBox="1"/>
          <p:nvPr/>
        </p:nvSpPr>
        <p:spPr>
          <a:xfrm>
            <a:off x="10892103" y="3121673"/>
            <a:ext cx="8245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u="sng" dirty="0">
                <a:solidFill>
                  <a:prstClr val="black"/>
                </a:solidFill>
                <a:latin typeface="Calibri" panose="020F0502020204030204"/>
              </a:rPr>
              <a:t>Dec.</a:t>
            </a: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2023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621DCE-3F76-646C-5EEC-B597F1E4372C}"/>
              </a:ext>
            </a:extLst>
          </p:cNvPr>
          <p:cNvSpPr txBox="1"/>
          <p:nvPr/>
        </p:nvSpPr>
        <p:spPr>
          <a:xfrm>
            <a:off x="11482318" y="3121673"/>
            <a:ext cx="669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u="sng" dirty="0">
                <a:solidFill>
                  <a:prstClr val="black"/>
                </a:solidFill>
                <a:latin typeface="Calibri" panose="020F0502020204030204"/>
              </a:rPr>
              <a:t>Feb.</a:t>
            </a: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4161128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5BE55EFE376B4CB252B6631EFDF1CD" ma:contentTypeVersion="18" ma:contentTypeDescription="Create a new document." ma:contentTypeScope="" ma:versionID="81d42032f359442e1e34926b04d909df">
  <xsd:schema xmlns:xsd="http://www.w3.org/2001/XMLSchema" xmlns:xs="http://www.w3.org/2001/XMLSchema" xmlns:p="http://schemas.microsoft.com/office/2006/metadata/properties" xmlns:ns3="b2614f45-e450-4993-a7c6-7bbf9d4ae850" xmlns:ns4="b8aad867-6d36-4bb2-8b6a-6a22d071eec2" targetNamespace="http://schemas.microsoft.com/office/2006/metadata/properties" ma:root="true" ma:fieldsID="b9f40650b145ab08dad886132796f575" ns3:_="" ns4:_="">
    <xsd:import namespace="b2614f45-e450-4993-a7c6-7bbf9d4ae850"/>
    <xsd:import namespace="b8aad867-6d36-4bb2-8b6a-6a22d071eec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614f45-e450-4993-a7c6-7bbf9d4ae8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ad867-6d36-4bb2-8b6a-6a22d071eec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2614f45-e450-4993-a7c6-7bbf9d4ae850" xsi:nil="true"/>
  </documentManagement>
</p:properties>
</file>

<file path=customXml/itemProps1.xml><?xml version="1.0" encoding="utf-8"?>
<ds:datastoreItem xmlns:ds="http://schemas.openxmlformats.org/officeDocument/2006/customXml" ds:itemID="{46CDC81C-DE15-4165-9DF8-FBF3C125B2B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721D75-C0FC-4FB1-B990-103695CC97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614f45-e450-4993-a7c6-7bbf9d4ae850"/>
    <ds:schemaRef ds:uri="b8aad867-6d36-4bb2-8b6a-6a22d071ee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0996767-2279-475B-B620-F00E1DE071E8}">
  <ds:schemaRefs>
    <ds:schemaRef ds:uri="b2614f45-e450-4993-a7c6-7bbf9d4ae850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b8aad867-6d36-4bb2-8b6a-6a22d071eec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75306</TotalTime>
  <Words>1774</Words>
  <Application>Microsoft Office PowerPoint</Application>
  <PresentationFormat>Widescreen</PresentationFormat>
  <Paragraphs>298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Aptos</vt:lpstr>
      <vt:lpstr>Arial</vt:lpstr>
      <vt:lpstr>Arial Narrow</vt:lpstr>
      <vt:lpstr>Calibri</vt:lpstr>
      <vt:lpstr>Calibri  </vt:lpstr>
      <vt:lpstr>Calibri (Body)</vt:lpstr>
      <vt:lpstr>Nunito</vt:lpstr>
      <vt:lpstr>Nunito ExtraLight</vt:lpstr>
      <vt:lpstr>Nunito Light</vt:lpstr>
      <vt:lpstr>Poppins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Hoffman</dc:creator>
  <cp:lastModifiedBy>Macrina Wilkins</cp:lastModifiedBy>
  <cp:revision>135</cp:revision>
  <cp:lastPrinted>2023-03-17T20:08:21Z</cp:lastPrinted>
  <dcterms:created xsi:type="dcterms:W3CDTF">2019-05-30T18:50:33Z</dcterms:created>
  <dcterms:modified xsi:type="dcterms:W3CDTF">2025-01-29T21:31:22Z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0x0101005F5BE55EFE376B4CB252B6631EFDF1CD</vt:lpwstr>
  </property>
</Properties>
</file>