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letter"/>
  <p:notesSz cx="7010400" cy="9236075"/>
  <p:defaultTextStyle>
    <a:defPPr>
      <a:defRPr lang="en-US"/>
    </a:defPPr>
    <a:lvl1pPr marL="0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5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3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7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0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4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78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117D4-531F-46F1-A851-709117C6AEC7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FF93-4C5E-465C-AF15-EEA8AA8F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5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117D4-531F-46F1-A851-709117C6AEC7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FF93-4C5E-465C-AF15-EEA8AA8F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117D4-531F-46F1-A851-709117C6AEC7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FF93-4C5E-465C-AF15-EEA8AA8F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85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117D4-531F-46F1-A851-709117C6AEC7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FF93-4C5E-465C-AF15-EEA8AA8F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0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117D4-531F-46F1-A851-709117C6AEC7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FF93-4C5E-465C-AF15-EEA8AA8F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201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117D4-531F-46F1-A851-709117C6AEC7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FF93-4C5E-465C-AF15-EEA8AA8F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5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117D4-531F-46F1-A851-709117C6AEC7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FF93-4C5E-465C-AF15-EEA8AA8F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130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117D4-531F-46F1-A851-709117C6AEC7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FF93-4C5E-465C-AF15-EEA8AA8F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04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117D4-531F-46F1-A851-709117C6AEC7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FF93-4C5E-465C-AF15-EEA8AA8F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83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69" indent="0">
              <a:buNone/>
              <a:defRPr sz="1000"/>
            </a:lvl3pPr>
            <a:lvl4pPr marL="1371404" indent="0">
              <a:buNone/>
              <a:defRPr sz="900"/>
            </a:lvl4pPr>
            <a:lvl5pPr marL="1828539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117D4-531F-46F1-A851-709117C6AEC7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FF93-4C5E-465C-AF15-EEA8AA8F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15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5" indent="0">
              <a:buNone/>
              <a:defRPr sz="2800"/>
            </a:lvl2pPr>
            <a:lvl3pPr marL="914269" indent="0">
              <a:buNone/>
              <a:defRPr sz="2400"/>
            </a:lvl3pPr>
            <a:lvl4pPr marL="1371404" indent="0">
              <a:buNone/>
              <a:defRPr sz="2000"/>
            </a:lvl4pPr>
            <a:lvl5pPr marL="1828539" indent="0">
              <a:buNone/>
              <a:defRPr sz="2000"/>
            </a:lvl5pPr>
            <a:lvl6pPr marL="2285674" indent="0">
              <a:buNone/>
              <a:defRPr sz="2000"/>
            </a:lvl6pPr>
            <a:lvl7pPr marL="2742809" indent="0">
              <a:buNone/>
              <a:defRPr sz="2000"/>
            </a:lvl7pPr>
            <a:lvl8pPr marL="3199944" indent="0">
              <a:buNone/>
              <a:defRPr sz="2000"/>
            </a:lvl8pPr>
            <a:lvl9pPr marL="365707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69" indent="0">
              <a:buNone/>
              <a:defRPr sz="1000"/>
            </a:lvl3pPr>
            <a:lvl4pPr marL="1371404" indent="0">
              <a:buNone/>
              <a:defRPr sz="900"/>
            </a:lvl4pPr>
            <a:lvl5pPr marL="1828539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117D4-531F-46F1-A851-709117C6AEC7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FF93-4C5E-465C-AF15-EEA8AA8F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117D4-531F-46F1-A851-709117C6AEC7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9FF93-4C5E-465C-AF15-EEA8AA8F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5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6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1" indent="-342851" algn="l" defTabSz="91426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4" indent="-285709" algn="l" defTabSz="914269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7" indent="-228567" algn="l" defTabSz="914269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71" indent="-228567" algn="l" defTabSz="914269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6" indent="-228567" algn="l" defTabSz="914269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1" indent="-228567" algn="l" defTabSz="91426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6" indent="-228567" algn="l" defTabSz="91426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1" indent="-228567" algn="l" defTabSz="91426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6" indent="-228567" algn="l" defTabSz="91426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8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Connector 55"/>
          <p:cNvCxnSpPr/>
          <p:nvPr/>
        </p:nvCxnSpPr>
        <p:spPr>
          <a:xfrm>
            <a:off x="725010" y="4867930"/>
            <a:ext cx="7997301" cy="0"/>
          </a:xfrm>
          <a:prstGeom prst="line">
            <a:avLst/>
          </a:prstGeom>
          <a:ln w="127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endCxn id="30" idx="1"/>
          </p:cNvCxnSpPr>
          <p:nvPr/>
        </p:nvCxnSpPr>
        <p:spPr>
          <a:xfrm rot="16200000" flipH="1">
            <a:off x="-1430775" y="3164898"/>
            <a:ext cx="4053379" cy="179771"/>
          </a:xfrm>
          <a:prstGeom prst="bentConnector2">
            <a:avLst/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endCxn id="32" idx="1"/>
          </p:cNvCxnSpPr>
          <p:nvPr/>
        </p:nvCxnSpPr>
        <p:spPr>
          <a:xfrm rot="16200000" flipH="1">
            <a:off x="4423859" y="3019705"/>
            <a:ext cx="3989395" cy="492713"/>
          </a:xfrm>
          <a:prstGeom prst="bentConnector2">
            <a:avLst/>
          </a:prstGeom>
          <a:ln w="25400">
            <a:solidFill>
              <a:srgbClr val="0070C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endCxn id="31" idx="1"/>
          </p:cNvCxnSpPr>
          <p:nvPr/>
        </p:nvCxnSpPr>
        <p:spPr>
          <a:xfrm rot="16200000" flipH="1">
            <a:off x="1139774" y="3573115"/>
            <a:ext cx="4508363" cy="222250"/>
          </a:xfrm>
          <a:prstGeom prst="bentConnector2">
            <a:avLst/>
          </a:prstGeom>
          <a:ln w="25400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685800" y="1320560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Notify emergency services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(as needed)</a:t>
            </a:r>
          </a:p>
        </p:txBody>
      </p:sp>
      <p:sp>
        <p:nvSpPr>
          <p:cNvPr id="6" name="Rectangle 5"/>
          <p:cNvSpPr/>
          <p:nvPr/>
        </p:nvSpPr>
        <p:spPr>
          <a:xfrm>
            <a:off x="3505081" y="3156010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Company President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(DCO backup)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6260" y="717629"/>
            <a:ext cx="2057400" cy="50454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Primary Leader at Incident Location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60582" y="723546"/>
            <a:ext cx="2057400" cy="50454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Regional Safety Director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5081" y="1953106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Regional President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(Regional DCO backup)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5081" y="5031419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DLSC President if equipment is involved, moved or put back into service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72201" y="717629"/>
            <a:ext cx="2057400" cy="504548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National Safety Director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664912" y="1323527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National Director of IPS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64912" y="2514614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DCO</a:t>
            </a:r>
          </a:p>
        </p:txBody>
      </p:sp>
      <p:cxnSp>
        <p:nvCxnSpPr>
          <p:cNvPr id="18" name="Elbow Connector 17"/>
          <p:cNvCxnSpPr>
            <a:stCxn id="10" idx="1"/>
            <a:endCxn id="3" idx="1"/>
          </p:cNvCxnSpPr>
          <p:nvPr/>
        </p:nvCxnSpPr>
        <p:spPr>
          <a:xfrm rot="10800000" flipH="1" flipV="1">
            <a:off x="326260" y="969902"/>
            <a:ext cx="359540" cy="602931"/>
          </a:xfrm>
          <a:prstGeom prst="bentConnector3">
            <a:avLst>
              <a:gd name="adj1" fmla="val -36420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11" idx="1"/>
            <a:endCxn id="12" idx="1"/>
          </p:cNvCxnSpPr>
          <p:nvPr/>
        </p:nvCxnSpPr>
        <p:spPr>
          <a:xfrm rot="10800000" flipH="1" flipV="1">
            <a:off x="3060581" y="975820"/>
            <a:ext cx="444499" cy="1229560"/>
          </a:xfrm>
          <a:prstGeom prst="bentConnector3">
            <a:avLst>
              <a:gd name="adj1" fmla="val -51429"/>
            </a:avLst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 rot="16200000" flipH="1">
            <a:off x="1379462" y="3131462"/>
            <a:ext cx="4028987" cy="222251"/>
          </a:xfrm>
          <a:prstGeom prst="bentConnector3">
            <a:avLst>
              <a:gd name="adj1" fmla="val 100018"/>
            </a:avLst>
          </a:prstGeom>
          <a:ln w="25400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12" idx="3"/>
            <a:endCxn id="6" idx="3"/>
          </p:cNvCxnSpPr>
          <p:nvPr/>
        </p:nvCxnSpPr>
        <p:spPr>
          <a:xfrm>
            <a:off x="5562481" y="2205380"/>
            <a:ext cx="12700" cy="1202904"/>
          </a:xfrm>
          <a:prstGeom prst="bentConnector3">
            <a:avLst>
              <a:gd name="adj1" fmla="val 180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4" idx="1"/>
            <a:endCxn id="15" idx="1"/>
          </p:cNvCxnSpPr>
          <p:nvPr/>
        </p:nvCxnSpPr>
        <p:spPr>
          <a:xfrm rot="10800000" flipH="1" flipV="1">
            <a:off x="6172200" y="969903"/>
            <a:ext cx="492711" cy="605898"/>
          </a:xfrm>
          <a:prstGeom prst="bentConnector3">
            <a:avLst>
              <a:gd name="adj1" fmla="val -46396"/>
            </a:avLst>
          </a:prstGeom>
          <a:ln w="25400">
            <a:solidFill>
              <a:srgbClr val="0070C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685800" y="5029200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Enforce “NO TOUCH POLICY”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505080" y="5686148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Coordinate notice to injured employee’s family members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664913" y="5008486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Monitor and document all activities for investigation report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664913" y="5569994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Send out alert to employees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(as needed)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664911" y="6124852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Handle all media coverage and statements</a:t>
            </a:r>
          </a:p>
        </p:txBody>
      </p:sp>
      <p:cxnSp>
        <p:nvCxnSpPr>
          <p:cNvPr id="44" name="Elbow Connector 43"/>
          <p:cNvCxnSpPr>
            <a:stCxn id="48" idx="3"/>
            <a:endCxn id="33" idx="3"/>
          </p:cNvCxnSpPr>
          <p:nvPr/>
        </p:nvCxnSpPr>
        <p:spPr>
          <a:xfrm flipH="1">
            <a:off x="8722313" y="4529120"/>
            <a:ext cx="12700" cy="1293148"/>
          </a:xfrm>
          <a:prstGeom prst="bentConnector3">
            <a:avLst>
              <a:gd name="adj1" fmla="val -1800000"/>
            </a:avLst>
          </a:prstGeom>
          <a:ln w="254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8" idx="3"/>
            <a:endCxn id="34" idx="3"/>
          </p:cNvCxnSpPr>
          <p:nvPr/>
        </p:nvCxnSpPr>
        <p:spPr>
          <a:xfrm flipH="1">
            <a:off x="8722311" y="4529120"/>
            <a:ext cx="12702" cy="1848006"/>
          </a:xfrm>
          <a:prstGeom prst="bentConnector3">
            <a:avLst>
              <a:gd name="adj1" fmla="val -1799717"/>
            </a:avLst>
          </a:prstGeom>
          <a:ln w="254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26260" y="335136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6600"/>
                </a:solidFill>
              </a:rPr>
              <a:t>NOTIFICATIONS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85800" y="4616390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6600"/>
                </a:solidFill>
              </a:rPr>
              <a:t>ACTIONS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412810" y="607401"/>
            <a:ext cx="8265111" cy="0"/>
          </a:xfrm>
          <a:prstGeom prst="line">
            <a:avLst/>
          </a:prstGeom>
          <a:ln w="127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28600" y="2286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INCIDENT COMMUNICATION PROTOCOL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2383660" y="833781"/>
            <a:ext cx="676922" cy="1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117982" y="818982"/>
            <a:ext cx="1054219" cy="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505080" y="1338326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Division Manager</a:t>
            </a:r>
          </a:p>
        </p:txBody>
      </p:sp>
      <p:cxnSp>
        <p:nvCxnSpPr>
          <p:cNvPr id="36" name="Elbow Connector 35"/>
          <p:cNvCxnSpPr>
            <a:endCxn id="35" idx="1"/>
          </p:cNvCxnSpPr>
          <p:nvPr/>
        </p:nvCxnSpPr>
        <p:spPr>
          <a:xfrm>
            <a:off x="2838333" y="993572"/>
            <a:ext cx="666747" cy="597028"/>
          </a:xfrm>
          <a:prstGeom prst="bentConnector3">
            <a:avLst>
              <a:gd name="adj1" fmla="val -597"/>
            </a:avLst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6664913" y="1917594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National Quality Director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(as needed)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677613" y="4276846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Corporate Communications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671263" y="3099784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CEO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(as needed)</a:t>
            </a:r>
          </a:p>
        </p:txBody>
      </p:sp>
      <p:cxnSp>
        <p:nvCxnSpPr>
          <p:cNvPr id="50" name="Elbow Connector 49"/>
          <p:cNvCxnSpPr>
            <a:stCxn id="16" idx="3"/>
            <a:endCxn id="59" idx="3"/>
          </p:cNvCxnSpPr>
          <p:nvPr/>
        </p:nvCxnSpPr>
        <p:spPr>
          <a:xfrm>
            <a:off x="8722312" y="2766888"/>
            <a:ext cx="6352" cy="1160742"/>
          </a:xfrm>
          <a:prstGeom prst="bentConnector3">
            <a:avLst>
              <a:gd name="adj1" fmla="val 3698866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>
            <a:stCxn id="16" idx="3"/>
            <a:endCxn id="49" idx="3"/>
          </p:cNvCxnSpPr>
          <p:nvPr/>
        </p:nvCxnSpPr>
        <p:spPr>
          <a:xfrm>
            <a:off x="8722312" y="2766888"/>
            <a:ext cx="6351" cy="585170"/>
          </a:xfrm>
          <a:prstGeom prst="bentConnector3">
            <a:avLst>
              <a:gd name="adj1" fmla="val 3699433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685800" y="1917593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Notify on-site Safety Coordinator</a:t>
            </a:r>
          </a:p>
        </p:txBody>
      </p:sp>
      <p:cxnSp>
        <p:nvCxnSpPr>
          <p:cNvPr id="66" name="Elbow Connector 65"/>
          <p:cNvCxnSpPr>
            <a:stCxn id="10" idx="1"/>
            <a:endCxn id="65" idx="1"/>
          </p:cNvCxnSpPr>
          <p:nvPr/>
        </p:nvCxnSpPr>
        <p:spPr>
          <a:xfrm rot="10800000" flipH="1" flipV="1">
            <a:off x="326260" y="969903"/>
            <a:ext cx="359540" cy="1199964"/>
          </a:xfrm>
          <a:prstGeom prst="bentConnector3">
            <a:avLst>
              <a:gd name="adj1" fmla="val -36420"/>
            </a:avLst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685801" y="5686148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Begin Investigation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(as needed)</a:t>
            </a:r>
          </a:p>
        </p:txBody>
      </p:sp>
      <p:cxnSp>
        <p:nvCxnSpPr>
          <p:cNvPr id="73" name="Elbow Connector 72"/>
          <p:cNvCxnSpPr>
            <a:endCxn id="72" idx="1"/>
          </p:cNvCxnSpPr>
          <p:nvPr/>
        </p:nvCxnSpPr>
        <p:spPr>
          <a:xfrm rot="16200000" flipH="1">
            <a:off x="-1759248" y="3493372"/>
            <a:ext cx="4710327" cy="179771"/>
          </a:xfrm>
          <a:prstGeom prst="bentConnector2">
            <a:avLst/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3505080" y="2554558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Regional Quality Director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(as needed)</a:t>
            </a:r>
          </a:p>
        </p:txBody>
      </p:sp>
      <p:cxnSp>
        <p:nvCxnSpPr>
          <p:cNvPr id="76" name="Elbow Connector 75"/>
          <p:cNvCxnSpPr>
            <a:stCxn id="11" idx="1"/>
            <a:endCxn id="75" idx="1"/>
          </p:cNvCxnSpPr>
          <p:nvPr/>
        </p:nvCxnSpPr>
        <p:spPr>
          <a:xfrm rot="10800000" flipH="1" flipV="1">
            <a:off x="3060582" y="975820"/>
            <a:ext cx="444498" cy="1831012"/>
          </a:xfrm>
          <a:prstGeom prst="bentConnector3">
            <a:avLst>
              <a:gd name="adj1" fmla="val -51429"/>
            </a:avLst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6671264" y="3675356"/>
            <a:ext cx="2057400" cy="5045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spcCol="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Risk Management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(as needed)</a:t>
            </a:r>
          </a:p>
        </p:txBody>
      </p:sp>
      <p:cxnSp>
        <p:nvCxnSpPr>
          <p:cNvPr id="94" name="Elbow Connector 93"/>
          <p:cNvCxnSpPr/>
          <p:nvPr/>
        </p:nvCxnSpPr>
        <p:spPr>
          <a:xfrm rot="5400000">
            <a:off x="8062471" y="3466065"/>
            <a:ext cx="1598724" cy="200371"/>
          </a:xfrm>
          <a:prstGeom prst="bentConnector3">
            <a:avLst>
              <a:gd name="adj1" fmla="val 99977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105"/>
          <p:cNvCxnSpPr>
            <a:stCxn id="14" idx="1"/>
            <a:endCxn id="41" idx="1"/>
          </p:cNvCxnSpPr>
          <p:nvPr/>
        </p:nvCxnSpPr>
        <p:spPr>
          <a:xfrm rot="10800000" flipH="1" flipV="1">
            <a:off x="6172201" y="969902"/>
            <a:ext cx="492712" cy="1199965"/>
          </a:xfrm>
          <a:prstGeom prst="bentConnector3">
            <a:avLst>
              <a:gd name="adj1" fmla="val -46396"/>
            </a:avLst>
          </a:prstGeom>
          <a:ln w="25400">
            <a:solidFill>
              <a:srgbClr val="0070C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Elbow Connector 108"/>
          <p:cNvCxnSpPr>
            <a:stCxn id="14" idx="1"/>
            <a:endCxn id="16" idx="1"/>
          </p:cNvCxnSpPr>
          <p:nvPr/>
        </p:nvCxnSpPr>
        <p:spPr>
          <a:xfrm rot="10800000" flipH="1" flipV="1">
            <a:off x="6172200" y="969902"/>
            <a:ext cx="492711" cy="1796985"/>
          </a:xfrm>
          <a:prstGeom prst="bentConnector3">
            <a:avLst>
              <a:gd name="adj1" fmla="val -46396"/>
            </a:avLst>
          </a:prstGeom>
          <a:ln w="25400">
            <a:solidFill>
              <a:srgbClr val="0070C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6692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579C8AFDA5A94EBF2BFEAA78126DEC" ma:contentTypeVersion="12" ma:contentTypeDescription="Create a new document." ma:contentTypeScope="" ma:versionID="89b4e0496541505e9153576dd96e613d">
  <xsd:schema xmlns:xsd="http://www.w3.org/2001/XMLSchema" xmlns:xs="http://www.w3.org/2001/XMLSchema" xmlns:p="http://schemas.microsoft.com/office/2006/metadata/properties" xmlns:ns2="246ca8ae-6e08-4796-a588-b174448290c0" xmlns:ns3="3eb2361b-8c8e-47d5-8d05-b9366176417c" targetNamespace="http://schemas.microsoft.com/office/2006/metadata/properties" ma:root="true" ma:fieldsID="ec969b6bcc5783c3eafe7ad8cf0a218d" ns2:_="" ns3:_="">
    <xsd:import namespace="246ca8ae-6e08-4796-a588-b174448290c0"/>
    <xsd:import namespace="3eb2361b-8c8e-47d5-8d05-b936617641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6ca8ae-6e08-4796-a588-b174448290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b2361b-8c8e-47d5-8d05-b9366176417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91FD9F5-31A3-4355-B63A-AC3AAE82D60E}"/>
</file>

<file path=customXml/itemProps2.xml><?xml version="1.0" encoding="utf-8"?>
<ds:datastoreItem xmlns:ds="http://schemas.openxmlformats.org/officeDocument/2006/customXml" ds:itemID="{02B1BFFD-4104-48CE-9B94-79381581E491}"/>
</file>

<file path=customXml/itemProps3.xml><?xml version="1.0" encoding="utf-8"?>
<ds:datastoreItem xmlns:ds="http://schemas.openxmlformats.org/officeDocument/2006/customXml" ds:itemID="{148EB6F1-EB67-47BF-A421-B7EC8D20BD33}"/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129</Words>
  <Application>Microsoft Office PowerPoint</Application>
  <PresentationFormat>Letter Paper (8.5x11 in)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JE Dunn Construction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Authorized JE Dunn Employee</dc:creator>
  <cp:lastModifiedBy>Tyler Henson</cp:lastModifiedBy>
  <cp:revision>23</cp:revision>
  <cp:lastPrinted>2014-09-12T14:21:20Z</cp:lastPrinted>
  <dcterms:created xsi:type="dcterms:W3CDTF">2014-06-24T17:03:28Z</dcterms:created>
  <dcterms:modified xsi:type="dcterms:W3CDTF">2020-01-16T19:07:21Z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0x010100EF579C8AFDA5A94EBF2BFEAA78126DEC</vt:lpwstr>
  </property>
</Properties>
</file>