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5" r:id="rId2"/>
    <p:sldId id="266" r:id="rId3"/>
    <p:sldId id="278" r:id="rId4"/>
    <p:sldId id="277" r:id="rId5"/>
    <p:sldId id="267" r:id="rId6"/>
    <p:sldId id="275" r:id="rId7"/>
    <p:sldId id="281" r:id="rId8"/>
    <p:sldId id="274" r:id="rId9"/>
    <p:sldId id="273" r:id="rId10"/>
    <p:sldId id="269" r:id="rId11"/>
    <p:sldId id="279"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29"/>
    <a:srgbClr val="939598"/>
    <a:srgbClr val="DC2227"/>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5" autoAdjust="0"/>
    <p:restoredTop sz="79635"/>
  </p:normalViewPr>
  <p:slideViewPr>
    <p:cSldViewPr snapToGrid="0" snapToObjects="1">
      <p:cViewPr varScale="1">
        <p:scale>
          <a:sx n="80" d="100"/>
          <a:sy n="80" d="100"/>
        </p:scale>
        <p:origin x="21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D237F0-ABC8-1249-80BB-A141398469B1}" type="doc">
      <dgm:prSet loTypeId="urn:microsoft.com/office/officeart/2005/8/layout/arrow2" loCatId="" qsTypeId="urn:microsoft.com/office/officeart/2005/8/quickstyle/simple1" qsCatId="simple" csTypeId="urn:microsoft.com/office/officeart/2005/8/colors/accent2_1" csCatId="accent2" phldr="1"/>
      <dgm:spPr/>
    </dgm:pt>
    <dgm:pt modelId="{3B541A5C-FE44-F44E-986E-726C7D330B55}">
      <dgm:prSet phldrT="[Text]"/>
      <dgm:spPr/>
      <dgm:t>
        <a:bodyPr/>
        <a:lstStyle/>
        <a:p>
          <a:pPr rtl="0"/>
          <a:r>
            <a:rPr lang="en-US" dirty="0"/>
            <a:t>Fully Commit to &amp; Coordinate the next 5 days work that can be done.</a:t>
          </a:r>
        </a:p>
      </dgm:t>
    </dgm:pt>
    <dgm:pt modelId="{17593E72-37B9-144D-970B-432C1DFF77C4}" type="parTrans" cxnId="{82B1CF4C-9D6C-3D4A-B36F-ACAB76EE261F}">
      <dgm:prSet/>
      <dgm:spPr/>
      <dgm:t>
        <a:bodyPr/>
        <a:lstStyle/>
        <a:p>
          <a:endParaRPr lang="en-US"/>
        </a:p>
      </dgm:t>
    </dgm:pt>
    <dgm:pt modelId="{F34E1F89-EA12-D643-BD6D-D166C09E3AF4}" type="sibTrans" cxnId="{82B1CF4C-9D6C-3D4A-B36F-ACAB76EE261F}">
      <dgm:prSet/>
      <dgm:spPr/>
      <dgm:t>
        <a:bodyPr/>
        <a:lstStyle/>
        <a:p>
          <a:endParaRPr lang="en-US"/>
        </a:p>
      </dgm:t>
    </dgm:pt>
    <dgm:pt modelId="{2F3829F3-D400-D347-802D-82E0C1EEC1D5}">
      <dgm:prSet phldrT="[Text]"/>
      <dgm:spPr/>
      <dgm:t>
        <a:bodyPr/>
        <a:lstStyle/>
        <a:p>
          <a:pPr rtl="0"/>
          <a:r>
            <a:rPr lang="en-US" dirty="0"/>
            <a:t>Set a baseline for &amp; measure team reliability. </a:t>
          </a:r>
        </a:p>
      </dgm:t>
    </dgm:pt>
    <dgm:pt modelId="{C2340243-ECBE-BC46-9D46-8025D07D9CA9}" type="parTrans" cxnId="{EF942E3E-65AA-084F-A92C-D210C8D6CCE7}">
      <dgm:prSet/>
      <dgm:spPr/>
      <dgm:t>
        <a:bodyPr/>
        <a:lstStyle/>
        <a:p>
          <a:endParaRPr lang="en-US"/>
        </a:p>
      </dgm:t>
    </dgm:pt>
    <dgm:pt modelId="{7B02A10C-C9AB-D849-97EB-2924CB031C3E}" type="sibTrans" cxnId="{EF942E3E-65AA-084F-A92C-D210C8D6CCE7}">
      <dgm:prSet/>
      <dgm:spPr/>
      <dgm:t>
        <a:bodyPr/>
        <a:lstStyle/>
        <a:p>
          <a:endParaRPr lang="en-US"/>
        </a:p>
      </dgm:t>
    </dgm:pt>
    <dgm:pt modelId="{5C01A2EE-53C9-A349-A14A-11D3B8E8CFA5}">
      <dgm:prSet phldrT="[Text]"/>
      <dgm:spPr/>
      <dgm:t>
        <a:bodyPr/>
        <a:lstStyle/>
        <a:p>
          <a:pPr rtl="0"/>
          <a:r>
            <a:rPr lang="en-US" dirty="0"/>
            <a:t>Learn and Improve team reliability.</a:t>
          </a:r>
        </a:p>
      </dgm:t>
    </dgm:pt>
    <dgm:pt modelId="{DD39DDB4-503B-D249-AC4F-76D9EB2BFCE1}" type="parTrans" cxnId="{F41C860E-55C4-6448-9E91-3181214DF4C8}">
      <dgm:prSet/>
      <dgm:spPr/>
      <dgm:t>
        <a:bodyPr/>
        <a:lstStyle/>
        <a:p>
          <a:endParaRPr lang="en-US"/>
        </a:p>
      </dgm:t>
    </dgm:pt>
    <dgm:pt modelId="{CBA2F147-C3AF-D941-8C04-BB0BD4170C28}" type="sibTrans" cxnId="{F41C860E-55C4-6448-9E91-3181214DF4C8}">
      <dgm:prSet/>
      <dgm:spPr/>
      <dgm:t>
        <a:bodyPr/>
        <a:lstStyle/>
        <a:p>
          <a:endParaRPr lang="en-US"/>
        </a:p>
      </dgm:t>
    </dgm:pt>
    <dgm:pt modelId="{A9223D09-56F8-BE4F-906E-E41EE19762CA}" type="pres">
      <dgm:prSet presAssocID="{77D237F0-ABC8-1249-80BB-A141398469B1}" presName="arrowDiagram" presStyleCnt="0">
        <dgm:presLayoutVars>
          <dgm:chMax val="5"/>
          <dgm:dir/>
          <dgm:resizeHandles val="exact"/>
        </dgm:presLayoutVars>
      </dgm:prSet>
      <dgm:spPr/>
    </dgm:pt>
    <dgm:pt modelId="{C70FEBD8-5C7F-5644-B238-9632C280D72D}" type="pres">
      <dgm:prSet presAssocID="{77D237F0-ABC8-1249-80BB-A141398469B1}" presName="arrow" presStyleLbl="bgShp" presStyleIdx="0" presStyleCnt="1"/>
      <dgm:spPr/>
    </dgm:pt>
    <dgm:pt modelId="{776949AE-EC81-9648-9133-EF11FA0C4B51}" type="pres">
      <dgm:prSet presAssocID="{77D237F0-ABC8-1249-80BB-A141398469B1}" presName="arrowDiagram3" presStyleCnt="0"/>
      <dgm:spPr/>
    </dgm:pt>
    <dgm:pt modelId="{326CFA2F-772F-BE48-9A62-7D0CF71AD0E8}" type="pres">
      <dgm:prSet presAssocID="{3B541A5C-FE44-F44E-986E-726C7D330B55}" presName="bullet3a" presStyleLbl="node1" presStyleIdx="0" presStyleCnt="3"/>
      <dgm:spPr/>
    </dgm:pt>
    <dgm:pt modelId="{C1CA519F-62DD-2944-93B3-29BD2B83BD1B}" type="pres">
      <dgm:prSet presAssocID="{3B541A5C-FE44-F44E-986E-726C7D330B55}" presName="textBox3a" presStyleLbl="revTx" presStyleIdx="0" presStyleCnt="3" custScaleX="122351" custLinFactNeighborX="16713" custLinFactNeighborY="1198">
        <dgm:presLayoutVars>
          <dgm:bulletEnabled val="1"/>
        </dgm:presLayoutVars>
      </dgm:prSet>
      <dgm:spPr/>
    </dgm:pt>
    <dgm:pt modelId="{AB07E612-30CF-DF4A-961E-22D04A5F11EF}" type="pres">
      <dgm:prSet presAssocID="{2F3829F3-D400-D347-802D-82E0C1EEC1D5}" presName="bullet3b" presStyleLbl="node1" presStyleIdx="1" presStyleCnt="3"/>
      <dgm:spPr/>
    </dgm:pt>
    <dgm:pt modelId="{1B9BD89C-4BEC-2446-857B-429279D7CE3B}" type="pres">
      <dgm:prSet presAssocID="{2F3829F3-D400-D347-802D-82E0C1EEC1D5}" presName="textBox3b" presStyleLbl="revTx" presStyleIdx="1" presStyleCnt="3" custScaleX="115987" custScaleY="43440" custLinFactNeighborX="9014" custLinFactNeighborY="-25452">
        <dgm:presLayoutVars>
          <dgm:bulletEnabled val="1"/>
        </dgm:presLayoutVars>
      </dgm:prSet>
      <dgm:spPr/>
    </dgm:pt>
    <dgm:pt modelId="{B8010F30-0A04-F54D-9BFA-B6751E79D5A2}" type="pres">
      <dgm:prSet presAssocID="{5C01A2EE-53C9-A349-A14A-11D3B8E8CFA5}" presName="bullet3c" presStyleLbl="node1" presStyleIdx="2" presStyleCnt="3"/>
      <dgm:spPr/>
    </dgm:pt>
    <dgm:pt modelId="{03AB1709-CDD9-E24C-B252-F61424B85232}" type="pres">
      <dgm:prSet presAssocID="{5C01A2EE-53C9-A349-A14A-11D3B8E8CFA5}" presName="textBox3c" presStyleLbl="revTx" presStyleIdx="2" presStyleCnt="3" custScaleX="130889" custScaleY="38794" custLinFactNeighborX="19832" custLinFactNeighborY="-27892">
        <dgm:presLayoutVars>
          <dgm:bulletEnabled val="1"/>
        </dgm:presLayoutVars>
      </dgm:prSet>
      <dgm:spPr/>
    </dgm:pt>
  </dgm:ptLst>
  <dgm:cxnLst>
    <dgm:cxn modelId="{F41C860E-55C4-6448-9E91-3181214DF4C8}" srcId="{77D237F0-ABC8-1249-80BB-A141398469B1}" destId="{5C01A2EE-53C9-A349-A14A-11D3B8E8CFA5}" srcOrd="2" destOrd="0" parTransId="{DD39DDB4-503B-D249-AC4F-76D9EB2BFCE1}" sibTransId="{CBA2F147-C3AF-D941-8C04-BB0BD4170C28}"/>
    <dgm:cxn modelId="{49C59B20-1D48-784B-BEF7-367E6DED1973}" type="presOf" srcId="{3B541A5C-FE44-F44E-986E-726C7D330B55}" destId="{C1CA519F-62DD-2944-93B3-29BD2B83BD1B}" srcOrd="0" destOrd="0" presId="urn:microsoft.com/office/officeart/2005/8/layout/arrow2"/>
    <dgm:cxn modelId="{EF942E3E-65AA-084F-A92C-D210C8D6CCE7}" srcId="{77D237F0-ABC8-1249-80BB-A141398469B1}" destId="{2F3829F3-D400-D347-802D-82E0C1EEC1D5}" srcOrd="1" destOrd="0" parTransId="{C2340243-ECBE-BC46-9D46-8025D07D9CA9}" sibTransId="{7B02A10C-C9AB-D849-97EB-2924CB031C3E}"/>
    <dgm:cxn modelId="{82B1CF4C-9D6C-3D4A-B36F-ACAB76EE261F}" srcId="{77D237F0-ABC8-1249-80BB-A141398469B1}" destId="{3B541A5C-FE44-F44E-986E-726C7D330B55}" srcOrd="0" destOrd="0" parTransId="{17593E72-37B9-144D-970B-432C1DFF77C4}" sibTransId="{F34E1F89-EA12-D643-BD6D-D166C09E3AF4}"/>
    <dgm:cxn modelId="{274E2085-ED9B-CA43-8D71-338854E60E36}" type="presOf" srcId="{2F3829F3-D400-D347-802D-82E0C1EEC1D5}" destId="{1B9BD89C-4BEC-2446-857B-429279D7CE3B}" srcOrd="0" destOrd="0" presId="urn:microsoft.com/office/officeart/2005/8/layout/arrow2"/>
    <dgm:cxn modelId="{182EE2A6-CF6E-CE49-8941-5BFF6298B209}" type="presOf" srcId="{5C01A2EE-53C9-A349-A14A-11D3B8E8CFA5}" destId="{03AB1709-CDD9-E24C-B252-F61424B85232}" srcOrd="0" destOrd="0" presId="urn:microsoft.com/office/officeart/2005/8/layout/arrow2"/>
    <dgm:cxn modelId="{E5AF10F0-E1A3-E24D-B52A-84F5D5028EE2}" type="presOf" srcId="{77D237F0-ABC8-1249-80BB-A141398469B1}" destId="{A9223D09-56F8-BE4F-906E-E41EE19762CA}" srcOrd="0" destOrd="0" presId="urn:microsoft.com/office/officeart/2005/8/layout/arrow2"/>
    <dgm:cxn modelId="{71A247EC-461D-F143-ADE8-1F3303D7096A}" type="presParOf" srcId="{A9223D09-56F8-BE4F-906E-E41EE19762CA}" destId="{C70FEBD8-5C7F-5644-B238-9632C280D72D}" srcOrd="0" destOrd="0" presId="urn:microsoft.com/office/officeart/2005/8/layout/arrow2"/>
    <dgm:cxn modelId="{D3577217-AD34-2340-BA61-2185AB99ED2A}" type="presParOf" srcId="{A9223D09-56F8-BE4F-906E-E41EE19762CA}" destId="{776949AE-EC81-9648-9133-EF11FA0C4B51}" srcOrd="1" destOrd="0" presId="urn:microsoft.com/office/officeart/2005/8/layout/arrow2"/>
    <dgm:cxn modelId="{964A065C-95BA-3640-9127-EF9C561B0494}" type="presParOf" srcId="{776949AE-EC81-9648-9133-EF11FA0C4B51}" destId="{326CFA2F-772F-BE48-9A62-7D0CF71AD0E8}" srcOrd="0" destOrd="0" presId="urn:microsoft.com/office/officeart/2005/8/layout/arrow2"/>
    <dgm:cxn modelId="{ECBEB86A-40B9-5C40-9C12-AE4F79C6776C}" type="presParOf" srcId="{776949AE-EC81-9648-9133-EF11FA0C4B51}" destId="{C1CA519F-62DD-2944-93B3-29BD2B83BD1B}" srcOrd="1" destOrd="0" presId="urn:microsoft.com/office/officeart/2005/8/layout/arrow2"/>
    <dgm:cxn modelId="{FCA3A9BB-BD23-2D44-AD63-3D82C179C59C}" type="presParOf" srcId="{776949AE-EC81-9648-9133-EF11FA0C4B51}" destId="{AB07E612-30CF-DF4A-961E-22D04A5F11EF}" srcOrd="2" destOrd="0" presId="urn:microsoft.com/office/officeart/2005/8/layout/arrow2"/>
    <dgm:cxn modelId="{903A96E3-904B-894B-8F70-646CBD6E42A6}" type="presParOf" srcId="{776949AE-EC81-9648-9133-EF11FA0C4B51}" destId="{1B9BD89C-4BEC-2446-857B-429279D7CE3B}" srcOrd="3" destOrd="0" presId="urn:microsoft.com/office/officeart/2005/8/layout/arrow2"/>
    <dgm:cxn modelId="{6A2F09A6-D86E-8B4D-B713-3AAA18FF5B35}" type="presParOf" srcId="{776949AE-EC81-9648-9133-EF11FA0C4B51}" destId="{B8010F30-0A04-F54D-9BFA-B6751E79D5A2}" srcOrd="4" destOrd="0" presId="urn:microsoft.com/office/officeart/2005/8/layout/arrow2"/>
    <dgm:cxn modelId="{145E9C3A-1BBE-BB45-802C-B5DE205569CB}" type="presParOf" srcId="{776949AE-EC81-9648-9133-EF11FA0C4B51}" destId="{03AB1709-CDD9-E24C-B252-F61424B8523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FEBD8-5C7F-5644-B238-9632C280D72D}">
      <dsp:nvSpPr>
        <dsp:cNvPr id="0" name=""/>
        <dsp:cNvSpPr/>
      </dsp:nvSpPr>
      <dsp:spPr>
        <a:xfrm>
          <a:off x="0" y="169333"/>
          <a:ext cx="8128000" cy="5079999"/>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6CFA2F-772F-BE48-9A62-7D0CF71AD0E8}">
      <dsp:nvSpPr>
        <dsp:cNvPr id="0" name=""/>
        <dsp:cNvSpPr/>
      </dsp:nvSpPr>
      <dsp:spPr>
        <a:xfrm>
          <a:off x="1032256" y="3675549"/>
          <a:ext cx="211328" cy="2113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CA519F-62DD-2944-93B3-29BD2B83BD1B}">
      <dsp:nvSpPr>
        <dsp:cNvPr id="0" name=""/>
        <dsp:cNvSpPr/>
      </dsp:nvSpPr>
      <dsp:spPr>
        <a:xfrm>
          <a:off x="1242790" y="3798801"/>
          <a:ext cx="2317112"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066800" rtl="0">
            <a:lnSpc>
              <a:spcPct val="90000"/>
            </a:lnSpc>
            <a:spcBef>
              <a:spcPct val="0"/>
            </a:spcBef>
            <a:spcAft>
              <a:spcPct val="35000"/>
            </a:spcAft>
            <a:buNone/>
          </a:pPr>
          <a:r>
            <a:rPr lang="en-US" sz="2400" kern="1200" dirty="0"/>
            <a:t>Fully Commit to &amp; Coordinate the next 5 days work that can be done.</a:t>
          </a:r>
        </a:p>
      </dsp:txBody>
      <dsp:txXfrm>
        <a:off x="1242790" y="3798801"/>
        <a:ext cx="2317112" cy="1468120"/>
      </dsp:txXfrm>
    </dsp:sp>
    <dsp:sp modelId="{AB07E612-30CF-DF4A-961E-22D04A5F11EF}">
      <dsp:nvSpPr>
        <dsp:cNvPr id="0" name=""/>
        <dsp:cNvSpPr/>
      </dsp:nvSpPr>
      <dsp:spPr>
        <a:xfrm>
          <a:off x="2897632" y="2294805"/>
          <a:ext cx="382016" cy="38201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BD89C-4BEC-2446-857B-429279D7CE3B}">
      <dsp:nvSpPr>
        <dsp:cNvPr id="0" name=""/>
        <dsp:cNvSpPr/>
      </dsp:nvSpPr>
      <dsp:spPr>
        <a:xfrm>
          <a:off x="3108547" y="2563965"/>
          <a:ext cx="2262581" cy="1200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066800" rtl="0">
            <a:lnSpc>
              <a:spcPct val="90000"/>
            </a:lnSpc>
            <a:spcBef>
              <a:spcPct val="0"/>
            </a:spcBef>
            <a:spcAft>
              <a:spcPct val="35000"/>
            </a:spcAft>
            <a:buNone/>
          </a:pPr>
          <a:r>
            <a:rPr lang="en-US" sz="2400" kern="1200" dirty="0"/>
            <a:t>Set a baseline for &amp; measure team reliability. </a:t>
          </a:r>
        </a:p>
      </dsp:txBody>
      <dsp:txXfrm>
        <a:off x="3108547" y="2563965"/>
        <a:ext cx="2262581" cy="1200473"/>
      </dsp:txXfrm>
    </dsp:sp>
    <dsp:sp modelId="{B8010F30-0A04-F54D-9BFA-B6751E79D5A2}">
      <dsp:nvSpPr>
        <dsp:cNvPr id="0" name=""/>
        <dsp:cNvSpPr/>
      </dsp:nvSpPr>
      <dsp:spPr>
        <a:xfrm>
          <a:off x="5140960" y="1454573"/>
          <a:ext cx="528320" cy="5283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B1709-CDD9-E24C-B252-F61424B85232}">
      <dsp:nvSpPr>
        <dsp:cNvPr id="0" name=""/>
        <dsp:cNvSpPr/>
      </dsp:nvSpPr>
      <dsp:spPr>
        <a:xfrm>
          <a:off x="5490707" y="1814448"/>
          <a:ext cx="2553277" cy="136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066800" rtl="0">
            <a:lnSpc>
              <a:spcPct val="90000"/>
            </a:lnSpc>
            <a:spcBef>
              <a:spcPct val="0"/>
            </a:spcBef>
            <a:spcAft>
              <a:spcPct val="35000"/>
            </a:spcAft>
            <a:buNone/>
          </a:pPr>
          <a:r>
            <a:rPr lang="en-US" sz="2400" kern="1200" dirty="0"/>
            <a:t>Learn and Improve team reliability.</a:t>
          </a:r>
        </a:p>
      </dsp:txBody>
      <dsp:txXfrm>
        <a:off x="5490707" y="1814448"/>
        <a:ext cx="2553277" cy="13696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859C8C-BA30-452A-9B31-B69DCAB0E71C}" type="datetimeFigureOut">
              <a:rPr lang="en-US" smtClean="0"/>
              <a:t>8/11/20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1C75B5-2AFA-4A5C-A1FC-7582D1C6808B}" type="slidenum">
              <a:rPr lang="en-US" smtClean="0"/>
              <a:t>‹#›</a:t>
            </a:fld>
            <a:endParaRPr lang="en-US"/>
          </a:p>
        </p:txBody>
      </p:sp>
    </p:spTree>
    <p:extLst>
      <p:ext uri="{BB962C8B-B14F-4D97-AF65-F5344CB8AC3E}">
        <p14:creationId xmlns:p14="http://schemas.microsoft.com/office/powerpoint/2010/main" val="40351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5F1CD-5D9D-234D-9B32-ABB13A3575CF}" type="slidenum">
              <a:rPr lang="en-US" smtClean="0"/>
              <a:t>1</a:t>
            </a:fld>
            <a:endParaRPr lang="en-US"/>
          </a:p>
        </p:txBody>
      </p:sp>
    </p:spTree>
    <p:extLst>
      <p:ext uri="{BB962C8B-B14F-4D97-AF65-F5344CB8AC3E}">
        <p14:creationId xmlns:p14="http://schemas.microsoft.com/office/powerpoint/2010/main" val="29734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team the questions in the slide and solicit feedback and discussion:</a:t>
            </a:r>
          </a:p>
          <a:p>
            <a:endParaRPr lang="en-US" dirty="0"/>
          </a:p>
          <a:p>
            <a:r>
              <a:rPr lang="en-US" dirty="0"/>
              <a:t>Emphasize the following:</a:t>
            </a:r>
          </a:p>
          <a:p>
            <a:endParaRPr lang="en-US" dirty="0"/>
          </a:p>
          <a:p>
            <a:pPr>
              <a:lnSpc>
                <a:spcPct val="100000"/>
              </a:lnSpc>
            </a:pPr>
            <a:r>
              <a:rPr lang="en-US" sz="1200" dirty="0">
                <a:latin typeface="Nunito" pitchFamily="2" charset="77"/>
              </a:rPr>
              <a:t>Making it simple and visual with drawings as well as weekly plans and other important information at hand. Swim lanes help you see overcrowding or conflicts in an area.</a:t>
            </a:r>
          </a:p>
          <a:p>
            <a:pPr>
              <a:lnSpc>
                <a:spcPct val="100000"/>
              </a:lnSpc>
            </a:pPr>
            <a:endParaRPr lang="en-US" sz="1200" dirty="0">
              <a:latin typeface="Nunito" pitchFamily="2" charset="77"/>
            </a:endParaRPr>
          </a:p>
          <a:p>
            <a:pPr>
              <a:lnSpc>
                <a:spcPct val="100000"/>
              </a:lnSpc>
            </a:pPr>
            <a:r>
              <a:rPr lang="en-US" sz="1200" dirty="0">
                <a:latin typeface="Nunito" pitchFamily="2" charset="77"/>
              </a:rPr>
              <a:t>Standing meeting keeps people engaged.</a:t>
            </a:r>
          </a:p>
          <a:p>
            <a:pPr>
              <a:lnSpc>
                <a:spcPct val="100000"/>
              </a:lnSpc>
            </a:pPr>
            <a:endParaRPr lang="en-US" sz="300" dirty="0">
              <a:latin typeface="Nunito" pitchFamily="2" charset="77"/>
            </a:endParaRPr>
          </a:p>
          <a:p>
            <a:pPr>
              <a:lnSpc>
                <a:spcPct val="100000"/>
              </a:lnSpc>
            </a:pPr>
            <a:r>
              <a:rPr lang="en-US" sz="1200" dirty="0">
                <a:latin typeface="Nunito" pitchFamily="2" charset="77"/>
              </a:rPr>
              <a:t>Coral the planning space with everyone inside.</a:t>
            </a:r>
          </a:p>
        </p:txBody>
      </p:sp>
      <p:sp>
        <p:nvSpPr>
          <p:cNvPr id="4" name="Slide Number Placeholder 3"/>
          <p:cNvSpPr>
            <a:spLocks noGrp="1"/>
          </p:cNvSpPr>
          <p:nvPr>
            <p:ph type="sldNum" sz="quarter" idx="5"/>
          </p:nvPr>
        </p:nvSpPr>
        <p:spPr/>
        <p:txBody>
          <a:bodyPr/>
          <a:lstStyle/>
          <a:p>
            <a:fld id="{641C75B5-2AFA-4A5C-A1FC-7582D1C6808B}" type="slidenum">
              <a:rPr lang="en-US" smtClean="0"/>
              <a:t>10</a:t>
            </a:fld>
            <a:endParaRPr lang="en-US"/>
          </a:p>
        </p:txBody>
      </p:sp>
    </p:spTree>
    <p:extLst>
      <p:ext uri="{BB962C8B-B14F-4D97-AF65-F5344CB8AC3E}">
        <p14:creationId xmlns:p14="http://schemas.microsoft.com/office/powerpoint/2010/main" val="414846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11</a:t>
            </a:fld>
            <a:endParaRPr lang="en-US"/>
          </a:p>
        </p:txBody>
      </p:sp>
    </p:spTree>
    <p:extLst>
      <p:ext uri="{BB962C8B-B14F-4D97-AF65-F5344CB8AC3E}">
        <p14:creationId xmlns:p14="http://schemas.microsoft.com/office/powerpoint/2010/main" val="87370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Bringing Lean construction principles to your teams:</a:t>
            </a:r>
          </a:p>
          <a:p>
            <a:endParaRPr lang="en-US" b="1" dirty="0"/>
          </a:p>
          <a:p>
            <a:pPr marL="232943" indent="-232943">
              <a:buFont typeface="+mj-lt"/>
              <a:buAutoNum type="arabicPeriod"/>
            </a:pPr>
            <a:r>
              <a:rPr lang="en-US" dirty="0"/>
              <a:t>Present the following scenarios to your team.</a:t>
            </a:r>
          </a:p>
          <a:p>
            <a:pPr marL="232943" indent="-232943">
              <a:buFont typeface="+mj-lt"/>
              <a:buAutoNum type="arabicPeriod"/>
            </a:pPr>
            <a:endParaRPr lang="en-US" dirty="0"/>
          </a:p>
          <a:p>
            <a:pPr marL="232943" indent="-232943">
              <a:buFont typeface="+mj-lt"/>
              <a:buAutoNum type="arabicPeriod"/>
            </a:pPr>
            <a:r>
              <a:rPr lang="en-US" dirty="0"/>
              <a:t>Prompt them for responses for how they would approach each situation – the goal is to develop a dialog.</a:t>
            </a:r>
          </a:p>
          <a:p>
            <a:pPr marL="232943" indent="-232943">
              <a:buFont typeface="+mj-lt"/>
              <a:buAutoNum type="arabicPeriod"/>
            </a:pPr>
            <a:endParaRPr lang="en-US" dirty="0"/>
          </a:p>
          <a:p>
            <a:pPr marL="232943" indent="-232943">
              <a:buFont typeface="+mj-lt"/>
              <a:buAutoNum type="arabicPeriod"/>
            </a:pPr>
            <a:r>
              <a:rPr lang="en-US" dirty="0"/>
              <a:t>Give feedback on their responses and provide recommended solutions.</a:t>
            </a:r>
          </a:p>
          <a:p>
            <a:pPr marL="232943" indent="-232943">
              <a:buFont typeface="+mj-lt"/>
              <a:buAutoNum type="arabicPeriod"/>
            </a:pPr>
            <a:endParaRPr lang="en-US" dirty="0"/>
          </a:p>
          <a:p>
            <a:pPr marL="232943" indent="-232943">
              <a:buFont typeface="+mj-lt"/>
              <a:buAutoNum type="arabicPeriod"/>
            </a:pPr>
            <a:r>
              <a:rPr lang="en-US" dirty="0"/>
              <a:t>Emphasize the action items to implement lean construction principles that can eliminate waste and increase capacity.</a:t>
            </a:r>
          </a:p>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2</a:t>
            </a:fld>
            <a:endParaRPr lang="en-US"/>
          </a:p>
        </p:txBody>
      </p:sp>
    </p:spTree>
    <p:extLst>
      <p:ext uri="{BB962C8B-B14F-4D97-AF65-F5344CB8AC3E}">
        <p14:creationId xmlns:p14="http://schemas.microsoft.com/office/powerpoint/2010/main" val="306700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3</a:t>
            </a:fld>
            <a:endParaRPr lang="en-US"/>
          </a:p>
        </p:txBody>
      </p:sp>
    </p:spTree>
    <p:extLst>
      <p:ext uri="{BB962C8B-B14F-4D97-AF65-F5344CB8AC3E}">
        <p14:creationId xmlns:p14="http://schemas.microsoft.com/office/powerpoint/2010/main" val="342215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4</a:t>
            </a:fld>
            <a:endParaRPr lang="en-US"/>
          </a:p>
        </p:txBody>
      </p:sp>
    </p:spTree>
    <p:extLst>
      <p:ext uri="{BB962C8B-B14F-4D97-AF65-F5344CB8AC3E}">
        <p14:creationId xmlns:p14="http://schemas.microsoft.com/office/powerpoint/2010/main" val="206926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5</a:t>
            </a:fld>
            <a:endParaRPr lang="en-US"/>
          </a:p>
        </p:txBody>
      </p:sp>
    </p:spTree>
    <p:extLst>
      <p:ext uri="{BB962C8B-B14F-4D97-AF65-F5344CB8AC3E}">
        <p14:creationId xmlns:p14="http://schemas.microsoft.com/office/powerpoint/2010/main" val="352878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main goals of weekly work planning from the short term to the larger overall goal.</a:t>
            </a:r>
          </a:p>
        </p:txBody>
      </p:sp>
      <p:sp>
        <p:nvSpPr>
          <p:cNvPr id="4" name="Slide Number Placeholder 3"/>
          <p:cNvSpPr>
            <a:spLocks noGrp="1"/>
          </p:cNvSpPr>
          <p:nvPr>
            <p:ph type="sldNum" sz="quarter" idx="5"/>
          </p:nvPr>
        </p:nvSpPr>
        <p:spPr/>
        <p:txBody>
          <a:bodyPr/>
          <a:lstStyle/>
          <a:p>
            <a:fld id="{641C75B5-2AFA-4A5C-A1FC-7582D1C6808B}" type="slidenum">
              <a:rPr lang="en-US" smtClean="0"/>
              <a:t>6</a:t>
            </a:fld>
            <a:endParaRPr lang="en-US"/>
          </a:p>
        </p:txBody>
      </p:sp>
    </p:spTree>
    <p:extLst>
      <p:ext uri="{BB962C8B-B14F-4D97-AF65-F5344CB8AC3E}">
        <p14:creationId xmlns:p14="http://schemas.microsoft.com/office/powerpoint/2010/main" val="419403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review the basic elements of the weekly work plan. With the main activity being coordinating and committing to the next 5 days.</a:t>
            </a:r>
          </a:p>
        </p:txBody>
      </p:sp>
      <p:sp>
        <p:nvSpPr>
          <p:cNvPr id="4" name="Slide Number Placeholder 3"/>
          <p:cNvSpPr>
            <a:spLocks noGrp="1"/>
          </p:cNvSpPr>
          <p:nvPr>
            <p:ph type="sldNum" sz="quarter" idx="5"/>
          </p:nvPr>
        </p:nvSpPr>
        <p:spPr/>
        <p:txBody>
          <a:bodyPr/>
          <a:lstStyle/>
          <a:p>
            <a:fld id="{641C75B5-2AFA-4A5C-A1FC-7582D1C6808B}" type="slidenum">
              <a:rPr lang="en-US" smtClean="0"/>
              <a:t>7</a:t>
            </a:fld>
            <a:endParaRPr lang="en-US"/>
          </a:p>
        </p:txBody>
      </p:sp>
    </p:spTree>
    <p:extLst>
      <p:ext uri="{BB962C8B-B14F-4D97-AF65-F5344CB8AC3E}">
        <p14:creationId xmlns:p14="http://schemas.microsoft.com/office/powerpoint/2010/main" val="104522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the major roles and responsibilities of the Last Planners. Ask what concerns they have in participating in this way.</a:t>
            </a:r>
          </a:p>
        </p:txBody>
      </p:sp>
      <p:sp>
        <p:nvSpPr>
          <p:cNvPr id="4" name="Slide Number Placeholder 3"/>
          <p:cNvSpPr>
            <a:spLocks noGrp="1"/>
          </p:cNvSpPr>
          <p:nvPr>
            <p:ph type="sldNum" sz="quarter" idx="5"/>
          </p:nvPr>
        </p:nvSpPr>
        <p:spPr/>
        <p:txBody>
          <a:bodyPr/>
          <a:lstStyle/>
          <a:p>
            <a:fld id="{641C75B5-2AFA-4A5C-A1FC-7582D1C6808B}" type="slidenum">
              <a:rPr lang="en-US" smtClean="0"/>
              <a:t>8</a:t>
            </a:fld>
            <a:endParaRPr lang="en-US"/>
          </a:p>
        </p:txBody>
      </p:sp>
    </p:spTree>
    <p:extLst>
      <p:ext uri="{BB962C8B-B14F-4D97-AF65-F5344CB8AC3E}">
        <p14:creationId xmlns:p14="http://schemas.microsoft.com/office/powerpoint/2010/main" val="2343582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 is to truly collaborate: It is the responsibility of the trades as a team to negotiate with each other to coordinate their work in a way that supports the overall goals of the project as well as their own immediate needs.</a:t>
            </a:r>
          </a:p>
          <a:p>
            <a:endParaRPr lang="en-US" dirty="0"/>
          </a:p>
          <a:p>
            <a:r>
              <a:rPr lang="en-US" dirty="0"/>
              <a:t>If you get the question or comment about the trades having free rain. Point out that although at the weekly work planning level no one should press a sub to commit to more than they can with the resources they have ready and available, that does not mean no action is taken if the work being committed to is less that what is needed to meet the schedule. The CM/GC should take immediate action with the trade(s) involved to figure out how to adjust to meet the project needs. However, that should happen outside the weekly work planning session.</a:t>
            </a:r>
          </a:p>
        </p:txBody>
      </p:sp>
      <p:sp>
        <p:nvSpPr>
          <p:cNvPr id="4" name="Slide Number Placeholder 3"/>
          <p:cNvSpPr>
            <a:spLocks noGrp="1"/>
          </p:cNvSpPr>
          <p:nvPr>
            <p:ph type="sldNum" sz="quarter" idx="5"/>
          </p:nvPr>
        </p:nvSpPr>
        <p:spPr/>
        <p:txBody>
          <a:bodyPr/>
          <a:lstStyle/>
          <a:p>
            <a:fld id="{641C75B5-2AFA-4A5C-A1FC-7582D1C6808B}" type="slidenum">
              <a:rPr lang="en-US" smtClean="0"/>
              <a:t>9</a:t>
            </a:fld>
            <a:endParaRPr lang="en-US"/>
          </a:p>
        </p:txBody>
      </p:sp>
    </p:spTree>
    <p:extLst>
      <p:ext uri="{BB962C8B-B14F-4D97-AF65-F5344CB8AC3E}">
        <p14:creationId xmlns:p14="http://schemas.microsoft.com/office/powerpoint/2010/main" val="20246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AE997-1FAA-5E45-AE1A-EB87337B1FC5}"/>
              </a:ext>
            </a:extLst>
          </p:cNvPr>
          <p:cNvPicPr>
            <a:picLocks noChangeAspect="1"/>
          </p:cNvPicPr>
          <p:nvPr userDrawn="1"/>
        </p:nvPicPr>
        <p:blipFill>
          <a:blip r:embed="rId2"/>
          <a:stretch>
            <a:fillRect/>
          </a:stretch>
        </p:blipFill>
        <p:spPr>
          <a:xfrm>
            <a:off x="476471" y="548152"/>
            <a:ext cx="2537555" cy="1005840"/>
          </a:xfrm>
          <a:prstGeom prst="rect">
            <a:avLst/>
          </a:prstGeom>
        </p:spPr>
      </p:pic>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476471" y="2004769"/>
            <a:ext cx="2361979"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stStyle>
          <a:p>
            <a:pPr lvl="0"/>
            <a:r>
              <a:rPr lang="en-US" dirty="0"/>
              <a:t>Place Date Here</a:t>
            </a:r>
          </a:p>
        </p:txBody>
      </p:sp>
      <p:sp>
        <p:nvSpPr>
          <p:cNvPr id="21" name="Text Placeholder 19">
            <a:extLst>
              <a:ext uri="{FF2B5EF4-FFF2-40B4-BE49-F238E27FC236}">
                <a16:creationId xmlns:a16="http://schemas.microsoft.com/office/drawing/2014/main" id="{5B94F17A-C46E-D64D-9E67-CBA51BCA8BC1}"/>
              </a:ext>
            </a:extLst>
          </p:cNvPr>
          <p:cNvSpPr>
            <a:spLocks noGrp="1"/>
          </p:cNvSpPr>
          <p:nvPr>
            <p:ph type="body" sz="quarter" idx="11" hasCustomPrompt="1"/>
          </p:nvPr>
        </p:nvSpPr>
        <p:spPr>
          <a:xfrm>
            <a:off x="476471" y="2576268"/>
            <a:ext cx="10686829" cy="2028117"/>
          </a:xfrm>
        </p:spPr>
        <p:txBody>
          <a:bodyPr>
            <a:normAutofit/>
          </a:bodyPr>
          <a:lstStyle>
            <a:lvl1pPr marL="0" indent="0">
              <a:buFontTx/>
              <a:buNone/>
              <a:defRPr sz="8000" b="1" i="0">
                <a:solidFill>
                  <a:srgbClr val="221F1F"/>
                </a:solidFill>
                <a:latin typeface="Poppins" pitchFamily="2" charset="77"/>
                <a:cs typeface="Poppins" pitchFamily="2" charset="77"/>
              </a:defRPr>
            </a:lvl1pPr>
          </a:lstStyle>
          <a:p>
            <a:pPr lvl="0"/>
            <a:r>
              <a:rPr lang="en-US" dirty="0"/>
              <a:t>Place Presentation Title Here</a:t>
            </a:r>
          </a:p>
        </p:txBody>
      </p:sp>
      <p:sp>
        <p:nvSpPr>
          <p:cNvPr id="23" name="Text Placeholder 19">
            <a:extLst>
              <a:ext uri="{FF2B5EF4-FFF2-40B4-BE49-F238E27FC236}">
                <a16:creationId xmlns:a16="http://schemas.microsoft.com/office/drawing/2014/main" id="{7681E22C-DC4C-674E-8F7D-9DB61A30A915}"/>
              </a:ext>
            </a:extLst>
          </p:cNvPr>
          <p:cNvSpPr>
            <a:spLocks noGrp="1"/>
          </p:cNvSpPr>
          <p:nvPr>
            <p:ph type="body" sz="quarter" idx="12" hasCustomPrompt="1"/>
          </p:nvPr>
        </p:nvSpPr>
        <p:spPr>
          <a:xfrm>
            <a:off x="4981575" y="712934"/>
            <a:ext cx="6733954" cy="676275"/>
          </a:xfrm>
        </p:spPr>
        <p:txBody>
          <a:bodyPr anchor="ctr">
            <a:normAutofit/>
          </a:bodyPr>
          <a:lstStyle>
            <a:lvl1pPr marL="0" indent="0" algn="r">
              <a:lnSpc>
                <a:spcPts val="1860"/>
              </a:lnSpc>
              <a:buFontTx/>
              <a:buNone/>
              <a:defRPr sz="1800" b="1" i="0">
                <a:solidFill>
                  <a:srgbClr val="929497"/>
                </a:solidFill>
                <a:latin typeface="Poppins" pitchFamily="2" charset="77"/>
                <a:cs typeface="Poppins" pitchFamily="2" charset="77"/>
              </a:defRPr>
            </a:lvl1pPr>
          </a:lstStyle>
          <a:p>
            <a:pPr lvl="0"/>
            <a:r>
              <a:rPr lang="en-US" dirty="0"/>
              <a:t>Name of Chapter/ Event Name</a:t>
            </a:r>
          </a:p>
        </p:txBody>
      </p:sp>
      <p:sp>
        <p:nvSpPr>
          <p:cNvPr id="24" name="Rectangle 23">
            <a:extLst>
              <a:ext uri="{FF2B5EF4-FFF2-40B4-BE49-F238E27FC236}">
                <a16:creationId xmlns:a16="http://schemas.microsoft.com/office/drawing/2014/main" id="{47CA5187-4A9A-4541-9A36-E87DBF5AFD56}"/>
              </a:ext>
            </a:extLst>
          </p:cNvPr>
          <p:cNvSpPr/>
          <p:nvPr userDrawn="1"/>
        </p:nvSpPr>
        <p:spPr>
          <a:xfrm>
            <a:off x="0" y="6181725"/>
            <a:ext cx="12192000" cy="676275"/>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03942D8-AEBE-A949-A9AB-C02805F98417}"/>
              </a:ext>
            </a:extLst>
          </p:cNvPr>
          <p:cNvSpPr txBox="1"/>
          <p:nvPr userDrawn="1"/>
        </p:nvSpPr>
        <p:spPr>
          <a:xfrm>
            <a:off x="476471" y="5431302"/>
            <a:ext cx="39717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i="0" dirty="0">
                <a:solidFill>
                  <a:srgbClr val="4E4E4E"/>
                </a:solidFill>
                <a:effectLst/>
                <a:latin typeface="Nunito ExtraLight" pitchFamily="2" charset="77"/>
                <a:ea typeface="Calibri" panose="020F0502020204030204" pitchFamily="34" charset="0"/>
                <a:cs typeface="Arial" panose="020B0604020202020204" pitchFamily="34" charset="0"/>
              </a:rPr>
              <a:t>Developed by the AGC Lean Construction Forum</a:t>
            </a:r>
            <a:endParaRPr lang="en-US" sz="1400" b="0" i="0" dirty="0">
              <a:solidFill>
                <a:srgbClr val="4E4E4E"/>
              </a:solidFill>
              <a:latin typeface="Nunito ExtraLight" pitchFamily="2" charset="77"/>
            </a:endParaRPr>
          </a:p>
        </p:txBody>
      </p:sp>
      <p:sp>
        <p:nvSpPr>
          <p:cNvPr id="30" name="TextBox 29">
            <a:extLst>
              <a:ext uri="{FF2B5EF4-FFF2-40B4-BE49-F238E27FC236}">
                <a16:creationId xmlns:a16="http://schemas.microsoft.com/office/drawing/2014/main" id="{D2CDC78A-1DA5-7D4C-8E95-048DA73365E1}"/>
              </a:ext>
            </a:extLst>
          </p:cNvPr>
          <p:cNvSpPr txBox="1"/>
          <p:nvPr userDrawn="1"/>
        </p:nvSpPr>
        <p:spPr>
          <a:xfrm>
            <a:off x="8138160" y="6404446"/>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Nunito" pitchFamily="2" charset="77"/>
                <a:ea typeface="Cambria" panose="02040503050406030204" pitchFamily="18" charset="0"/>
              </a:rPr>
              <a:t>©</a:t>
            </a:r>
            <a:r>
              <a:rPr lang="en-US" sz="1000" dirty="0">
                <a:solidFill>
                  <a:schemeClr val="bg1"/>
                </a:solidFill>
                <a:latin typeface="Nunito" pitchFamily="2" charset="77"/>
              </a:rPr>
              <a:t>2019  The Associated General Contractors of America, Inc.</a:t>
            </a:r>
          </a:p>
        </p:txBody>
      </p:sp>
      <p:pic>
        <p:nvPicPr>
          <p:cNvPr id="9" name="Picture 8" descr="https://www.agc.org/sites/default/files/CEUS.png">
            <a:extLst>
              <a:ext uri="{FF2B5EF4-FFF2-40B4-BE49-F238E27FC236}">
                <a16:creationId xmlns:a16="http://schemas.microsoft.com/office/drawing/2014/main" id="{738AAEB1-5ED1-47AE-BCC5-B659E722D2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5690"/>
          <a:stretch/>
        </p:blipFill>
        <p:spPr bwMode="auto">
          <a:xfrm>
            <a:off x="6096000" y="5192977"/>
            <a:ext cx="1146360" cy="6556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B2836BC-8FC7-4579-86B3-B7C7D63F39F7}"/>
              </a:ext>
            </a:extLst>
          </p:cNvPr>
          <p:cNvSpPr/>
          <p:nvPr userDrawn="1"/>
        </p:nvSpPr>
        <p:spPr>
          <a:xfrm>
            <a:off x="7372784" y="5231055"/>
            <a:ext cx="4441426" cy="60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en-US" sz="1100" b="0" i="0" dirty="0">
                <a:solidFill>
                  <a:srgbClr val="939598"/>
                </a:solidFill>
                <a:latin typeface="Nunito ExtraLight" pitchFamily="2" charset="77"/>
              </a:rPr>
              <a:t>.25 CM-Lean CE Credit | AGC of America recognizes this this series as qualifying for continuing education hours towards the renewal of AGC’s Certificate of Management-Lean Construction (CM-Lean). </a:t>
            </a:r>
          </a:p>
        </p:txBody>
      </p:sp>
    </p:spTree>
    <p:extLst>
      <p:ext uri="{BB962C8B-B14F-4D97-AF65-F5344CB8AC3E}">
        <p14:creationId xmlns:p14="http://schemas.microsoft.com/office/powerpoint/2010/main" val="167514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3 points and supporting text">
    <p:spTree>
      <p:nvGrpSpPr>
        <p:cNvPr id="1" name=""/>
        <p:cNvGrpSpPr/>
        <p:nvPr/>
      </p:nvGrpSpPr>
      <p:grpSpPr>
        <a:xfrm>
          <a:off x="0" y="0"/>
          <a:ext cx="0" cy="0"/>
          <a:chOff x="0" y="0"/>
          <a:chExt cx="0" cy="0"/>
        </a:xfrm>
      </p:grpSpPr>
      <p:sp>
        <p:nvSpPr>
          <p:cNvPr id="26" name="Text Placeholder 19">
            <a:extLst>
              <a:ext uri="{FF2B5EF4-FFF2-40B4-BE49-F238E27FC236}">
                <a16:creationId xmlns:a16="http://schemas.microsoft.com/office/drawing/2014/main" id="{B0DCE14E-FACB-6443-A52B-A8E449B4BCC3}"/>
              </a:ext>
            </a:extLst>
          </p:cNvPr>
          <p:cNvSpPr>
            <a:spLocks noGrp="1"/>
          </p:cNvSpPr>
          <p:nvPr>
            <p:ph type="body" sz="quarter" idx="15" hasCustomPrompt="1"/>
          </p:nvPr>
        </p:nvSpPr>
        <p:spPr>
          <a:xfrm>
            <a:off x="5629498" y="3242002"/>
            <a:ext cx="5324252"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Handicapping the new Congress</a:t>
            </a:r>
          </a:p>
        </p:txBody>
      </p:sp>
      <p:pic>
        <p:nvPicPr>
          <p:cNvPr id="14" name="Picture 13">
            <a:extLst>
              <a:ext uri="{FF2B5EF4-FFF2-40B4-BE49-F238E27FC236}">
                <a16:creationId xmlns:a16="http://schemas.microsoft.com/office/drawing/2014/main" id="{381AE997-1FAA-5E45-AE1A-EB87337B1FC5}"/>
              </a:ext>
            </a:extLst>
          </p:cNvPr>
          <p:cNvPicPr>
            <a:picLocks noChangeAspect="1"/>
          </p:cNvPicPr>
          <p:nvPr userDrawn="1"/>
        </p:nvPicPr>
        <p:blipFill>
          <a:blip r:embed="rId2"/>
          <a:stretch>
            <a:fillRect/>
          </a:stretch>
        </p:blipFill>
        <p:spPr>
          <a:xfrm>
            <a:off x="9378717" y="296944"/>
            <a:ext cx="2306868" cy="914400"/>
          </a:xfrm>
          <a:prstGeom prst="rect">
            <a:avLst/>
          </a:prstGeom>
        </p:spPr>
      </p:pic>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5629498" y="1686653"/>
            <a:ext cx="5324252"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954088" y="2545883"/>
            <a:ext cx="3436937" cy="2249488"/>
          </a:xfrm>
        </p:spPr>
        <p:txBody>
          <a:bodyPr>
            <a:normAutofit/>
          </a:bodyPr>
          <a:lstStyle>
            <a:lvl1pPr marL="0" indent="0">
              <a:buFontTx/>
              <a:buNone/>
              <a:defRPr sz="4400" b="1" i="0">
                <a:latin typeface="Poppins" pitchFamily="2" charset="77"/>
                <a:cs typeface="Poppins" pitchFamily="2" charset="77"/>
              </a:defRPr>
            </a:lvl1pPr>
          </a:lstStyle>
          <a:p>
            <a:r>
              <a:rPr lang="en-US" dirty="0"/>
              <a:t>Legislative Report Sample</a:t>
            </a:r>
          </a:p>
        </p:txBody>
      </p:sp>
      <p:sp>
        <p:nvSpPr>
          <p:cNvPr id="25" name="Text Placeholder 19">
            <a:extLst>
              <a:ext uri="{FF2B5EF4-FFF2-40B4-BE49-F238E27FC236}">
                <a16:creationId xmlns:a16="http://schemas.microsoft.com/office/drawing/2014/main" id="{ED0BD5D7-DDDC-D24E-92D6-E835217C97ED}"/>
              </a:ext>
            </a:extLst>
          </p:cNvPr>
          <p:cNvSpPr>
            <a:spLocks noGrp="1"/>
          </p:cNvSpPr>
          <p:nvPr>
            <p:ph type="body" sz="quarter" idx="14" hasCustomPrompt="1"/>
          </p:nvPr>
        </p:nvSpPr>
        <p:spPr>
          <a:xfrm>
            <a:off x="5629498" y="2115278"/>
            <a:ext cx="5324252" cy="989872"/>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28" name="Text Placeholder 19">
            <a:extLst>
              <a:ext uri="{FF2B5EF4-FFF2-40B4-BE49-F238E27FC236}">
                <a16:creationId xmlns:a16="http://schemas.microsoft.com/office/drawing/2014/main" id="{7BF75886-421B-A746-B44C-4D4609BACD83}"/>
              </a:ext>
            </a:extLst>
          </p:cNvPr>
          <p:cNvSpPr>
            <a:spLocks noGrp="1"/>
          </p:cNvSpPr>
          <p:nvPr>
            <p:ph type="body" sz="quarter" idx="16" hasCustomPrompt="1"/>
          </p:nvPr>
        </p:nvSpPr>
        <p:spPr>
          <a:xfrm>
            <a:off x="5629498" y="3670627"/>
            <a:ext cx="5324252" cy="989872"/>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31" name="Text Placeholder 19">
            <a:extLst>
              <a:ext uri="{FF2B5EF4-FFF2-40B4-BE49-F238E27FC236}">
                <a16:creationId xmlns:a16="http://schemas.microsoft.com/office/drawing/2014/main" id="{042248E0-9134-654B-8098-6498A88263E8}"/>
              </a:ext>
            </a:extLst>
          </p:cNvPr>
          <p:cNvSpPr>
            <a:spLocks noGrp="1"/>
          </p:cNvSpPr>
          <p:nvPr>
            <p:ph type="body" sz="quarter" idx="17" hasCustomPrompt="1"/>
          </p:nvPr>
        </p:nvSpPr>
        <p:spPr>
          <a:xfrm>
            <a:off x="5629498" y="4804102"/>
            <a:ext cx="5324252"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Unfinished business</a:t>
            </a:r>
          </a:p>
        </p:txBody>
      </p:sp>
      <p:sp>
        <p:nvSpPr>
          <p:cNvPr id="33" name="Text Placeholder 19">
            <a:extLst>
              <a:ext uri="{FF2B5EF4-FFF2-40B4-BE49-F238E27FC236}">
                <a16:creationId xmlns:a16="http://schemas.microsoft.com/office/drawing/2014/main" id="{1E5A9745-7E51-FC4E-A65E-72F8A7E1CF67}"/>
              </a:ext>
            </a:extLst>
          </p:cNvPr>
          <p:cNvSpPr>
            <a:spLocks noGrp="1"/>
          </p:cNvSpPr>
          <p:nvPr>
            <p:ph type="body" sz="quarter" idx="18" hasCustomPrompt="1"/>
          </p:nvPr>
        </p:nvSpPr>
        <p:spPr>
          <a:xfrm>
            <a:off x="5629498" y="5232727"/>
            <a:ext cx="5324252" cy="989872"/>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16" name="Content Placeholder 15">
            <a:extLst>
              <a:ext uri="{FF2B5EF4-FFF2-40B4-BE49-F238E27FC236}">
                <a16:creationId xmlns:a16="http://schemas.microsoft.com/office/drawing/2014/main" id="{01A9AC12-46AB-744B-98F9-DDD5ADF500D8}"/>
              </a:ext>
            </a:extLst>
          </p:cNvPr>
          <p:cNvSpPr>
            <a:spLocks noGrp="1" noChangeAspect="1"/>
          </p:cNvSpPr>
          <p:nvPr>
            <p:ph sz="quarter" idx="19"/>
          </p:nvPr>
        </p:nvSpPr>
        <p:spPr>
          <a:xfrm>
            <a:off x="5284784" y="1731320"/>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4" name="Content Placeholder 15">
            <a:extLst>
              <a:ext uri="{FF2B5EF4-FFF2-40B4-BE49-F238E27FC236}">
                <a16:creationId xmlns:a16="http://schemas.microsoft.com/office/drawing/2014/main" id="{5A5E7876-871F-4E40-85E4-FFF79FA831C5}"/>
              </a:ext>
            </a:extLst>
          </p:cNvPr>
          <p:cNvSpPr>
            <a:spLocks noGrp="1" noChangeAspect="1"/>
          </p:cNvSpPr>
          <p:nvPr>
            <p:ph sz="quarter" idx="20"/>
          </p:nvPr>
        </p:nvSpPr>
        <p:spPr>
          <a:xfrm>
            <a:off x="5284784" y="3286669"/>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5" name="Content Placeholder 15">
            <a:extLst>
              <a:ext uri="{FF2B5EF4-FFF2-40B4-BE49-F238E27FC236}">
                <a16:creationId xmlns:a16="http://schemas.microsoft.com/office/drawing/2014/main" id="{7E5BA452-BCDA-E945-AAA6-80D19778F59F}"/>
              </a:ext>
            </a:extLst>
          </p:cNvPr>
          <p:cNvSpPr>
            <a:spLocks noGrp="1" noChangeAspect="1"/>
          </p:cNvSpPr>
          <p:nvPr>
            <p:ph sz="quarter" idx="21"/>
          </p:nvPr>
        </p:nvSpPr>
        <p:spPr>
          <a:xfrm>
            <a:off x="5280987" y="4848769"/>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DCA65DE-0F0F-1444-95AB-4B826B2B1C63}"/>
              </a:ext>
            </a:extLst>
          </p:cNvPr>
          <p:cNvSpPr txBox="1"/>
          <p:nvPr userDrawn="1"/>
        </p:nvSpPr>
        <p:spPr>
          <a:xfrm>
            <a:off x="8138160" y="6474019"/>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a:t>
            </a:r>
            <a:r>
              <a:rPr lang="en-US" sz="1000" dirty="0">
                <a:solidFill>
                  <a:srgbClr val="4E4E4E"/>
                </a:solidFill>
                <a:latin typeface="Nunito" pitchFamily="2" charset="77"/>
              </a:rPr>
              <a:t>2019  The Associated General Contractors of America, Inc.</a:t>
            </a:r>
          </a:p>
        </p:txBody>
      </p:sp>
      <p:sp>
        <p:nvSpPr>
          <p:cNvPr id="38" name="TextBox 37">
            <a:extLst>
              <a:ext uri="{FF2B5EF4-FFF2-40B4-BE49-F238E27FC236}">
                <a16:creationId xmlns:a16="http://schemas.microsoft.com/office/drawing/2014/main" id="{820A7CEA-8ECB-1042-ABB0-F430B0033B5B}"/>
              </a:ext>
            </a:extLst>
          </p:cNvPr>
          <p:cNvSpPr txBox="1"/>
          <p:nvPr userDrawn="1"/>
        </p:nvSpPr>
        <p:spPr>
          <a:xfrm>
            <a:off x="474096" y="6487603"/>
            <a:ext cx="430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29100-33B3-A14D-8534-25BD471357C9}" type="slidenum">
              <a:rPr lang="en-US" sz="1000" b="0" i="0" smtClean="0">
                <a:solidFill>
                  <a:srgbClr val="221F1F"/>
                </a:solidFill>
                <a:latin typeface="Nunito" pitchFamily="2" charset="77"/>
              </a:rPr>
              <a:t>‹#›</a:t>
            </a:fld>
            <a:r>
              <a:rPr lang="en-US" sz="1000" b="0" i="0" dirty="0">
                <a:solidFill>
                  <a:srgbClr val="221F1F"/>
                </a:solidFill>
                <a:latin typeface="Nunito" pitchFamily="2" charset="77"/>
              </a:rPr>
              <a:t> |</a:t>
            </a:r>
          </a:p>
        </p:txBody>
      </p:sp>
      <p:sp>
        <p:nvSpPr>
          <p:cNvPr id="39" name="Text Placeholder 4">
            <a:extLst>
              <a:ext uri="{FF2B5EF4-FFF2-40B4-BE49-F238E27FC236}">
                <a16:creationId xmlns:a16="http://schemas.microsoft.com/office/drawing/2014/main" id="{1CA48C73-8938-D04A-B3D9-3C9B048E52B1}"/>
              </a:ext>
            </a:extLst>
          </p:cNvPr>
          <p:cNvSpPr>
            <a:spLocks noGrp="1"/>
          </p:cNvSpPr>
          <p:nvPr>
            <p:ph type="body" sz="quarter" idx="22" hasCustomPrompt="1"/>
          </p:nvPr>
        </p:nvSpPr>
        <p:spPr>
          <a:xfrm>
            <a:off x="867265" y="6487603"/>
            <a:ext cx="6269405" cy="246221"/>
          </a:xfrm>
        </p:spPr>
        <p:txBody>
          <a:bodyPr>
            <a:noAutofit/>
          </a:bodyPr>
          <a:lstStyle>
            <a:lvl1pPr marL="0" indent="0" algn="l">
              <a:buFontTx/>
              <a:buNone/>
              <a:defRPr sz="1000" b="1" i="0">
                <a:latin typeface="ITC Avant Garde Gothic Pro" panose="020B0602020202020204" pitchFamily="34" charset="77"/>
              </a:defRPr>
            </a:lvl1pPr>
          </a:lstStyle>
          <a:p>
            <a:r>
              <a:rPr lang="en-US" sz="1000" b="0" i="0" dirty="0">
                <a:solidFill>
                  <a:srgbClr val="221F1F"/>
                </a:solidFill>
                <a:latin typeface="Nunito" pitchFamily="2" charset="77"/>
              </a:rPr>
              <a:t>Presentation Name</a:t>
            </a:r>
            <a:endParaRPr lang="en-US" sz="1200" b="0" i="0" dirty="0">
              <a:solidFill>
                <a:srgbClr val="221F1F"/>
              </a:solidFill>
              <a:latin typeface="Nunito" pitchFamily="2" charset="77"/>
            </a:endParaRPr>
          </a:p>
        </p:txBody>
      </p:sp>
    </p:spTree>
    <p:extLst>
      <p:ext uri="{BB962C8B-B14F-4D97-AF65-F5344CB8AC3E}">
        <p14:creationId xmlns:p14="http://schemas.microsoft.com/office/powerpoint/2010/main" val="39901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with 3 points and supporting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AE997-1FAA-5E45-AE1A-EB87337B1FC5}"/>
              </a:ext>
            </a:extLst>
          </p:cNvPr>
          <p:cNvPicPr>
            <a:picLocks noChangeAspect="1"/>
          </p:cNvPicPr>
          <p:nvPr userDrawn="1"/>
        </p:nvPicPr>
        <p:blipFill>
          <a:blip r:embed="rId2"/>
          <a:stretch>
            <a:fillRect/>
          </a:stretch>
        </p:blipFill>
        <p:spPr>
          <a:xfrm>
            <a:off x="9378717" y="296944"/>
            <a:ext cx="2306868" cy="914400"/>
          </a:xfrm>
          <a:prstGeom prst="rect">
            <a:avLst/>
          </a:prstGeom>
        </p:spPr>
      </p:pic>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1369034" y="2714695"/>
            <a:ext cx="9316090"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1632146" y="1621999"/>
            <a:ext cx="7994703" cy="914400"/>
          </a:xfrm>
        </p:spPr>
        <p:txBody>
          <a:bodyPr>
            <a:normAutofit/>
          </a:bodyPr>
          <a:lstStyle>
            <a:lvl1pPr marL="0" indent="0" algn="ctr">
              <a:buFontTx/>
              <a:buNone/>
              <a:defRPr sz="4400" b="1" i="0">
                <a:latin typeface="Poppins" pitchFamily="2" charset="77"/>
                <a:cs typeface="Poppins" pitchFamily="2" charset="77"/>
              </a:defRPr>
            </a:lvl1pPr>
          </a:lstStyle>
          <a:p>
            <a:r>
              <a:rPr lang="en-US" dirty="0"/>
              <a:t>Legislative Report Sample</a:t>
            </a:r>
          </a:p>
        </p:txBody>
      </p:sp>
      <p:sp>
        <p:nvSpPr>
          <p:cNvPr id="25" name="Text Placeholder 19">
            <a:extLst>
              <a:ext uri="{FF2B5EF4-FFF2-40B4-BE49-F238E27FC236}">
                <a16:creationId xmlns:a16="http://schemas.microsoft.com/office/drawing/2014/main" id="{ED0BD5D7-DDDC-D24E-92D6-E835217C97ED}"/>
              </a:ext>
            </a:extLst>
          </p:cNvPr>
          <p:cNvSpPr>
            <a:spLocks noGrp="1"/>
          </p:cNvSpPr>
          <p:nvPr>
            <p:ph type="body" sz="quarter" idx="14" hasCustomPrompt="1"/>
          </p:nvPr>
        </p:nvSpPr>
        <p:spPr>
          <a:xfrm>
            <a:off x="1369034" y="3143320"/>
            <a:ext cx="9316090" cy="700340"/>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16" name="Content Placeholder 15">
            <a:extLst>
              <a:ext uri="{FF2B5EF4-FFF2-40B4-BE49-F238E27FC236}">
                <a16:creationId xmlns:a16="http://schemas.microsoft.com/office/drawing/2014/main" id="{01A9AC12-46AB-744B-98F9-DDD5ADF500D8}"/>
              </a:ext>
            </a:extLst>
          </p:cNvPr>
          <p:cNvSpPr>
            <a:spLocks noGrp="1" noChangeAspect="1"/>
          </p:cNvSpPr>
          <p:nvPr>
            <p:ph sz="quarter" idx="19"/>
          </p:nvPr>
        </p:nvSpPr>
        <p:spPr>
          <a:xfrm>
            <a:off x="1024320" y="2759362"/>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DCA65DE-0F0F-1444-95AB-4B826B2B1C63}"/>
              </a:ext>
            </a:extLst>
          </p:cNvPr>
          <p:cNvSpPr txBox="1"/>
          <p:nvPr userDrawn="1"/>
        </p:nvSpPr>
        <p:spPr>
          <a:xfrm>
            <a:off x="8138160" y="6474019"/>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a:t>
            </a:r>
            <a:r>
              <a:rPr lang="en-US" sz="1000" dirty="0">
                <a:solidFill>
                  <a:srgbClr val="4E4E4E"/>
                </a:solidFill>
                <a:latin typeface="Nunito" pitchFamily="2" charset="77"/>
              </a:rPr>
              <a:t>2019  The Associated General Contractors of America, Inc.</a:t>
            </a:r>
          </a:p>
        </p:txBody>
      </p:sp>
      <p:sp>
        <p:nvSpPr>
          <p:cNvPr id="38" name="TextBox 37">
            <a:extLst>
              <a:ext uri="{FF2B5EF4-FFF2-40B4-BE49-F238E27FC236}">
                <a16:creationId xmlns:a16="http://schemas.microsoft.com/office/drawing/2014/main" id="{820A7CEA-8ECB-1042-ABB0-F430B0033B5B}"/>
              </a:ext>
            </a:extLst>
          </p:cNvPr>
          <p:cNvSpPr txBox="1"/>
          <p:nvPr userDrawn="1"/>
        </p:nvSpPr>
        <p:spPr>
          <a:xfrm>
            <a:off x="474096" y="6487603"/>
            <a:ext cx="430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29100-33B3-A14D-8534-25BD471357C9}" type="slidenum">
              <a:rPr lang="en-US" sz="1000" b="0" i="0" smtClean="0">
                <a:solidFill>
                  <a:srgbClr val="221F1F"/>
                </a:solidFill>
                <a:latin typeface="Nunito" pitchFamily="2" charset="77"/>
              </a:rPr>
              <a:t>‹#›</a:t>
            </a:fld>
            <a:r>
              <a:rPr lang="en-US" sz="1000" b="0" i="0" dirty="0">
                <a:solidFill>
                  <a:srgbClr val="221F1F"/>
                </a:solidFill>
                <a:latin typeface="Nunito" pitchFamily="2" charset="77"/>
              </a:rPr>
              <a:t> |</a:t>
            </a:r>
          </a:p>
        </p:txBody>
      </p:sp>
      <p:sp>
        <p:nvSpPr>
          <p:cNvPr id="39" name="Text Placeholder 4">
            <a:extLst>
              <a:ext uri="{FF2B5EF4-FFF2-40B4-BE49-F238E27FC236}">
                <a16:creationId xmlns:a16="http://schemas.microsoft.com/office/drawing/2014/main" id="{1CA48C73-8938-D04A-B3D9-3C9B048E52B1}"/>
              </a:ext>
            </a:extLst>
          </p:cNvPr>
          <p:cNvSpPr>
            <a:spLocks noGrp="1"/>
          </p:cNvSpPr>
          <p:nvPr>
            <p:ph type="body" sz="quarter" idx="22" hasCustomPrompt="1"/>
          </p:nvPr>
        </p:nvSpPr>
        <p:spPr>
          <a:xfrm>
            <a:off x="867265" y="6487603"/>
            <a:ext cx="6269405" cy="246221"/>
          </a:xfrm>
        </p:spPr>
        <p:txBody>
          <a:bodyPr>
            <a:noAutofit/>
          </a:bodyPr>
          <a:lstStyle>
            <a:lvl1pPr marL="0" indent="0" algn="l">
              <a:buFontTx/>
              <a:buNone/>
              <a:defRPr sz="1000" b="1" i="0">
                <a:latin typeface="ITC Avant Garde Gothic Pro" panose="020B0602020202020204" pitchFamily="34" charset="77"/>
              </a:defRPr>
            </a:lvl1pPr>
          </a:lstStyle>
          <a:p>
            <a:r>
              <a:rPr lang="en-US" sz="1000" b="0" i="0" dirty="0">
                <a:solidFill>
                  <a:srgbClr val="221F1F"/>
                </a:solidFill>
                <a:latin typeface="Nunito" pitchFamily="2" charset="77"/>
              </a:rPr>
              <a:t>Presentation Name</a:t>
            </a:r>
            <a:endParaRPr lang="en-US" sz="1200" b="0" i="0" dirty="0">
              <a:solidFill>
                <a:srgbClr val="221F1F"/>
              </a:solidFill>
              <a:latin typeface="Nunito" pitchFamily="2" charset="77"/>
            </a:endParaRPr>
          </a:p>
        </p:txBody>
      </p:sp>
      <p:sp>
        <p:nvSpPr>
          <p:cNvPr id="17" name="Text Placeholder 19">
            <a:extLst>
              <a:ext uri="{FF2B5EF4-FFF2-40B4-BE49-F238E27FC236}">
                <a16:creationId xmlns:a16="http://schemas.microsoft.com/office/drawing/2014/main" id="{9176A65F-EF78-2844-A632-BCA18621EA62}"/>
              </a:ext>
            </a:extLst>
          </p:cNvPr>
          <p:cNvSpPr>
            <a:spLocks noGrp="1"/>
          </p:cNvSpPr>
          <p:nvPr>
            <p:ph type="body" sz="quarter" idx="23" hasCustomPrompt="1"/>
          </p:nvPr>
        </p:nvSpPr>
        <p:spPr>
          <a:xfrm>
            <a:off x="1369034" y="3855127"/>
            <a:ext cx="9316090"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18" name="Text Placeholder 19">
            <a:extLst>
              <a:ext uri="{FF2B5EF4-FFF2-40B4-BE49-F238E27FC236}">
                <a16:creationId xmlns:a16="http://schemas.microsoft.com/office/drawing/2014/main" id="{083AF03F-F8D8-3940-B698-16EAF1D5C452}"/>
              </a:ext>
            </a:extLst>
          </p:cNvPr>
          <p:cNvSpPr>
            <a:spLocks noGrp="1"/>
          </p:cNvSpPr>
          <p:nvPr>
            <p:ph type="body" sz="quarter" idx="24" hasCustomPrompt="1"/>
          </p:nvPr>
        </p:nvSpPr>
        <p:spPr>
          <a:xfrm>
            <a:off x="1369034" y="4283752"/>
            <a:ext cx="9316090" cy="700340"/>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19" name="Content Placeholder 15">
            <a:extLst>
              <a:ext uri="{FF2B5EF4-FFF2-40B4-BE49-F238E27FC236}">
                <a16:creationId xmlns:a16="http://schemas.microsoft.com/office/drawing/2014/main" id="{DD7959D9-E7F6-9943-86FC-367B4CEEE83E}"/>
              </a:ext>
            </a:extLst>
          </p:cNvPr>
          <p:cNvSpPr>
            <a:spLocks noGrp="1" noChangeAspect="1"/>
          </p:cNvSpPr>
          <p:nvPr>
            <p:ph sz="quarter" idx="25"/>
          </p:nvPr>
        </p:nvSpPr>
        <p:spPr>
          <a:xfrm>
            <a:off x="1024320" y="3899794"/>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21" name="Text Placeholder 19">
            <a:extLst>
              <a:ext uri="{FF2B5EF4-FFF2-40B4-BE49-F238E27FC236}">
                <a16:creationId xmlns:a16="http://schemas.microsoft.com/office/drawing/2014/main" id="{7C3F1E42-9043-ED4E-AE1C-15CB5A9C5D48}"/>
              </a:ext>
            </a:extLst>
          </p:cNvPr>
          <p:cNvSpPr>
            <a:spLocks noGrp="1"/>
          </p:cNvSpPr>
          <p:nvPr>
            <p:ph type="body" sz="quarter" idx="26" hasCustomPrompt="1"/>
          </p:nvPr>
        </p:nvSpPr>
        <p:spPr>
          <a:xfrm>
            <a:off x="1369034" y="4995558"/>
            <a:ext cx="9316090"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22" name="Text Placeholder 19">
            <a:extLst>
              <a:ext uri="{FF2B5EF4-FFF2-40B4-BE49-F238E27FC236}">
                <a16:creationId xmlns:a16="http://schemas.microsoft.com/office/drawing/2014/main" id="{2142AC41-F85A-5F43-AC84-AE477CFC058C}"/>
              </a:ext>
            </a:extLst>
          </p:cNvPr>
          <p:cNvSpPr>
            <a:spLocks noGrp="1"/>
          </p:cNvSpPr>
          <p:nvPr>
            <p:ph type="body" sz="quarter" idx="27" hasCustomPrompt="1"/>
          </p:nvPr>
        </p:nvSpPr>
        <p:spPr>
          <a:xfrm>
            <a:off x="1369034" y="5424183"/>
            <a:ext cx="9316090" cy="700340"/>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23" name="Content Placeholder 15">
            <a:extLst>
              <a:ext uri="{FF2B5EF4-FFF2-40B4-BE49-F238E27FC236}">
                <a16:creationId xmlns:a16="http://schemas.microsoft.com/office/drawing/2014/main" id="{221BA958-31EE-AF4B-BC3A-8906E67C4C9B}"/>
              </a:ext>
            </a:extLst>
          </p:cNvPr>
          <p:cNvSpPr>
            <a:spLocks noGrp="1" noChangeAspect="1"/>
          </p:cNvSpPr>
          <p:nvPr>
            <p:ph sz="quarter" idx="28"/>
          </p:nvPr>
        </p:nvSpPr>
        <p:spPr>
          <a:xfrm>
            <a:off x="1024320" y="5040225"/>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Tree>
    <p:extLst>
      <p:ext uri="{BB962C8B-B14F-4D97-AF65-F5344CB8AC3E}">
        <p14:creationId xmlns:p14="http://schemas.microsoft.com/office/powerpoint/2010/main" val="37773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oints + Image">
    <p:spTree>
      <p:nvGrpSpPr>
        <p:cNvPr id="1" name=""/>
        <p:cNvGrpSpPr/>
        <p:nvPr/>
      </p:nvGrpSpPr>
      <p:grpSpPr>
        <a:xfrm>
          <a:off x="0" y="0"/>
          <a:ext cx="0" cy="0"/>
          <a:chOff x="0" y="0"/>
          <a:chExt cx="0" cy="0"/>
        </a:xfrm>
      </p:grpSpPr>
      <p:sp>
        <p:nvSpPr>
          <p:cNvPr id="26" name="Text Placeholder 19">
            <a:extLst>
              <a:ext uri="{FF2B5EF4-FFF2-40B4-BE49-F238E27FC236}">
                <a16:creationId xmlns:a16="http://schemas.microsoft.com/office/drawing/2014/main" id="{B0DCE14E-FACB-6443-A52B-A8E449B4BCC3}"/>
              </a:ext>
            </a:extLst>
          </p:cNvPr>
          <p:cNvSpPr>
            <a:spLocks noGrp="1"/>
          </p:cNvSpPr>
          <p:nvPr>
            <p:ph type="body" sz="quarter" idx="15" hasCustomPrompt="1"/>
          </p:nvPr>
        </p:nvSpPr>
        <p:spPr>
          <a:xfrm>
            <a:off x="5680821" y="3081937"/>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Two</a:t>
            </a:r>
          </a:p>
        </p:txBody>
      </p:sp>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5680821" y="2506973"/>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p:txBody>
      </p:sp>
      <p:sp>
        <p:nvSpPr>
          <p:cNvPr id="31" name="Text Placeholder 19">
            <a:extLst>
              <a:ext uri="{FF2B5EF4-FFF2-40B4-BE49-F238E27FC236}">
                <a16:creationId xmlns:a16="http://schemas.microsoft.com/office/drawing/2014/main" id="{042248E0-9134-654B-8098-6498A88263E8}"/>
              </a:ext>
            </a:extLst>
          </p:cNvPr>
          <p:cNvSpPr>
            <a:spLocks noGrp="1"/>
          </p:cNvSpPr>
          <p:nvPr>
            <p:ph type="body" sz="quarter" idx="17" hasCustomPrompt="1"/>
          </p:nvPr>
        </p:nvSpPr>
        <p:spPr>
          <a:xfrm>
            <a:off x="5680821" y="3652385"/>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Three</a:t>
            </a:r>
          </a:p>
        </p:txBody>
      </p:sp>
      <p:sp>
        <p:nvSpPr>
          <p:cNvPr id="16" name="Picture Placeholder 42">
            <a:extLst>
              <a:ext uri="{FF2B5EF4-FFF2-40B4-BE49-F238E27FC236}">
                <a16:creationId xmlns:a16="http://schemas.microsoft.com/office/drawing/2014/main" id="{1B2D02DA-A124-E149-AA36-1EAE876D872C}"/>
              </a:ext>
            </a:extLst>
          </p:cNvPr>
          <p:cNvSpPr>
            <a:spLocks noGrp="1"/>
          </p:cNvSpPr>
          <p:nvPr>
            <p:ph type="pic" sz="quarter" idx="33"/>
          </p:nvPr>
        </p:nvSpPr>
        <p:spPr>
          <a:xfrm>
            <a:off x="574165" y="1353496"/>
            <a:ext cx="4224079" cy="4547014"/>
          </a:xfrm>
          <a:prstGeom prst="rect">
            <a:avLst/>
          </a:prstGeom>
          <a:solidFill>
            <a:schemeClr val="bg1">
              <a:lumMod val="8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100" b="0" i="0">
                <a:latin typeface="Nunito" pitchFamily="2" charset="77"/>
              </a:defRPr>
            </a:lvl1pPr>
          </a:lstStyle>
          <a:p>
            <a:endParaRPr lang="en-US" dirty="0"/>
          </a:p>
          <a:p>
            <a:r>
              <a:rPr lang="en-US" dirty="0"/>
              <a:t>Insert or Drag and Drop Image Here</a:t>
            </a:r>
          </a:p>
          <a:p>
            <a:endParaRPr lang="en-US" dirty="0"/>
          </a:p>
        </p:txBody>
      </p:sp>
      <p:sp>
        <p:nvSpPr>
          <p:cNvPr id="17" name="Text Placeholder 4">
            <a:extLst>
              <a:ext uri="{FF2B5EF4-FFF2-40B4-BE49-F238E27FC236}">
                <a16:creationId xmlns:a16="http://schemas.microsoft.com/office/drawing/2014/main" id="{526F6137-B09D-7742-A38F-35C76166FE37}"/>
              </a:ext>
            </a:extLst>
          </p:cNvPr>
          <p:cNvSpPr>
            <a:spLocks noGrp="1"/>
          </p:cNvSpPr>
          <p:nvPr>
            <p:ph type="body" sz="quarter" idx="13" hasCustomPrompt="1"/>
          </p:nvPr>
        </p:nvSpPr>
        <p:spPr>
          <a:xfrm>
            <a:off x="5680821" y="1684805"/>
            <a:ext cx="4914677" cy="687257"/>
          </a:xfrm>
        </p:spPr>
        <p:txBody>
          <a:bodyPr>
            <a:normAutofit/>
          </a:bodyPr>
          <a:lstStyle>
            <a:lvl1pPr marL="0" indent="0">
              <a:buFontTx/>
              <a:buNone/>
              <a:defRPr sz="3200" b="1" i="0">
                <a:latin typeface="Poppins" pitchFamily="2" charset="77"/>
                <a:cs typeface="Poppins" pitchFamily="2" charset="77"/>
              </a:defRPr>
            </a:lvl1pPr>
          </a:lstStyle>
          <a:p>
            <a:r>
              <a:rPr lang="en-US" dirty="0"/>
              <a:t>Insert Heading</a:t>
            </a:r>
          </a:p>
        </p:txBody>
      </p:sp>
      <p:pic>
        <p:nvPicPr>
          <p:cNvPr id="18" name="Picture 17">
            <a:extLst>
              <a:ext uri="{FF2B5EF4-FFF2-40B4-BE49-F238E27FC236}">
                <a16:creationId xmlns:a16="http://schemas.microsoft.com/office/drawing/2014/main" id="{54EF5488-960B-E049-B326-EFD5543BBE43}"/>
              </a:ext>
            </a:extLst>
          </p:cNvPr>
          <p:cNvPicPr>
            <a:picLocks noChangeAspect="1"/>
          </p:cNvPicPr>
          <p:nvPr userDrawn="1"/>
        </p:nvPicPr>
        <p:blipFill>
          <a:blip r:embed="rId2"/>
          <a:stretch>
            <a:fillRect/>
          </a:stretch>
        </p:blipFill>
        <p:spPr>
          <a:xfrm>
            <a:off x="9378717" y="296944"/>
            <a:ext cx="2306868" cy="914400"/>
          </a:xfrm>
          <a:prstGeom prst="rect">
            <a:avLst/>
          </a:prstGeom>
        </p:spPr>
      </p:pic>
      <p:sp>
        <p:nvSpPr>
          <p:cNvPr id="19" name="Text Placeholder 19">
            <a:extLst>
              <a:ext uri="{FF2B5EF4-FFF2-40B4-BE49-F238E27FC236}">
                <a16:creationId xmlns:a16="http://schemas.microsoft.com/office/drawing/2014/main" id="{66DB986E-BC07-AE40-AB6C-A308C2A0A044}"/>
              </a:ext>
            </a:extLst>
          </p:cNvPr>
          <p:cNvSpPr>
            <a:spLocks noGrp="1"/>
          </p:cNvSpPr>
          <p:nvPr>
            <p:ph type="body" sz="quarter" idx="34" hasCustomPrompt="1"/>
          </p:nvPr>
        </p:nvSpPr>
        <p:spPr>
          <a:xfrm>
            <a:off x="5680821" y="4222833"/>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Four</a:t>
            </a:r>
          </a:p>
        </p:txBody>
      </p:sp>
      <p:sp>
        <p:nvSpPr>
          <p:cNvPr id="22" name="Text Placeholder 19">
            <a:extLst>
              <a:ext uri="{FF2B5EF4-FFF2-40B4-BE49-F238E27FC236}">
                <a16:creationId xmlns:a16="http://schemas.microsoft.com/office/drawing/2014/main" id="{34287CB9-B37D-6C44-9683-556B5457541F}"/>
              </a:ext>
            </a:extLst>
          </p:cNvPr>
          <p:cNvSpPr>
            <a:spLocks noGrp="1"/>
          </p:cNvSpPr>
          <p:nvPr>
            <p:ph type="body" sz="quarter" idx="35" hasCustomPrompt="1"/>
          </p:nvPr>
        </p:nvSpPr>
        <p:spPr>
          <a:xfrm>
            <a:off x="5680821" y="4803763"/>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Five</a:t>
            </a:r>
          </a:p>
        </p:txBody>
      </p:sp>
      <p:sp>
        <p:nvSpPr>
          <p:cNvPr id="29" name="Rectangle 28">
            <a:extLst>
              <a:ext uri="{FF2B5EF4-FFF2-40B4-BE49-F238E27FC236}">
                <a16:creationId xmlns:a16="http://schemas.microsoft.com/office/drawing/2014/main" id="{D7A92DE7-D6C7-5F4F-B035-62E2A650906C}"/>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34A23A9-337C-6640-A5FE-BC1C6B5D4212}"/>
              </a:ext>
            </a:extLst>
          </p:cNvPr>
          <p:cNvSpPr txBox="1"/>
          <p:nvPr userDrawn="1"/>
        </p:nvSpPr>
        <p:spPr>
          <a:xfrm>
            <a:off x="8138160" y="6474019"/>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a:t>
            </a:r>
            <a:r>
              <a:rPr lang="en-US" sz="1000" dirty="0">
                <a:solidFill>
                  <a:srgbClr val="4E4E4E"/>
                </a:solidFill>
                <a:latin typeface="Nunito" pitchFamily="2" charset="77"/>
              </a:rPr>
              <a:t>2019  The Associated General Contractors of America, Inc.</a:t>
            </a:r>
          </a:p>
        </p:txBody>
      </p:sp>
      <p:sp>
        <p:nvSpPr>
          <p:cNvPr id="35" name="TextBox 34">
            <a:extLst>
              <a:ext uri="{FF2B5EF4-FFF2-40B4-BE49-F238E27FC236}">
                <a16:creationId xmlns:a16="http://schemas.microsoft.com/office/drawing/2014/main" id="{EB871E5F-C400-024A-BD93-263390F56DC6}"/>
              </a:ext>
            </a:extLst>
          </p:cNvPr>
          <p:cNvSpPr txBox="1"/>
          <p:nvPr userDrawn="1"/>
        </p:nvSpPr>
        <p:spPr>
          <a:xfrm>
            <a:off x="474096" y="6487603"/>
            <a:ext cx="430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29100-33B3-A14D-8534-25BD471357C9}" type="slidenum">
              <a:rPr lang="en-US" sz="1000" b="0" i="0" smtClean="0">
                <a:solidFill>
                  <a:srgbClr val="221F1F"/>
                </a:solidFill>
                <a:latin typeface="Nunito" pitchFamily="2" charset="77"/>
              </a:rPr>
              <a:t>‹#›</a:t>
            </a:fld>
            <a:r>
              <a:rPr lang="en-US" sz="1000" b="0" i="0" dirty="0">
                <a:solidFill>
                  <a:srgbClr val="221F1F"/>
                </a:solidFill>
                <a:latin typeface="Nunito" pitchFamily="2" charset="77"/>
              </a:rPr>
              <a:t> |</a:t>
            </a:r>
          </a:p>
        </p:txBody>
      </p:sp>
      <p:sp>
        <p:nvSpPr>
          <p:cNvPr id="36" name="Text Placeholder 4">
            <a:extLst>
              <a:ext uri="{FF2B5EF4-FFF2-40B4-BE49-F238E27FC236}">
                <a16:creationId xmlns:a16="http://schemas.microsoft.com/office/drawing/2014/main" id="{9CB780BF-6C5A-C940-8786-C8138DF5E975}"/>
              </a:ext>
            </a:extLst>
          </p:cNvPr>
          <p:cNvSpPr>
            <a:spLocks noGrp="1"/>
          </p:cNvSpPr>
          <p:nvPr>
            <p:ph type="body" sz="quarter" idx="14" hasCustomPrompt="1"/>
          </p:nvPr>
        </p:nvSpPr>
        <p:spPr>
          <a:xfrm>
            <a:off x="867265" y="6487603"/>
            <a:ext cx="6269405" cy="246221"/>
          </a:xfrm>
        </p:spPr>
        <p:txBody>
          <a:bodyPr>
            <a:noAutofit/>
          </a:bodyPr>
          <a:lstStyle>
            <a:lvl1pPr marL="0" indent="0" algn="l">
              <a:buFontTx/>
              <a:buNone/>
              <a:defRPr sz="1000" b="1" i="0">
                <a:latin typeface="ITC Avant Garde Gothic Pro" panose="020B0602020202020204" pitchFamily="34" charset="77"/>
              </a:defRPr>
            </a:lvl1pPr>
          </a:lstStyle>
          <a:p>
            <a:r>
              <a:rPr lang="en-US" sz="1000" b="0" i="0" dirty="0">
                <a:solidFill>
                  <a:srgbClr val="221F1F"/>
                </a:solidFill>
                <a:latin typeface="Nunito" pitchFamily="2" charset="77"/>
              </a:rPr>
              <a:t>Presentation Name</a:t>
            </a:r>
            <a:endParaRPr lang="en-US" sz="1200" b="0" i="0" dirty="0">
              <a:solidFill>
                <a:srgbClr val="221F1F"/>
              </a:solidFill>
              <a:latin typeface="Nunito" pitchFamily="2" charset="77"/>
            </a:endParaRPr>
          </a:p>
        </p:txBody>
      </p:sp>
    </p:spTree>
    <p:extLst>
      <p:ext uri="{BB962C8B-B14F-4D97-AF65-F5344CB8AC3E}">
        <p14:creationId xmlns:p14="http://schemas.microsoft.com/office/powerpoint/2010/main" val="105740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3596-6C2B-BD4B-8CDC-3660F791F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49F0C-5AC9-8E4E-ADF1-1397358DB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0CBD1-1928-484B-A639-55784E390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BC18A-40F7-8C40-A6A6-770DD775AF81}" type="datetimeFigureOut">
              <a:rPr lang="en-US" smtClean="0"/>
              <a:t>8/11/20</a:t>
            </a:fld>
            <a:endParaRPr lang="en-US"/>
          </a:p>
        </p:txBody>
      </p:sp>
      <p:sp>
        <p:nvSpPr>
          <p:cNvPr id="5" name="Footer Placeholder 4">
            <a:extLst>
              <a:ext uri="{FF2B5EF4-FFF2-40B4-BE49-F238E27FC236}">
                <a16:creationId xmlns:a16="http://schemas.microsoft.com/office/drawing/2014/main" id="{0E8C99E9-30D5-214C-963F-B6CD85052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9C6BF-D807-6943-A10C-2AF2721E4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2F6C0-CD55-4D46-992E-313EF4ED82AE}" type="slidenum">
              <a:rPr lang="en-US" smtClean="0"/>
              <a:t>‹#›</a:t>
            </a:fld>
            <a:endParaRPr lang="en-US"/>
          </a:p>
        </p:txBody>
      </p:sp>
    </p:spTree>
    <p:extLst>
      <p:ext uri="{BB962C8B-B14F-4D97-AF65-F5344CB8AC3E}">
        <p14:creationId xmlns:p14="http://schemas.microsoft.com/office/powerpoint/2010/main" val="262800262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ECEEDCC-4EE7-7340-A206-1177ED101E59}"/>
              </a:ext>
            </a:extLst>
          </p:cNvPr>
          <p:cNvSpPr>
            <a:spLocks noGrp="1"/>
          </p:cNvSpPr>
          <p:nvPr>
            <p:ph type="body" sz="quarter" idx="11"/>
          </p:nvPr>
        </p:nvSpPr>
        <p:spPr>
          <a:xfrm>
            <a:off x="447896" y="2904476"/>
            <a:ext cx="10686829" cy="1932993"/>
          </a:xfrm>
        </p:spPr>
        <p:txBody>
          <a:bodyPr>
            <a:normAutofit fontScale="70000" lnSpcReduction="20000"/>
          </a:bodyPr>
          <a:lstStyle/>
          <a:p>
            <a:pPr>
              <a:lnSpc>
                <a:spcPct val="120000"/>
              </a:lnSpc>
              <a:spcBef>
                <a:spcPts val="0"/>
              </a:spcBef>
            </a:pPr>
            <a:r>
              <a:rPr lang="en-US" dirty="0"/>
              <a:t>Lean Construction for Trades Toolbox Talk Series</a:t>
            </a:r>
            <a:endParaRPr lang="en-US" dirty="0">
              <a:latin typeface="Poppins" pitchFamily="2" charset="77"/>
              <a:cs typeface="Poppins" pitchFamily="2" charset="77"/>
            </a:endParaRPr>
          </a:p>
        </p:txBody>
      </p:sp>
    </p:spTree>
    <p:extLst>
      <p:ext uri="{BB962C8B-B14F-4D97-AF65-F5344CB8AC3E}">
        <p14:creationId xmlns:p14="http://schemas.microsoft.com/office/powerpoint/2010/main" val="245470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790C6-CEED-6147-9ACF-7932FEB100EC}"/>
              </a:ext>
            </a:extLst>
          </p:cNvPr>
          <p:cNvSpPr>
            <a:spLocks noGrp="1"/>
          </p:cNvSpPr>
          <p:nvPr>
            <p:ph type="body" sz="quarter" idx="10"/>
          </p:nvPr>
        </p:nvSpPr>
        <p:spPr>
          <a:xfrm>
            <a:off x="5663237" y="1423294"/>
            <a:ext cx="5483365" cy="2426265"/>
          </a:xfrm>
        </p:spPr>
        <p:txBody>
          <a:bodyPr>
            <a:normAutofit/>
          </a:bodyPr>
          <a:lstStyle/>
          <a:p>
            <a:pPr>
              <a:lnSpc>
                <a:spcPct val="100000"/>
              </a:lnSpc>
            </a:pPr>
            <a:r>
              <a:rPr lang="en-US" sz="2400" dirty="0">
                <a:latin typeface="Nunito" pitchFamily="2" charset="77"/>
              </a:rPr>
              <a:t>What do you like about the set-up on the left?</a:t>
            </a:r>
            <a:endParaRPr lang="en-US" sz="800" dirty="0">
              <a:latin typeface="Nunito" pitchFamily="2" charset="77"/>
            </a:endParaRPr>
          </a:p>
          <a:p>
            <a:pPr>
              <a:lnSpc>
                <a:spcPct val="100000"/>
              </a:lnSpc>
            </a:pPr>
            <a:r>
              <a:rPr lang="en-US" sz="2400" dirty="0">
                <a:latin typeface="Nunito" pitchFamily="2" charset="77"/>
              </a:rPr>
              <a:t>Compare the two pictures below. </a:t>
            </a:r>
          </a:p>
          <a:p>
            <a:pPr>
              <a:lnSpc>
                <a:spcPct val="100000"/>
              </a:lnSpc>
            </a:pPr>
            <a:r>
              <a:rPr lang="en-US" sz="2400" dirty="0">
                <a:latin typeface="Nunito" pitchFamily="2" charset="77"/>
              </a:rPr>
              <a:t>What do you see that is supporting team collaboration and accountability?</a:t>
            </a:r>
          </a:p>
        </p:txBody>
      </p:sp>
      <p:sp>
        <p:nvSpPr>
          <p:cNvPr id="10" name="Text Placeholder 5">
            <a:extLst>
              <a:ext uri="{FF2B5EF4-FFF2-40B4-BE49-F238E27FC236}">
                <a16:creationId xmlns:a16="http://schemas.microsoft.com/office/drawing/2014/main" id="{4BCDAADD-FC8F-644B-974D-30D9CAFB872D}"/>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pic>
        <p:nvPicPr>
          <p:cNvPr id="7" name="Picture Placeholder 6" descr="A close up of text on a whiteboard&#10;&#10;Description automatically generated">
            <a:extLst>
              <a:ext uri="{FF2B5EF4-FFF2-40B4-BE49-F238E27FC236}">
                <a16:creationId xmlns:a16="http://schemas.microsoft.com/office/drawing/2014/main" id="{D5A038DE-3FBA-9D4D-A8C2-E49B30D64795}"/>
              </a:ext>
            </a:extLst>
          </p:cNvPr>
          <p:cNvPicPr>
            <a:picLocks noGrp="1" noChangeAspect="1"/>
          </p:cNvPicPr>
          <p:nvPr>
            <p:ph type="pic" sz="quarter" idx="33"/>
          </p:nvPr>
        </p:nvPicPr>
        <p:blipFill>
          <a:blip r:embed="rId3"/>
          <a:srcRect t="9639" b="9639"/>
          <a:stretch>
            <a:fillRect/>
          </a:stretch>
        </p:blipFill>
        <p:spPr>
          <a:xfrm>
            <a:off x="303804" y="1433765"/>
            <a:ext cx="4459272" cy="4800188"/>
          </a:xfrm>
        </p:spPr>
      </p:pic>
      <p:pic>
        <p:nvPicPr>
          <p:cNvPr id="9" name="Picture 8" descr="A group of people standing in a room&#10;&#10;Description automatically generated">
            <a:extLst>
              <a:ext uri="{FF2B5EF4-FFF2-40B4-BE49-F238E27FC236}">
                <a16:creationId xmlns:a16="http://schemas.microsoft.com/office/drawing/2014/main" id="{BEF9B95B-C1A8-8142-8B49-07615AD585CE}"/>
              </a:ext>
            </a:extLst>
          </p:cNvPr>
          <p:cNvPicPr>
            <a:picLocks noChangeAspect="1"/>
          </p:cNvPicPr>
          <p:nvPr/>
        </p:nvPicPr>
        <p:blipFill>
          <a:blip r:embed="rId4"/>
          <a:stretch>
            <a:fillRect/>
          </a:stretch>
        </p:blipFill>
        <p:spPr>
          <a:xfrm>
            <a:off x="8832678" y="3849559"/>
            <a:ext cx="3214085" cy="2410564"/>
          </a:xfrm>
          <a:prstGeom prst="rect">
            <a:avLst/>
          </a:prstGeom>
        </p:spPr>
      </p:pic>
      <p:pic>
        <p:nvPicPr>
          <p:cNvPr id="12" name="Picture 11" descr="A group of people standing in a room&#10;&#10;Description automatically generated">
            <a:extLst>
              <a:ext uri="{FF2B5EF4-FFF2-40B4-BE49-F238E27FC236}">
                <a16:creationId xmlns:a16="http://schemas.microsoft.com/office/drawing/2014/main" id="{B5F1C199-53EC-364D-91C9-1689A9D6A6BF}"/>
              </a:ext>
            </a:extLst>
          </p:cNvPr>
          <p:cNvPicPr>
            <a:picLocks noChangeAspect="1"/>
          </p:cNvPicPr>
          <p:nvPr/>
        </p:nvPicPr>
        <p:blipFill>
          <a:blip r:embed="rId5"/>
          <a:stretch>
            <a:fillRect/>
          </a:stretch>
        </p:blipFill>
        <p:spPr>
          <a:xfrm>
            <a:off x="5413040" y="3849559"/>
            <a:ext cx="3214086" cy="2410565"/>
          </a:xfrm>
          <a:prstGeom prst="rect">
            <a:avLst/>
          </a:prstGeom>
        </p:spPr>
      </p:pic>
      <p:sp>
        <p:nvSpPr>
          <p:cNvPr id="13" name="Text Placeholder 2">
            <a:extLst>
              <a:ext uri="{FF2B5EF4-FFF2-40B4-BE49-F238E27FC236}">
                <a16:creationId xmlns:a16="http://schemas.microsoft.com/office/drawing/2014/main" id="{513DA480-76D5-8D47-B0A2-EFF0919D0B98}"/>
              </a:ext>
            </a:extLst>
          </p:cNvPr>
          <p:cNvSpPr txBox="1">
            <a:spLocks/>
          </p:cNvSpPr>
          <p:nvPr/>
        </p:nvSpPr>
        <p:spPr>
          <a:xfrm>
            <a:off x="645505" y="839988"/>
            <a:ext cx="10122195"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i="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Good Set-up Practices</a:t>
            </a:r>
          </a:p>
        </p:txBody>
      </p:sp>
    </p:spTree>
    <p:extLst>
      <p:ext uri="{BB962C8B-B14F-4D97-AF65-F5344CB8AC3E}">
        <p14:creationId xmlns:p14="http://schemas.microsoft.com/office/powerpoint/2010/main" val="229975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B4B7EFD-7221-5D4D-84FF-E9DD180C3D4F}"/>
              </a:ext>
            </a:extLst>
          </p:cNvPr>
          <p:cNvSpPr txBox="1"/>
          <p:nvPr/>
        </p:nvSpPr>
        <p:spPr>
          <a:xfrm>
            <a:off x="8444204" y="640081"/>
            <a:ext cx="3141664" cy="55744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Printable Card</a:t>
            </a:r>
          </a:p>
        </p:txBody>
      </p:sp>
      <p:pic>
        <p:nvPicPr>
          <p:cNvPr id="7" name="Picture 6" descr="A screenshot of a cell phone&#10;&#10;Description automatically generated">
            <a:extLst>
              <a:ext uri="{FF2B5EF4-FFF2-40B4-BE49-F238E27FC236}">
                <a16:creationId xmlns:a16="http://schemas.microsoft.com/office/drawing/2014/main" id="{79B435ED-B3F2-B244-821F-22DBB33295EF}"/>
              </a:ext>
            </a:extLst>
          </p:cNvPr>
          <p:cNvPicPr>
            <a:picLocks noChangeAspect="1"/>
          </p:cNvPicPr>
          <p:nvPr/>
        </p:nvPicPr>
        <p:blipFill>
          <a:blip r:embed="rId3"/>
          <a:stretch>
            <a:fillRect/>
          </a:stretch>
        </p:blipFill>
        <p:spPr>
          <a:xfrm>
            <a:off x="2256432" y="640081"/>
            <a:ext cx="4260474" cy="5574452"/>
          </a:xfrm>
          <a:prstGeom prst="rect">
            <a:avLst/>
          </a:prstGeom>
        </p:spPr>
      </p:pic>
      <p:sp>
        <p:nvSpPr>
          <p:cNvPr id="29" name="Text Placeholder 5">
            <a:extLst>
              <a:ext uri="{FF2B5EF4-FFF2-40B4-BE49-F238E27FC236}">
                <a16:creationId xmlns:a16="http://schemas.microsoft.com/office/drawing/2014/main" id="{14DCF078-17A7-4546-A5F2-C50927AFAFA6}"/>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spTree>
    <p:extLst>
      <p:ext uri="{BB962C8B-B14F-4D97-AF65-F5344CB8AC3E}">
        <p14:creationId xmlns:p14="http://schemas.microsoft.com/office/powerpoint/2010/main" val="106158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1035831" y="2297190"/>
            <a:ext cx="8870119" cy="777240"/>
          </a:xfrm>
        </p:spPr>
        <p:txBody>
          <a:bodyPr>
            <a:normAutofit lnSpcReduction="10000"/>
          </a:bodyPr>
          <a:lstStyle/>
          <a:p>
            <a:pPr>
              <a:lnSpc>
                <a:spcPct val="120000"/>
              </a:lnSpc>
            </a:pPr>
            <a:r>
              <a:rPr lang="en-US" sz="2000" b="0" kern="0" spc="50" dirty="0">
                <a:solidFill>
                  <a:schemeClr val="tx1"/>
                </a:solidFill>
                <a:latin typeface="Nunito" pitchFamily="2" charset="77"/>
              </a:rPr>
              <a:t>Introduce Lean Construction concepts in the field through conversational learning</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1081351"/>
            <a:ext cx="9214833" cy="914400"/>
          </a:xfrm>
        </p:spPr>
        <p:txBody>
          <a:bodyPr>
            <a:noAutofit/>
          </a:bodyPr>
          <a:lstStyle/>
          <a:p>
            <a:pPr algn="l"/>
            <a:r>
              <a:rPr lang="en-US" sz="3200" dirty="0"/>
              <a:t>Lean Construction for Trades Toolbox Talk Series Goals</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691117" y="2387214"/>
            <a:ext cx="203689" cy="210312"/>
          </a:xfrm>
        </p:spPr>
        <p:txBody>
          <a:bodyPr/>
          <a:lstStyle/>
          <a:p>
            <a:endParaRPr lang="en-US" dirty="0"/>
          </a:p>
        </p:txBody>
      </p:sp>
      <p:sp>
        <p:nvSpPr>
          <p:cNvPr id="6" name="Text Placeholder 5">
            <a:extLst>
              <a:ext uri="{FF2B5EF4-FFF2-40B4-BE49-F238E27FC236}">
                <a16:creationId xmlns:a16="http://schemas.microsoft.com/office/drawing/2014/main" id="{186E4790-C8A8-8B4B-8209-D60F3CDCBD1E}"/>
              </a:ext>
            </a:extLst>
          </p:cNvPr>
          <p:cNvSpPr>
            <a:spLocks noGrp="1"/>
          </p:cNvSpPr>
          <p:nvPr>
            <p:ph type="body" sz="quarter" idx="22"/>
          </p:nvPr>
        </p:nvSpPr>
        <p:spPr>
          <a:xfrm>
            <a:off x="691117" y="6487603"/>
            <a:ext cx="6445554" cy="210313"/>
          </a:xfrm>
        </p:spPr>
        <p:txBody>
          <a:body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sp>
        <p:nvSpPr>
          <p:cNvPr id="7" name="Text Placeholder 6">
            <a:extLst>
              <a:ext uri="{FF2B5EF4-FFF2-40B4-BE49-F238E27FC236}">
                <a16:creationId xmlns:a16="http://schemas.microsoft.com/office/drawing/2014/main" id="{8D7E3743-5F3B-094C-B9D4-D26138856528}"/>
              </a:ext>
            </a:extLst>
          </p:cNvPr>
          <p:cNvSpPr>
            <a:spLocks noGrp="1"/>
          </p:cNvSpPr>
          <p:nvPr>
            <p:ph type="body" sz="quarter" idx="23"/>
          </p:nvPr>
        </p:nvSpPr>
        <p:spPr>
          <a:xfrm>
            <a:off x="1035831" y="3184528"/>
            <a:ext cx="8870119" cy="777240"/>
          </a:xfrm>
        </p:spPr>
        <p:txBody>
          <a:bodyPr>
            <a:normAutofit/>
          </a:bodyPr>
          <a:lstStyle/>
          <a:p>
            <a:pPr>
              <a:lnSpc>
                <a:spcPct val="100000"/>
              </a:lnSpc>
            </a:pPr>
            <a:r>
              <a:rPr lang="en-US" sz="2000" b="0" kern="0" dirty="0">
                <a:solidFill>
                  <a:schemeClr val="tx1"/>
                </a:solidFill>
                <a:latin typeface="Nunito" pitchFamily="2" charset="77"/>
              </a:rPr>
              <a:t>Recognize opportunities to review and improve current processes</a:t>
            </a:r>
          </a:p>
        </p:txBody>
      </p:sp>
      <p:sp>
        <p:nvSpPr>
          <p:cNvPr id="9" name="Content Placeholder 8">
            <a:extLst>
              <a:ext uri="{FF2B5EF4-FFF2-40B4-BE49-F238E27FC236}">
                <a16:creationId xmlns:a16="http://schemas.microsoft.com/office/drawing/2014/main" id="{5BC95703-AFE9-6A4E-AB9B-687777924A2F}"/>
              </a:ext>
            </a:extLst>
          </p:cNvPr>
          <p:cNvSpPr>
            <a:spLocks noGrp="1"/>
          </p:cNvSpPr>
          <p:nvPr>
            <p:ph sz="quarter" idx="25"/>
          </p:nvPr>
        </p:nvSpPr>
        <p:spPr>
          <a:xfrm>
            <a:off x="691117" y="3261096"/>
            <a:ext cx="203689" cy="210312"/>
          </a:xfrm>
        </p:spPr>
        <p:txBody>
          <a:bodyPr/>
          <a:lstStyle/>
          <a:p>
            <a:endParaRPr lang="en-US"/>
          </a:p>
        </p:txBody>
      </p:sp>
      <p:sp>
        <p:nvSpPr>
          <p:cNvPr id="10" name="Text Placeholder 9">
            <a:extLst>
              <a:ext uri="{FF2B5EF4-FFF2-40B4-BE49-F238E27FC236}">
                <a16:creationId xmlns:a16="http://schemas.microsoft.com/office/drawing/2014/main" id="{2B2B94F7-BBF5-8E49-9FD2-D54CEEBACB2F}"/>
              </a:ext>
            </a:extLst>
          </p:cNvPr>
          <p:cNvSpPr>
            <a:spLocks noGrp="1"/>
          </p:cNvSpPr>
          <p:nvPr>
            <p:ph type="body" sz="quarter" idx="26"/>
          </p:nvPr>
        </p:nvSpPr>
        <p:spPr>
          <a:xfrm>
            <a:off x="1035831" y="3838640"/>
            <a:ext cx="8870119" cy="777240"/>
          </a:xfrm>
        </p:spPr>
        <p:txBody>
          <a:bodyPr>
            <a:normAutofit/>
          </a:bodyPr>
          <a:lstStyle/>
          <a:p>
            <a:pPr>
              <a:lnSpc>
                <a:spcPct val="100000"/>
              </a:lnSpc>
            </a:pPr>
            <a:r>
              <a:rPr lang="en-US" sz="2000" b="0" kern="0" dirty="0">
                <a:solidFill>
                  <a:schemeClr val="tx1"/>
                </a:solidFill>
                <a:latin typeface="Nunito" pitchFamily="2" charset="77"/>
              </a:rPr>
              <a:t>Describe how to empower each other to identify and eliminate waste, work safely, and reduce overproduction</a:t>
            </a:r>
          </a:p>
        </p:txBody>
      </p:sp>
      <p:sp>
        <p:nvSpPr>
          <p:cNvPr id="12" name="Content Placeholder 11">
            <a:extLst>
              <a:ext uri="{FF2B5EF4-FFF2-40B4-BE49-F238E27FC236}">
                <a16:creationId xmlns:a16="http://schemas.microsoft.com/office/drawing/2014/main" id="{4D2C0266-09B1-CC45-85F3-C79D61AC681E}"/>
              </a:ext>
            </a:extLst>
          </p:cNvPr>
          <p:cNvSpPr>
            <a:spLocks noGrp="1"/>
          </p:cNvSpPr>
          <p:nvPr>
            <p:ph sz="quarter" idx="28"/>
          </p:nvPr>
        </p:nvSpPr>
        <p:spPr>
          <a:xfrm>
            <a:off x="691117" y="3940789"/>
            <a:ext cx="203689" cy="210312"/>
          </a:xfrm>
        </p:spPr>
        <p:txBody>
          <a:bodyPr/>
          <a:lstStyle/>
          <a:p>
            <a:endParaRPr lang="en-US" dirty="0"/>
          </a:p>
        </p:txBody>
      </p:sp>
      <p:sp>
        <p:nvSpPr>
          <p:cNvPr id="13" name="Text Placeholder 9">
            <a:extLst>
              <a:ext uri="{FF2B5EF4-FFF2-40B4-BE49-F238E27FC236}">
                <a16:creationId xmlns:a16="http://schemas.microsoft.com/office/drawing/2014/main" id="{1D38C66A-AB4C-E44B-9357-6F0ED79AB653}"/>
              </a:ext>
            </a:extLst>
          </p:cNvPr>
          <p:cNvSpPr txBox="1">
            <a:spLocks/>
          </p:cNvSpPr>
          <p:nvPr/>
        </p:nvSpPr>
        <p:spPr>
          <a:xfrm>
            <a:off x="1035831" y="4753046"/>
            <a:ext cx="8870119" cy="7772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b="1" i="0" kern="1200">
                <a:solidFill>
                  <a:srgbClr val="EA0029"/>
                </a:solidFill>
                <a:latin typeface="Poppins" pitchFamily="2" charset="77"/>
                <a:ea typeface="+mn-ea"/>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0" kern="0" dirty="0">
                <a:solidFill>
                  <a:schemeClr val="tx1"/>
                </a:solidFill>
                <a:latin typeface="Nunito" pitchFamily="2" charset="77"/>
              </a:rPr>
              <a:t>Adopt a Lean culture</a:t>
            </a:r>
          </a:p>
        </p:txBody>
      </p:sp>
      <p:sp>
        <p:nvSpPr>
          <p:cNvPr id="14" name="Content Placeholder 11">
            <a:extLst>
              <a:ext uri="{FF2B5EF4-FFF2-40B4-BE49-F238E27FC236}">
                <a16:creationId xmlns:a16="http://schemas.microsoft.com/office/drawing/2014/main" id="{888B6DF8-3526-0E4D-94EF-7268D151661F}"/>
              </a:ext>
            </a:extLst>
          </p:cNvPr>
          <p:cNvSpPr txBox="1">
            <a:spLocks/>
          </p:cNvSpPr>
          <p:nvPr/>
        </p:nvSpPr>
        <p:spPr>
          <a:xfrm>
            <a:off x="691117" y="4797715"/>
            <a:ext cx="203689"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3013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1035831" y="2297190"/>
            <a:ext cx="8870119" cy="777240"/>
          </a:xfrm>
        </p:spPr>
        <p:txBody>
          <a:bodyPr>
            <a:normAutofit/>
          </a:bodyPr>
          <a:lstStyle/>
          <a:p>
            <a:pPr>
              <a:lnSpc>
                <a:spcPct val="120000"/>
              </a:lnSpc>
            </a:pPr>
            <a:r>
              <a:rPr lang="en-US" sz="2000" b="0" kern="0" spc="50" dirty="0">
                <a:solidFill>
                  <a:schemeClr val="tx1"/>
                </a:solidFill>
                <a:latin typeface="Nunito" pitchFamily="2" charset="77"/>
              </a:rPr>
              <a:t>Understand the purpose of the weekly work planning</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1081351"/>
            <a:ext cx="9214833" cy="914400"/>
          </a:xfrm>
        </p:spPr>
        <p:txBody>
          <a:bodyPr>
            <a:noAutofit/>
          </a:bodyPr>
          <a:lstStyle/>
          <a:p>
            <a:pPr algn="l"/>
            <a:r>
              <a:rPr lang="en-US" sz="3200" dirty="0"/>
              <a:t>Lean Construction for Trades Toolbox Talk Session Goals: Weekly Work Planning</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691117" y="2434369"/>
            <a:ext cx="203689" cy="210312"/>
          </a:xfrm>
        </p:spPr>
        <p:txBody>
          <a:bodyPr/>
          <a:lstStyle/>
          <a:p>
            <a:endParaRPr lang="en-US" dirty="0"/>
          </a:p>
        </p:txBody>
      </p:sp>
      <p:sp>
        <p:nvSpPr>
          <p:cNvPr id="6" name="Text Placeholder 5">
            <a:extLst>
              <a:ext uri="{FF2B5EF4-FFF2-40B4-BE49-F238E27FC236}">
                <a16:creationId xmlns:a16="http://schemas.microsoft.com/office/drawing/2014/main" id="{186E4790-C8A8-8B4B-8209-D60F3CDCBD1E}"/>
              </a:ext>
            </a:extLst>
          </p:cNvPr>
          <p:cNvSpPr>
            <a:spLocks noGrp="1"/>
          </p:cNvSpPr>
          <p:nvPr>
            <p:ph type="body" sz="quarter" idx="22"/>
          </p:nvPr>
        </p:nvSpPr>
        <p:spPr>
          <a:xfrm>
            <a:off x="691117" y="6487603"/>
            <a:ext cx="6445554" cy="210313"/>
          </a:xfrm>
        </p:spPr>
        <p:txBody>
          <a:body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sp>
        <p:nvSpPr>
          <p:cNvPr id="7" name="Text Placeholder 6">
            <a:extLst>
              <a:ext uri="{FF2B5EF4-FFF2-40B4-BE49-F238E27FC236}">
                <a16:creationId xmlns:a16="http://schemas.microsoft.com/office/drawing/2014/main" id="{8D7E3743-5F3B-094C-B9D4-D26138856528}"/>
              </a:ext>
            </a:extLst>
          </p:cNvPr>
          <p:cNvSpPr>
            <a:spLocks noGrp="1"/>
          </p:cNvSpPr>
          <p:nvPr>
            <p:ph type="body" sz="quarter" idx="23"/>
          </p:nvPr>
        </p:nvSpPr>
        <p:spPr>
          <a:xfrm>
            <a:off x="1035831" y="3067915"/>
            <a:ext cx="8870119" cy="777240"/>
          </a:xfrm>
        </p:spPr>
        <p:txBody>
          <a:bodyPr>
            <a:normAutofit/>
          </a:bodyPr>
          <a:lstStyle/>
          <a:p>
            <a:pPr>
              <a:lnSpc>
                <a:spcPct val="100000"/>
              </a:lnSpc>
            </a:pPr>
            <a:r>
              <a:rPr lang="en-US" sz="2000" b="0" kern="0" dirty="0">
                <a:solidFill>
                  <a:schemeClr val="tx1"/>
                </a:solidFill>
                <a:latin typeface="Nunito" pitchFamily="2" charset="77"/>
              </a:rPr>
              <a:t>Understand the roles and actions in weekly work planning</a:t>
            </a:r>
          </a:p>
        </p:txBody>
      </p:sp>
      <p:sp>
        <p:nvSpPr>
          <p:cNvPr id="9" name="Content Placeholder 8">
            <a:extLst>
              <a:ext uri="{FF2B5EF4-FFF2-40B4-BE49-F238E27FC236}">
                <a16:creationId xmlns:a16="http://schemas.microsoft.com/office/drawing/2014/main" id="{5BC95703-AFE9-6A4E-AB9B-687777924A2F}"/>
              </a:ext>
            </a:extLst>
          </p:cNvPr>
          <p:cNvSpPr>
            <a:spLocks noGrp="1"/>
          </p:cNvSpPr>
          <p:nvPr>
            <p:ph sz="quarter" idx="25"/>
          </p:nvPr>
        </p:nvSpPr>
        <p:spPr>
          <a:xfrm>
            <a:off x="691117" y="3168116"/>
            <a:ext cx="203689" cy="210312"/>
          </a:xfrm>
        </p:spPr>
        <p:txBody>
          <a:bodyPr/>
          <a:lstStyle/>
          <a:p>
            <a:endParaRPr lang="en-US" dirty="0"/>
          </a:p>
        </p:txBody>
      </p:sp>
      <p:sp>
        <p:nvSpPr>
          <p:cNvPr id="10" name="Text Placeholder 9">
            <a:extLst>
              <a:ext uri="{FF2B5EF4-FFF2-40B4-BE49-F238E27FC236}">
                <a16:creationId xmlns:a16="http://schemas.microsoft.com/office/drawing/2014/main" id="{2B2B94F7-BBF5-8E49-9FD2-D54CEEBACB2F}"/>
              </a:ext>
            </a:extLst>
          </p:cNvPr>
          <p:cNvSpPr>
            <a:spLocks noGrp="1"/>
          </p:cNvSpPr>
          <p:nvPr>
            <p:ph type="body" sz="quarter" idx="26"/>
          </p:nvPr>
        </p:nvSpPr>
        <p:spPr>
          <a:xfrm>
            <a:off x="1035831" y="3838640"/>
            <a:ext cx="8870119" cy="777240"/>
          </a:xfrm>
        </p:spPr>
        <p:txBody>
          <a:bodyPr>
            <a:normAutofit/>
          </a:bodyPr>
          <a:lstStyle/>
          <a:p>
            <a:pPr>
              <a:lnSpc>
                <a:spcPct val="100000"/>
              </a:lnSpc>
            </a:pPr>
            <a:r>
              <a:rPr lang="en-US" sz="2000" b="0" kern="0" dirty="0">
                <a:solidFill>
                  <a:schemeClr val="tx1"/>
                </a:solidFill>
                <a:latin typeface="Nunito" pitchFamily="2" charset="77"/>
              </a:rPr>
              <a:t>Learn some weekly work planning best practices</a:t>
            </a:r>
          </a:p>
        </p:txBody>
      </p:sp>
      <p:sp>
        <p:nvSpPr>
          <p:cNvPr id="12" name="Content Placeholder 11">
            <a:extLst>
              <a:ext uri="{FF2B5EF4-FFF2-40B4-BE49-F238E27FC236}">
                <a16:creationId xmlns:a16="http://schemas.microsoft.com/office/drawing/2014/main" id="{4D2C0266-09B1-CC45-85F3-C79D61AC681E}"/>
              </a:ext>
            </a:extLst>
          </p:cNvPr>
          <p:cNvSpPr>
            <a:spLocks noGrp="1"/>
          </p:cNvSpPr>
          <p:nvPr>
            <p:ph sz="quarter" idx="28"/>
          </p:nvPr>
        </p:nvSpPr>
        <p:spPr>
          <a:xfrm>
            <a:off x="691117" y="3923014"/>
            <a:ext cx="203689" cy="210312"/>
          </a:xfrm>
        </p:spPr>
        <p:txBody>
          <a:bodyPr/>
          <a:lstStyle/>
          <a:p>
            <a:endParaRPr lang="en-US" dirty="0"/>
          </a:p>
        </p:txBody>
      </p:sp>
      <p:sp>
        <p:nvSpPr>
          <p:cNvPr id="4" name="Rectangle 3">
            <a:extLst>
              <a:ext uri="{FF2B5EF4-FFF2-40B4-BE49-F238E27FC236}">
                <a16:creationId xmlns:a16="http://schemas.microsoft.com/office/drawing/2014/main" id="{BAB9ED03-DB3D-420B-B7AF-15400BBBFC18}"/>
              </a:ext>
            </a:extLst>
          </p:cNvPr>
          <p:cNvSpPr/>
          <p:nvPr/>
        </p:nvSpPr>
        <p:spPr>
          <a:xfrm>
            <a:off x="2494235" y="5363373"/>
            <a:ext cx="7075433" cy="369332"/>
          </a:xfrm>
          <a:prstGeom prst="rect">
            <a:avLst/>
          </a:prstGeom>
        </p:spPr>
        <p:txBody>
          <a:bodyPr wrap="square">
            <a:spAutoFit/>
          </a:bodyPr>
          <a:lstStyle/>
          <a:p>
            <a:r>
              <a:rPr lang="en-US" i="1" dirty="0"/>
              <a:t>“Weekly Work Planning” developed by Colin Milberg, ASKM &amp; Associates</a:t>
            </a:r>
          </a:p>
        </p:txBody>
      </p:sp>
      <p:pic>
        <p:nvPicPr>
          <p:cNvPr id="25" name="Picture Placeholder 7">
            <a:extLst>
              <a:ext uri="{FF2B5EF4-FFF2-40B4-BE49-F238E27FC236}">
                <a16:creationId xmlns:a16="http://schemas.microsoft.com/office/drawing/2014/main" id="{B1A62A94-4ACD-FD46-9A38-EE8C7B30DAA7}"/>
              </a:ext>
            </a:extLst>
          </p:cNvPr>
          <p:cNvPicPr>
            <a:picLocks noChangeAspect="1"/>
          </p:cNvPicPr>
          <p:nvPr/>
        </p:nvPicPr>
        <p:blipFill>
          <a:blip r:embed="rId3"/>
          <a:srcRect/>
          <a:stretch/>
        </p:blipFill>
        <p:spPr>
          <a:xfrm>
            <a:off x="9569668" y="5083920"/>
            <a:ext cx="2474646" cy="955213"/>
          </a:xfrm>
          <a:prstGeom prst="rect">
            <a:avLst/>
          </a:prstGeom>
        </p:spPr>
      </p:pic>
    </p:spTree>
    <p:extLst>
      <p:ext uri="{BB962C8B-B14F-4D97-AF65-F5344CB8AC3E}">
        <p14:creationId xmlns:p14="http://schemas.microsoft.com/office/powerpoint/2010/main" val="308368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A653-FE82-4357-B22D-84DCF28A08F6}"/>
              </a:ext>
            </a:extLst>
          </p:cNvPr>
          <p:cNvSpPr>
            <a:spLocks noGrp="1"/>
          </p:cNvSpPr>
          <p:nvPr>
            <p:ph type="body" sz="quarter" idx="10"/>
          </p:nvPr>
        </p:nvSpPr>
        <p:spPr/>
        <p:txBody>
          <a:bodyPr>
            <a:normAutofit fontScale="85000" lnSpcReduction="20000"/>
          </a:bodyPr>
          <a:lstStyle/>
          <a:p>
            <a:r>
              <a:rPr lang="en-US" sz="2200" b="0" spc="50" dirty="0">
                <a:solidFill>
                  <a:schemeClr val="tx1"/>
                </a:solidFill>
                <a:latin typeface="Nunito" pitchFamily="2" charset="77"/>
              </a:rPr>
              <a:t>What is it and what is the goal?</a:t>
            </a:r>
          </a:p>
          <a:p>
            <a:endParaRPr lang="en-US" dirty="0"/>
          </a:p>
        </p:txBody>
      </p:sp>
      <p:sp>
        <p:nvSpPr>
          <p:cNvPr id="3" name="Text Placeholder 2">
            <a:extLst>
              <a:ext uri="{FF2B5EF4-FFF2-40B4-BE49-F238E27FC236}">
                <a16:creationId xmlns:a16="http://schemas.microsoft.com/office/drawing/2014/main" id="{A5440934-E7E8-4C2A-B503-C2115E2D9668}"/>
              </a:ext>
            </a:extLst>
          </p:cNvPr>
          <p:cNvSpPr>
            <a:spLocks noGrp="1"/>
          </p:cNvSpPr>
          <p:nvPr>
            <p:ph type="body" sz="quarter" idx="13"/>
          </p:nvPr>
        </p:nvSpPr>
        <p:spPr>
          <a:xfrm>
            <a:off x="468631" y="1278606"/>
            <a:ext cx="9125988" cy="914400"/>
          </a:xfrm>
        </p:spPr>
        <p:txBody>
          <a:bodyPr>
            <a:normAutofit/>
          </a:bodyPr>
          <a:lstStyle/>
          <a:p>
            <a:pPr algn="l"/>
            <a:r>
              <a:rPr lang="en-US" sz="4600" dirty="0"/>
              <a:t>Weekly Work Planning</a:t>
            </a:r>
          </a:p>
          <a:p>
            <a:pPr algn="l"/>
            <a:endParaRPr lang="en-US" dirty="0"/>
          </a:p>
        </p:txBody>
      </p:sp>
      <p:sp>
        <p:nvSpPr>
          <p:cNvPr id="5" name="Content Placeholder 4">
            <a:extLst>
              <a:ext uri="{FF2B5EF4-FFF2-40B4-BE49-F238E27FC236}">
                <a16:creationId xmlns:a16="http://schemas.microsoft.com/office/drawing/2014/main" id="{972F8D7F-2F4C-442C-B0B5-3BDA3AC69567}"/>
              </a:ext>
            </a:extLst>
          </p:cNvPr>
          <p:cNvSpPr>
            <a:spLocks noGrp="1"/>
          </p:cNvSpPr>
          <p:nvPr>
            <p:ph sz="quarter" idx="19"/>
          </p:nvPr>
        </p:nvSpPr>
        <p:spPr/>
        <p:txBody>
          <a:bodyPr/>
          <a:lstStyle/>
          <a:p>
            <a:endParaRPr lang="en-US"/>
          </a:p>
        </p:txBody>
      </p:sp>
      <p:sp>
        <p:nvSpPr>
          <p:cNvPr id="6" name="Text Placeholder 5">
            <a:extLst>
              <a:ext uri="{FF2B5EF4-FFF2-40B4-BE49-F238E27FC236}">
                <a16:creationId xmlns:a16="http://schemas.microsoft.com/office/drawing/2014/main" id="{95B70B5B-D528-4B0D-AFF2-4C551298BEF8}"/>
              </a:ext>
            </a:extLst>
          </p:cNvPr>
          <p:cNvSpPr>
            <a:spLocks noGrp="1"/>
          </p:cNvSpPr>
          <p:nvPr>
            <p:ph type="body" sz="quarter" idx="22"/>
          </p:nvPr>
        </p:nvSpPr>
        <p:spPr/>
        <p:txBody>
          <a:bodyPr/>
          <a:lstStyle/>
          <a:p>
            <a:r>
              <a:rPr lang="en-US" b="0" dirty="0">
                <a:solidFill>
                  <a:srgbClr val="DC2227"/>
                </a:solidFill>
                <a:latin typeface="Nunito" pitchFamily="2" charset="77"/>
              </a:rPr>
              <a:t>Toolbox Talk: </a:t>
            </a:r>
            <a:r>
              <a:rPr lang="en-US" b="0" dirty="0">
                <a:solidFill>
                  <a:prstClr val="black"/>
                </a:solidFill>
                <a:latin typeface="Nunito" pitchFamily="2" charset="77"/>
              </a:rPr>
              <a:t>Weekly Work Planning</a:t>
            </a:r>
          </a:p>
          <a:p>
            <a:endParaRPr lang="en-US" dirty="0"/>
          </a:p>
        </p:txBody>
      </p:sp>
      <p:sp>
        <p:nvSpPr>
          <p:cNvPr id="7" name="Text Placeholder 6">
            <a:extLst>
              <a:ext uri="{FF2B5EF4-FFF2-40B4-BE49-F238E27FC236}">
                <a16:creationId xmlns:a16="http://schemas.microsoft.com/office/drawing/2014/main" id="{3FC88D8B-B92E-42E7-9808-50749E5F827F}"/>
              </a:ext>
            </a:extLst>
          </p:cNvPr>
          <p:cNvSpPr>
            <a:spLocks noGrp="1"/>
          </p:cNvSpPr>
          <p:nvPr>
            <p:ph type="body" sz="quarter" idx="23"/>
          </p:nvPr>
        </p:nvSpPr>
        <p:spPr>
          <a:xfrm>
            <a:off x="1369034" y="3843660"/>
            <a:ext cx="9316090" cy="299646"/>
          </a:xfrm>
        </p:spPr>
        <p:txBody>
          <a:bodyPr>
            <a:normAutofit fontScale="85000" lnSpcReduction="20000"/>
          </a:bodyPr>
          <a:lstStyle/>
          <a:p>
            <a:r>
              <a:rPr lang="en-US" sz="2200" b="0" spc="50" dirty="0">
                <a:solidFill>
                  <a:schemeClr val="tx1"/>
                </a:solidFill>
                <a:latin typeface="Nunito" pitchFamily="2" charset="77"/>
              </a:rPr>
              <a:t>What is your role in weekly work planning and what do you need to do?</a:t>
            </a:r>
          </a:p>
          <a:p>
            <a:endParaRPr lang="en-US" dirty="0"/>
          </a:p>
        </p:txBody>
      </p:sp>
      <p:sp>
        <p:nvSpPr>
          <p:cNvPr id="9" name="Content Placeholder 8">
            <a:extLst>
              <a:ext uri="{FF2B5EF4-FFF2-40B4-BE49-F238E27FC236}">
                <a16:creationId xmlns:a16="http://schemas.microsoft.com/office/drawing/2014/main" id="{C8B00CF5-EF5B-4495-9F31-BE16B727ACB0}"/>
              </a:ext>
            </a:extLst>
          </p:cNvPr>
          <p:cNvSpPr>
            <a:spLocks noGrp="1"/>
          </p:cNvSpPr>
          <p:nvPr>
            <p:ph sz="quarter" idx="25"/>
          </p:nvPr>
        </p:nvSpPr>
        <p:spPr/>
        <p:txBody>
          <a:bodyPr/>
          <a:lstStyle/>
          <a:p>
            <a:endParaRPr lang="en-US"/>
          </a:p>
        </p:txBody>
      </p:sp>
      <p:sp>
        <p:nvSpPr>
          <p:cNvPr id="10" name="Text Placeholder 9">
            <a:extLst>
              <a:ext uri="{FF2B5EF4-FFF2-40B4-BE49-F238E27FC236}">
                <a16:creationId xmlns:a16="http://schemas.microsoft.com/office/drawing/2014/main" id="{F8051694-D13E-449E-80FF-44C5419DF17B}"/>
              </a:ext>
            </a:extLst>
          </p:cNvPr>
          <p:cNvSpPr>
            <a:spLocks noGrp="1"/>
          </p:cNvSpPr>
          <p:nvPr>
            <p:ph type="body" sz="quarter" idx="26"/>
          </p:nvPr>
        </p:nvSpPr>
        <p:spPr/>
        <p:txBody>
          <a:bodyPr>
            <a:noAutofit/>
          </a:bodyPr>
          <a:lstStyle/>
          <a:p>
            <a:r>
              <a:rPr lang="en-US" sz="1900" b="0" spc="50" dirty="0">
                <a:solidFill>
                  <a:schemeClr val="tx1"/>
                </a:solidFill>
                <a:latin typeface="Nunito" pitchFamily="2" charset="77"/>
              </a:rPr>
              <a:t>How should you behave when weekly work planning?</a:t>
            </a:r>
            <a:endParaRPr lang="en-US" sz="1900" b="0" dirty="0">
              <a:solidFill>
                <a:schemeClr val="tx1"/>
              </a:solidFill>
            </a:endParaRPr>
          </a:p>
        </p:txBody>
      </p:sp>
      <p:sp>
        <p:nvSpPr>
          <p:cNvPr id="12" name="Content Placeholder 11">
            <a:extLst>
              <a:ext uri="{FF2B5EF4-FFF2-40B4-BE49-F238E27FC236}">
                <a16:creationId xmlns:a16="http://schemas.microsoft.com/office/drawing/2014/main" id="{23E70B3B-AEB7-4991-B237-1C2ADB3F0B0E}"/>
              </a:ext>
            </a:extLst>
          </p:cNvPr>
          <p:cNvSpPr>
            <a:spLocks noGrp="1"/>
          </p:cNvSpPr>
          <p:nvPr>
            <p:ph sz="quarter" idx="28"/>
          </p:nvPr>
        </p:nvSpPr>
        <p:spPr/>
        <p:txBody>
          <a:bodyPr/>
          <a:lstStyle/>
          <a:p>
            <a:endParaRPr lang="en-US"/>
          </a:p>
        </p:txBody>
      </p:sp>
    </p:spTree>
    <p:extLst>
      <p:ext uri="{BB962C8B-B14F-4D97-AF65-F5344CB8AC3E}">
        <p14:creationId xmlns:p14="http://schemas.microsoft.com/office/powerpoint/2010/main" val="344728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1035832" y="2594897"/>
            <a:ext cx="4573660" cy="3241045"/>
          </a:xfrm>
        </p:spPr>
        <p:txBody>
          <a:bodyPr>
            <a:normAutofit/>
          </a:bodyPr>
          <a:lstStyle/>
          <a:p>
            <a:pPr>
              <a:lnSpc>
                <a:spcPct val="100000"/>
              </a:lnSpc>
            </a:pPr>
            <a:r>
              <a:rPr lang="en-US" sz="1900" b="0" dirty="0">
                <a:solidFill>
                  <a:schemeClr val="tx1"/>
                </a:solidFill>
                <a:latin typeface="Nunito" pitchFamily="2" charset="77"/>
              </a:rPr>
              <a:t>A collaborative planning session where Last Planners (typically foremen) make commitments to each other and coordinate their work for the next 5 working days</a:t>
            </a:r>
            <a:r>
              <a:rPr lang="en-US" sz="2400" b="0" dirty="0">
                <a:solidFill>
                  <a:schemeClr val="tx1"/>
                </a:solidFill>
                <a:latin typeface="Nunito" pitchFamily="2" charset="77"/>
              </a:rPr>
              <a:t>.</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1547559"/>
            <a:ext cx="10122195" cy="914400"/>
          </a:xfrm>
        </p:spPr>
        <p:txBody>
          <a:bodyPr/>
          <a:lstStyle/>
          <a:p>
            <a:pPr algn="l"/>
            <a:r>
              <a:rPr lang="en-US" dirty="0"/>
              <a:t>What is Weekly Work Planning?</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691117" y="2684922"/>
            <a:ext cx="203689" cy="210312"/>
          </a:xfrm>
        </p:spPr>
        <p:txBody>
          <a:bodyPr/>
          <a:lstStyle/>
          <a:p>
            <a:endParaRPr lang="en-US" dirty="0"/>
          </a:p>
        </p:txBody>
      </p:sp>
      <p:sp>
        <p:nvSpPr>
          <p:cNvPr id="17" name="Text Placeholder 5">
            <a:extLst>
              <a:ext uri="{FF2B5EF4-FFF2-40B4-BE49-F238E27FC236}">
                <a16:creationId xmlns:a16="http://schemas.microsoft.com/office/drawing/2014/main" id="{29BE04CD-53EA-9B4D-933B-8F3365046DE9}"/>
              </a:ext>
            </a:extLst>
          </p:cNvPr>
          <p:cNvSpPr txBox="1">
            <a:spLocks/>
          </p:cNvSpPr>
          <p:nvPr/>
        </p:nvSpPr>
        <p:spPr>
          <a:xfrm>
            <a:off x="691117" y="6455039"/>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pic>
        <p:nvPicPr>
          <p:cNvPr id="13" name="Picture Placeholder 7">
            <a:extLst>
              <a:ext uri="{FF2B5EF4-FFF2-40B4-BE49-F238E27FC236}">
                <a16:creationId xmlns:a16="http://schemas.microsoft.com/office/drawing/2014/main" id="{A300EC5C-5801-BD4B-8426-88F0929D3B66}"/>
              </a:ext>
            </a:extLst>
          </p:cNvPr>
          <p:cNvPicPr>
            <a:picLocks noChangeAspect="1"/>
          </p:cNvPicPr>
          <p:nvPr/>
        </p:nvPicPr>
        <p:blipFill>
          <a:blip r:embed="rId3"/>
          <a:srcRect/>
          <a:stretch/>
        </p:blipFill>
        <p:spPr>
          <a:xfrm>
            <a:off x="6096000" y="2297958"/>
            <a:ext cx="4717312" cy="3537984"/>
          </a:xfrm>
          <a:prstGeom prst="rect">
            <a:avLst/>
          </a:prstGeom>
        </p:spPr>
      </p:pic>
    </p:spTree>
    <p:extLst>
      <p:ext uri="{BB962C8B-B14F-4D97-AF65-F5344CB8AC3E}">
        <p14:creationId xmlns:p14="http://schemas.microsoft.com/office/powerpoint/2010/main" val="335462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719666"/>
            <a:ext cx="10122195" cy="914400"/>
          </a:xfrm>
        </p:spPr>
        <p:txBody>
          <a:bodyPr/>
          <a:lstStyle/>
          <a:p>
            <a:pPr algn="l"/>
            <a:r>
              <a:rPr lang="en-US" dirty="0"/>
              <a:t>What is the goal?</a:t>
            </a:r>
          </a:p>
        </p:txBody>
      </p:sp>
      <p:sp>
        <p:nvSpPr>
          <p:cNvPr id="17" name="Text Placeholder 5">
            <a:extLst>
              <a:ext uri="{FF2B5EF4-FFF2-40B4-BE49-F238E27FC236}">
                <a16:creationId xmlns:a16="http://schemas.microsoft.com/office/drawing/2014/main" id="{29BE04CD-53EA-9B4D-933B-8F3365046DE9}"/>
              </a:ext>
            </a:extLst>
          </p:cNvPr>
          <p:cNvSpPr txBox="1">
            <a:spLocks/>
          </p:cNvSpPr>
          <p:nvPr/>
        </p:nvSpPr>
        <p:spPr>
          <a:xfrm>
            <a:off x="691117" y="6455039"/>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graphicFrame>
        <p:nvGraphicFramePr>
          <p:cNvPr id="9" name="Diagram 8">
            <a:extLst>
              <a:ext uri="{FF2B5EF4-FFF2-40B4-BE49-F238E27FC236}">
                <a16:creationId xmlns:a16="http://schemas.microsoft.com/office/drawing/2014/main" id="{DC98680A-18E8-8D4F-BAA5-8A0C7B73D19A}"/>
              </a:ext>
            </a:extLst>
          </p:cNvPr>
          <p:cNvGraphicFramePr/>
          <p:nvPr>
            <p:extLst>
              <p:ext uri="{D42A27DB-BD31-4B8C-83A1-F6EECF244321}">
                <p14:modId xmlns:p14="http://schemas.microsoft.com/office/powerpoint/2010/main" val="248576267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1">
            <a:extLst>
              <a:ext uri="{FF2B5EF4-FFF2-40B4-BE49-F238E27FC236}">
                <a16:creationId xmlns:a16="http://schemas.microsoft.com/office/drawing/2014/main" id="{C7569BC4-B1F1-0B45-A5EE-DBF97C99C419}"/>
              </a:ext>
            </a:extLst>
          </p:cNvPr>
          <p:cNvSpPr>
            <a:spLocks noGrp="1"/>
          </p:cNvSpPr>
          <p:nvPr>
            <p:ph type="body" sz="quarter" idx="10"/>
          </p:nvPr>
        </p:nvSpPr>
        <p:spPr>
          <a:xfrm>
            <a:off x="7671093" y="4015798"/>
            <a:ext cx="4268860" cy="2065026"/>
          </a:xfrm>
        </p:spPr>
        <p:txBody>
          <a:bodyPr>
            <a:normAutofit lnSpcReduction="10000"/>
          </a:bodyPr>
          <a:lstStyle/>
          <a:p>
            <a:pPr algn="ctr">
              <a:lnSpc>
                <a:spcPct val="100000"/>
              </a:lnSpc>
            </a:pPr>
            <a:r>
              <a:rPr lang="en-US" sz="2800" b="0" u="sng" dirty="0">
                <a:solidFill>
                  <a:schemeClr val="tx1"/>
                </a:solidFill>
                <a:latin typeface="Nunito" pitchFamily="2" charset="77"/>
              </a:rPr>
              <a:t>The Weekly Work Plan Rule</a:t>
            </a:r>
          </a:p>
          <a:p>
            <a:pPr algn="ctr">
              <a:lnSpc>
                <a:spcPct val="100000"/>
              </a:lnSpc>
            </a:pPr>
            <a:r>
              <a:rPr lang="en-US" sz="2800" dirty="0">
                <a:solidFill>
                  <a:schemeClr val="tx1"/>
                </a:solidFill>
                <a:latin typeface="Nunito" pitchFamily="2" charset="77"/>
              </a:rPr>
              <a:t>Only Plan Ready Work</a:t>
            </a:r>
          </a:p>
          <a:p>
            <a:pPr algn="ctr">
              <a:lnSpc>
                <a:spcPct val="100000"/>
              </a:lnSpc>
            </a:pPr>
            <a:r>
              <a:rPr lang="en-US" sz="1900" b="0" dirty="0">
                <a:solidFill>
                  <a:schemeClr val="tx1"/>
                </a:solidFill>
                <a:latin typeface="Nunito" pitchFamily="2" charset="77"/>
              </a:rPr>
              <a:t>Work for which you get a commitment to the predecessor during the Weekly Work Plan is considered ready work.</a:t>
            </a:r>
          </a:p>
        </p:txBody>
      </p:sp>
      <p:sp>
        <p:nvSpPr>
          <p:cNvPr id="16" name="Text Placeholder 1">
            <a:extLst>
              <a:ext uri="{FF2B5EF4-FFF2-40B4-BE49-F238E27FC236}">
                <a16:creationId xmlns:a16="http://schemas.microsoft.com/office/drawing/2014/main" id="{58725208-054C-D44F-9544-1EC091887CE9}"/>
              </a:ext>
            </a:extLst>
          </p:cNvPr>
          <p:cNvSpPr txBox="1">
            <a:spLocks/>
          </p:cNvSpPr>
          <p:nvPr/>
        </p:nvSpPr>
        <p:spPr>
          <a:xfrm>
            <a:off x="691117" y="1950772"/>
            <a:ext cx="3230251" cy="206502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1800" b="1" i="0" kern="1200">
                <a:solidFill>
                  <a:srgbClr val="EA0029"/>
                </a:solidFill>
                <a:latin typeface="Poppins" pitchFamily="2" charset="77"/>
                <a:ea typeface="+mn-ea"/>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800" dirty="0">
                <a:solidFill>
                  <a:schemeClr val="tx1"/>
                </a:solidFill>
                <a:latin typeface="Nunito" pitchFamily="2" charset="77"/>
              </a:rPr>
              <a:t>100% Reliability</a:t>
            </a:r>
          </a:p>
          <a:p>
            <a:pPr algn="ctr">
              <a:lnSpc>
                <a:spcPct val="100000"/>
              </a:lnSpc>
            </a:pPr>
            <a:r>
              <a:rPr lang="en-US" sz="1900" b="0" dirty="0">
                <a:solidFill>
                  <a:schemeClr val="tx1"/>
                </a:solidFill>
                <a:latin typeface="Nunito" pitchFamily="2" charset="77"/>
              </a:rPr>
              <a:t>Don’t over commit or under commit. Either can throw off a teams coordination. Instead commit to what you really think you will accomplish.</a:t>
            </a:r>
          </a:p>
        </p:txBody>
      </p:sp>
    </p:spTree>
    <p:extLst>
      <p:ext uri="{BB962C8B-B14F-4D97-AF65-F5344CB8AC3E}">
        <p14:creationId xmlns:p14="http://schemas.microsoft.com/office/powerpoint/2010/main" val="274927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DBA653-FE82-4357-B22D-84DCF28A08F6}"/>
              </a:ext>
            </a:extLst>
          </p:cNvPr>
          <p:cNvSpPr>
            <a:spLocks noGrp="1"/>
          </p:cNvSpPr>
          <p:nvPr>
            <p:ph type="body" sz="quarter" idx="10"/>
          </p:nvPr>
        </p:nvSpPr>
        <p:spPr>
          <a:xfrm>
            <a:off x="1369033" y="2819125"/>
            <a:ext cx="9621351" cy="460398"/>
          </a:xfrm>
        </p:spPr>
        <p:txBody>
          <a:bodyPr>
            <a:normAutofit/>
          </a:bodyPr>
          <a:lstStyle/>
          <a:p>
            <a:r>
              <a:rPr lang="en-US" sz="1900" b="0" spc="50" dirty="0">
                <a:solidFill>
                  <a:schemeClr val="tx1"/>
                </a:solidFill>
                <a:latin typeface="Nunito" pitchFamily="2" charset="77"/>
              </a:rPr>
              <a:t>Calculate last weeks Percent Plan Complete (if not already done). </a:t>
            </a:r>
          </a:p>
          <a:p>
            <a:endParaRPr lang="en-US" dirty="0"/>
          </a:p>
        </p:txBody>
      </p:sp>
      <p:sp>
        <p:nvSpPr>
          <p:cNvPr id="3" name="Text Placeholder 2">
            <a:extLst>
              <a:ext uri="{FF2B5EF4-FFF2-40B4-BE49-F238E27FC236}">
                <a16:creationId xmlns:a16="http://schemas.microsoft.com/office/drawing/2014/main" id="{A5440934-E7E8-4C2A-B503-C2115E2D9668}"/>
              </a:ext>
            </a:extLst>
          </p:cNvPr>
          <p:cNvSpPr>
            <a:spLocks noGrp="1"/>
          </p:cNvSpPr>
          <p:nvPr>
            <p:ph type="body" sz="quarter" idx="13"/>
          </p:nvPr>
        </p:nvSpPr>
        <p:spPr>
          <a:xfrm>
            <a:off x="468631" y="1278606"/>
            <a:ext cx="9125988" cy="914400"/>
          </a:xfrm>
        </p:spPr>
        <p:txBody>
          <a:bodyPr>
            <a:normAutofit/>
          </a:bodyPr>
          <a:lstStyle/>
          <a:p>
            <a:pPr algn="l"/>
            <a:r>
              <a:rPr lang="en-US" sz="4600" dirty="0"/>
              <a:t>Basic Agenda</a:t>
            </a:r>
          </a:p>
          <a:p>
            <a:pPr algn="l"/>
            <a:endParaRPr lang="en-US" dirty="0"/>
          </a:p>
        </p:txBody>
      </p:sp>
      <p:sp>
        <p:nvSpPr>
          <p:cNvPr id="5" name="Content Placeholder 4">
            <a:extLst>
              <a:ext uri="{FF2B5EF4-FFF2-40B4-BE49-F238E27FC236}">
                <a16:creationId xmlns:a16="http://schemas.microsoft.com/office/drawing/2014/main" id="{972F8D7F-2F4C-442C-B0B5-3BDA3AC69567}"/>
              </a:ext>
            </a:extLst>
          </p:cNvPr>
          <p:cNvSpPr>
            <a:spLocks noGrp="1"/>
          </p:cNvSpPr>
          <p:nvPr>
            <p:ph sz="quarter" idx="19"/>
          </p:nvPr>
        </p:nvSpPr>
        <p:spPr>
          <a:xfrm>
            <a:off x="1024320" y="2883739"/>
            <a:ext cx="213930" cy="210312"/>
          </a:xfrm>
        </p:spPr>
        <p:txBody>
          <a:bodyPr/>
          <a:lstStyle/>
          <a:p>
            <a:endParaRPr lang="en-US" dirty="0"/>
          </a:p>
        </p:txBody>
      </p:sp>
      <p:sp>
        <p:nvSpPr>
          <p:cNvPr id="6" name="Text Placeholder 5">
            <a:extLst>
              <a:ext uri="{FF2B5EF4-FFF2-40B4-BE49-F238E27FC236}">
                <a16:creationId xmlns:a16="http://schemas.microsoft.com/office/drawing/2014/main" id="{95B70B5B-D528-4B0D-AFF2-4C551298BEF8}"/>
              </a:ext>
            </a:extLst>
          </p:cNvPr>
          <p:cNvSpPr>
            <a:spLocks noGrp="1"/>
          </p:cNvSpPr>
          <p:nvPr>
            <p:ph type="body" sz="quarter" idx="22"/>
          </p:nvPr>
        </p:nvSpPr>
        <p:spPr/>
        <p:txBody>
          <a:bodyPr/>
          <a:lstStyle/>
          <a:p>
            <a:r>
              <a:rPr lang="en-US" b="0" dirty="0">
                <a:solidFill>
                  <a:srgbClr val="DC2227"/>
                </a:solidFill>
                <a:latin typeface="Nunito" pitchFamily="2" charset="77"/>
              </a:rPr>
              <a:t>Toolbox Talk: </a:t>
            </a:r>
            <a:r>
              <a:rPr lang="en-US" b="0" dirty="0">
                <a:solidFill>
                  <a:prstClr val="black"/>
                </a:solidFill>
                <a:latin typeface="Nunito" pitchFamily="2" charset="77"/>
              </a:rPr>
              <a:t>Weekly Work Planning</a:t>
            </a:r>
          </a:p>
          <a:p>
            <a:endParaRPr lang="en-US" dirty="0"/>
          </a:p>
        </p:txBody>
      </p:sp>
      <p:sp>
        <p:nvSpPr>
          <p:cNvPr id="7" name="Text Placeholder 6">
            <a:extLst>
              <a:ext uri="{FF2B5EF4-FFF2-40B4-BE49-F238E27FC236}">
                <a16:creationId xmlns:a16="http://schemas.microsoft.com/office/drawing/2014/main" id="{3FC88D8B-B92E-42E7-9808-50749E5F827F}"/>
              </a:ext>
            </a:extLst>
          </p:cNvPr>
          <p:cNvSpPr>
            <a:spLocks noGrp="1"/>
          </p:cNvSpPr>
          <p:nvPr>
            <p:ph type="body" sz="quarter" idx="23"/>
          </p:nvPr>
        </p:nvSpPr>
        <p:spPr>
          <a:xfrm>
            <a:off x="1369033" y="3582146"/>
            <a:ext cx="9316090" cy="529168"/>
          </a:xfrm>
        </p:spPr>
        <p:txBody>
          <a:bodyPr>
            <a:normAutofit/>
          </a:bodyPr>
          <a:lstStyle/>
          <a:p>
            <a:r>
              <a:rPr lang="en-US" sz="1900" spc="50" dirty="0">
                <a:solidFill>
                  <a:schemeClr val="tx1"/>
                </a:solidFill>
                <a:latin typeface="Nunito" pitchFamily="2" charset="77"/>
              </a:rPr>
              <a:t>Coordinate and commit to the next 5 days work across all trades.</a:t>
            </a:r>
            <a:endParaRPr lang="en-US" sz="1900" dirty="0"/>
          </a:p>
        </p:txBody>
      </p:sp>
      <p:sp>
        <p:nvSpPr>
          <p:cNvPr id="9" name="Content Placeholder 8">
            <a:extLst>
              <a:ext uri="{FF2B5EF4-FFF2-40B4-BE49-F238E27FC236}">
                <a16:creationId xmlns:a16="http://schemas.microsoft.com/office/drawing/2014/main" id="{C8B00CF5-EF5B-4495-9F31-BE16B727ACB0}"/>
              </a:ext>
            </a:extLst>
          </p:cNvPr>
          <p:cNvSpPr>
            <a:spLocks noGrp="1"/>
          </p:cNvSpPr>
          <p:nvPr>
            <p:ph sz="quarter" idx="25"/>
          </p:nvPr>
        </p:nvSpPr>
        <p:spPr>
          <a:xfrm>
            <a:off x="1024320" y="3624004"/>
            <a:ext cx="213930" cy="210312"/>
          </a:xfrm>
        </p:spPr>
        <p:txBody>
          <a:bodyPr/>
          <a:lstStyle/>
          <a:p>
            <a:endParaRPr lang="en-US" dirty="0"/>
          </a:p>
        </p:txBody>
      </p:sp>
      <p:sp>
        <p:nvSpPr>
          <p:cNvPr id="10" name="Text Placeholder 9">
            <a:extLst>
              <a:ext uri="{FF2B5EF4-FFF2-40B4-BE49-F238E27FC236}">
                <a16:creationId xmlns:a16="http://schemas.microsoft.com/office/drawing/2014/main" id="{F8051694-D13E-449E-80FF-44C5419DF17B}"/>
              </a:ext>
            </a:extLst>
          </p:cNvPr>
          <p:cNvSpPr>
            <a:spLocks noGrp="1"/>
          </p:cNvSpPr>
          <p:nvPr>
            <p:ph type="body" sz="quarter" idx="26"/>
          </p:nvPr>
        </p:nvSpPr>
        <p:spPr>
          <a:xfrm>
            <a:off x="1369033" y="4237468"/>
            <a:ext cx="9316090" cy="1118099"/>
          </a:xfrm>
        </p:spPr>
        <p:txBody>
          <a:bodyPr>
            <a:noAutofit/>
          </a:bodyPr>
          <a:lstStyle/>
          <a:p>
            <a:r>
              <a:rPr lang="en-US" sz="1900" b="0" spc="50" dirty="0">
                <a:solidFill>
                  <a:schemeClr val="tx1"/>
                </a:solidFill>
                <a:latin typeface="Nunito" pitchFamily="2" charset="77"/>
              </a:rPr>
              <a:t>As a team, spend time to review last weeks PPC &amp; reasons for misses, select and discuss specific reasons for misses and their root causes, identify&amp; share countermeasures; and make commitments to execute countermeasures.</a:t>
            </a:r>
            <a:endParaRPr lang="en-US" sz="1900" b="0" dirty="0">
              <a:solidFill>
                <a:schemeClr val="tx1"/>
              </a:solidFill>
            </a:endParaRPr>
          </a:p>
        </p:txBody>
      </p:sp>
      <p:sp>
        <p:nvSpPr>
          <p:cNvPr id="12" name="Content Placeholder 11">
            <a:extLst>
              <a:ext uri="{FF2B5EF4-FFF2-40B4-BE49-F238E27FC236}">
                <a16:creationId xmlns:a16="http://schemas.microsoft.com/office/drawing/2014/main" id="{23E70B3B-AEB7-4991-B237-1C2ADB3F0B0E}"/>
              </a:ext>
            </a:extLst>
          </p:cNvPr>
          <p:cNvSpPr>
            <a:spLocks noGrp="1"/>
          </p:cNvSpPr>
          <p:nvPr>
            <p:ph sz="quarter" idx="28"/>
          </p:nvPr>
        </p:nvSpPr>
        <p:spPr>
          <a:xfrm>
            <a:off x="1024320" y="4309351"/>
            <a:ext cx="213930" cy="210312"/>
          </a:xfrm>
        </p:spPr>
        <p:txBody>
          <a:bodyPr/>
          <a:lstStyle/>
          <a:p>
            <a:endParaRPr lang="en-US" dirty="0"/>
          </a:p>
        </p:txBody>
      </p:sp>
      <p:sp>
        <p:nvSpPr>
          <p:cNvPr id="11" name="Content Placeholder 4">
            <a:extLst>
              <a:ext uri="{FF2B5EF4-FFF2-40B4-BE49-F238E27FC236}">
                <a16:creationId xmlns:a16="http://schemas.microsoft.com/office/drawing/2014/main" id="{CEF2D8F7-60EB-B74D-96EA-6971F114A4DB}"/>
              </a:ext>
            </a:extLst>
          </p:cNvPr>
          <p:cNvSpPr txBox="1">
            <a:spLocks/>
          </p:cNvSpPr>
          <p:nvPr/>
        </p:nvSpPr>
        <p:spPr>
          <a:xfrm>
            <a:off x="1024320" y="2131098"/>
            <a:ext cx="213930"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1">
            <a:extLst>
              <a:ext uri="{FF2B5EF4-FFF2-40B4-BE49-F238E27FC236}">
                <a16:creationId xmlns:a16="http://schemas.microsoft.com/office/drawing/2014/main" id="{063ACD76-4DFB-3E40-A050-A3DC2E7B665E}"/>
              </a:ext>
            </a:extLst>
          </p:cNvPr>
          <p:cNvSpPr txBox="1">
            <a:spLocks/>
          </p:cNvSpPr>
          <p:nvPr/>
        </p:nvSpPr>
        <p:spPr>
          <a:xfrm>
            <a:off x="1369033" y="2054825"/>
            <a:ext cx="10354336" cy="6598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b="1" i="0" kern="1200">
                <a:solidFill>
                  <a:srgbClr val="EA0029"/>
                </a:solidFill>
                <a:latin typeface="Poppins" pitchFamily="2" charset="77"/>
                <a:ea typeface="+mn-ea"/>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0" spc="50" dirty="0">
                <a:solidFill>
                  <a:schemeClr val="tx1"/>
                </a:solidFill>
                <a:latin typeface="Nunito" pitchFamily="2" charset="77"/>
              </a:rPr>
              <a:t>In advance of the meeting each trade posts their detailed daily plan for the upcoming 5 days, verifying the work is ready and based on available manpower.</a:t>
            </a:r>
          </a:p>
          <a:p>
            <a:endParaRPr lang="en-US" dirty="0"/>
          </a:p>
        </p:txBody>
      </p:sp>
      <p:sp>
        <p:nvSpPr>
          <p:cNvPr id="14" name="Content Placeholder 11">
            <a:extLst>
              <a:ext uri="{FF2B5EF4-FFF2-40B4-BE49-F238E27FC236}">
                <a16:creationId xmlns:a16="http://schemas.microsoft.com/office/drawing/2014/main" id="{8BD719FD-1AA5-EE46-BFB8-2855ACCC3AB1}"/>
              </a:ext>
            </a:extLst>
          </p:cNvPr>
          <p:cNvSpPr txBox="1">
            <a:spLocks/>
          </p:cNvSpPr>
          <p:nvPr/>
        </p:nvSpPr>
        <p:spPr>
          <a:xfrm>
            <a:off x="1024320" y="5369082"/>
            <a:ext cx="213930"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5" name="Text Placeholder 6">
            <a:extLst>
              <a:ext uri="{FF2B5EF4-FFF2-40B4-BE49-F238E27FC236}">
                <a16:creationId xmlns:a16="http://schemas.microsoft.com/office/drawing/2014/main" id="{B8451A51-E479-6B4B-B587-6B6E6F422F19}"/>
              </a:ext>
            </a:extLst>
          </p:cNvPr>
          <p:cNvSpPr txBox="1">
            <a:spLocks/>
          </p:cNvSpPr>
          <p:nvPr/>
        </p:nvSpPr>
        <p:spPr>
          <a:xfrm>
            <a:off x="1369033" y="5275703"/>
            <a:ext cx="9316090" cy="529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b="1" i="0" kern="1200">
                <a:solidFill>
                  <a:srgbClr val="EA0029"/>
                </a:solidFill>
                <a:latin typeface="Poppins" pitchFamily="2" charset="77"/>
                <a:ea typeface="+mn-ea"/>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0" spc="50" dirty="0">
                <a:solidFill>
                  <a:schemeClr val="tx1"/>
                </a:solidFill>
                <a:latin typeface="Nunito" pitchFamily="2" charset="77"/>
              </a:rPr>
              <a:t>Conduct a Plus / Delta on the meeting</a:t>
            </a:r>
            <a:endParaRPr lang="en-US" sz="1900" dirty="0"/>
          </a:p>
        </p:txBody>
      </p:sp>
    </p:spTree>
    <p:extLst>
      <p:ext uri="{BB962C8B-B14F-4D97-AF65-F5344CB8AC3E}">
        <p14:creationId xmlns:p14="http://schemas.microsoft.com/office/powerpoint/2010/main" val="61557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535630" y="1628707"/>
            <a:ext cx="8301600" cy="3175870"/>
          </a:xfrm>
        </p:spPr>
        <p:txBody>
          <a:bodyPr>
            <a:noAutofit/>
          </a:bodyPr>
          <a:lstStyle/>
          <a:p>
            <a:pPr>
              <a:lnSpc>
                <a:spcPct val="100000"/>
              </a:lnSpc>
            </a:pPr>
            <a:r>
              <a:rPr lang="en-US" sz="2000" b="0" dirty="0">
                <a:solidFill>
                  <a:schemeClr val="tx1"/>
                </a:solidFill>
                <a:latin typeface="Nunito" pitchFamily="2" charset="77"/>
              </a:rPr>
              <a:t>Each Last Planner stands up and addresses the rest of the trades. They explain in detail for each of the next five days:</a:t>
            </a:r>
          </a:p>
          <a:p>
            <a:pPr marL="342900" indent="-342900">
              <a:lnSpc>
                <a:spcPct val="100000"/>
              </a:lnSpc>
              <a:buFont typeface="Arial" panose="020B0604020202020204" pitchFamily="34" charset="0"/>
              <a:buChar char="•"/>
            </a:pPr>
            <a:r>
              <a:rPr lang="en-US" sz="2000" b="0" dirty="0">
                <a:solidFill>
                  <a:schemeClr val="tx1"/>
                </a:solidFill>
                <a:latin typeface="Nunito" pitchFamily="2" charset="77"/>
              </a:rPr>
              <a:t>What work their crews plan to do, where and what other areas or activities it could impact;</a:t>
            </a:r>
          </a:p>
          <a:p>
            <a:pPr marL="342900" indent="-342900">
              <a:lnSpc>
                <a:spcPct val="100000"/>
              </a:lnSpc>
              <a:buFont typeface="Arial" panose="020B0604020202020204" pitchFamily="34" charset="0"/>
              <a:buChar char="•"/>
            </a:pPr>
            <a:r>
              <a:rPr lang="en-US" sz="2000" b="0" dirty="0">
                <a:solidFill>
                  <a:schemeClr val="tx1"/>
                </a:solidFill>
                <a:latin typeface="Nunito" pitchFamily="2" charset="77"/>
              </a:rPr>
              <a:t>What work areas they are committing to make available to other crews;</a:t>
            </a:r>
          </a:p>
          <a:p>
            <a:pPr marL="342900" indent="-342900">
              <a:lnSpc>
                <a:spcPct val="100000"/>
              </a:lnSpc>
              <a:buFont typeface="Arial" panose="020B0604020202020204" pitchFamily="34" charset="0"/>
              <a:buChar char="•"/>
            </a:pPr>
            <a:r>
              <a:rPr lang="en-US" sz="2000" b="0" dirty="0">
                <a:solidFill>
                  <a:schemeClr val="tx1"/>
                </a:solidFill>
                <a:latin typeface="Nunito" pitchFamily="2" charset="77"/>
              </a:rPr>
              <a:t>What commitments they need from other crews to meet their commitments for this week and currently planned work for next week; and</a:t>
            </a:r>
          </a:p>
          <a:p>
            <a:pPr marL="342900" indent="-342900">
              <a:lnSpc>
                <a:spcPct val="100000"/>
              </a:lnSpc>
              <a:buFont typeface="Arial" panose="020B0604020202020204" pitchFamily="34" charset="0"/>
              <a:buChar char="•"/>
            </a:pPr>
            <a:r>
              <a:rPr lang="en-US" sz="2000" b="0" dirty="0">
                <a:solidFill>
                  <a:schemeClr val="tx1"/>
                </a:solidFill>
                <a:latin typeface="Nunito" pitchFamily="2" charset="77"/>
              </a:rPr>
              <a:t>What back-up work they have and what could trigger using it.</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45505" y="839988"/>
            <a:ext cx="10122195" cy="914400"/>
          </a:xfrm>
        </p:spPr>
        <p:txBody>
          <a:bodyPr>
            <a:normAutofit/>
          </a:bodyPr>
          <a:lstStyle/>
          <a:p>
            <a:pPr algn="l"/>
            <a:r>
              <a:rPr lang="en-US" dirty="0"/>
              <a:t>What Does that Look Like?</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246653" y="1754388"/>
            <a:ext cx="203689" cy="210312"/>
          </a:xfrm>
        </p:spPr>
        <p:txBody>
          <a:bodyPr/>
          <a:lstStyle/>
          <a:p>
            <a:endParaRPr lang="en-US" dirty="0"/>
          </a:p>
        </p:txBody>
      </p:sp>
      <p:sp>
        <p:nvSpPr>
          <p:cNvPr id="10" name="Text Placeholder 9">
            <a:extLst>
              <a:ext uri="{FF2B5EF4-FFF2-40B4-BE49-F238E27FC236}">
                <a16:creationId xmlns:a16="http://schemas.microsoft.com/office/drawing/2014/main" id="{2B2B94F7-BBF5-8E49-9FD2-D54CEEBACB2F}"/>
              </a:ext>
            </a:extLst>
          </p:cNvPr>
          <p:cNvSpPr>
            <a:spLocks noGrp="1"/>
          </p:cNvSpPr>
          <p:nvPr>
            <p:ph type="body" sz="quarter" idx="26"/>
          </p:nvPr>
        </p:nvSpPr>
        <p:spPr>
          <a:xfrm>
            <a:off x="535630" y="4789470"/>
            <a:ext cx="11601646" cy="1029538"/>
          </a:xfrm>
        </p:spPr>
        <p:txBody>
          <a:bodyPr>
            <a:normAutofit/>
          </a:bodyPr>
          <a:lstStyle/>
          <a:p>
            <a:pPr>
              <a:lnSpc>
                <a:spcPct val="100000"/>
              </a:lnSpc>
            </a:pPr>
            <a:r>
              <a:rPr lang="en-US" sz="2000" b="0" kern="0" dirty="0">
                <a:solidFill>
                  <a:schemeClr val="tx1"/>
                </a:solidFill>
                <a:latin typeface="Nunito" pitchFamily="2" charset="77"/>
              </a:rPr>
              <a:t>The other trades’ roles are to: listen; interrupt with questions if they don’t understand; evaluate if the plan works with their own; negotiate and coordinate any conflicts while updating the plan; and confirm any requested commitments. </a:t>
            </a:r>
          </a:p>
        </p:txBody>
      </p:sp>
      <p:sp>
        <p:nvSpPr>
          <p:cNvPr id="12" name="Content Placeholder 11">
            <a:extLst>
              <a:ext uri="{FF2B5EF4-FFF2-40B4-BE49-F238E27FC236}">
                <a16:creationId xmlns:a16="http://schemas.microsoft.com/office/drawing/2014/main" id="{4D2C0266-09B1-CC45-85F3-C79D61AC681E}"/>
              </a:ext>
            </a:extLst>
          </p:cNvPr>
          <p:cNvSpPr>
            <a:spLocks noGrp="1"/>
          </p:cNvSpPr>
          <p:nvPr>
            <p:ph sz="quarter" idx="28"/>
          </p:nvPr>
        </p:nvSpPr>
        <p:spPr>
          <a:xfrm>
            <a:off x="246652" y="4914960"/>
            <a:ext cx="203689" cy="210312"/>
          </a:xfrm>
        </p:spPr>
        <p:txBody>
          <a:bodyPr/>
          <a:lstStyle/>
          <a:p>
            <a:endParaRPr lang="en-US" dirty="0"/>
          </a:p>
        </p:txBody>
      </p:sp>
      <p:sp>
        <p:nvSpPr>
          <p:cNvPr id="17" name="Text Placeholder 5">
            <a:extLst>
              <a:ext uri="{FF2B5EF4-FFF2-40B4-BE49-F238E27FC236}">
                <a16:creationId xmlns:a16="http://schemas.microsoft.com/office/drawing/2014/main" id="{29BE04CD-53EA-9B4D-933B-8F3365046DE9}"/>
              </a:ext>
            </a:extLst>
          </p:cNvPr>
          <p:cNvSpPr txBox="1">
            <a:spLocks/>
          </p:cNvSpPr>
          <p:nvPr/>
        </p:nvSpPr>
        <p:spPr>
          <a:xfrm>
            <a:off x="691117" y="6455039"/>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pic>
        <p:nvPicPr>
          <p:cNvPr id="8" name="Picture 7" descr="A group of people standing in a room&#10;&#10;Description automatically generated">
            <a:extLst>
              <a:ext uri="{FF2B5EF4-FFF2-40B4-BE49-F238E27FC236}">
                <a16:creationId xmlns:a16="http://schemas.microsoft.com/office/drawing/2014/main" id="{7157EB17-2F5F-2441-8DC3-BFF438CB2911}"/>
              </a:ext>
            </a:extLst>
          </p:cNvPr>
          <p:cNvPicPr>
            <a:picLocks noChangeAspect="1"/>
          </p:cNvPicPr>
          <p:nvPr/>
        </p:nvPicPr>
        <p:blipFill>
          <a:blip r:embed="rId3"/>
          <a:stretch>
            <a:fillRect/>
          </a:stretch>
        </p:blipFill>
        <p:spPr>
          <a:xfrm>
            <a:off x="8837230" y="1628707"/>
            <a:ext cx="3300046" cy="2475035"/>
          </a:xfrm>
          <a:prstGeom prst="rect">
            <a:avLst/>
          </a:prstGeom>
        </p:spPr>
      </p:pic>
      <p:sp>
        <p:nvSpPr>
          <p:cNvPr id="4" name="Curved Down Arrow 3">
            <a:extLst>
              <a:ext uri="{FF2B5EF4-FFF2-40B4-BE49-F238E27FC236}">
                <a16:creationId xmlns:a16="http://schemas.microsoft.com/office/drawing/2014/main" id="{EE62ABEE-73E0-7D40-9106-58185E900A48}"/>
              </a:ext>
            </a:extLst>
          </p:cNvPr>
          <p:cNvSpPr/>
          <p:nvPr/>
        </p:nvSpPr>
        <p:spPr>
          <a:xfrm rot="1324105">
            <a:off x="8488676" y="1046893"/>
            <a:ext cx="1164627" cy="844103"/>
          </a:xfrm>
          <a:prstGeom prst="curvedDownArrow">
            <a:avLst>
              <a:gd name="adj1" fmla="val 1409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a:extLst>
              <a:ext uri="{FF2B5EF4-FFF2-40B4-BE49-F238E27FC236}">
                <a16:creationId xmlns:a16="http://schemas.microsoft.com/office/drawing/2014/main" id="{39B21361-B91D-F04B-972E-EE7BC44C357D}"/>
              </a:ext>
            </a:extLst>
          </p:cNvPr>
          <p:cNvSpPr/>
          <p:nvPr/>
        </p:nvSpPr>
        <p:spPr>
          <a:xfrm flipV="1">
            <a:off x="11566649" y="2954215"/>
            <a:ext cx="531142" cy="235002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ontent Placeholder 11">
            <a:extLst>
              <a:ext uri="{FF2B5EF4-FFF2-40B4-BE49-F238E27FC236}">
                <a16:creationId xmlns:a16="http://schemas.microsoft.com/office/drawing/2014/main" id="{335871FD-5CE0-CC47-AFF6-F1FB5A747758}"/>
              </a:ext>
            </a:extLst>
          </p:cNvPr>
          <p:cNvSpPr txBox="1">
            <a:spLocks/>
          </p:cNvSpPr>
          <p:nvPr/>
        </p:nvSpPr>
        <p:spPr>
          <a:xfrm>
            <a:off x="246651" y="5964176"/>
            <a:ext cx="203689"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9">
            <a:extLst>
              <a:ext uri="{FF2B5EF4-FFF2-40B4-BE49-F238E27FC236}">
                <a16:creationId xmlns:a16="http://schemas.microsoft.com/office/drawing/2014/main" id="{7BD27BD6-79A9-A64C-AF23-129A9BA600E1}"/>
              </a:ext>
            </a:extLst>
          </p:cNvPr>
          <p:cNvSpPr txBox="1">
            <a:spLocks/>
          </p:cNvSpPr>
          <p:nvPr/>
        </p:nvSpPr>
        <p:spPr>
          <a:xfrm>
            <a:off x="535630" y="5864406"/>
            <a:ext cx="11601646" cy="57740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b="1" i="0" kern="1200">
                <a:solidFill>
                  <a:srgbClr val="EA0029"/>
                </a:solidFill>
                <a:latin typeface="Poppins" pitchFamily="2" charset="77"/>
                <a:ea typeface="+mn-ea"/>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0" kern="0" dirty="0">
                <a:solidFill>
                  <a:schemeClr val="tx1"/>
                </a:solidFill>
                <a:latin typeface="Nunito" pitchFamily="2" charset="77"/>
              </a:rPr>
              <a:t>The Supers role becomes facilitating to ensure that the needed communication is happening.</a:t>
            </a:r>
          </a:p>
        </p:txBody>
      </p:sp>
    </p:spTree>
    <p:extLst>
      <p:ext uri="{BB962C8B-B14F-4D97-AF65-F5344CB8AC3E}">
        <p14:creationId xmlns:p14="http://schemas.microsoft.com/office/powerpoint/2010/main" val="325603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790C6-CEED-6147-9ACF-7932FEB100EC}"/>
              </a:ext>
            </a:extLst>
          </p:cNvPr>
          <p:cNvSpPr>
            <a:spLocks noGrp="1"/>
          </p:cNvSpPr>
          <p:nvPr>
            <p:ph type="body" sz="quarter" idx="10"/>
          </p:nvPr>
        </p:nvSpPr>
        <p:spPr>
          <a:xfrm>
            <a:off x="5680821" y="1925794"/>
            <a:ext cx="5483365" cy="3402418"/>
          </a:xfrm>
        </p:spPr>
        <p:txBody>
          <a:bodyPr>
            <a:normAutofit/>
          </a:bodyPr>
          <a:lstStyle/>
          <a:p>
            <a:pPr>
              <a:lnSpc>
                <a:spcPct val="100000"/>
              </a:lnSpc>
            </a:pPr>
            <a:r>
              <a:rPr lang="en-US" sz="2400" dirty="0">
                <a:latin typeface="Nunito" pitchFamily="2" charset="77"/>
              </a:rPr>
              <a:t>What can you take away from this image? (FYI: Those are only the trades)</a:t>
            </a:r>
          </a:p>
        </p:txBody>
      </p:sp>
      <p:sp>
        <p:nvSpPr>
          <p:cNvPr id="10" name="Text Placeholder 5">
            <a:extLst>
              <a:ext uri="{FF2B5EF4-FFF2-40B4-BE49-F238E27FC236}">
                <a16:creationId xmlns:a16="http://schemas.microsoft.com/office/drawing/2014/main" id="{4BCDAADD-FC8F-644B-974D-30D9CAFB872D}"/>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Weekly Work Planning</a:t>
            </a:r>
          </a:p>
        </p:txBody>
      </p:sp>
      <p:pic>
        <p:nvPicPr>
          <p:cNvPr id="6" name="Picture Placeholder 5" descr="A group of people standing in front of a building&#10;&#10;Description automatically generated">
            <a:extLst>
              <a:ext uri="{FF2B5EF4-FFF2-40B4-BE49-F238E27FC236}">
                <a16:creationId xmlns:a16="http://schemas.microsoft.com/office/drawing/2014/main" id="{D097C8A1-3CBD-0944-9FD8-B1AED82D263F}"/>
              </a:ext>
            </a:extLst>
          </p:cNvPr>
          <p:cNvPicPr>
            <a:picLocks noGrp="1" noChangeAspect="1"/>
          </p:cNvPicPr>
          <p:nvPr>
            <p:ph type="pic" sz="quarter" idx="33"/>
          </p:nvPr>
        </p:nvPicPr>
        <p:blipFill>
          <a:blip r:embed="rId3"/>
          <a:srcRect l="15158" r="15158"/>
          <a:stretch>
            <a:fillRect/>
          </a:stretch>
        </p:blipFill>
        <p:spPr/>
      </p:pic>
    </p:spTree>
    <p:extLst>
      <p:ext uri="{BB962C8B-B14F-4D97-AF65-F5344CB8AC3E}">
        <p14:creationId xmlns:p14="http://schemas.microsoft.com/office/powerpoint/2010/main" val="910346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995</Words>
  <Application>Microsoft Macintosh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ITC Avant Garde Gothic Pro</vt:lpstr>
      <vt:lpstr>Nunito</vt:lpstr>
      <vt:lpstr>Nunito ExtraLight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Packard</dc:creator>
  <cp:lastModifiedBy>William Packard</cp:lastModifiedBy>
  <cp:revision>1</cp:revision>
  <dcterms:created xsi:type="dcterms:W3CDTF">2020-08-11T13:37:21Z</dcterms:created>
  <dcterms:modified xsi:type="dcterms:W3CDTF">2020-08-11T13:47:35Z</dcterms:modified>
</cp:coreProperties>
</file>