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5" r:id="rId2"/>
    <p:sldId id="266" r:id="rId3"/>
    <p:sldId id="278" r:id="rId4"/>
    <p:sldId id="277" r:id="rId5"/>
    <p:sldId id="267" r:id="rId6"/>
    <p:sldId id="275" r:id="rId7"/>
    <p:sldId id="274" r:id="rId8"/>
    <p:sldId id="276" r:id="rId9"/>
    <p:sldId id="273" r:id="rId10"/>
    <p:sldId id="269" r:id="rId11"/>
    <p:sldId id="271" r:id="rId12"/>
    <p:sldId id="279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29"/>
    <a:srgbClr val="939598"/>
    <a:srgbClr val="DC2227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7" autoAdjust="0"/>
    <p:restoredTop sz="79608"/>
  </p:normalViewPr>
  <p:slideViewPr>
    <p:cSldViewPr snapToGrid="0" snapToObjects="1">
      <p:cViewPr varScale="1">
        <p:scale>
          <a:sx n="87" d="100"/>
          <a:sy n="87" d="100"/>
        </p:scale>
        <p:origin x="10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859C8C-BA30-452A-9B31-B69DCAB0E71C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41C75B5-2AFA-4A5C-A1FC-7582D1C68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30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5F1CD-5D9D-234D-9B32-ABB13A3575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8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your team:</a:t>
            </a:r>
          </a:p>
          <a:p>
            <a:endParaRPr lang="en-US" dirty="0"/>
          </a:p>
          <a:p>
            <a:pPr>
              <a:lnSpc>
                <a:spcPct val="100000"/>
              </a:lnSpc>
            </a:pPr>
            <a:r>
              <a:rPr lang="en-US" sz="1200" dirty="0">
                <a:latin typeface="Nunito" pitchFamily="2" charset="77"/>
              </a:rPr>
              <a:t>What comes to mind with this image?</a:t>
            </a:r>
          </a:p>
          <a:p>
            <a:pPr>
              <a:lnSpc>
                <a:spcPct val="100000"/>
              </a:lnSpc>
            </a:pPr>
            <a:endParaRPr lang="en-US" sz="300" dirty="0">
              <a:latin typeface="Nunito" pitchFamily="2" charset="77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latin typeface="Nunito" pitchFamily="2" charset="77"/>
              </a:rPr>
              <a:t>Are you encouraged to build teams? Why or why not?</a:t>
            </a:r>
          </a:p>
          <a:p>
            <a:pPr>
              <a:lnSpc>
                <a:spcPct val="100000"/>
              </a:lnSpc>
            </a:pPr>
            <a:endParaRPr lang="en-US" sz="300" dirty="0">
              <a:latin typeface="Nunito" pitchFamily="2" charset="77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latin typeface="Nunito" pitchFamily="2" charset="77"/>
              </a:rPr>
              <a:t>How can eating together promote respect?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Wait for their answers and steer the discussion towards how they can makes changes on the jobsite to make improvements for the team.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C75B5-2AFA-4A5C-A1FC-7582D1C680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63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your team:</a:t>
            </a:r>
          </a:p>
          <a:p>
            <a:endParaRPr lang="en-US" dirty="0"/>
          </a:p>
          <a:p>
            <a:pPr>
              <a:lnSpc>
                <a:spcPct val="100000"/>
              </a:lnSpc>
            </a:pPr>
            <a:r>
              <a:rPr lang="en-US" sz="1200" dirty="0">
                <a:latin typeface="Nunito" pitchFamily="2" charset="77"/>
              </a:rPr>
              <a:t>What comes to mind with this image?</a:t>
            </a:r>
          </a:p>
          <a:p>
            <a:pPr>
              <a:lnSpc>
                <a:spcPct val="100000"/>
              </a:lnSpc>
            </a:pPr>
            <a:endParaRPr lang="en-US" sz="300" dirty="0">
              <a:latin typeface="Nunito" pitchFamily="2" charset="77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latin typeface="Nunito" pitchFamily="2" charset="77"/>
              </a:rPr>
              <a:t>Are you encouraged to ask your bosses or superintendents questions? Why or why not?</a:t>
            </a:r>
          </a:p>
          <a:p>
            <a:pPr>
              <a:lnSpc>
                <a:spcPct val="100000"/>
              </a:lnSpc>
            </a:pPr>
            <a:endParaRPr lang="en-US" sz="300" dirty="0">
              <a:latin typeface="Nunito" pitchFamily="2" charset="77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latin typeface="Nunito" pitchFamily="2" charset="77"/>
              </a:rPr>
              <a:t>What can you do to improve teamwork on your project?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endParaRPr lang="en-US" dirty="0"/>
          </a:p>
          <a:p>
            <a:r>
              <a:rPr lang="en-US" dirty="0"/>
              <a:t>Wait for their answers and steer the discussion towards how they can makes changes on the jobsite to make improvements for the team.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C75B5-2AFA-4A5C-A1FC-7582D1C680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15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page can be printed as a reminder that each person on the team has a voice and is empowered to use lean construction principles to improve processes on site. </a:t>
            </a:r>
          </a:p>
          <a:p>
            <a:endParaRPr lang="en-US" dirty="0"/>
          </a:p>
          <a:p>
            <a:r>
              <a:rPr lang="en-US" dirty="0"/>
              <a:t>Direct team members to use this job aid to help guide them through a review of current processes to look for opportunities for improvement.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C75B5-2AFA-4A5C-A1FC-7582D1C680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02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r>
              <a:rPr lang="en-US" b="1" dirty="0"/>
              <a:t>Bringing Lean construction principles to your teams:</a:t>
            </a:r>
          </a:p>
          <a:p>
            <a:endParaRPr lang="en-US" b="1" dirty="0"/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Present the following scenarios to your team.</a:t>
            </a:r>
          </a:p>
          <a:p>
            <a:pPr marL="232943" indent="-232943">
              <a:buFont typeface="+mj-lt"/>
              <a:buAutoNum type="arabicPeriod"/>
            </a:pPr>
            <a:endParaRPr lang="en-US" dirty="0"/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Prompt them for responses for how they would approach each situation – the goal is to develop a dialog.</a:t>
            </a:r>
          </a:p>
          <a:p>
            <a:pPr marL="232943" indent="-232943">
              <a:buFont typeface="+mj-lt"/>
              <a:buAutoNum type="arabicPeriod"/>
            </a:pPr>
            <a:endParaRPr lang="en-US" dirty="0"/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Give feedback on their responses and provide recommended solutions.</a:t>
            </a:r>
          </a:p>
          <a:p>
            <a:pPr marL="232943" indent="-232943">
              <a:buFont typeface="+mj-lt"/>
              <a:buAutoNum type="arabicPeriod"/>
            </a:pPr>
            <a:endParaRPr lang="en-US" dirty="0"/>
          </a:p>
          <a:p>
            <a:pPr marL="232943" indent="-232943">
              <a:buFont typeface="+mj-lt"/>
              <a:buAutoNum type="arabicPeriod"/>
            </a:pPr>
            <a:r>
              <a:rPr lang="en-US" dirty="0"/>
              <a:t>Emphasize the action items to implement lean construction principles that can eliminate waste and increase capacity.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C75B5-2AFA-4A5C-A1FC-7582D1C68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07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Ask group this question and field answers to promote a conversation amongst them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Discuss when individual workers may have felt disrespected and how it impacted their work day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Ask individuals how they could demonstrate respect to their colleagues and others on their projects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C75B5-2AFA-4A5C-A1FC-7582D1C68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59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Definition: Respect – to demonstrate high regard for or special attention to someone or some thing. Some say it’s the secret ingredient to a high performing team. </a:t>
            </a:r>
          </a:p>
          <a:p>
            <a:endParaRPr lang="en-US" dirty="0"/>
          </a:p>
          <a:p>
            <a:r>
              <a:rPr lang="en-US" dirty="0"/>
              <a:t>On a jobsite: Workers will consider others and their work and try to make accommodations before thinking of themselves or just their work.</a:t>
            </a:r>
          </a:p>
          <a:p>
            <a:endParaRPr lang="en-US" dirty="0"/>
          </a:p>
          <a:p>
            <a:r>
              <a:rPr lang="en-US" dirty="0"/>
              <a:t>What can you do: Consider others on your team, or not on your team. Think about the choices and the impact they will have. Consider a conversation to understand an issue, prior to casting judgment without knowing the facts.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C75B5-2AFA-4A5C-A1FC-7582D1C680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67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the purpose of respect for people and why your team can benefit from practicing this principle.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“platinum rule” was changed from the “golden rule” on purpose. Seeking to provoke a new way of thinking and discussion.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C75B5-2AFA-4A5C-A1FC-7582D1C680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83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the main benefits of working as a team and the disadvantages of not.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C75B5-2AFA-4A5C-A1FC-7582D1C680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32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Give a few examples of what respect looks and feels like to you, and when it’s not given.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C75B5-2AFA-4A5C-A1FC-7582D1C680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82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how each crew member has a responsibility to encourage or discourage respecting others. Discuss how poor attitudes and bad moods can impact a team’s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C75B5-2AFA-4A5C-A1FC-7582D1C680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71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picture reflects a team working together during a crane pick while in rainy weather, so time was of the essence to protect the equipment.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en-US" dirty="0"/>
              <a:t>Ask your team:</a:t>
            </a:r>
          </a:p>
          <a:p>
            <a:endParaRPr lang="en-US" dirty="0"/>
          </a:p>
          <a:p>
            <a:pPr>
              <a:lnSpc>
                <a:spcPct val="100000"/>
              </a:lnSpc>
            </a:pPr>
            <a:r>
              <a:rPr lang="en-US" sz="1200" dirty="0">
                <a:latin typeface="Nunito" pitchFamily="2" charset="77"/>
              </a:rPr>
              <a:t>What can you take away from this image?</a:t>
            </a:r>
          </a:p>
          <a:p>
            <a:pPr>
              <a:lnSpc>
                <a:spcPct val="100000"/>
              </a:lnSpc>
            </a:pPr>
            <a:endParaRPr lang="en-US" sz="300" dirty="0">
              <a:latin typeface="Nunito" pitchFamily="2" charset="77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latin typeface="Nunito" pitchFamily="2" charset="77"/>
              </a:rPr>
              <a:t>Are you encouraged to support others? Why or why not?</a:t>
            </a:r>
          </a:p>
          <a:p>
            <a:pPr>
              <a:lnSpc>
                <a:spcPct val="100000"/>
              </a:lnSpc>
            </a:pPr>
            <a:endParaRPr lang="en-US" sz="300" dirty="0">
              <a:latin typeface="Nunito" pitchFamily="2" charset="77"/>
            </a:endParaRPr>
          </a:p>
          <a:p>
            <a:pPr>
              <a:lnSpc>
                <a:spcPct val="100000"/>
              </a:lnSpc>
            </a:pPr>
            <a:r>
              <a:rPr lang="en-US" sz="1200" dirty="0">
                <a:latin typeface="Nunito" pitchFamily="2" charset="77"/>
              </a:rPr>
              <a:t>In what ways can you show respect for others? </a:t>
            </a:r>
          </a:p>
          <a:p>
            <a:endParaRPr lang="en-US" dirty="0"/>
          </a:p>
          <a:p>
            <a:r>
              <a:rPr lang="en-US" dirty="0"/>
              <a:t>Wait for their answers and steer the discussion towards how they can makes changes on the jobsite to make improvements for the team.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C75B5-2AFA-4A5C-A1FC-7582D1C680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81AE997-1FAA-5E45-AE1A-EB87337B1F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471" y="548152"/>
            <a:ext cx="2537555" cy="1005840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A94E383-665F-DE4D-9DA1-7E0530F9EE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6471" y="2004769"/>
            <a:ext cx="2361979" cy="2996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EA0029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Place Date Here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5B94F17A-C46E-D64D-9E67-CBA51BCA8B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471" y="2576268"/>
            <a:ext cx="10686829" cy="202811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0" b="1" i="0">
                <a:solidFill>
                  <a:srgbClr val="221F1F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Place Presentation Title Here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681E22C-DC4C-674E-8F7D-9DB61A30A9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81575" y="712934"/>
            <a:ext cx="6733954" cy="676275"/>
          </a:xfrm>
        </p:spPr>
        <p:txBody>
          <a:bodyPr anchor="ctr">
            <a:normAutofit/>
          </a:bodyPr>
          <a:lstStyle>
            <a:lvl1pPr marL="0" indent="0" algn="r">
              <a:lnSpc>
                <a:spcPts val="1860"/>
              </a:lnSpc>
              <a:buFontTx/>
              <a:buNone/>
              <a:defRPr sz="1800" b="1" i="0">
                <a:solidFill>
                  <a:srgbClr val="929497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dirty="0"/>
              <a:t>Name of Chapter/ Event Name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CA5187-4A9A-4541-9A36-E87DBF5AFD56}"/>
              </a:ext>
            </a:extLst>
          </p:cNvPr>
          <p:cNvSpPr/>
          <p:nvPr userDrawn="1"/>
        </p:nvSpPr>
        <p:spPr>
          <a:xfrm>
            <a:off x="0" y="6181725"/>
            <a:ext cx="12192000" cy="676275"/>
          </a:xfrm>
          <a:prstGeom prst="rect">
            <a:avLst/>
          </a:prstGeom>
          <a:solidFill>
            <a:srgbClr val="EA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3942D8-AEBE-A949-A9AB-C02805F98417}"/>
              </a:ext>
            </a:extLst>
          </p:cNvPr>
          <p:cNvSpPr txBox="1"/>
          <p:nvPr userDrawn="1"/>
        </p:nvSpPr>
        <p:spPr>
          <a:xfrm>
            <a:off x="476471" y="5431302"/>
            <a:ext cx="3971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rgbClr val="4E4E4E"/>
                </a:solidFill>
                <a:effectLst/>
                <a:latin typeface="Nunito ExtraLight" pitchFamily="2" charset="77"/>
                <a:ea typeface="Calibri" panose="020F0502020204030204" pitchFamily="34" charset="0"/>
                <a:cs typeface="Arial" panose="020B0604020202020204" pitchFamily="34" charset="0"/>
              </a:rPr>
              <a:t>Developed by the AGC Lean Construction Forum</a:t>
            </a:r>
            <a:endParaRPr lang="en-US" sz="1400" b="0" i="0" dirty="0">
              <a:solidFill>
                <a:srgbClr val="4E4E4E"/>
              </a:solidFill>
              <a:latin typeface="Nunito ExtraLight" pitchFamily="2" charset="7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CDC78A-1DA5-7D4C-8E95-048DA73365E1}"/>
              </a:ext>
            </a:extLst>
          </p:cNvPr>
          <p:cNvSpPr txBox="1"/>
          <p:nvPr userDrawn="1"/>
        </p:nvSpPr>
        <p:spPr>
          <a:xfrm>
            <a:off x="8138160" y="6404446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/>
                </a:solidFill>
                <a:latin typeface="Nunito" pitchFamily="2" charset="77"/>
                <a:ea typeface="Cambria" panose="02040503050406030204" pitchFamily="18" charset="0"/>
              </a:rPr>
              <a:t>©</a:t>
            </a:r>
            <a:r>
              <a:rPr lang="en-US" sz="1000" dirty="0">
                <a:solidFill>
                  <a:schemeClr val="bg1"/>
                </a:solidFill>
                <a:latin typeface="Nunito" pitchFamily="2" charset="77"/>
              </a:rPr>
              <a:t>2019  The Associated General Contractors of America, Inc.</a:t>
            </a:r>
          </a:p>
        </p:txBody>
      </p:sp>
      <p:pic>
        <p:nvPicPr>
          <p:cNvPr id="9" name="Picture 8" descr="https://www.agc.org/sites/default/files/CEUS.png">
            <a:extLst>
              <a:ext uri="{FF2B5EF4-FFF2-40B4-BE49-F238E27FC236}">
                <a16:creationId xmlns:a16="http://schemas.microsoft.com/office/drawing/2014/main" id="{738AAEB1-5ED1-47AE-BCC5-B659E722D2C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0"/>
          <a:stretch/>
        </p:blipFill>
        <p:spPr bwMode="auto">
          <a:xfrm>
            <a:off x="6096000" y="5192977"/>
            <a:ext cx="1146360" cy="65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B2836BC-8FC7-4579-86B3-B7C7D63F39F7}"/>
              </a:ext>
            </a:extLst>
          </p:cNvPr>
          <p:cNvSpPr/>
          <p:nvPr userDrawn="1"/>
        </p:nvSpPr>
        <p:spPr>
          <a:xfrm>
            <a:off x="7372784" y="5231055"/>
            <a:ext cx="4441426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sz="1100" b="0" i="0" dirty="0">
                <a:solidFill>
                  <a:srgbClr val="939598"/>
                </a:solidFill>
                <a:latin typeface="Nunito ExtraLight" pitchFamily="2" charset="77"/>
              </a:rPr>
              <a:t>.25 CM-Lean CE Credit | AGC of America recognizes this this series as qualifying for continuing education hours towards the renewal of AGC’s Certificate of Management-Lean Construction (CM-Lean). </a:t>
            </a:r>
          </a:p>
        </p:txBody>
      </p:sp>
    </p:spTree>
    <p:extLst>
      <p:ext uri="{BB962C8B-B14F-4D97-AF65-F5344CB8AC3E}">
        <p14:creationId xmlns:p14="http://schemas.microsoft.com/office/powerpoint/2010/main" val="167514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3 points and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B0DCE14E-FACB-6443-A52B-A8E449B4BC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29498" y="3242002"/>
            <a:ext cx="5324252" cy="2996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EA0029"/>
                </a:solidFill>
                <a:latin typeface="Poppins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 dirty="0"/>
              <a:t>Handicapping the new Congress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1AE997-1FAA-5E45-AE1A-EB87337B1F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8717" y="296944"/>
            <a:ext cx="2306868" cy="914400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A94E383-665F-DE4D-9DA1-7E0530F9EE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29498" y="1686653"/>
            <a:ext cx="5324252" cy="2996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EA0029"/>
                </a:solidFill>
                <a:latin typeface="Poppins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 dirty="0"/>
              <a:t>Accomplishments in last Congress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70A239-A0B2-D048-AB37-01552CED27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4088" y="2545883"/>
            <a:ext cx="3436937" cy="224948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4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Legislative Report Sample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ED0BD5D7-DDDC-D24E-92D6-E835217C9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9498" y="2115278"/>
            <a:ext cx="5324252" cy="98987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8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smtClean="0">
                <a:effectLst/>
                <a:latin typeface="Nunito" pitchFamily="2" charset="77"/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lorem. </a:t>
            </a:r>
            <a:r>
              <a:rPr lang="en-US" dirty="0" err="1"/>
              <a:t>Sed</a:t>
            </a:r>
            <a:r>
              <a:rPr lang="en-US" dirty="0"/>
              <a:t> ac </a:t>
            </a:r>
            <a:r>
              <a:rPr lang="en-US" dirty="0" err="1"/>
              <a:t>tellus</a:t>
            </a:r>
            <a:r>
              <a:rPr lang="en-US" dirty="0"/>
              <a:t> est. </a:t>
            </a:r>
            <a:r>
              <a:rPr lang="en-US" dirty="0" err="1"/>
              <a:t>Sed</a:t>
            </a:r>
            <a:endParaRPr lang="en-US" dirty="0"/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7BF75886-421B-A746-B44C-4D4609BACD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9498" y="3670627"/>
            <a:ext cx="5324252" cy="98987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8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smtClean="0">
                <a:effectLst/>
                <a:latin typeface="Nunito" pitchFamily="2" charset="77"/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lorem. </a:t>
            </a:r>
            <a:r>
              <a:rPr lang="en-US" dirty="0" err="1"/>
              <a:t>Sed</a:t>
            </a:r>
            <a:r>
              <a:rPr lang="en-US" dirty="0"/>
              <a:t> ac </a:t>
            </a:r>
            <a:r>
              <a:rPr lang="en-US" dirty="0" err="1"/>
              <a:t>tellus</a:t>
            </a:r>
            <a:r>
              <a:rPr lang="en-US" dirty="0"/>
              <a:t> est. </a:t>
            </a:r>
            <a:r>
              <a:rPr lang="en-US" dirty="0" err="1"/>
              <a:t>Sed</a:t>
            </a:r>
            <a:endParaRPr lang="en-US" dirty="0"/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042248E0-9134-654B-8098-6498A88263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29498" y="4804102"/>
            <a:ext cx="5324252" cy="2996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EA0029"/>
                </a:solidFill>
                <a:latin typeface="Poppins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 dirty="0"/>
              <a:t>Unfinished business</a:t>
            </a:r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1E5A9745-7E51-FC4E-A65E-72F8A7E1CF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29498" y="5232727"/>
            <a:ext cx="5324252" cy="98987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8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smtClean="0">
                <a:effectLst/>
                <a:latin typeface="Nunito" pitchFamily="2" charset="77"/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lorem. </a:t>
            </a:r>
            <a:r>
              <a:rPr lang="en-US" dirty="0" err="1"/>
              <a:t>Sed</a:t>
            </a:r>
            <a:r>
              <a:rPr lang="en-US" dirty="0"/>
              <a:t> ac </a:t>
            </a:r>
            <a:r>
              <a:rPr lang="en-US" dirty="0" err="1"/>
              <a:t>tellus</a:t>
            </a:r>
            <a:r>
              <a:rPr lang="en-US" dirty="0"/>
              <a:t> est. </a:t>
            </a:r>
            <a:r>
              <a:rPr lang="en-US" dirty="0" err="1"/>
              <a:t>Sed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1A9AC12-46AB-744B-98F9-DDD5ADF500D8}"/>
              </a:ext>
            </a:extLst>
          </p:cNvPr>
          <p:cNvSpPr>
            <a:spLocks noGrp="1" noChangeAspect="1"/>
          </p:cNvSpPr>
          <p:nvPr>
            <p:ph sz="quarter" idx="19"/>
          </p:nvPr>
        </p:nvSpPr>
        <p:spPr>
          <a:xfrm>
            <a:off x="5284784" y="1731320"/>
            <a:ext cx="213930" cy="210312"/>
          </a:xfrm>
          <a:prstGeom prst="ellipse">
            <a:avLst/>
          </a:prstGeom>
          <a:ln w="28575">
            <a:solidFill>
              <a:srgbClr val="EA0029"/>
            </a:solidFill>
          </a:ln>
        </p:spPr>
        <p:txBody>
          <a:bodyPr wrap="none">
            <a:noAutofit/>
          </a:bodyPr>
          <a:lstStyle>
            <a:lvl1pPr marL="0" indent="0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4" name="Content Placeholder 15">
            <a:extLst>
              <a:ext uri="{FF2B5EF4-FFF2-40B4-BE49-F238E27FC236}">
                <a16:creationId xmlns:a16="http://schemas.microsoft.com/office/drawing/2014/main" id="{5A5E7876-871F-4E40-85E4-FFF79FA831C5}"/>
              </a:ext>
            </a:extLst>
          </p:cNvPr>
          <p:cNvSpPr>
            <a:spLocks noGrp="1" noChangeAspect="1"/>
          </p:cNvSpPr>
          <p:nvPr>
            <p:ph sz="quarter" idx="20"/>
          </p:nvPr>
        </p:nvSpPr>
        <p:spPr>
          <a:xfrm>
            <a:off x="5284784" y="3286669"/>
            <a:ext cx="213930" cy="210312"/>
          </a:xfrm>
          <a:prstGeom prst="ellipse">
            <a:avLst/>
          </a:prstGeom>
          <a:ln w="28575">
            <a:solidFill>
              <a:srgbClr val="EA0029"/>
            </a:solidFill>
          </a:ln>
        </p:spPr>
        <p:txBody>
          <a:bodyPr wrap="none">
            <a:noAutofit/>
          </a:bodyPr>
          <a:lstStyle>
            <a:lvl1pPr marL="0" indent="0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5" name="Content Placeholder 15">
            <a:extLst>
              <a:ext uri="{FF2B5EF4-FFF2-40B4-BE49-F238E27FC236}">
                <a16:creationId xmlns:a16="http://schemas.microsoft.com/office/drawing/2014/main" id="{7E5BA452-BCDA-E945-AAA6-80D19778F59F}"/>
              </a:ext>
            </a:extLst>
          </p:cNvPr>
          <p:cNvSpPr>
            <a:spLocks noGrp="1" noChangeAspect="1"/>
          </p:cNvSpPr>
          <p:nvPr>
            <p:ph sz="quarter" idx="21"/>
          </p:nvPr>
        </p:nvSpPr>
        <p:spPr>
          <a:xfrm>
            <a:off x="5280987" y="4848769"/>
            <a:ext cx="213930" cy="210312"/>
          </a:xfrm>
          <a:prstGeom prst="ellipse">
            <a:avLst/>
          </a:prstGeom>
          <a:ln w="28575">
            <a:solidFill>
              <a:srgbClr val="EA0029"/>
            </a:solidFill>
          </a:ln>
        </p:spPr>
        <p:txBody>
          <a:bodyPr wrap="none">
            <a:noAutofit/>
          </a:bodyPr>
          <a:lstStyle>
            <a:lvl1pPr marL="0" indent="0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4974F6-3D7D-A949-A938-9BFAD919E764}"/>
              </a:ext>
            </a:extLst>
          </p:cNvPr>
          <p:cNvSpPr/>
          <p:nvPr userDrawn="1"/>
        </p:nvSpPr>
        <p:spPr>
          <a:xfrm flipV="1">
            <a:off x="0" y="6264129"/>
            <a:ext cx="12192000" cy="45719"/>
          </a:xfrm>
          <a:prstGeom prst="rect">
            <a:avLst/>
          </a:prstGeom>
          <a:solidFill>
            <a:srgbClr val="EA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CA65DE-0F0F-1444-95AB-4B826B2B1C63}"/>
              </a:ext>
            </a:extLst>
          </p:cNvPr>
          <p:cNvSpPr txBox="1"/>
          <p:nvPr userDrawn="1"/>
        </p:nvSpPr>
        <p:spPr>
          <a:xfrm>
            <a:off x="8138160" y="6474019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4E4E4E"/>
                </a:solidFill>
                <a:latin typeface="Nunito" pitchFamily="2" charset="77"/>
                <a:ea typeface="Cambria" panose="02040503050406030204" pitchFamily="18" charset="0"/>
              </a:rPr>
              <a:t>©</a:t>
            </a:r>
            <a:r>
              <a:rPr lang="en-US" sz="1000" dirty="0">
                <a:solidFill>
                  <a:srgbClr val="4E4E4E"/>
                </a:solidFill>
                <a:latin typeface="Nunito" pitchFamily="2" charset="77"/>
              </a:rPr>
              <a:t>2019  The Associated General Contractors of America, Inc.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20A7CEA-8ECB-1042-ABB0-F430B0033B5B}"/>
              </a:ext>
            </a:extLst>
          </p:cNvPr>
          <p:cNvSpPr txBox="1"/>
          <p:nvPr userDrawn="1"/>
        </p:nvSpPr>
        <p:spPr>
          <a:xfrm>
            <a:off x="474096" y="6487603"/>
            <a:ext cx="430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29100-33B3-A14D-8534-25BD471357C9}" type="slidenum">
              <a:rPr lang="en-US" sz="1000" b="0" i="0" smtClean="0">
                <a:solidFill>
                  <a:srgbClr val="221F1F"/>
                </a:solidFill>
                <a:latin typeface="Nunito" pitchFamily="2" charset="77"/>
              </a:rPr>
              <a:t>‹#›</a:t>
            </a:fld>
            <a:r>
              <a:rPr lang="en-US" sz="1000" b="0" i="0" dirty="0">
                <a:solidFill>
                  <a:srgbClr val="221F1F"/>
                </a:solidFill>
                <a:latin typeface="Nunito" pitchFamily="2" charset="77"/>
              </a:rPr>
              <a:t> |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CA48C73-8938-D04A-B3D9-3C9B048E52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7265" y="6487603"/>
            <a:ext cx="6269405" cy="246221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 b="1" i="0">
                <a:latin typeface="ITC Avant Garde Gothic Pro" panose="020B0602020202020204" pitchFamily="34" charset="77"/>
              </a:defRPr>
            </a:lvl1pPr>
          </a:lstStyle>
          <a:p>
            <a:r>
              <a:rPr lang="en-US" sz="1000" b="0" i="0" dirty="0">
                <a:solidFill>
                  <a:srgbClr val="221F1F"/>
                </a:solidFill>
                <a:latin typeface="Nunito" pitchFamily="2" charset="77"/>
              </a:rPr>
              <a:t>Presentation Name</a:t>
            </a:r>
            <a:endParaRPr lang="en-US" sz="1200" b="0" i="0" dirty="0">
              <a:solidFill>
                <a:srgbClr val="221F1F"/>
              </a:solidFill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9014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3 points and support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81AE997-1FAA-5E45-AE1A-EB87337B1F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8717" y="296944"/>
            <a:ext cx="2306868" cy="914400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A94E383-665F-DE4D-9DA1-7E0530F9EE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9034" y="2714695"/>
            <a:ext cx="9316090" cy="2996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EA0029"/>
                </a:solidFill>
                <a:latin typeface="Poppins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 dirty="0"/>
              <a:t>Accomplishments in last Congress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70A239-A0B2-D048-AB37-01552CED27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2146" y="1621999"/>
            <a:ext cx="7994703" cy="9144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44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Legislative Report Sample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ED0BD5D7-DDDC-D24E-92D6-E835217C97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69034" y="3143320"/>
            <a:ext cx="9316090" cy="70034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8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smtClean="0">
                <a:effectLst/>
                <a:latin typeface="Nunito" pitchFamily="2" charset="77"/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lorem. </a:t>
            </a:r>
            <a:r>
              <a:rPr lang="en-US" dirty="0" err="1"/>
              <a:t>Sed</a:t>
            </a:r>
            <a:r>
              <a:rPr lang="en-US" dirty="0"/>
              <a:t> ac </a:t>
            </a:r>
            <a:r>
              <a:rPr lang="en-US" dirty="0" err="1"/>
              <a:t>tellus</a:t>
            </a:r>
            <a:r>
              <a:rPr lang="en-US" dirty="0"/>
              <a:t> est. </a:t>
            </a:r>
            <a:r>
              <a:rPr lang="en-US" dirty="0" err="1"/>
              <a:t>Sed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1A9AC12-46AB-744B-98F9-DDD5ADF500D8}"/>
              </a:ext>
            </a:extLst>
          </p:cNvPr>
          <p:cNvSpPr>
            <a:spLocks noGrp="1" noChangeAspect="1"/>
          </p:cNvSpPr>
          <p:nvPr>
            <p:ph sz="quarter" idx="19"/>
          </p:nvPr>
        </p:nvSpPr>
        <p:spPr>
          <a:xfrm>
            <a:off x="1024320" y="2759362"/>
            <a:ext cx="213930" cy="210312"/>
          </a:xfrm>
          <a:prstGeom prst="ellipse">
            <a:avLst/>
          </a:prstGeom>
          <a:ln w="28575">
            <a:solidFill>
              <a:srgbClr val="EA0029"/>
            </a:solidFill>
          </a:ln>
        </p:spPr>
        <p:txBody>
          <a:bodyPr wrap="none">
            <a:noAutofit/>
          </a:bodyPr>
          <a:lstStyle>
            <a:lvl1pPr marL="0" indent="0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4974F6-3D7D-A949-A938-9BFAD919E764}"/>
              </a:ext>
            </a:extLst>
          </p:cNvPr>
          <p:cNvSpPr/>
          <p:nvPr userDrawn="1"/>
        </p:nvSpPr>
        <p:spPr>
          <a:xfrm flipV="1">
            <a:off x="0" y="6264129"/>
            <a:ext cx="12192000" cy="45719"/>
          </a:xfrm>
          <a:prstGeom prst="rect">
            <a:avLst/>
          </a:prstGeom>
          <a:solidFill>
            <a:srgbClr val="EA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CA65DE-0F0F-1444-95AB-4B826B2B1C63}"/>
              </a:ext>
            </a:extLst>
          </p:cNvPr>
          <p:cNvSpPr txBox="1"/>
          <p:nvPr userDrawn="1"/>
        </p:nvSpPr>
        <p:spPr>
          <a:xfrm>
            <a:off x="8138160" y="6474019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4E4E4E"/>
                </a:solidFill>
                <a:latin typeface="Nunito" pitchFamily="2" charset="77"/>
                <a:ea typeface="Cambria" panose="02040503050406030204" pitchFamily="18" charset="0"/>
              </a:rPr>
              <a:t>©</a:t>
            </a:r>
            <a:r>
              <a:rPr lang="en-US" sz="1000" dirty="0">
                <a:solidFill>
                  <a:srgbClr val="4E4E4E"/>
                </a:solidFill>
                <a:latin typeface="Nunito" pitchFamily="2" charset="77"/>
              </a:rPr>
              <a:t>2019  The Associated General Contractors of America, Inc.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20A7CEA-8ECB-1042-ABB0-F430B0033B5B}"/>
              </a:ext>
            </a:extLst>
          </p:cNvPr>
          <p:cNvSpPr txBox="1"/>
          <p:nvPr userDrawn="1"/>
        </p:nvSpPr>
        <p:spPr>
          <a:xfrm>
            <a:off x="474096" y="6487603"/>
            <a:ext cx="430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29100-33B3-A14D-8534-25BD471357C9}" type="slidenum">
              <a:rPr lang="en-US" sz="1000" b="0" i="0" smtClean="0">
                <a:solidFill>
                  <a:srgbClr val="221F1F"/>
                </a:solidFill>
                <a:latin typeface="Nunito" pitchFamily="2" charset="77"/>
              </a:rPr>
              <a:t>‹#›</a:t>
            </a:fld>
            <a:r>
              <a:rPr lang="en-US" sz="1000" b="0" i="0" dirty="0">
                <a:solidFill>
                  <a:srgbClr val="221F1F"/>
                </a:solidFill>
                <a:latin typeface="Nunito" pitchFamily="2" charset="77"/>
              </a:rPr>
              <a:t> |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1CA48C73-8938-D04A-B3D9-3C9B048E52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7265" y="6487603"/>
            <a:ext cx="6269405" cy="246221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 b="1" i="0">
                <a:latin typeface="ITC Avant Garde Gothic Pro" panose="020B0602020202020204" pitchFamily="34" charset="77"/>
              </a:defRPr>
            </a:lvl1pPr>
          </a:lstStyle>
          <a:p>
            <a:r>
              <a:rPr lang="en-US" sz="1000" b="0" i="0" dirty="0">
                <a:solidFill>
                  <a:srgbClr val="221F1F"/>
                </a:solidFill>
                <a:latin typeface="Nunito" pitchFamily="2" charset="77"/>
              </a:rPr>
              <a:t>Presentation Name</a:t>
            </a:r>
            <a:endParaRPr lang="en-US" sz="1200" b="0" i="0" dirty="0">
              <a:solidFill>
                <a:srgbClr val="221F1F"/>
              </a:solidFill>
              <a:latin typeface="Nunito" pitchFamily="2" charset="77"/>
            </a:endParaRP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9176A65F-EF78-2844-A632-BCA18621EA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69034" y="3855127"/>
            <a:ext cx="9316090" cy="2996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EA0029"/>
                </a:solidFill>
                <a:latin typeface="Poppins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 dirty="0"/>
              <a:t>Accomplishments in last Congress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083AF03F-F8D8-3940-B698-16EAF1D5C4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69034" y="4283752"/>
            <a:ext cx="9316090" cy="70034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8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smtClean="0">
                <a:effectLst/>
                <a:latin typeface="Nunito" pitchFamily="2" charset="77"/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lorem. </a:t>
            </a:r>
            <a:r>
              <a:rPr lang="en-US" dirty="0" err="1"/>
              <a:t>Sed</a:t>
            </a:r>
            <a:r>
              <a:rPr lang="en-US" dirty="0"/>
              <a:t> ac </a:t>
            </a:r>
            <a:r>
              <a:rPr lang="en-US" dirty="0" err="1"/>
              <a:t>tellus</a:t>
            </a:r>
            <a:r>
              <a:rPr lang="en-US" dirty="0"/>
              <a:t> est. </a:t>
            </a:r>
            <a:r>
              <a:rPr lang="en-US" dirty="0" err="1"/>
              <a:t>Sed</a:t>
            </a:r>
            <a:endParaRPr lang="en-US" dirty="0"/>
          </a:p>
        </p:txBody>
      </p:sp>
      <p:sp>
        <p:nvSpPr>
          <p:cNvPr id="19" name="Content Placeholder 15">
            <a:extLst>
              <a:ext uri="{FF2B5EF4-FFF2-40B4-BE49-F238E27FC236}">
                <a16:creationId xmlns:a16="http://schemas.microsoft.com/office/drawing/2014/main" id="{DD7959D9-E7F6-9943-86FC-367B4CEEE83E}"/>
              </a:ext>
            </a:extLst>
          </p:cNvPr>
          <p:cNvSpPr>
            <a:spLocks noGrp="1" noChangeAspect="1"/>
          </p:cNvSpPr>
          <p:nvPr>
            <p:ph sz="quarter" idx="25"/>
          </p:nvPr>
        </p:nvSpPr>
        <p:spPr>
          <a:xfrm>
            <a:off x="1024320" y="3899794"/>
            <a:ext cx="213930" cy="210312"/>
          </a:xfrm>
          <a:prstGeom prst="ellipse">
            <a:avLst/>
          </a:prstGeom>
          <a:ln w="28575">
            <a:solidFill>
              <a:srgbClr val="EA0029"/>
            </a:solidFill>
          </a:ln>
        </p:spPr>
        <p:txBody>
          <a:bodyPr wrap="none">
            <a:noAutofit/>
          </a:bodyPr>
          <a:lstStyle>
            <a:lvl1pPr marL="0" indent="0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7C3F1E42-9043-ED4E-AE1C-15CB5A9C5D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69034" y="4995558"/>
            <a:ext cx="9316090" cy="2996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EA0029"/>
                </a:solidFill>
                <a:latin typeface="Poppins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 dirty="0"/>
              <a:t>Accomplishments in last Congress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2142AC41-F85A-5F43-AC84-AE477CFC05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69034" y="5424183"/>
            <a:ext cx="9316090" cy="70034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188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smtClean="0">
                <a:effectLst/>
                <a:latin typeface="Nunito" pitchFamily="2" charset="77"/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lorem. </a:t>
            </a:r>
            <a:r>
              <a:rPr lang="en-US" dirty="0" err="1"/>
              <a:t>Sed</a:t>
            </a:r>
            <a:r>
              <a:rPr lang="en-US" dirty="0"/>
              <a:t> ac </a:t>
            </a:r>
            <a:r>
              <a:rPr lang="en-US" dirty="0" err="1"/>
              <a:t>tellus</a:t>
            </a:r>
            <a:r>
              <a:rPr lang="en-US" dirty="0"/>
              <a:t> est. </a:t>
            </a:r>
            <a:r>
              <a:rPr lang="en-US" dirty="0" err="1"/>
              <a:t>Sed</a:t>
            </a:r>
            <a:endParaRPr lang="en-US" dirty="0"/>
          </a:p>
        </p:txBody>
      </p:sp>
      <p:sp>
        <p:nvSpPr>
          <p:cNvPr id="23" name="Content Placeholder 15">
            <a:extLst>
              <a:ext uri="{FF2B5EF4-FFF2-40B4-BE49-F238E27FC236}">
                <a16:creationId xmlns:a16="http://schemas.microsoft.com/office/drawing/2014/main" id="{221BA958-31EE-AF4B-BC3A-8906E67C4C9B}"/>
              </a:ext>
            </a:extLst>
          </p:cNvPr>
          <p:cNvSpPr>
            <a:spLocks noGrp="1" noChangeAspect="1"/>
          </p:cNvSpPr>
          <p:nvPr>
            <p:ph sz="quarter" idx="28"/>
          </p:nvPr>
        </p:nvSpPr>
        <p:spPr>
          <a:xfrm>
            <a:off x="1024320" y="5040225"/>
            <a:ext cx="213930" cy="210312"/>
          </a:xfrm>
          <a:prstGeom prst="ellipse">
            <a:avLst/>
          </a:prstGeom>
          <a:ln w="28575">
            <a:solidFill>
              <a:srgbClr val="EA0029"/>
            </a:solidFill>
          </a:ln>
        </p:spPr>
        <p:txBody>
          <a:bodyPr wrap="none">
            <a:noAutofit/>
          </a:bodyPr>
          <a:lstStyle>
            <a:lvl1pPr marL="0" indent="0">
              <a:buFontTx/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3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oint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B0DCE14E-FACB-6443-A52B-A8E449B4BC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80821" y="3081937"/>
            <a:ext cx="4914677" cy="2996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EA0029"/>
                </a:solidFill>
                <a:latin typeface="Poppins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 dirty="0"/>
              <a:t>Point Two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A94E383-665F-DE4D-9DA1-7E0530F9EE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80821" y="2506973"/>
            <a:ext cx="4914677" cy="2996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EA0029"/>
                </a:solidFill>
                <a:latin typeface="Poppins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 dirty="0"/>
              <a:t>Point One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042248E0-9134-654B-8098-6498A88263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80821" y="3652385"/>
            <a:ext cx="4914677" cy="2996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EA0029"/>
                </a:solidFill>
                <a:latin typeface="Poppins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 dirty="0"/>
              <a:t>Point Three</a:t>
            </a:r>
          </a:p>
        </p:txBody>
      </p:sp>
      <p:sp>
        <p:nvSpPr>
          <p:cNvPr id="16" name="Picture Placeholder 42">
            <a:extLst>
              <a:ext uri="{FF2B5EF4-FFF2-40B4-BE49-F238E27FC236}">
                <a16:creationId xmlns:a16="http://schemas.microsoft.com/office/drawing/2014/main" id="{1B2D02DA-A124-E149-AA36-1EAE876D872C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74165" y="1353496"/>
            <a:ext cx="4224079" cy="45470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>
                <a:latin typeface="Nunito" pitchFamily="2" charset="77"/>
              </a:defRPr>
            </a:lvl1pPr>
          </a:lstStyle>
          <a:p>
            <a:endParaRPr lang="en-US" dirty="0"/>
          </a:p>
          <a:p>
            <a:r>
              <a:rPr lang="en-US" dirty="0"/>
              <a:t>Insert or Drag and Drop Image Here</a:t>
            </a:r>
          </a:p>
          <a:p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26F6137-B09D-7742-A38F-35C76166FE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0821" y="1684805"/>
            <a:ext cx="4914677" cy="68725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en-US" dirty="0"/>
              <a:t>Insert Heading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4EF5488-960B-E049-B326-EFD5543BBE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8717" y="296944"/>
            <a:ext cx="2306868" cy="914400"/>
          </a:xfrm>
          <a:prstGeom prst="rect">
            <a:avLst/>
          </a:prstGeom>
        </p:spPr>
      </p:pic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66DB986E-BC07-AE40-AB6C-A308C2A0A04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80821" y="4222833"/>
            <a:ext cx="4914677" cy="2996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EA0029"/>
                </a:solidFill>
                <a:latin typeface="Poppins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 dirty="0"/>
              <a:t>Point Four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34287CB9-B37D-6C44-9683-556B5457541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680821" y="4803763"/>
            <a:ext cx="4914677" cy="29964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 i="0">
                <a:solidFill>
                  <a:srgbClr val="EA0029"/>
                </a:solidFill>
                <a:latin typeface="Poppins" pitchFamily="2" charset="77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r>
              <a:rPr lang="en-US" dirty="0"/>
              <a:t>Point Five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7A92DE7-D6C7-5F4F-B035-62E2A650906C}"/>
              </a:ext>
            </a:extLst>
          </p:cNvPr>
          <p:cNvSpPr/>
          <p:nvPr userDrawn="1"/>
        </p:nvSpPr>
        <p:spPr>
          <a:xfrm flipV="1">
            <a:off x="0" y="6264129"/>
            <a:ext cx="12192000" cy="45719"/>
          </a:xfrm>
          <a:prstGeom prst="rect">
            <a:avLst/>
          </a:prstGeom>
          <a:solidFill>
            <a:srgbClr val="EA0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4A23A9-337C-6640-A5FE-BC1C6B5D4212}"/>
              </a:ext>
            </a:extLst>
          </p:cNvPr>
          <p:cNvSpPr txBox="1"/>
          <p:nvPr userDrawn="1"/>
        </p:nvSpPr>
        <p:spPr>
          <a:xfrm>
            <a:off x="8138160" y="6474019"/>
            <a:ext cx="36290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4E4E4E"/>
                </a:solidFill>
                <a:latin typeface="Nunito" pitchFamily="2" charset="77"/>
                <a:ea typeface="Cambria" panose="02040503050406030204" pitchFamily="18" charset="0"/>
              </a:rPr>
              <a:t>©</a:t>
            </a:r>
            <a:r>
              <a:rPr lang="en-US" sz="1000" dirty="0">
                <a:solidFill>
                  <a:srgbClr val="4E4E4E"/>
                </a:solidFill>
                <a:latin typeface="Nunito" pitchFamily="2" charset="77"/>
              </a:rPr>
              <a:t>2019  The Associated General Contractors of America, Inc.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871E5F-C400-024A-BD93-263390F56DC6}"/>
              </a:ext>
            </a:extLst>
          </p:cNvPr>
          <p:cNvSpPr txBox="1"/>
          <p:nvPr userDrawn="1"/>
        </p:nvSpPr>
        <p:spPr>
          <a:xfrm>
            <a:off x="474096" y="6487603"/>
            <a:ext cx="430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29100-33B3-A14D-8534-25BD471357C9}" type="slidenum">
              <a:rPr lang="en-US" sz="1000" b="0" i="0" smtClean="0">
                <a:solidFill>
                  <a:srgbClr val="221F1F"/>
                </a:solidFill>
                <a:latin typeface="Nunito" pitchFamily="2" charset="77"/>
              </a:rPr>
              <a:t>‹#›</a:t>
            </a:fld>
            <a:r>
              <a:rPr lang="en-US" sz="1000" b="0" i="0" dirty="0">
                <a:solidFill>
                  <a:srgbClr val="221F1F"/>
                </a:solidFill>
                <a:latin typeface="Nunito" pitchFamily="2" charset="77"/>
              </a:rPr>
              <a:t> |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9CB780BF-6C5A-C940-8786-C8138DF5E9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7265" y="6487603"/>
            <a:ext cx="6269405" cy="246221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 b="1" i="0">
                <a:latin typeface="ITC Avant Garde Gothic Pro" panose="020B0602020202020204" pitchFamily="34" charset="77"/>
              </a:defRPr>
            </a:lvl1pPr>
          </a:lstStyle>
          <a:p>
            <a:r>
              <a:rPr lang="en-US" sz="1000" b="0" i="0" dirty="0">
                <a:solidFill>
                  <a:srgbClr val="221F1F"/>
                </a:solidFill>
                <a:latin typeface="Nunito" pitchFamily="2" charset="77"/>
              </a:rPr>
              <a:t>Presentation Name</a:t>
            </a:r>
            <a:endParaRPr lang="en-US" sz="1200" b="0" i="0" dirty="0">
              <a:solidFill>
                <a:srgbClr val="221F1F"/>
              </a:solidFill>
              <a:latin typeface="Nunito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574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0D3596-6C2B-BD4B-8CDC-3660F791F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49F0C-5AC9-8E4E-ADF1-1397358DB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0CBD1-1928-484B-A639-55784E390B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BC18A-40F7-8C40-A6A6-770DD775AF8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C99E9-30D5-214C-963F-B6CD85052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9C6BF-D807-6943-A10C-2AF2721E4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2F6C0-CD55-4D46-992E-313EF4ED8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0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CEEDCC-4EE7-7340-A206-1177ED101E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896" y="2904476"/>
            <a:ext cx="10686829" cy="193299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Lean Construction for Trades Toolbox Talk Series</a:t>
            </a:r>
            <a:endParaRPr lang="en-US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5470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790C6-CEED-6147-9ACF-7932FEB100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80821" y="1925794"/>
            <a:ext cx="5483365" cy="34024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Nunito" pitchFamily="2" charset="77"/>
              </a:rPr>
              <a:t>What comes to mind with this image?</a:t>
            </a:r>
          </a:p>
          <a:p>
            <a:pPr>
              <a:lnSpc>
                <a:spcPct val="100000"/>
              </a:lnSpc>
            </a:pPr>
            <a:endParaRPr lang="en-US" sz="800" dirty="0">
              <a:latin typeface="Nunito" pitchFamily="2" charset="77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Nunito" pitchFamily="2" charset="77"/>
              </a:rPr>
              <a:t>Are you encouraged to build teams? Why or why not?</a:t>
            </a:r>
          </a:p>
          <a:p>
            <a:pPr>
              <a:lnSpc>
                <a:spcPct val="100000"/>
              </a:lnSpc>
            </a:pPr>
            <a:endParaRPr lang="en-US" sz="800" dirty="0">
              <a:latin typeface="Nunito" pitchFamily="2" charset="77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Nunito" pitchFamily="2" charset="77"/>
              </a:rPr>
              <a:t>How can eating lunch and break together promote respect?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BCDAADD-FC8F-644B-974D-30D9CAFB872D}"/>
              </a:ext>
            </a:extLst>
          </p:cNvPr>
          <p:cNvSpPr txBox="1">
            <a:spLocks/>
          </p:cNvSpPr>
          <p:nvPr/>
        </p:nvSpPr>
        <p:spPr>
          <a:xfrm>
            <a:off x="691117" y="6487603"/>
            <a:ext cx="6445554" cy="210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1" i="0" kern="1200">
                <a:solidFill>
                  <a:schemeClr val="tx1"/>
                </a:solidFill>
                <a:latin typeface="ITC Avant Garde Gothic Pro" panose="020B0602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solidFill>
                  <a:srgbClr val="DC2227"/>
                </a:solidFill>
                <a:latin typeface="Nunito" pitchFamily="2" charset="77"/>
              </a:rPr>
              <a:t>Toolbox Talk: </a:t>
            </a:r>
            <a:r>
              <a:rPr lang="en-US" sz="1100" b="0" dirty="0">
                <a:solidFill>
                  <a:prstClr val="black"/>
                </a:solidFill>
                <a:latin typeface="Nunito" pitchFamily="2" charset="77"/>
              </a:rPr>
              <a:t>Respect for People 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49AC1A8-FEA8-454A-96F3-7920CEFF0600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/>
          <a:srcRect t="57" b="57"/>
          <a:stretch>
            <a:fillRect/>
          </a:stretch>
        </p:blipFill>
        <p:spPr>
          <a:xfrm>
            <a:off x="240030" y="1765934"/>
            <a:ext cx="5189219" cy="3562277"/>
          </a:xfrm>
        </p:spPr>
      </p:pic>
    </p:spTree>
    <p:extLst>
      <p:ext uri="{BB962C8B-B14F-4D97-AF65-F5344CB8AC3E}">
        <p14:creationId xmlns:p14="http://schemas.microsoft.com/office/powerpoint/2010/main" val="2299752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790C6-CEED-6147-9ACF-7932FEB100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08635" y="2211943"/>
            <a:ext cx="5483365" cy="34024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Nunito" pitchFamily="2" charset="77"/>
              </a:rPr>
              <a:t>What comes to mind with this image?</a:t>
            </a:r>
          </a:p>
          <a:p>
            <a:pPr>
              <a:lnSpc>
                <a:spcPct val="100000"/>
              </a:lnSpc>
            </a:pPr>
            <a:endParaRPr lang="en-US" sz="800" dirty="0">
              <a:latin typeface="Nunito" pitchFamily="2" charset="77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Nunito" pitchFamily="2" charset="77"/>
              </a:rPr>
              <a:t>Are you encouraged to ask your bosses or superintendents questions? Why or why not?</a:t>
            </a:r>
          </a:p>
          <a:p>
            <a:pPr>
              <a:lnSpc>
                <a:spcPct val="100000"/>
              </a:lnSpc>
            </a:pPr>
            <a:endParaRPr lang="en-US" sz="800" dirty="0">
              <a:latin typeface="Nunito" pitchFamily="2" charset="77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Nunito" pitchFamily="2" charset="77"/>
              </a:rPr>
              <a:t>What can you do to improve teamwork on your project?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BCDAADD-FC8F-644B-974D-30D9CAFB872D}"/>
              </a:ext>
            </a:extLst>
          </p:cNvPr>
          <p:cNvSpPr txBox="1">
            <a:spLocks/>
          </p:cNvSpPr>
          <p:nvPr/>
        </p:nvSpPr>
        <p:spPr>
          <a:xfrm>
            <a:off x="691117" y="6487603"/>
            <a:ext cx="6445554" cy="210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1" i="0" kern="1200">
                <a:solidFill>
                  <a:schemeClr val="tx1"/>
                </a:solidFill>
                <a:latin typeface="ITC Avant Garde Gothic Pro" panose="020B0602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solidFill>
                  <a:srgbClr val="DC2227"/>
                </a:solidFill>
                <a:latin typeface="Nunito" pitchFamily="2" charset="77"/>
              </a:rPr>
              <a:t>Toolbox Talk: </a:t>
            </a:r>
            <a:r>
              <a:rPr lang="en-US" sz="1100" b="0" dirty="0">
                <a:solidFill>
                  <a:prstClr val="black"/>
                </a:solidFill>
                <a:latin typeface="Nunito" pitchFamily="2" charset="77"/>
              </a:rPr>
              <a:t>Respect for People 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0F2B257-B04A-40DB-95E0-39179FFA621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/>
          <a:srcRect t="5560" b="5560"/>
          <a:stretch>
            <a:fillRect/>
          </a:stretch>
        </p:blipFill>
        <p:spPr>
          <a:xfrm>
            <a:off x="197454" y="1925794"/>
            <a:ext cx="5986175" cy="397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98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85DD91-C6FC-4ED4-B6C9-FC3DDFDD11DC}"/>
              </a:ext>
            </a:extLst>
          </p:cNvPr>
          <p:cNvSpPr/>
          <p:nvPr/>
        </p:nvSpPr>
        <p:spPr>
          <a:xfrm>
            <a:off x="6379634" y="2601088"/>
            <a:ext cx="4770474" cy="76944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4400" b="1" dirty="0">
                <a:latin typeface="Poppins" pitchFamily="2" charset="77"/>
                <a:cs typeface="Poppins" pitchFamily="2" charset="77"/>
              </a:rPr>
              <a:t>Respect for People 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14DCF078-17A7-4546-A5F2-C50927AFAFA6}"/>
              </a:ext>
            </a:extLst>
          </p:cNvPr>
          <p:cNvSpPr txBox="1">
            <a:spLocks/>
          </p:cNvSpPr>
          <p:nvPr/>
        </p:nvSpPr>
        <p:spPr>
          <a:xfrm>
            <a:off x="691117" y="6487603"/>
            <a:ext cx="6445554" cy="210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1" i="0" kern="1200">
                <a:solidFill>
                  <a:schemeClr val="tx1"/>
                </a:solidFill>
                <a:latin typeface="ITC Avant Garde Gothic Pro" panose="020B0602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solidFill>
                  <a:srgbClr val="DC2227"/>
                </a:solidFill>
                <a:latin typeface="Nunito" pitchFamily="2" charset="77"/>
              </a:rPr>
              <a:t>Toolbox Talk: </a:t>
            </a:r>
            <a:r>
              <a:rPr lang="en-US" sz="1100" b="0" dirty="0">
                <a:solidFill>
                  <a:prstClr val="black"/>
                </a:solidFill>
                <a:latin typeface="Nunito" pitchFamily="2" charset="77"/>
              </a:rPr>
              <a:t>Respect for People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90EB94-8541-7340-A7D8-5A38E7F9E85C}"/>
              </a:ext>
            </a:extLst>
          </p:cNvPr>
          <p:cNvSpPr txBox="1"/>
          <p:nvPr/>
        </p:nvSpPr>
        <p:spPr>
          <a:xfrm>
            <a:off x="816054" y="5237954"/>
            <a:ext cx="3907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50" dirty="0">
                <a:latin typeface="Nunito" pitchFamily="2" charset="77"/>
              </a:rPr>
              <a:t>Printable Card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1E8808-F92B-42A3-8641-139A0AE2D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315" y="956490"/>
            <a:ext cx="2753109" cy="421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81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CE08A8-79B8-DE46-915C-F30048F79B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5831" y="2297190"/>
            <a:ext cx="8870119" cy="77724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000" b="0" kern="0" spc="50" dirty="0">
                <a:solidFill>
                  <a:schemeClr val="tx1"/>
                </a:solidFill>
                <a:latin typeface="Nunito" pitchFamily="2" charset="77"/>
              </a:rPr>
              <a:t>Introduce Lean Construction concepts in the field through conversational learning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C2F1F-6F4E-F742-BDBB-9CCBA74C9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1117" y="1081351"/>
            <a:ext cx="9214833" cy="91440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Lean Construction for Trades Toolbox Talk Series Goals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B116A1-A216-E749-9F15-6914659793E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91117" y="2387214"/>
            <a:ext cx="203689" cy="2103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6E4790-C8A8-8B4B-8209-D60F3CDCBD1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1117" y="6487603"/>
            <a:ext cx="6445554" cy="210313"/>
          </a:xfrm>
        </p:spPr>
        <p:txBody>
          <a:bodyPr/>
          <a:lstStyle/>
          <a:p>
            <a:r>
              <a:rPr lang="en-US" sz="1100" b="0" dirty="0">
                <a:solidFill>
                  <a:srgbClr val="DC2227"/>
                </a:solidFill>
                <a:latin typeface="Nunito" pitchFamily="2" charset="77"/>
              </a:rPr>
              <a:t>Toolbox Talk: </a:t>
            </a:r>
            <a:r>
              <a:rPr lang="en-US" sz="1100" b="0" dirty="0">
                <a:solidFill>
                  <a:prstClr val="black"/>
                </a:solidFill>
                <a:latin typeface="Nunito" pitchFamily="2" charset="77"/>
              </a:rPr>
              <a:t>Respect for People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D7E3743-5F3B-094C-B9D4-D26138856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35831" y="3184528"/>
            <a:ext cx="8870119" cy="7772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0" kern="0" dirty="0">
                <a:solidFill>
                  <a:schemeClr val="tx1"/>
                </a:solidFill>
                <a:latin typeface="Nunito" pitchFamily="2" charset="77"/>
              </a:rPr>
              <a:t>Recognize opportunities to review and improve current processes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BC95703-AFE9-6A4E-AB9B-687777924A2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91117" y="3261096"/>
            <a:ext cx="203689" cy="21031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2B94F7-BBF5-8E49-9FD2-D54CEEBACB2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35831" y="3838640"/>
            <a:ext cx="8870119" cy="7772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0" kern="0" dirty="0">
                <a:solidFill>
                  <a:schemeClr val="tx1"/>
                </a:solidFill>
                <a:latin typeface="Nunito" pitchFamily="2" charset="77"/>
              </a:rPr>
              <a:t>Describe how to empower each other to identify and eliminate waste, work safely, and reduce overproduction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D2C0266-09B1-CC45-85F3-C79D61AC681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91117" y="3940789"/>
            <a:ext cx="203689" cy="2103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D38C66A-AB4C-E44B-9357-6F0ED79AB653}"/>
              </a:ext>
            </a:extLst>
          </p:cNvPr>
          <p:cNvSpPr txBox="1">
            <a:spLocks/>
          </p:cNvSpPr>
          <p:nvPr/>
        </p:nvSpPr>
        <p:spPr>
          <a:xfrm>
            <a:off x="1035831" y="4753046"/>
            <a:ext cx="8870119" cy="777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1" i="0" kern="1200">
                <a:solidFill>
                  <a:srgbClr val="EA0029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b="0" kern="0" dirty="0">
                <a:solidFill>
                  <a:schemeClr val="tx1"/>
                </a:solidFill>
                <a:latin typeface="Nunito" pitchFamily="2" charset="77"/>
              </a:rPr>
              <a:t>Adopt a Lean culture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888B6DF8-3526-0E4D-94EF-7268D151661F}"/>
              </a:ext>
            </a:extLst>
          </p:cNvPr>
          <p:cNvSpPr txBox="1">
            <a:spLocks/>
          </p:cNvSpPr>
          <p:nvPr/>
        </p:nvSpPr>
        <p:spPr>
          <a:xfrm>
            <a:off x="691117" y="4797715"/>
            <a:ext cx="203689" cy="210312"/>
          </a:xfrm>
          <a:prstGeom prst="ellipse">
            <a:avLst/>
          </a:prstGeom>
          <a:ln w="28575">
            <a:solidFill>
              <a:srgbClr val="EA0029"/>
            </a:solidFill>
          </a:ln>
        </p:spPr>
        <p:txBody>
          <a:bodyPr vert="horz" wrap="non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133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CE08A8-79B8-DE46-915C-F30048F79B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5831" y="2297190"/>
            <a:ext cx="8870119" cy="77724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b="0" kern="0" spc="50" dirty="0">
                <a:solidFill>
                  <a:schemeClr val="tx1"/>
                </a:solidFill>
                <a:latin typeface="Nunito" pitchFamily="2" charset="77"/>
              </a:rPr>
              <a:t>Learn how to create an environment where the workers feel respected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C2F1F-6F4E-F742-BDBB-9CCBA74C9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1117" y="1081351"/>
            <a:ext cx="9214833" cy="91440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Lean Construction for Trades Toolbox Talk Session Goals: Respect for People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B116A1-A216-E749-9F15-6914659793E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91117" y="2387214"/>
            <a:ext cx="203689" cy="2103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6E4790-C8A8-8B4B-8209-D60F3CDCBD1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1117" y="6487603"/>
            <a:ext cx="6445554" cy="210313"/>
          </a:xfrm>
        </p:spPr>
        <p:txBody>
          <a:bodyPr/>
          <a:lstStyle/>
          <a:p>
            <a:r>
              <a:rPr lang="en-US" sz="1100" b="0" dirty="0">
                <a:solidFill>
                  <a:srgbClr val="DC2227"/>
                </a:solidFill>
                <a:latin typeface="Nunito" pitchFamily="2" charset="77"/>
              </a:rPr>
              <a:t>Toolbox Talk: </a:t>
            </a:r>
            <a:r>
              <a:rPr lang="en-US" sz="1100" b="0" dirty="0">
                <a:solidFill>
                  <a:prstClr val="black"/>
                </a:solidFill>
                <a:latin typeface="Nunito" pitchFamily="2" charset="77"/>
              </a:rPr>
              <a:t>Respect for People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D7E3743-5F3B-094C-B9D4-D2613885652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35831" y="3067915"/>
            <a:ext cx="8870119" cy="7772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0" kern="0" dirty="0">
                <a:solidFill>
                  <a:schemeClr val="tx1"/>
                </a:solidFill>
                <a:latin typeface="Nunito" pitchFamily="2" charset="77"/>
              </a:rPr>
              <a:t>Understand why respect for people is important in the workplace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BC95703-AFE9-6A4E-AB9B-687777924A2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91117" y="3261096"/>
            <a:ext cx="203689" cy="21031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2B94F7-BBF5-8E49-9FD2-D54CEEBACB2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35831" y="3838640"/>
            <a:ext cx="8870119" cy="7772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0" kern="0" dirty="0">
                <a:solidFill>
                  <a:schemeClr val="tx1"/>
                </a:solidFill>
                <a:latin typeface="Nunito" pitchFamily="2" charset="77"/>
              </a:rPr>
              <a:t>Learn new ways to promote and demonstrate respect for people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D2C0266-09B1-CC45-85F3-C79D61AC681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91117" y="3940789"/>
            <a:ext cx="203689" cy="2103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D38C66A-AB4C-E44B-9357-6F0ED79AB653}"/>
              </a:ext>
            </a:extLst>
          </p:cNvPr>
          <p:cNvSpPr txBox="1">
            <a:spLocks/>
          </p:cNvSpPr>
          <p:nvPr/>
        </p:nvSpPr>
        <p:spPr>
          <a:xfrm>
            <a:off x="1035831" y="4753046"/>
            <a:ext cx="8870119" cy="777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800" b="1" i="0" kern="1200">
                <a:solidFill>
                  <a:srgbClr val="EA0029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2000" b="0" kern="0" dirty="0">
              <a:solidFill>
                <a:schemeClr val="tx1"/>
              </a:solidFill>
              <a:latin typeface="Nunito" pitchFamily="2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B9ED03-DB3D-420B-B7AF-15400BBBFC18}"/>
              </a:ext>
            </a:extLst>
          </p:cNvPr>
          <p:cNvSpPr/>
          <p:nvPr/>
        </p:nvSpPr>
        <p:spPr>
          <a:xfrm>
            <a:off x="476250" y="5561527"/>
            <a:ext cx="6850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“Respect for People” developed by Henry Nutt III, Southland Industries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8F5E0C-29BA-465B-A19E-9748280D6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337" y="5141666"/>
            <a:ext cx="3993226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86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DBA653-FE82-4357-B22D-84DCF28A08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200" b="0" spc="50" dirty="0">
                <a:solidFill>
                  <a:schemeClr val="tx1"/>
                </a:solidFill>
                <a:latin typeface="Nunito" pitchFamily="2" charset="77"/>
              </a:rPr>
              <a:t>What is it and why does it matter?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440934-E7E8-4C2A-B503-C2115E2D96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631" y="1278606"/>
            <a:ext cx="9125988" cy="914400"/>
          </a:xfrm>
        </p:spPr>
        <p:txBody>
          <a:bodyPr>
            <a:normAutofit/>
          </a:bodyPr>
          <a:lstStyle/>
          <a:p>
            <a:pPr algn="l"/>
            <a:r>
              <a:rPr lang="en-US" sz="4600" dirty="0"/>
              <a:t>Respect for People </a:t>
            </a:r>
          </a:p>
          <a:p>
            <a:pPr algn="l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2F8D7F-2F4C-442C-B0B5-3BDA3AC69567}"/>
              </a:ext>
            </a:extLst>
          </p:cNvPr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B70B5B-D528-4B0D-AFF2-4C551298BE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b="0" dirty="0">
                <a:solidFill>
                  <a:srgbClr val="DC2227"/>
                </a:solidFill>
                <a:latin typeface="Nunito" pitchFamily="2" charset="77"/>
              </a:rPr>
              <a:t>Toolbox Talk: </a:t>
            </a:r>
            <a:r>
              <a:rPr lang="en-US" b="0" dirty="0">
                <a:solidFill>
                  <a:prstClr val="black"/>
                </a:solidFill>
                <a:latin typeface="Nunito" pitchFamily="2" charset="77"/>
              </a:rPr>
              <a:t>Respect for People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C88D8B-B92E-42E7-9808-50749E5F827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369034" y="3843660"/>
            <a:ext cx="9316090" cy="299646"/>
          </a:xfrm>
        </p:spPr>
        <p:txBody>
          <a:bodyPr>
            <a:normAutofit fontScale="85000" lnSpcReduction="20000"/>
          </a:bodyPr>
          <a:lstStyle/>
          <a:p>
            <a:r>
              <a:rPr lang="en-US" sz="2200" b="0" spc="50" dirty="0">
                <a:solidFill>
                  <a:schemeClr val="tx1"/>
                </a:solidFill>
                <a:latin typeface="Nunito" pitchFamily="2" charset="77"/>
              </a:rPr>
              <a:t>What does it look like on the jobsite?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8B00CF5-EF5B-4495-9F31-BE16B727ACB0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8051694-D13E-449E-80FF-44C5419DF17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Autofit/>
          </a:bodyPr>
          <a:lstStyle/>
          <a:p>
            <a:r>
              <a:rPr lang="en-US" sz="2000" b="0" spc="50" dirty="0">
                <a:solidFill>
                  <a:schemeClr val="tx1"/>
                </a:solidFill>
                <a:latin typeface="Nunito" pitchFamily="2" charset="77"/>
              </a:rPr>
              <a:t>What can you do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E70B3B-AEB7-4991-B237-1C2ADB3F0B0E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83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CE08A8-79B8-DE46-915C-F30048F79B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5831" y="2594897"/>
            <a:ext cx="9777481" cy="16435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solidFill>
                  <a:schemeClr val="tx1"/>
                </a:solidFill>
                <a:latin typeface="Nunito" pitchFamily="2" charset="77"/>
              </a:rPr>
              <a:t>In its most simplest form, it’s following the “Platinum Rule”, which is to treat others they way</a:t>
            </a:r>
            <a:r>
              <a:rPr lang="en-US" sz="2000" i="1" dirty="0">
                <a:solidFill>
                  <a:schemeClr val="tx1"/>
                </a:solidFill>
                <a:latin typeface="Nunito" pitchFamily="2" charset="77"/>
              </a:rPr>
              <a:t> they </a:t>
            </a:r>
            <a:r>
              <a:rPr lang="en-US" sz="2000" b="0" dirty="0">
                <a:solidFill>
                  <a:schemeClr val="tx1"/>
                </a:solidFill>
                <a:latin typeface="Nunito" pitchFamily="2" charset="77"/>
              </a:rPr>
              <a:t>want to be treated.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C2F1F-6F4E-F742-BDBB-9CCBA74C9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1117" y="1547559"/>
            <a:ext cx="10122195" cy="914400"/>
          </a:xfrm>
        </p:spPr>
        <p:txBody>
          <a:bodyPr/>
          <a:lstStyle/>
          <a:p>
            <a:pPr algn="l"/>
            <a:r>
              <a:rPr lang="en-US" dirty="0"/>
              <a:t>What is Respect for People?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B116A1-A216-E749-9F15-6914659793E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91117" y="2684922"/>
            <a:ext cx="203689" cy="2103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2B94F7-BBF5-8E49-9FD2-D54CEEBACB2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35831" y="4136348"/>
            <a:ext cx="9341546" cy="7772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0" kern="0" dirty="0">
                <a:solidFill>
                  <a:schemeClr val="tx1"/>
                </a:solidFill>
                <a:latin typeface="Nunito" pitchFamily="2" charset="77"/>
              </a:rPr>
              <a:t>Recognizing and acting on the fact that other ideas and opinions matter as much as yours do, regardless of their title, status or experience level.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D2C0266-09B1-CC45-85F3-C79D61AC681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91117" y="4238497"/>
            <a:ext cx="203689" cy="2103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BE04CD-53EA-9B4D-933B-8F3365046DE9}"/>
              </a:ext>
            </a:extLst>
          </p:cNvPr>
          <p:cNvSpPr txBox="1">
            <a:spLocks/>
          </p:cNvSpPr>
          <p:nvPr/>
        </p:nvSpPr>
        <p:spPr>
          <a:xfrm>
            <a:off x="691117" y="6455039"/>
            <a:ext cx="6445554" cy="210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1" i="0" kern="1200">
                <a:solidFill>
                  <a:schemeClr val="tx1"/>
                </a:solidFill>
                <a:latin typeface="ITC Avant Garde Gothic Pro" panose="020B0602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solidFill>
                  <a:srgbClr val="DC2227"/>
                </a:solidFill>
                <a:latin typeface="Nunito" pitchFamily="2" charset="77"/>
              </a:rPr>
              <a:t>Toolbox Talk: </a:t>
            </a:r>
            <a:r>
              <a:rPr lang="en-US" sz="1100" b="0" dirty="0">
                <a:solidFill>
                  <a:prstClr val="black"/>
                </a:solidFill>
                <a:latin typeface="Nunito" pitchFamily="2" charset="77"/>
              </a:rPr>
              <a:t>Respect for People</a:t>
            </a:r>
          </a:p>
        </p:txBody>
      </p:sp>
    </p:spTree>
    <p:extLst>
      <p:ext uri="{BB962C8B-B14F-4D97-AF65-F5344CB8AC3E}">
        <p14:creationId xmlns:p14="http://schemas.microsoft.com/office/powerpoint/2010/main" val="335462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CE08A8-79B8-DE46-915C-F30048F79B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5831" y="2594897"/>
            <a:ext cx="9777481" cy="16435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solidFill>
                  <a:schemeClr val="tx1"/>
                </a:solidFill>
                <a:latin typeface="Nunito" pitchFamily="2" charset="77"/>
              </a:rPr>
              <a:t>Without respect work won’t get completed as effectively, safely or productively as it could.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C2F1F-6F4E-F742-BDBB-9CCBA74C9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1117" y="1547559"/>
            <a:ext cx="10122195" cy="914400"/>
          </a:xfrm>
        </p:spPr>
        <p:txBody>
          <a:bodyPr/>
          <a:lstStyle/>
          <a:p>
            <a:pPr algn="l"/>
            <a:r>
              <a:rPr lang="en-US" dirty="0"/>
              <a:t>Why Does it Matter?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B116A1-A216-E749-9F15-6914659793E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91117" y="2684922"/>
            <a:ext cx="203689" cy="21031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2B94F7-BBF5-8E49-9FD2-D54CEEBACB2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35831" y="4136348"/>
            <a:ext cx="9341546" cy="7772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0" kern="0" dirty="0">
                <a:solidFill>
                  <a:schemeClr val="tx1"/>
                </a:solidFill>
                <a:latin typeface="Nunito" pitchFamily="2" charset="77"/>
              </a:rPr>
              <a:t>When we care for each other’s well being, we can all be more dedicated in our work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D2C0266-09B1-CC45-85F3-C79D61AC681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91117" y="4238497"/>
            <a:ext cx="203689" cy="2103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BE04CD-53EA-9B4D-933B-8F3365046DE9}"/>
              </a:ext>
            </a:extLst>
          </p:cNvPr>
          <p:cNvSpPr txBox="1">
            <a:spLocks/>
          </p:cNvSpPr>
          <p:nvPr/>
        </p:nvSpPr>
        <p:spPr>
          <a:xfrm>
            <a:off x="691117" y="6455039"/>
            <a:ext cx="6445554" cy="210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1" i="0" kern="1200">
                <a:solidFill>
                  <a:schemeClr val="tx1"/>
                </a:solidFill>
                <a:latin typeface="ITC Avant Garde Gothic Pro" panose="020B0602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solidFill>
                  <a:srgbClr val="DC2227"/>
                </a:solidFill>
                <a:latin typeface="Nunito" pitchFamily="2" charset="77"/>
              </a:rPr>
              <a:t>Toolbox Talk: </a:t>
            </a:r>
            <a:r>
              <a:rPr lang="en-US" sz="1100" b="0" dirty="0">
                <a:solidFill>
                  <a:prstClr val="black"/>
                </a:solidFill>
                <a:latin typeface="Nunito" pitchFamily="2" charset="77"/>
              </a:rPr>
              <a:t>Respect for People</a:t>
            </a:r>
          </a:p>
        </p:txBody>
      </p:sp>
    </p:spTree>
    <p:extLst>
      <p:ext uri="{BB962C8B-B14F-4D97-AF65-F5344CB8AC3E}">
        <p14:creationId xmlns:p14="http://schemas.microsoft.com/office/powerpoint/2010/main" val="2749274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CE08A8-79B8-DE46-915C-F30048F79B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5831" y="2594897"/>
            <a:ext cx="9777481" cy="110842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solidFill>
                  <a:schemeClr val="tx1"/>
                </a:solidFill>
                <a:latin typeface="Nunito" pitchFamily="2" charset="77"/>
              </a:rPr>
              <a:t>People working as teams, collaborating and seeking solutions for complex problems.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C2F1F-6F4E-F742-BDBB-9CCBA74C9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1117" y="1547559"/>
            <a:ext cx="10122195" cy="9144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dirty="0"/>
              <a:t>What Does it Look Like on the Jobsite?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B116A1-A216-E749-9F15-6914659793E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91117" y="2684922"/>
            <a:ext cx="203689" cy="21031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2B94F7-BBF5-8E49-9FD2-D54CEEBACB2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35831" y="4136348"/>
            <a:ext cx="9341546" cy="7772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0" kern="0" dirty="0">
                <a:solidFill>
                  <a:schemeClr val="tx1"/>
                </a:solidFill>
                <a:latin typeface="Nunito" pitchFamily="2" charset="77"/>
              </a:rPr>
              <a:t>Recognizing that “one” of us will never be smarter than “all” of us. In other words, working together as one unit, versus one individual.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D2C0266-09B1-CC45-85F3-C79D61AC681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91117" y="4238497"/>
            <a:ext cx="203689" cy="2103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BE04CD-53EA-9B4D-933B-8F3365046DE9}"/>
              </a:ext>
            </a:extLst>
          </p:cNvPr>
          <p:cNvSpPr txBox="1">
            <a:spLocks/>
          </p:cNvSpPr>
          <p:nvPr/>
        </p:nvSpPr>
        <p:spPr>
          <a:xfrm>
            <a:off x="691117" y="6455039"/>
            <a:ext cx="6445554" cy="210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1" i="0" kern="1200">
                <a:solidFill>
                  <a:schemeClr val="tx1"/>
                </a:solidFill>
                <a:latin typeface="ITC Avant Garde Gothic Pro" panose="020B0602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solidFill>
                  <a:srgbClr val="DC2227"/>
                </a:solidFill>
                <a:latin typeface="Nunito" pitchFamily="2" charset="77"/>
              </a:rPr>
              <a:t>Toolbox Talk: </a:t>
            </a:r>
            <a:r>
              <a:rPr lang="en-US" sz="1100" b="0" dirty="0">
                <a:solidFill>
                  <a:prstClr val="black"/>
                </a:solidFill>
                <a:latin typeface="Nunito" pitchFamily="2" charset="77"/>
              </a:rPr>
              <a:t>Respect for People</a:t>
            </a:r>
          </a:p>
        </p:txBody>
      </p:sp>
    </p:spTree>
    <p:extLst>
      <p:ext uri="{BB962C8B-B14F-4D97-AF65-F5344CB8AC3E}">
        <p14:creationId xmlns:p14="http://schemas.microsoft.com/office/powerpoint/2010/main" val="3256032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CE08A8-79B8-DE46-915C-F30048F79B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5831" y="2594897"/>
            <a:ext cx="9777481" cy="16435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solidFill>
                  <a:schemeClr val="tx1"/>
                </a:solidFill>
                <a:latin typeface="Nunito" pitchFamily="2" charset="77"/>
              </a:rPr>
              <a:t>Provide support for others and seek to help before criticizing.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C2F1F-6F4E-F742-BDBB-9CCBA74C9B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1117" y="1547559"/>
            <a:ext cx="10122195" cy="914400"/>
          </a:xfrm>
        </p:spPr>
        <p:txBody>
          <a:bodyPr/>
          <a:lstStyle/>
          <a:p>
            <a:pPr algn="l"/>
            <a:r>
              <a:rPr lang="en-US" dirty="0"/>
              <a:t>What Can You Do?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B116A1-A216-E749-9F15-6914659793E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91117" y="2684922"/>
            <a:ext cx="203689" cy="21031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2B94F7-BBF5-8E49-9FD2-D54CEEBACB2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035831" y="4136348"/>
            <a:ext cx="9341546" cy="7772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0" kern="0" dirty="0">
                <a:solidFill>
                  <a:schemeClr val="tx1"/>
                </a:solidFill>
                <a:latin typeface="Nunito" pitchFamily="2" charset="77"/>
              </a:rPr>
              <a:t>Check your ego at the doorstep of the jobsite. If you are indeed the smartest than provide proper leadership and guidance versus finding fault with your team.  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D2C0266-09B1-CC45-85F3-C79D61AC681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691117" y="4238497"/>
            <a:ext cx="203689" cy="2103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29BE04CD-53EA-9B4D-933B-8F3365046DE9}"/>
              </a:ext>
            </a:extLst>
          </p:cNvPr>
          <p:cNvSpPr txBox="1">
            <a:spLocks/>
          </p:cNvSpPr>
          <p:nvPr/>
        </p:nvSpPr>
        <p:spPr>
          <a:xfrm>
            <a:off x="691117" y="6455039"/>
            <a:ext cx="6445554" cy="210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1" i="0" kern="1200">
                <a:solidFill>
                  <a:schemeClr val="tx1"/>
                </a:solidFill>
                <a:latin typeface="ITC Avant Garde Gothic Pro" panose="020B0602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solidFill>
                  <a:srgbClr val="DC2227"/>
                </a:solidFill>
                <a:latin typeface="Nunito" pitchFamily="2" charset="77"/>
              </a:rPr>
              <a:t>Toolbox Talk: </a:t>
            </a:r>
            <a:r>
              <a:rPr lang="en-US" sz="1100" b="0" dirty="0">
                <a:solidFill>
                  <a:prstClr val="black"/>
                </a:solidFill>
                <a:latin typeface="Nunito" pitchFamily="2" charset="77"/>
              </a:rPr>
              <a:t>Respect for People</a:t>
            </a:r>
          </a:p>
        </p:txBody>
      </p:sp>
    </p:spTree>
    <p:extLst>
      <p:ext uri="{BB962C8B-B14F-4D97-AF65-F5344CB8AC3E}">
        <p14:creationId xmlns:p14="http://schemas.microsoft.com/office/powerpoint/2010/main" val="2140785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790C6-CEED-6147-9ACF-7932FEB100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80821" y="1925794"/>
            <a:ext cx="5483365" cy="340241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Nunito" pitchFamily="2" charset="77"/>
              </a:rPr>
              <a:t>What can you take away from this image?</a:t>
            </a:r>
          </a:p>
          <a:p>
            <a:pPr>
              <a:lnSpc>
                <a:spcPct val="100000"/>
              </a:lnSpc>
            </a:pPr>
            <a:endParaRPr lang="en-US" sz="800" dirty="0">
              <a:latin typeface="Nunito" pitchFamily="2" charset="77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Nunito" pitchFamily="2" charset="77"/>
              </a:rPr>
              <a:t>Are you encouraged to support others? Why or why not?</a:t>
            </a:r>
          </a:p>
          <a:p>
            <a:pPr>
              <a:lnSpc>
                <a:spcPct val="100000"/>
              </a:lnSpc>
            </a:pPr>
            <a:endParaRPr lang="en-US" sz="800" dirty="0">
              <a:latin typeface="Nunito" pitchFamily="2" charset="77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Nunito" pitchFamily="2" charset="77"/>
              </a:rPr>
              <a:t>In what ways can you show respect for others? 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BCDAADD-FC8F-644B-974D-30D9CAFB872D}"/>
              </a:ext>
            </a:extLst>
          </p:cNvPr>
          <p:cNvSpPr txBox="1">
            <a:spLocks/>
          </p:cNvSpPr>
          <p:nvPr/>
        </p:nvSpPr>
        <p:spPr>
          <a:xfrm>
            <a:off x="691117" y="6487603"/>
            <a:ext cx="6445554" cy="210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000" b="1" i="0" kern="1200">
                <a:solidFill>
                  <a:schemeClr val="tx1"/>
                </a:solidFill>
                <a:latin typeface="ITC Avant Garde Gothic Pro" panose="020B0602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solidFill>
                  <a:srgbClr val="DC2227"/>
                </a:solidFill>
                <a:latin typeface="Nunito" pitchFamily="2" charset="77"/>
              </a:rPr>
              <a:t>Toolbox Talk: </a:t>
            </a:r>
            <a:r>
              <a:rPr lang="en-US" sz="1100" b="0" dirty="0">
                <a:solidFill>
                  <a:prstClr val="black"/>
                </a:solidFill>
                <a:latin typeface="Nunito" pitchFamily="2" charset="77"/>
              </a:rPr>
              <a:t>Respect for People 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CFC90C3-1ACA-4BDE-99B8-5ACEC4CAE0D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/>
          <a:srcRect l="12429" r="124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0346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1087</Words>
  <Application>Microsoft Office PowerPoint</Application>
  <PresentationFormat>Widescreen</PresentationFormat>
  <Paragraphs>126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ITC Avant Garde Gothic Pro</vt:lpstr>
      <vt:lpstr>Nunito</vt:lpstr>
      <vt:lpstr>Nunito ExtraLight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SHARE THE VISION: LEAN TRAINING AND THE CM-LEAN CREDENTIAL</dc:title>
  <dc:creator>Emily Hoffman</dc:creator>
  <cp:lastModifiedBy>Paige Packard</cp:lastModifiedBy>
  <cp:revision>59</cp:revision>
  <cp:lastPrinted>2019-07-30T18:55:08Z</cp:lastPrinted>
  <dcterms:created xsi:type="dcterms:W3CDTF">2019-04-26T18:54:51Z</dcterms:created>
  <dcterms:modified xsi:type="dcterms:W3CDTF">2019-10-30T14:52:16Z</dcterms:modified>
</cp:coreProperties>
</file>