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59" r:id="rId8"/>
    <p:sldId id="268" r:id="rId9"/>
    <p:sldId id="270" r:id="rId10"/>
    <p:sldId id="269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Packard" initials="WP" lastIdx="1" clrIdx="0">
    <p:extLst>
      <p:ext uri="{19B8F6BF-5375-455C-9EA6-DF929625EA0E}">
        <p15:presenceInfo xmlns:p15="http://schemas.microsoft.com/office/powerpoint/2012/main" userId="S::wpackard@sdlife.org::bf9125a7-9c14-472b-b34e-ad7f78207ff2" providerId="AD"/>
      </p:ext>
    </p:extLst>
  </p:cmAuthor>
  <p:cmAuthor id="2" name="Colin Milberg" initials="CM" lastIdx="16" clrIdx="1">
    <p:extLst>
      <p:ext uri="{19B8F6BF-5375-455C-9EA6-DF929625EA0E}">
        <p15:presenceInfo xmlns:p15="http://schemas.microsoft.com/office/powerpoint/2012/main" userId="abbea892ec7c21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2199" autoAdjust="0"/>
  </p:normalViewPr>
  <p:slideViewPr>
    <p:cSldViewPr snapToGrid="0">
      <p:cViewPr>
        <p:scale>
          <a:sx n="60" d="100"/>
          <a:sy n="60" d="100"/>
        </p:scale>
        <p:origin x="13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CFF1-C783-4D53-8D1F-F5CA2559AA39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B224-B33D-4A5F-8187-561F4EFA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1" dirty="0"/>
              <a:t>Bringing Lean construction principles to your teams:</a:t>
            </a:r>
          </a:p>
          <a:p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Present the following scenarios to your team.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Prompt them for responses for how they would approach each situation – the goal is to develop a dialog.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Give feedback on their responses and provide recommended solutions.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Emphasize the action items to implement lean construction principles that can eliminate waste and increase capacity.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AB224-B33D-4A5F-8187-561F4EFA17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page can be printed as a jobsite aid to remind people to implement lessons learned from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Toolbox Talk.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AB224-B33D-4A5F-8187-561F4EFA1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Name of Chapter/ 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42D8-AEBE-A949-A9AB-C02805F98417}"/>
              </a:ext>
            </a:extLst>
          </p:cNvPr>
          <p:cNvSpPr txBox="1"/>
          <p:nvPr userDrawn="1"/>
        </p:nvSpPr>
        <p:spPr>
          <a:xfrm>
            <a:off x="476471" y="5431302"/>
            <a:ext cx="397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Developed by the AGC Lean Construction Forum</a:t>
            </a:r>
            <a:endParaRPr lang="en-US" sz="1400" b="0" i="0" dirty="0">
              <a:solidFill>
                <a:srgbClr val="4E4E4E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2020  The Associated General Contractors of America, Inc.</a:t>
            </a:r>
          </a:p>
        </p:txBody>
      </p:sp>
      <p:pic>
        <p:nvPicPr>
          <p:cNvPr id="9" name="Picture 8" descr="https://www.agc.org/sites/default/files/CEUS.png">
            <a:extLst>
              <a:ext uri="{FF2B5EF4-FFF2-40B4-BE49-F238E27FC236}">
                <a16:creationId xmlns:a16="http://schemas.microsoft.com/office/drawing/2014/main" id="{738AAEB1-5ED1-47AE-BCC5-B659E722D2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0"/>
          <a:stretch/>
        </p:blipFill>
        <p:spPr bwMode="auto">
          <a:xfrm>
            <a:off x="6096000" y="5192977"/>
            <a:ext cx="1146360" cy="6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2836BC-8FC7-4579-86B3-B7C7D63F39F7}"/>
              </a:ext>
            </a:extLst>
          </p:cNvPr>
          <p:cNvSpPr/>
          <p:nvPr userDrawn="1"/>
        </p:nvSpPr>
        <p:spPr>
          <a:xfrm>
            <a:off x="7372784" y="5231055"/>
            <a:ext cx="444142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0" i="0" dirty="0">
                <a:solidFill>
                  <a:srgbClr val="939598"/>
                </a:solidFill>
                <a:latin typeface="+mj-lt"/>
              </a:rPr>
              <a:t>.25 CM-Lean CE Credit | AGC of America recognizes this this series as qualifying for continuing education hours towards the renewal of AGC’s Certificate of Management-Lean Construction (CM-Lean).</a:t>
            </a:r>
          </a:p>
        </p:txBody>
      </p:sp>
    </p:spTree>
    <p:extLst>
      <p:ext uri="{BB962C8B-B14F-4D97-AF65-F5344CB8AC3E}">
        <p14:creationId xmlns:p14="http://schemas.microsoft.com/office/powerpoint/2010/main" val="35973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61408D-E8AA-4079-8CEF-901D9B337E37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769DB-24BE-4578-B114-0D0A912B04DC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+mn-lt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+mn-lt"/>
              </a:rPr>
              <a:t>2020  The Associated General Contractors of America,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8B2F6-163A-4A0A-ACAC-D39D5A2A7050}"/>
              </a:ext>
            </a:extLst>
          </p:cNvPr>
          <p:cNvSpPr txBox="1"/>
          <p:nvPr userDrawn="1"/>
        </p:nvSpPr>
        <p:spPr>
          <a:xfrm>
            <a:off x="474096" y="6487603"/>
            <a:ext cx="5335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+mn-lt"/>
              </a:rPr>
              <a:t> |  </a:t>
            </a:r>
            <a:r>
              <a:rPr lang="en-US" sz="1000" b="0" dirty="0">
                <a:solidFill>
                  <a:srgbClr val="DC2227"/>
                </a:solidFill>
                <a:latin typeface="+mn-lt"/>
              </a:rPr>
              <a:t>Toolbox Talk: </a:t>
            </a:r>
            <a:r>
              <a:rPr lang="en-US" sz="1000" b="0" dirty="0">
                <a:solidFill>
                  <a:prstClr val="black"/>
                </a:solidFill>
                <a:latin typeface="+mn-lt"/>
              </a:rPr>
              <a:t>Hand-off Commitment Cycle</a:t>
            </a:r>
            <a:endParaRPr lang="en-US" sz="1000" b="0" i="0" dirty="0">
              <a:solidFill>
                <a:srgbClr val="221F1F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BFA83E-D902-4A74-BE78-4AF722AFE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447" y="296944"/>
            <a:ext cx="1385138" cy="5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7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nconstruction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23DFB-F1CA-4143-A058-5A2CB4064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471" y="2576268"/>
            <a:ext cx="11148179" cy="20281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Lean Construction for Trades:      </a:t>
            </a:r>
          </a:p>
          <a:p>
            <a:endParaRPr lang="en-US" sz="100" dirty="0"/>
          </a:p>
          <a:p>
            <a:r>
              <a:rPr lang="en-US" dirty="0"/>
              <a:t>Toolbox Talk Series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124089-1A28-4FC8-9C40-34161B843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5362" y="556571"/>
            <a:ext cx="5494192" cy="542660"/>
          </a:xfrm>
        </p:spPr>
        <p:txBody>
          <a:bodyPr/>
          <a:lstStyle/>
          <a:p>
            <a:r>
              <a:rPr lang="en-US" dirty="0"/>
              <a:t>Hand Off’s – Phase Scheduling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999A9-B116-4CE1-9609-727C32E4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4693" y="359355"/>
            <a:ext cx="1559761" cy="9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9985-0DC3-4EB7-86A4-91161F56983B}"/>
              </a:ext>
            </a:extLst>
          </p:cNvPr>
          <p:cNvSpPr txBox="1">
            <a:spLocks/>
          </p:cNvSpPr>
          <p:nvPr/>
        </p:nvSpPr>
        <p:spPr>
          <a:xfrm>
            <a:off x="691117" y="873531"/>
            <a:ext cx="11141762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Lean Construction for Trades Toolbox Talk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Series Goals: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A22D8-8977-40D7-85FC-682F461A9AB6}"/>
              </a:ext>
            </a:extLst>
          </p:cNvPr>
          <p:cNvSpPr/>
          <p:nvPr/>
        </p:nvSpPr>
        <p:spPr>
          <a:xfrm>
            <a:off x="691116" y="2192922"/>
            <a:ext cx="10911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Introduce Lean Construction concepts in the field through conversational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opportunities to review and improve current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 how to empower each other to identify and eliminate waste, work safely, and reduce overproduction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Adopt a Lean culture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DD41-86D6-4063-9D31-4BACE6F9B294}"/>
              </a:ext>
            </a:extLst>
          </p:cNvPr>
          <p:cNvCxnSpPr/>
          <p:nvPr/>
        </p:nvCxnSpPr>
        <p:spPr>
          <a:xfrm>
            <a:off x="691116" y="2015836"/>
            <a:ext cx="1066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2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88962A-4CD4-4F61-A95C-BE2B46CBD631}"/>
              </a:ext>
            </a:extLst>
          </p:cNvPr>
          <p:cNvSpPr txBox="1">
            <a:spLocks/>
          </p:cNvSpPr>
          <p:nvPr/>
        </p:nvSpPr>
        <p:spPr>
          <a:xfrm>
            <a:off x="691117" y="873531"/>
            <a:ext cx="10087373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Lean Construction for Trades Toolbox Talk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Session Goals: Hand-off Commitment Cycle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F8921-54B3-43B2-A081-A22B4604DE51}"/>
              </a:ext>
            </a:extLst>
          </p:cNvPr>
          <p:cNvSpPr/>
          <p:nvPr/>
        </p:nvSpPr>
        <p:spPr>
          <a:xfrm>
            <a:off x="691116" y="2192922"/>
            <a:ext cx="10911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Illustrate the flow of a hand-off cycle at the Phase Scheduling level of Last Planner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how buy-in can be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the value of why reliable hand offs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83F18A-B9AC-4456-872F-72C16C1AA14B}"/>
              </a:ext>
            </a:extLst>
          </p:cNvPr>
          <p:cNvCxnSpPr/>
          <p:nvPr/>
        </p:nvCxnSpPr>
        <p:spPr>
          <a:xfrm>
            <a:off x="691116" y="2015836"/>
            <a:ext cx="1066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883BB29-204A-478C-9204-DE6608C8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173" y="5434791"/>
            <a:ext cx="1116416" cy="670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32CDB-D22D-4C43-86E0-31A9F9AE564F}"/>
              </a:ext>
            </a:extLst>
          </p:cNvPr>
          <p:cNvSpPr txBox="1"/>
          <p:nvPr/>
        </p:nvSpPr>
        <p:spPr>
          <a:xfrm>
            <a:off x="7843152" y="5706691"/>
            <a:ext cx="296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Presentation provided by</a:t>
            </a:r>
          </a:p>
        </p:txBody>
      </p:sp>
    </p:spTree>
    <p:extLst>
      <p:ext uri="{BB962C8B-B14F-4D97-AF65-F5344CB8AC3E}">
        <p14:creationId xmlns:p14="http://schemas.microsoft.com/office/powerpoint/2010/main" val="58421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4AC5CC-E145-4082-B16A-1A2995A68922}"/>
              </a:ext>
            </a:extLst>
          </p:cNvPr>
          <p:cNvSpPr txBox="1">
            <a:spLocks/>
          </p:cNvSpPr>
          <p:nvPr/>
        </p:nvSpPr>
        <p:spPr>
          <a:xfrm>
            <a:off x="3141613" y="1258235"/>
            <a:ext cx="5006450" cy="424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What is a “Hand Off”?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03886-EF1D-48EB-AE50-C94A3FF7BBA3}"/>
              </a:ext>
            </a:extLst>
          </p:cNvPr>
          <p:cNvSpPr/>
          <p:nvPr/>
        </p:nvSpPr>
        <p:spPr>
          <a:xfrm>
            <a:off x="2595706" y="1776313"/>
            <a:ext cx="6705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With respect to Phase Planning in the Last Planner system, a handoff is the </a:t>
            </a:r>
            <a:r>
              <a:rPr lang="en-US" sz="2400" b="1" dirty="0"/>
              <a:t>release</a:t>
            </a:r>
            <a:r>
              <a:rPr lang="en-US" sz="2400" dirty="0"/>
              <a:t> of the physical work space to the next trade partner who needs to perform their work activity while including clear communication of the turn over conditions of satisfaction.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BEEBF-BEDC-4E9E-8FDC-95641DBA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173" y="5434791"/>
            <a:ext cx="1116416" cy="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4AC5CC-E145-4082-B16A-1A2995A68922}"/>
              </a:ext>
            </a:extLst>
          </p:cNvPr>
          <p:cNvSpPr txBox="1">
            <a:spLocks/>
          </p:cNvSpPr>
          <p:nvPr/>
        </p:nvSpPr>
        <p:spPr>
          <a:xfrm>
            <a:off x="3754876" y="1325659"/>
            <a:ext cx="4148569" cy="4249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Hand Off Example: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03886-EF1D-48EB-AE50-C94A3FF7BBA3}"/>
              </a:ext>
            </a:extLst>
          </p:cNvPr>
          <p:cNvSpPr/>
          <p:nvPr/>
        </p:nvSpPr>
        <p:spPr>
          <a:xfrm>
            <a:off x="2767707" y="2088228"/>
            <a:ext cx="68465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example, a </a:t>
            </a:r>
            <a:r>
              <a:rPr lang="en-US" sz="2400" i="1" dirty="0"/>
              <a:t>grading</a:t>
            </a:r>
            <a:r>
              <a:rPr lang="en-US" sz="2400" dirty="0"/>
              <a:t> trade partner will have hand-offs that must occur before the </a:t>
            </a:r>
            <a:r>
              <a:rPr lang="en-US" sz="2400" i="1" dirty="0"/>
              <a:t>asphalt</a:t>
            </a:r>
            <a:r>
              <a:rPr lang="en-US" sz="2400" dirty="0"/>
              <a:t> trade partner can do their work. Likewise, the </a:t>
            </a:r>
            <a:r>
              <a:rPr lang="en-US" sz="2400" i="1" dirty="0"/>
              <a:t>rebar</a:t>
            </a:r>
            <a:r>
              <a:rPr lang="en-US" sz="2400" dirty="0"/>
              <a:t> trade partner will have hand-offs that must occur before the </a:t>
            </a:r>
            <a:r>
              <a:rPr lang="en-US" sz="2400" i="1" dirty="0"/>
              <a:t>formwork</a:t>
            </a:r>
            <a:r>
              <a:rPr lang="en-US" sz="2400" dirty="0"/>
              <a:t> trade partner can do theirs.</a:t>
            </a:r>
          </a:p>
          <a:p>
            <a:endParaRPr lang="en-US" sz="1200" dirty="0"/>
          </a:p>
          <a:p>
            <a:r>
              <a:rPr lang="en-US" sz="2400" dirty="0"/>
              <a:t>Identifying and understanding the conditions of satisfaction for each handoff is critical to coordinating and maintaining a reliable work flow in the field.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367CA-26FB-408E-B262-C90EBA8A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173" y="5434791"/>
            <a:ext cx="1116416" cy="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45B40B-D1AD-46F6-9BF0-9DC405B6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160590"/>
            <a:ext cx="4726378" cy="3155109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4AC5CC-E145-4082-B16A-1A2995A68922}"/>
              </a:ext>
            </a:extLst>
          </p:cNvPr>
          <p:cNvSpPr txBox="1">
            <a:spLocks/>
          </p:cNvSpPr>
          <p:nvPr/>
        </p:nvSpPr>
        <p:spPr>
          <a:xfrm>
            <a:off x="1055222" y="731684"/>
            <a:ext cx="9439993" cy="823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When are Sequences, Hand-Off, and Durations agreed to?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03886-EF1D-48EB-AE50-C94A3FF7BBA3}"/>
              </a:ext>
            </a:extLst>
          </p:cNvPr>
          <p:cNvSpPr/>
          <p:nvPr/>
        </p:nvSpPr>
        <p:spPr>
          <a:xfrm>
            <a:off x="4940134" y="2029986"/>
            <a:ext cx="6876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ideal time is during a pull plan session, where trade partners, foremen, project managers, and superintendents work together to identify phasing/sequencing, hand-offs, and their durations to create a reliable plan together as a team. This collaboration achieves buy-in and certainty around planning construction activities.</a:t>
            </a:r>
          </a:p>
          <a:p>
            <a:endParaRPr lang="en-US" sz="1200" dirty="0"/>
          </a:p>
          <a:p>
            <a:r>
              <a:rPr lang="en-US" sz="2400" dirty="0"/>
              <a:t>A pull plan starts at the END of a milestone and works BACKWARDS, to the beginning. Visit </a:t>
            </a:r>
            <a:r>
              <a:rPr lang="en-US" sz="2400" dirty="0">
                <a:hlinkClick r:id="rId3"/>
              </a:rPr>
              <a:t>www.leanconstruction.org</a:t>
            </a:r>
            <a:r>
              <a:rPr lang="en-US" sz="2400" dirty="0"/>
              <a:t> to learn more.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C5955-8EDA-4F66-8EE1-B5BBE7F5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173" y="5434791"/>
            <a:ext cx="1116416" cy="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E87F70-533A-4450-A0C1-C8D926B76793}"/>
              </a:ext>
            </a:extLst>
          </p:cNvPr>
          <p:cNvSpPr txBox="1">
            <a:spLocks/>
          </p:cNvSpPr>
          <p:nvPr/>
        </p:nvSpPr>
        <p:spPr>
          <a:xfrm>
            <a:off x="797995" y="1121644"/>
            <a:ext cx="10087373" cy="4386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Poppins" panose="00000500000000000000" pitchFamily="50" charset="0"/>
                <a:cs typeface="Poppins" panose="00000500000000000000" pitchFamily="50" charset="0"/>
              </a:rPr>
              <a:t>Why is identifying hand-offs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06BE4-ACFF-4748-8702-43C5F5A9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160590"/>
            <a:ext cx="4726378" cy="3155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9A2C51-7934-4294-9180-79B52C592E8A}"/>
              </a:ext>
            </a:extLst>
          </p:cNvPr>
          <p:cNvSpPr/>
          <p:nvPr/>
        </p:nvSpPr>
        <p:spPr>
          <a:xfrm>
            <a:off x="4940135" y="2029986"/>
            <a:ext cx="69973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few reasons. One, understanding hand-offs and their durations provides clarity across all disciplines and a better understanding of each trade’s work.</a:t>
            </a:r>
          </a:p>
          <a:p>
            <a:endParaRPr lang="en-US" sz="1200" dirty="0"/>
          </a:p>
          <a:p>
            <a:r>
              <a:rPr lang="en-US" sz="2400" dirty="0"/>
              <a:t>Two, identifying hand-offs provides opportunities to change, overlap, or move activities to expedite those activities and/or the schedule.</a:t>
            </a:r>
          </a:p>
          <a:p>
            <a:endParaRPr lang="en-US" sz="1200" dirty="0"/>
          </a:p>
          <a:p>
            <a:r>
              <a:rPr lang="en-US" sz="2400" dirty="0"/>
              <a:t>And three, allowing trade partners to discuss their hand-offs and durations makes planning easier and more accurate.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3BE8C-BF1A-4AF7-AC4E-542CBD8580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173" y="5434791"/>
            <a:ext cx="1116416" cy="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6E85-D099-4E1F-9A0C-C4368ACE255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Printable Card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CFBCC9-F115-DB49-8B99-C47E4FD3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75" y="456524"/>
            <a:ext cx="363360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573B9930C364CB7ED2C727C26769A" ma:contentTypeVersion="13" ma:contentTypeDescription="Create a new document." ma:contentTypeScope="" ma:versionID="16ea57f25a46fe0c331f3336876ceca5">
  <xsd:schema xmlns:xsd="http://www.w3.org/2001/XMLSchema" xmlns:xs="http://www.w3.org/2001/XMLSchema" xmlns:p="http://schemas.microsoft.com/office/2006/metadata/properties" xmlns:ns3="d0ca89bd-8348-4c2f-b4ba-34af80f5df77" xmlns:ns4="9d04eb01-6c9f-4f9e-b083-ff0aaf25a343" targetNamespace="http://schemas.microsoft.com/office/2006/metadata/properties" ma:root="true" ma:fieldsID="f2d35530f7e0b581f49bb7729ccbf414" ns3:_="" ns4:_="">
    <xsd:import namespace="d0ca89bd-8348-4c2f-b4ba-34af80f5df77"/>
    <xsd:import namespace="9d04eb01-6c9f-4f9e-b083-ff0aaf25a3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a89bd-8348-4c2f-b4ba-34af80f5df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4eb01-6c9f-4f9e-b083-ff0aaf25a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9E9C26-D25D-426E-8966-00462EF28EA0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d04eb01-6c9f-4f9e-b083-ff0aaf25a343"/>
    <ds:schemaRef ds:uri="d0ca89bd-8348-4c2f-b4ba-34af80f5df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85BA7-0C85-4094-9086-794A2CEFE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a89bd-8348-4c2f-b4ba-34af80f5df77"/>
    <ds:schemaRef ds:uri="9d04eb01-6c9f-4f9e-b083-ff0aaf25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C3BDF-35F6-42C6-95B4-667475543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490</Words>
  <Application>Microsoft Macintosh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Packard</dc:creator>
  <cp:lastModifiedBy>William Packard</cp:lastModifiedBy>
  <cp:revision>3</cp:revision>
  <dcterms:created xsi:type="dcterms:W3CDTF">2020-06-15T15:41:45Z</dcterms:created>
  <dcterms:modified xsi:type="dcterms:W3CDTF">2020-06-15T15:46:12Z</dcterms:modified>
</cp:coreProperties>
</file>