
<file path=[Content_Types].xml><?xml version="1.0" encoding="utf-8"?>
<Types xmlns="http://schemas.openxmlformats.org/package/2006/content-types">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4"/>
  </p:notesMasterIdLst>
  <p:handoutMasterIdLst>
    <p:handoutMasterId r:id="rId45"/>
  </p:handoutMasterIdLst>
  <p:sldIdLst>
    <p:sldId id="257" r:id="rId5"/>
    <p:sldId id="321" r:id="rId6"/>
    <p:sldId id="296" r:id="rId7"/>
    <p:sldId id="276" r:id="rId8"/>
    <p:sldId id="290" r:id="rId9"/>
    <p:sldId id="291" r:id="rId10"/>
    <p:sldId id="292" r:id="rId11"/>
    <p:sldId id="297" r:id="rId12"/>
    <p:sldId id="293" r:id="rId13"/>
    <p:sldId id="294" r:id="rId14"/>
    <p:sldId id="267" r:id="rId15"/>
    <p:sldId id="277" r:id="rId16"/>
    <p:sldId id="310" r:id="rId17"/>
    <p:sldId id="278" r:id="rId18"/>
    <p:sldId id="312" r:id="rId19"/>
    <p:sldId id="300" r:id="rId20"/>
    <p:sldId id="305" r:id="rId21"/>
    <p:sldId id="301" r:id="rId22"/>
    <p:sldId id="302" r:id="rId23"/>
    <p:sldId id="313" r:id="rId24"/>
    <p:sldId id="281" r:id="rId25"/>
    <p:sldId id="299" r:id="rId26"/>
    <p:sldId id="268" r:id="rId27"/>
    <p:sldId id="295" r:id="rId28"/>
    <p:sldId id="318" r:id="rId29"/>
    <p:sldId id="320" r:id="rId30"/>
    <p:sldId id="280" r:id="rId31"/>
    <p:sldId id="311" r:id="rId32"/>
    <p:sldId id="282" r:id="rId33"/>
    <p:sldId id="306" r:id="rId34"/>
    <p:sldId id="307" r:id="rId35"/>
    <p:sldId id="308" r:id="rId36"/>
    <p:sldId id="298" r:id="rId37"/>
    <p:sldId id="317" r:id="rId38"/>
    <p:sldId id="266" r:id="rId39"/>
    <p:sldId id="309" r:id="rId40"/>
    <p:sldId id="315" r:id="rId41"/>
    <p:sldId id="316" r:id="rId42"/>
    <p:sldId id="263" r:id="rId43"/>
  </p:sldIdLst>
  <p:sldSz cx="12192000" cy="6858000"/>
  <p:notesSz cx="7315200" cy="9601200"/>
  <p:embeddedFontLst>
    <p:embeddedFont>
      <p:font typeface="Calibri" panose="020F0502020204030204" pitchFamily="34" charset="0"/>
      <p:regular r:id="rId46"/>
      <p:bold r:id="rId47"/>
      <p:italic r:id="rId48"/>
      <p:boldItalic r:id="rId49"/>
    </p:embeddedFont>
    <p:embeddedFont>
      <p:font typeface="Nunito" panose="00000500000000000000" pitchFamily="2" charset="0"/>
      <p:regular r:id="rId50"/>
      <p:bold r:id="rId51"/>
      <p:italic r:id="rId52"/>
      <p:boldItalic r:id="rId53"/>
    </p:embeddedFont>
    <p:embeddedFont>
      <p:font typeface="Nunito ExtraLight" panose="00000300000000000000" pitchFamily="2" charset="0"/>
      <p:regular r:id="rId54"/>
      <p:italic r:id="rId55"/>
    </p:embeddedFont>
    <p:embeddedFont>
      <p:font typeface="Nunito Light" panose="00000400000000000000" pitchFamily="2" charset="0"/>
      <p:regular r:id="rId56"/>
      <p:italic r:id="rId57"/>
    </p:embeddedFont>
    <p:embeddedFont>
      <p:font typeface="Poppins" panose="00000500000000000000" pitchFamily="2" charset="0"/>
      <p:regular r:id="rId58"/>
      <p:bold r:id="rId59"/>
      <p:italic r:id="rId60"/>
      <p:boldItalic r:id="rId61"/>
    </p:embeddedFont>
  </p:embeddedFont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9538"/>
    <p:restoredTop sz="79352" autoAdjust="0"/>
  </p:normalViewPr>
  <p:slideViewPr>
    <p:cSldViewPr snapToGrid="0" snapToObjects="1">
      <p:cViewPr varScale="1">
        <p:scale>
          <a:sx n="63" d="100"/>
          <a:sy n="63" d="100"/>
        </p:scale>
        <p:origin x="1040" y="64"/>
      </p:cViewPr>
      <p:guideLst>
        <p:guide orient="horz" pos="2160"/>
        <p:guide pos="3840"/>
      </p:guideLst>
    </p:cSldViewPr>
  </p:slideViewPr>
  <p:notesTextViewPr>
    <p:cViewPr>
      <p:scale>
        <a:sx n="1" d="1"/>
        <a:sy n="1" d="1"/>
      </p:scale>
      <p:origin x="0" y="0"/>
    </p:cViewPr>
  </p:notesTextViewPr>
  <p:sorterViewPr>
    <p:cViewPr>
      <p:scale>
        <a:sx n="100" d="100"/>
        <a:sy n="100" d="100"/>
      </p:scale>
      <p:origin x="0" y="-7686"/>
    </p:cViewPr>
  </p:sorter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font" Target="fonts/font16.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1.fntdata"/><Relationship Id="rId59" Type="http://schemas.openxmlformats.org/officeDocument/2006/relationships/font" Target="fonts/font14.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9.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DB1A0AF4-9204-4FAC-9468-B099DDCECD0A}"/>
    <pc:docChg chg="custSel modSld modNotesMaster modHandout">
      <pc:chgData name="Nazia Shah" userId="834fe6aa-7260-4947-9af5-9af74eff913c" providerId="ADAL" clId="{DB1A0AF4-9204-4FAC-9468-B099DDCECD0A}" dt="2021-07-30T15:12:04.531" v="1" actId="27636"/>
      <pc:docMkLst>
        <pc:docMk/>
      </pc:docMkLst>
      <pc:sldChg chg="modSp mod">
        <pc:chgData name="Nazia Shah" userId="834fe6aa-7260-4947-9af5-9af74eff913c" providerId="ADAL" clId="{DB1A0AF4-9204-4FAC-9468-B099DDCECD0A}" dt="2021-07-30T15:12:04.531" v="1" actId="27636"/>
        <pc:sldMkLst>
          <pc:docMk/>
          <pc:sldMk cId="152105026" sldId="277"/>
        </pc:sldMkLst>
        <pc:spChg chg="mod">
          <ac:chgData name="Nazia Shah" userId="834fe6aa-7260-4947-9af5-9af74eff913c" providerId="ADAL" clId="{DB1A0AF4-9204-4FAC-9468-B099DDCECD0A}" dt="2021-07-30T15:12:04.531" v="1" actId="27636"/>
          <ac:spMkLst>
            <pc:docMk/>
            <pc:sldMk cId="152105026" sldId="277"/>
            <ac:spMk id="5" creationId="{34A067D8-5D6C-4FC8-B611-7CD36075D850}"/>
          </ac:spMkLst>
        </pc:spChg>
      </pc:sldChg>
    </pc:docChg>
  </pc:docChgLst>
  <pc:docChgLst>
    <pc:chgData name="Nazia Shah" userId="834fe6aa-7260-4947-9af5-9af74eff913c" providerId="ADAL" clId="{EAC34455-BC39-4C6F-A2FC-21A2FDAB0DF3}"/>
    <pc:docChg chg="modSld">
      <pc:chgData name="Nazia Shah" userId="834fe6aa-7260-4947-9af5-9af74eff913c" providerId="ADAL" clId="{EAC34455-BC39-4C6F-A2FC-21A2FDAB0DF3}" dt="2021-03-19T12:15:46.804" v="5" actId="207"/>
      <pc:docMkLst>
        <pc:docMk/>
      </pc:docMkLst>
      <pc:sldChg chg="modSp">
        <pc:chgData name="Nazia Shah" userId="834fe6aa-7260-4947-9af5-9af74eff913c" providerId="ADAL" clId="{EAC34455-BC39-4C6F-A2FC-21A2FDAB0DF3}" dt="2021-03-19T12:15:46.804" v="5" actId="207"/>
        <pc:sldMkLst>
          <pc:docMk/>
          <pc:sldMk cId="3843800403" sldId="306"/>
        </pc:sldMkLst>
        <pc:picChg chg="mod">
          <ac:chgData name="Nazia Shah" userId="834fe6aa-7260-4947-9af5-9af74eff913c" providerId="ADAL" clId="{EAC34455-BC39-4C6F-A2FC-21A2FDAB0DF3}" dt="2021-03-19T12:15:42.157" v="4" actId="207"/>
          <ac:picMkLst>
            <pc:docMk/>
            <pc:sldMk cId="3843800403" sldId="306"/>
            <ac:picMk id="9" creationId="{15480A86-3571-4787-8480-996858BE2351}"/>
          </ac:picMkLst>
        </pc:picChg>
        <pc:picChg chg="mod">
          <ac:chgData name="Nazia Shah" userId="834fe6aa-7260-4947-9af5-9af74eff913c" providerId="ADAL" clId="{EAC34455-BC39-4C6F-A2FC-21A2FDAB0DF3}" dt="2021-03-19T12:15:46.804" v="5" actId="207"/>
          <ac:picMkLst>
            <pc:docMk/>
            <pc:sldMk cId="3843800403" sldId="306"/>
            <ac:picMk id="10" creationId="{A04CC045-281C-43E7-B8AF-82A77ECE829B}"/>
          </ac:picMkLst>
        </pc:picChg>
      </pc:sldChg>
      <pc:sldChg chg="modSp mod">
        <pc:chgData name="Nazia Shah" userId="834fe6aa-7260-4947-9af5-9af74eff913c" providerId="ADAL" clId="{EAC34455-BC39-4C6F-A2FC-21A2FDAB0DF3}" dt="2021-03-19T12:14:10.537" v="3" actId="20577"/>
        <pc:sldMkLst>
          <pc:docMk/>
          <pc:sldMk cId="154275513" sldId="321"/>
        </pc:sldMkLst>
        <pc:spChg chg="mod">
          <ac:chgData name="Nazia Shah" userId="834fe6aa-7260-4947-9af5-9af74eff913c" providerId="ADAL" clId="{EAC34455-BC39-4C6F-A2FC-21A2FDAB0DF3}" dt="2021-03-19T12:14:10.537" v="3" actId="20577"/>
          <ac:spMkLst>
            <pc:docMk/>
            <pc:sldMk cId="154275513" sldId="321"/>
            <ac:spMk id="4" creationId="{5CE74145-1A7E-43C0-9439-78AF3E763280}"/>
          </ac:spMkLst>
        </pc:spChg>
      </pc:sldChg>
    </pc:docChg>
  </pc:docChgLst>
  <pc:docChgLst>
    <pc:chgData name="Nazia Shah" userId="834fe6aa-7260-4947-9af5-9af74eff913c" providerId="ADAL" clId="{7F05CA17-E490-4C82-BCA7-E38B94175EF5}"/>
    <pc:docChg chg="custSel modSld">
      <pc:chgData name="Nazia Shah" userId="834fe6aa-7260-4947-9af5-9af74eff913c" providerId="ADAL" clId="{7F05CA17-E490-4C82-BCA7-E38B94175EF5}" dt="2022-03-03T21:07:42.718" v="1" actId="27636"/>
      <pc:docMkLst>
        <pc:docMk/>
      </pc:docMkLst>
      <pc:sldChg chg="modSp mod">
        <pc:chgData name="Nazia Shah" userId="834fe6aa-7260-4947-9af5-9af74eff913c" providerId="ADAL" clId="{7F05CA17-E490-4C82-BCA7-E38B94175EF5}" dt="2022-03-03T21:07:42.718" v="1" actId="27636"/>
        <pc:sldMkLst>
          <pc:docMk/>
          <pc:sldMk cId="2949312402" sldId="257"/>
        </pc:sldMkLst>
        <pc:spChg chg="mod">
          <ac:chgData name="Nazia Shah" userId="834fe6aa-7260-4947-9af5-9af74eff913c" providerId="ADAL" clId="{7F05CA17-E490-4C82-BCA7-E38B94175EF5}" dt="2022-03-03T21:07:42.718" v="1" actId="27636"/>
          <ac:spMkLst>
            <pc:docMk/>
            <pc:sldMk cId="2949312402" sldId="257"/>
            <ac:spMk id="3" creationId="{01700092-37DC-0D44-AD62-E34A154E92D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pPr rtl="0"/>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pPr rtl="0"/>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pPr rtl="0"/>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pPr rtl="0"/>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pPr rtl="0"/>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pPr rtl="0"/>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5" name="Date Placeholder 4">
            <a:extLst>
              <a:ext uri="{FF2B5EF4-FFF2-40B4-BE49-F238E27FC236}">
                <a16:creationId xmlns:a16="http://schemas.microsoft.com/office/drawing/2014/main" id="{C05AEE56-FE72-4A11-A8A7-BECB137E607C}"/>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3273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1926.652(c)(2)(i)</a:t>
            </a:r>
          </a:p>
          <a:p>
            <a:pPr rtl="0"/>
            <a:r>
              <a:rPr lang="es-US"/>
              <a:t>El diseño de los sistemas de soporte, sistemas de protectores u otros sistemas de protección que se extraigan de los datos tabulados del fabricante debe estar de acuerdo con todas las especificaciones, recomendaciones y limitaciones emitidas o realizadas por el fabricante.</a:t>
            </a:r>
          </a:p>
          <a:p>
            <a:pPr rtl="0"/>
            <a:endParaRPr lang="en-US" dirty="0"/>
          </a:p>
        </p:txBody>
      </p:sp>
      <p:sp>
        <p:nvSpPr>
          <p:cNvPr id="5" name="Date Placeholder 4">
            <a:extLst>
              <a:ext uri="{FF2B5EF4-FFF2-40B4-BE49-F238E27FC236}">
                <a16:creationId xmlns:a16="http://schemas.microsoft.com/office/drawing/2014/main" id="{7C586D19-8C35-40AD-BE01-F775A7EA8833}"/>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190604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Numerosos tipos de cajones de zanjas portátiles y ligeras ahora están disponibles para uso en proyectos pequeños.</a:t>
            </a:r>
          </a:p>
        </p:txBody>
      </p:sp>
      <p:sp>
        <p:nvSpPr>
          <p:cNvPr id="5" name="Date Placeholder 4">
            <a:extLst>
              <a:ext uri="{FF2B5EF4-FFF2-40B4-BE49-F238E27FC236}">
                <a16:creationId xmlns:a16="http://schemas.microsoft.com/office/drawing/2014/main" id="{A0004A55-E6CA-414C-8906-030344598FA8}"/>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456560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6C9AB0EF-4E7B-4FBB-8B78-8EDB2189AF14}"/>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4011700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Sistemas de protectores-</a:t>
            </a:r>
          </a:p>
          <a:p>
            <a:pPr rtl="0"/>
            <a:r>
              <a:rPr lang="es-US"/>
              <a:t>1926.652(g)(1)</a:t>
            </a:r>
          </a:p>
          <a:p>
            <a:pPr rtl="0"/>
            <a:r>
              <a:rPr lang="es-US"/>
              <a:t>General.</a:t>
            </a:r>
          </a:p>
          <a:p>
            <a:pPr rtl="0"/>
            <a:r>
              <a:rPr lang="es-US"/>
              <a:t>1926.652(g)(1)(i)</a:t>
            </a:r>
          </a:p>
          <a:p>
            <a:pPr rtl="0"/>
            <a:r>
              <a:rPr lang="es-US"/>
              <a:t>Los sistemas de protectores no deben estar sujetos a cargas que excedan las que el sistema fue diseñado para soportar.</a:t>
            </a:r>
          </a:p>
          <a:p>
            <a:pPr rtl="0"/>
            <a:r>
              <a:rPr lang="es-US"/>
              <a:t>1926.652(g)(1)(ii)</a:t>
            </a:r>
          </a:p>
          <a:p>
            <a:pPr rtl="0"/>
            <a:r>
              <a:rPr lang="es-US"/>
              <a:t>Los protectores se deben instalar de manera que restrinjan el movimiento lateral u otros movimientos peligrosos del protector en caso de la aplicación de cargas laterales repentinas.</a:t>
            </a:r>
          </a:p>
          <a:p>
            <a:pPr rtl="0"/>
            <a:r>
              <a:rPr lang="es-US"/>
              <a:t>1926.652(b)(1)(iii)</a:t>
            </a:r>
          </a:p>
          <a:p>
            <a:pPr rtl="0"/>
            <a:r>
              <a:rPr lang="es-US"/>
              <a:t>Los empleados deben estar protegidos del peligro de derrumbes al entrar o salir de las áreas protegidas por protectores.</a:t>
            </a:r>
          </a:p>
          <a:p>
            <a:pPr rtl="0"/>
            <a:r>
              <a:rPr lang="es-US"/>
              <a:t>1926.652(g)(1)(iv)</a:t>
            </a:r>
          </a:p>
          <a:p>
            <a:pPr rtl="0"/>
            <a:r>
              <a:rPr lang="es-US"/>
              <a:t>No se permitirá la presencia de empleados en los protectores cuando los protectores se instalen, retiren o muevan verticalmente.</a:t>
            </a:r>
          </a:p>
          <a:p>
            <a:pPr rtl="0"/>
            <a:r>
              <a:rPr lang="es-US"/>
              <a:t>1926.652(g)(2)</a:t>
            </a:r>
          </a:p>
          <a:p>
            <a:pPr rtl="0"/>
            <a:r>
              <a:rPr lang="es-US"/>
              <a:t>Requisito adicional para los sistemas de protección utilizados en excavaciones de zanjas. Se permitirán excavaciones de material de tierra a un nivel no mayor de 2 pies (0,61 m) por debajo de la parte inferior de un protector, pero solo si el protector está diseñado para resistir las fuerzas calculadas para la profundidad total de la zanja, y no hay indicios mientras la zanja está abierta de una posible pérdida de terreno por detrás o por debajo de la parte inferior del protector.</a:t>
            </a:r>
          </a:p>
          <a:p>
            <a:pPr rtl="0"/>
            <a:endParaRPr lang="en-US" dirty="0"/>
          </a:p>
        </p:txBody>
      </p:sp>
      <p:sp>
        <p:nvSpPr>
          <p:cNvPr id="5" name="Date Placeholder 4">
            <a:extLst>
              <a:ext uri="{FF2B5EF4-FFF2-40B4-BE49-F238E27FC236}">
                <a16:creationId xmlns:a16="http://schemas.microsoft.com/office/drawing/2014/main" id="{969149E5-8216-41DC-8B16-94C613170731}"/>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4081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tablas de ingeniería deben estar disponibles para su revisión.  A veces, la elevación más grande que hará una excavadora es en realidad el cajón de la zanja.  Debe asegurarse de que la excavadora no esté sobrecargada.</a:t>
            </a:r>
          </a:p>
          <a:p>
            <a:pPr rtl="0"/>
            <a:endParaRPr lang="en-US" dirty="0"/>
          </a:p>
          <a:p>
            <a:pPr rtl="0"/>
            <a:r>
              <a:rPr lang="es-US"/>
              <a:t>Además,los cajones de lados huecos pueden ganar peso con el tiempo si el agua queda atrapada en las paredes laterales.</a:t>
            </a:r>
          </a:p>
        </p:txBody>
      </p:sp>
      <p:sp>
        <p:nvSpPr>
          <p:cNvPr id="5" name="Date Placeholder 4">
            <a:extLst>
              <a:ext uri="{FF2B5EF4-FFF2-40B4-BE49-F238E27FC236}">
                <a16:creationId xmlns:a16="http://schemas.microsoft.com/office/drawing/2014/main" id="{5378808E-F7BA-4AC0-B016-2D088A9FB7FE}"/>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733271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(3) Pendiente real. (i) La pendiente real no deberá ser más pronunciada que la pendiente máxima permitida.</a:t>
            </a:r>
          </a:p>
          <a:p>
            <a:pPr rtl="0"/>
            <a:endParaRPr lang="en-US" dirty="0"/>
          </a:p>
          <a:p>
            <a:pPr rtl="0"/>
            <a:r>
              <a:rPr lang="es-US"/>
              <a:t>(ii) La pendiente real deberá ser menos empinada que la pendiente máxima permitida, cuando haya señales de peligro. Si se produce esa situación, la pendiente se reducirá a una pendiente real que sea al menos ½ horizontal a una vertical (½H:1V) menos empinada que la pendiente máxima permitida.</a:t>
            </a:r>
          </a:p>
          <a:p>
            <a:pPr rtl="0"/>
            <a:endParaRPr lang="en-US" dirty="0"/>
          </a:p>
          <a:p>
            <a:pPr rtl="0"/>
            <a:r>
              <a:rPr lang="es-US"/>
              <a:t>(iii) Cuando haya sobrecargas de material o equipo almacenado, equipo operativo o tráfico, una persona competente deberá determinar el grado en que la pendiente real debe reducirse por debajo de la pendiente máxima permitida, y debe asegurarse de que se logre dicha reducción. Las sobrecargas de estructuras adyacentes se evaluarán de acuerdo con la sección 1926.651(i).</a:t>
            </a:r>
          </a:p>
          <a:p>
            <a:pPr rtl="0"/>
            <a:endParaRPr lang="en-US" dirty="0"/>
          </a:p>
        </p:txBody>
      </p:sp>
      <p:sp>
        <p:nvSpPr>
          <p:cNvPr id="5" name="Date Placeholder 4">
            <a:extLst>
              <a:ext uri="{FF2B5EF4-FFF2-40B4-BE49-F238E27FC236}">
                <a16:creationId xmlns:a16="http://schemas.microsoft.com/office/drawing/2014/main" id="{7E47A37B-B097-4215-A39C-35A50DBEB045}"/>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093129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soldadura de cordón de los requisitos de profundidad máxima puede ser una buena manera de saber siempre la profundidad máxima.</a:t>
            </a:r>
          </a:p>
        </p:txBody>
      </p:sp>
      <p:sp>
        <p:nvSpPr>
          <p:cNvPr id="5" name="Date Placeholder 4">
            <a:extLst>
              <a:ext uri="{FF2B5EF4-FFF2-40B4-BE49-F238E27FC236}">
                <a16:creationId xmlns:a16="http://schemas.microsoft.com/office/drawing/2014/main" id="{23157F2F-ABBB-4A65-AB35-A9D0ED58A915}"/>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999640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5" name="Date Placeholder 4">
            <a:extLst>
              <a:ext uri="{FF2B5EF4-FFF2-40B4-BE49-F238E27FC236}">
                <a16:creationId xmlns:a16="http://schemas.microsoft.com/office/drawing/2014/main" id="{56DCCEF7-6BA4-44F4-AB90-7CFF56317FBE}"/>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833422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1926.651(c)(2)</a:t>
            </a:r>
          </a:p>
          <a:p>
            <a:pPr rtl="0"/>
            <a:r>
              <a:rPr lang="es-US"/>
              <a:t>Medios de salida de excavaciones de zanjas. Se debe ubicar una escala, escalera, rampa u otro medio seguro de salida en las excavaciones de zanjas que tengan 4 pies (1,22 m) o más de profundidad para que los empleados no requieran más de 25 pies (7,62 m) de recorrido lateral.</a:t>
            </a:r>
          </a:p>
          <a:p>
            <a:pPr rtl="0"/>
            <a:endParaRPr lang="en-US" dirty="0"/>
          </a:p>
          <a:p>
            <a:pPr rtl="0"/>
            <a:endParaRPr lang="en-US" dirty="0"/>
          </a:p>
        </p:txBody>
      </p:sp>
      <p:sp>
        <p:nvSpPr>
          <p:cNvPr id="5" name="Date Placeholder 4">
            <a:extLst>
              <a:ext uri="{FF2B5EF4-FFF2-40B4-BE49-F238E27FC236}">
                <a16:creationId xmlns:a16="http://schemas.microsoft.com/office/drawing/2014/main" id="{130491B2-287D-4768-8D94-1075E46A9D20}"/>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30845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1926.651(l)</a:t>
            </a:r>
          </a:p>
          <a:p>
            <a:pPr rtl="0"/>
            <a:r>
              <a:rPr lang="es-US"/>
              <a:t>Se deben proporcionar pasarelas donde se requiera o se permita a los empleados o al equipo cruzar las excavaciones. Se deben proporcionar barandas que cumplan la sección 1926.502(b) donde los pasillos estén a 6 pies (1,8 m) o más por encima de los niveles inferiores.</a:t>
            </a:r>
          </a:p>
          <a:p>
            <a:pPr rtl="0"/>
            <a:endParaRPr lang="en-US" dirty="0"/>
          </a:p>
        </p:txBody>
      </p:sp>
      <p:sp>
        <p:nvSpPr>
          <p:cNvPr id="5" name="Date Placeholder 4">
            <a:extLst>
              <a:ext uri="{FF2B5EF4-FFF2-40B4-BE49-F238E27FC236}">
                <a16:creationId xmlns:a16="http://schemas.microsoft.com/office/drawing/2014/main" id="{35C308FF-1CFD-41B5-B7E9-49C99DA8D04A}"/>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443280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1926.652(b)</a:t>
            </a:r>
          </a:p>
          <a:p>
            <a:pPr rtl="0"/>
            <a:r>
              <a:rPr lang="es-US"/>
              <a:t>Diseño de sistemas de inclinación y bancadas. Las pendientes y configuraciones de los sistemas de inclinación y bancadas deberán ser seleccionadas y construidas por el empleador o su designado y deberán estar de acuerdo con los requisitos del párrafo (b)(1); o, alternativamente, el párrafo (b)(2); o, como alternativa, el párrafo (b)(3), o, como alternativa, el párrafo (b)(4), como sigue:</a:t>
            </a:r>
          </a:p>
          <a:p>
            <a:pPr rtl="0"/>
            <a:r>
              <a:rPr lang="es-US"/>
              <a:t>1926.652(b)(1)</a:t>
            </a:r>
          </a:p>
          <a:p>
            <a:pPr rtl="0"/>
            <a:r>
              <a:rPr lang="es-US"/>
              <a:t>Opción (1) -Configuraciones y pendientes permitidas</a:t>
            </a:r>
          </a:p>
          <a:p>
            <a:pPr rtl="0"/>
            <a:r>
              <a:rPr lang="es-US"/>
              <a:t>1926.652(b)(1)(i)</a:t>
            </a:r>
          </a:p>
          <a:p>
            <a:pPr rtl="0"/>
            <a:r>
              <a:rPr lang="es-US"/>
              <a:t>Las excavaciones deberán tener una pendiente en un ángulo no mayor de una horizontal y media a una vertical (34 grados medidos desde la horizontal), a menos que el empleador use una de las otras opciones enumeradas a continuación.</a:t>
            </a:r>
          </a:p>
          <a:p>
            <a:pPr rtl="0"/>
            <a:r>
              <a:rPr lang="es-US"/>
              <a:t>1926.652(b)(1)(ii)</a:t>
            </a:r>
          </a:p>
          <a:p>
            <a:pPr rtl="0"/>
            <a:r>
              <a:rPr lang="es-US"/>
              <a:t>Las pendientes especificadas en el párrafo (b)(1)(i) de esta sección, deberán excavarse para formar configuraciones que estén de acuerdo con las pendientes mostradas para suelo Tipo C en el apéndice B de esta subparte.</a:t>
            </a:r>
          </a:p>
          <a:p>
            <a:pPr rtl="0"/>
            <a:endParaRPr lang="en-US" dirty="0"/>
          </a:p>
          <a:p>
            <a:pPr rtl="0"/>
            <a:r>
              <a:rPr lang="es-US"/>
              <a:t>1926.652(b)(2)</a:t>
            </a:r>
          </a:p>
          <a:p>
            <a:pPr rtl="0"/>
            <a:r>
              <a:rPr lang="es-US"/>
              <a:t>Opción (2) -Determinación de pendientes y configuraciones utilizando los Apéndices A y B. Las pendientes máximas permitidas y las configuraciones permitidas para sistemas de inclinación y bancada se determinarán de acuerdo con las condiciones y requisitos establecidos en los Apéndices A y B de esta subparte.</a:t>
            </a:r>
          </a:p>
          <a:p>
            <a:pPr rtl="0"/>
            <a:endParaRPr lang="en-US" dirty="0"/>
          </a:p>
        </p:txBody>
      </p:sp>
      <p:sp>
        <p:nvSpPr>
          <p:cNvPr id="5" name="Date Placeholder 4">
            <a:extLst>
              <a:ext uri="{FF2B5EF4-FFF2-40B4-BE49-F238E27FC236}">
                <a16:creationId xmlns:a16="http://schemas.microsoft.com/office/drawing/2014/main" id="{866088EF-7475-4765-859F-787E944AAE90}"/>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578306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barandas deben usarse siempre que alguien pueda caer dentro del cajón.  Esto viene por 1926.5091(b) relacionado con caídas en excavaciones y pozos.</a:t>
            </a:r>
          </a:p>
        </p:txBody>
      </p:sp>
      <p:sp>
        <p:nvSpPr>
          <p:cNvPr id="5" name="Date Placeholder 4">
            <a:extLst>
              <a:ext uri="{FF2B5EF4-FFF2-40B4-BE49-F238E27FC236}">
                <a16:creationId xmlns:a16="http://schemas.microsoft.com/office/drawing/2014/main" id="{CA1B87FD-9FC3-4A68-A505-92640BD991D6}"/>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356844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1926.651(l)</a:t>
            </a:r>
          </a:p>
          <a:p>
            <a:pPr rtl="0"/>
            <a:r>
              <a:rPr lang="es-US"/>
              <a:t>Se deben proporcionar pasarelas donde se requiera o se permita a los empleados o al equipo cruzar las excavaciones. Se deben proporcionar barandas que cumplan la sección 1926.502(b) donde los pasillos estén a 6 pies (1,8 m) o más por encima de los niveles inferiores.</a:t>
            </a:r>
          </a:p>
          <a:p>
            <a:pPr rtl="0"/>
            <a:endParaRPr lang="en-US" dirty="0"/>
          </a:p>
          <a:p>
            <a:pPr rtl="0"/>
            <a:r>
              <a:rPr lang="es-US"/>
              <a:t>Todos los puentes deben tener barandas si la profundidad de excavación es superior a 6 pies</a:t>
            </a:r>
          </a:p>
        </p:txBody>
      </p:sp>
      <p:sp>
        <p:nvSpPr>
          <p:cNvPr id="5" name="Date Placeholder 4">
            <a:extLst>
              <a:ext uri="{FF2B5EF4-FFF2-40B4-BE49-F238E27FC236}">
                <a16:creationId xmlns:a16="http://schemas.microsoft.com/office/drawing/2014/main" id="{825D898C-4965-4A88-9E04-9E3725E0647A}"/>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7522749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Número estándar: 1926 Subparte P Apéndice C </a:t>
            </a:r>
          </a:p>
          <a:p>
            <a:pPr rtl="0"/>
            <a:r>
              <a:rPr lang="es-US"/>
              <a:t>Título: Apuntalamiento con madera para zanjas </a:t>
            </a:r>
          </a:p>
          <a:p>
            <a:pPr rtl="0"/>
            <a:r>
              <a:rPr lang="es-US"/>
              <a:t>Fuente de GPO: e-CFR</a:t>
            </a:r>
            <a:endParaRPr lang="en-US" dirty="0"/>
          </a:p>
          <a:p>
            <a:pPr rtl="0"/>
            <a:r>
              <a:rPr lang="es-US"/>
              <a:t>(a) Alcance. Este apéndice contiene información que se puede utilizar cuando se proporciona apuntalamiento con madera como método de protección contra derrumbamientos en zanjas que no superan los 20 pies (6,1 m) de profundidad. Este apéndice debe usarse cuando el diseño de sistemas de protección de apuntalamiento con madera se realice de acuerdo con 1926.652(c)(1). Otras configuraciones de apuntalamiento con madera; otros sistemas de apoyo como los hidráulicos y neumáticos; y otros sistemas de protección tales como sistemas de inclinación, bancada, protección y congelación deben diseñarse de acuerdo con los requisitos establecidos en 1926.652(b) y 1926.652(c).</a:t>
            </a:r>
          </a:p>
          <a:p>
            <a:pPr rtl="0"/>
            <a:endParaRPr lang="en-US" dirty="0"/>
          </a:p>
          <a:p>
            <a:pPr rtl="0"/>
            <a:endParaRPr lang="en-US" dirty="0"/>
          </a:p>
        </p:txBody>
      </p:sp>
      <p:sp>
        <p:nvSpPr>
          <p:cNvPr id="5" name="Date Placeholder 4">
            <a:extLst>
              <a:ext uri="{FF2B5EF4-FFF2-40B4-BE49-F238E27FC236}">
                <a16:creationId xmlns:a16="http://schemas.microsoft.com/office/drawing/2014/main" id="{3D6A890B-CE8B-44DD-AEFD-B9660D9F12C7}"/>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15731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 Uso de tablas. Los elementos del sistema de apuntalamiento que se seleccionarán con esta información son las crucetas transversales, los montantes y los largueros, donde se requieren los largueros. Se especifican tamaños mínimos de los elementos para su uso en diferentes tipos de terreno. Hay seis tablas de información, dos para cada tipo de terreno. El tipo de terreno debe determinarse primero de acuerdo con el sistema de clasificación de terrenos descrito en el apéndice A de la subparte P de la parte 1926. Usando la tabla apropiada, se hace la selección del tamaño y espaciado de los elementos. La selección se basa en la profundidad y el ancho de la zanja donde se instalarán los elementos y, en la mayoría de los casos, la selección también se basa en el espaciado horizontal de las crucetas. En los casos en que esté disponible una opción de espaciado horizontal de crucetas, el usuario debe elegir el espaciado horizontal de las crucetas antes de poder determinar el tamaño de cualquier elemento. Cuando se conocen el tipo de terreno, el ancho y la profundidad de la zanja y el espaciado horizontal de las crucetas, se conocen el tamaño y el espaciado vertical de las crucetas, el tamaño y el espaciado vertical de las crucetas, el tamaño y el espaciado vertical de los largueros, y el tamaño y el espaciado horizontal de los montantes se pueden leer en la tabla correspondiente.</a:t>
            </a:r>
          </a:p>
          <a:p>
            <a:pPr rtl="0"/>
            <a:endParaRPr lang="en-US" dirty="0"/>
          </a:p>
          <a:p>
            <a:pPr rtl="0"/>
            <a:endParaRPr lang="en-US" dirty="0"/>
          </a:p>
        </p:txBody>
      </p:sp>
      <p:sp>
        <p:nvSpPr>
          <p:cNvPr id="5" name="Date Placeholder 4">
            <a:extLst>
              <a:ext uri="{FF2B5EF4-FFF2-40B4-BE49-F238E27FC236}">
                <a16:creationId xmlns:a16="http://schemas.microsoft.com/office/drawing/2014/main" id="{7B95BE6B-7E1E-4C6D-83BC-0517FB749F77}"/>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22077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76F863C1-2A09-4A0C-B520-FA5A6568457D}"/>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421876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tablas de apuntalamiento están disponibles en los sistemas de apuntalamiento hidráulico del fabricante o en las tablas de la OSHA </a:t>
            </a:r>
          </a:p>
        </p:txBody>
      </p:sp>
      <p:sp>
        <p:nvSpPr>
          <p:cNvPr id="5" name="Date Placeholder 4">
            <a:extLst>
              <a:ext uri="{FF2B5EF4-FFF2-40B4-BE49-F238E27FC236}">
                <a16:creationId xmlns:a16="http://schemas.microsoft.com/office/drawing/2014/main" id="{B178C955-B0D1-44FE-BC34-B99474A41DE5}"/>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4235036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Estos diseños normalmente los realiza un ingeniero</a:t>
            </a:r>
          </a:p>
        </p:txBody>
      </p:sp>
      <p:sp>
        <p:nvSpPr>
          <p:cNvPr id="5" name="Date Placeholder 4">
            <a:extLst>
              <a:ext uri="{FF2B5EF4-FFF2-40B4-BE49-F238E27FC236}">
                <a16:creationId xmlns:a16="http://schemas.microsoft.com/office/drawing/2014/main" id="{D3C85E01-60C9-45EA-A536-95EC02E7C8C7}"/>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813925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suelo de barro seco se está rompiendo entre las pilas de tuberías de la izquierda.</a:t>
            </a:r>
          </a:p>
          <a:p>
            <a:pPr rtl="0"/>
            <a:r>
              <a:rPr lang="es-US"/>
              <a:t>A la derecha, la pila de láminas se está inclinando hacia la excavación probablemente debido a la falta de penetración del pilote en el terreno.</a:t>
            </a:r>
          </a:p>
        </p:txBody>
      </p:sp>
      <p:sp>
        <p:nvSpPr>
          <p:cNvPr id="5" name="Date Placeholder 4">
            <a:extLst>
              <a:ext uri="{FF2B5EF4-FFF2-40B4-BE49-F238E27FC236}">
                <a16:creationId xmlns:a16="http://schemas.microsoft.com/office/drawing/2014/main" id="{9ED5F09E-DE37-475A-9641-04BC54569656}"/>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4217084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Estos tipos de sistemas de retención de apuntalamiento son sistemas completamente diseñados que se instalan bajo examen del ingeniero.</a:t>
            </a:r>
          </a:p>
        </p:txBody>
      </p:sp>
      <p:sp>
        <p:nvSpPr>
          <p:cNvPr id="5" name="Date Placeholder 4">
            <a:extLst>
              <a:ext uri="{FF2B5EF4-FFF2-40B4-BE49-F238E27FC236}">
                <a16:creationId xmlns:a16="http://schemas.microsoft.com/office/drawing/2014/main" id="{4B8C972F-9062-4FCD-84AA-E935BB3BE512}"/>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717617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En estos sistemas, los pilotes en H se hincan antes de la excavación.  Luego, a medida que se excava la excavación, se instala un revestimiento entre los pilotes en H según van quedando expuestos.</a:t>
            </a:r>
          </a:p>
        </p:txBody>
      </p:sp>
      <p:sp>
        <p:nvSpPr>
          <p:cNvPr id="5" name="Date Placeholder 4">
            <a:extLst>
              <a:ext uri="{FF2B5EF4-FFF2-40B4-BE49-F238E27FC236}">
                <a16:creationId xmlns:a16="http://schemas.microsoft.com/office/drawing/2014/main" id="{55C315C7-8DC8-4168-BEC9-CB6832FEEA12}"/>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982645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Diagramas del Apéndice de la Subparte P de OSGA</a:t>
            </a:r>
          </a:p>
        </p:txBody>
      </p:sp>
      <p:sp>
        <p:nvSpPr>
          <p:cNvPr id="5" name="Date Placeholder 4">
            <a:extLst>
              <a:ext uri="{FF2B5EF4-FFF2-40B4-BE49-F238E27FC236}">
                <a16:creationId xmlns:a16="http://schemas.microsoft.com/office/drawing/2014/main" id="{C5DDB3C2-6554-40AB-8690-1CE589B0A427}"/>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30197112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 es para mantener el peso de la tierra alejado de la parte superior de la zanja y también para evitar que el material ruede por la pila entre en la zanja.</a:t>
            </a:r>
          </a:p>
        </p:txBody>
      </p:sp>
      <p:sp>
        <p:nvSpPr>
          <p:cNvPr id="5" name="Date Placeholder 4">
            <a:extLst>
              <a:ext uri="{FF2B5EF4-FFF2-40B4-BE49-F238E27FC236}">
                <a16:creationId xmlns:a16="http://schemas.microsoft.com/office/drawing/2014/main" id="{4ABD6DF3-CD7D-4377-8273-93EA7D9B83D9}"/>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4829135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Aquí, los compactadores hidráulicos se instalan en el extremo de los brazos de las excavadoras.  Esto evita que los trabajadores tengan que entrar en una excavación para compactar el terreno.</a:t>
            </a:r>
          </a:p>
        </p:txBody>
      </p:sp>
      <p:sp>
        <p:nvSpPr>
          <p:cNvPr id="5" name="Date Placeholder 4">
            <a:extLst>
              <a:ext uri="{FF2B5EF4-FFF2-40B4-BE49-F238E27FC236}">
                <a16:creationId xmlns:a16="http://schemas.microsoft.com/office/drawing/2014/main" id="{84C33262-7E96-4E0E-A292-8B58CEB2E645}"/>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565479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Aquí se utiliza una máquina compactadora de control remoto.</a:t>
            </a:r>
          </a:p>
        </p:txBody>
      </p:sp>
      <p:sp>
        <p:nvSpPr>
          <p:cNvPr id="5" name="Date Placeholder 4">
            <a:extLst>
              <a:ext uri="{FF2B5EF4-FFF2-40B4-BE49-F238E27FC236}">
                <a16:creationId xmlns:a16="http://schemas.microsoft.com/office/drawing/2014/main" id="{94AADCA5-5AA3-4AE6-A0B7-7CECB91123B8}"/>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919057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 se requiere bajo OSHA 1026.501(b) relacionado con caídas en excavaciones</a:t>
            </a:r>
          </a:p>
        </p:txBody>
      </p:sp>
      <p:sp>
        <p:nvSpPr>
          <p:cNvPr id="5" name="Date Placeholder 4">
            <a:extLst>
              <a:ext uri="{FF2B5EF4-FFF2-40B4-BE49-F238E27FC236}">
                <a16:creationId xmlns:a16="http://schemas.microsoft.com/office/drawing/2014/main" id="{D1A39906-94AD-4730-A3EE-ADCEF111D705}"/>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282113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8BF15CEE-038D-4495-AF90-7618ACF195DB}"/>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741636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690D0E88-D9A6-438E-8C48-0D8EB20E2C8E}"/>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65181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bancada también puede atrapar cualquier partícula de suelo suelta o piedras que puedan soltarse.</a:t>
            </a:r>
          </a:p>
        </p:txBody>
      </p:sp>
      <p:sp>
        <p:nvSpPr>
          <p:cNvPr id="5" name="Date Placeholder 4">
            <a:extLst>
              <a:ext uri="{FF2B5EF4-FFF2-40B4-BE49-F238E27FC236}">
                <a16:creationId xmlns:a16="http://schemas.microsoft.com/office/drawing/2014/main" id="{61186950-F97D-4986-AA4D-D4D2C7A8381E}"/>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895131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7539737A-0026-44EE-A66A-1649E584B880}"/>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561243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612">
              <a:defRPr/>
            </a:pPr>
            <a:r>
              <a:rPr lang="es-US"/>
              <a:t>Diagramas del Apéndice de la Subparte P de OSGA</a:t>
            </a:r>
          </a:p>
          <a:p>
            <a:pPr rtl="0"/>
            <a:endParaRPr lang="en-US" dirty="0"/>
          </a:p>
        </p:txBody>
      </p:sp>
      <p:sp>
        <p:nvSpPr>
          <p:cNvPr id="5" name="Date Placeholder 4">
            <a:extLst>
              <a:ext uri="{FF2B5EF4-FFF2-40B4-BE49-F238E27FC236}">
                <a16:creationId xmlns:a16="http://schemas.microsoft.com/office/drawing/2014/main" id="{2031BF81-CBF6-4069-9964-4757A2F479EB}"/>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2948279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Esta es una guía comercial de pendientes para comprobar pendientes.  Algunos contratistas proporcionarán una imagen de la pendiente a un operador que pueda ver a través de la ventana inferior de la excavadora.</a:t>
            </a:r>
          </a:p>
        </p:txBody>
      </p:sp>
      <p:sp>
        <p:nvSpPr>
          <p:cNvPr id="5" name="Date Placeholder 4">
            <a:extLst>
              <a:ext uri="{FF2B5EF4-FFF2-40B4-BE49-F238E27FC236}">
                <a16:creationId xmlns:a16="http://schemas.microsoft.com/office/drawing/2014/main" id="{7BC97431-81C0-430D-8A40-C711A3ABE96A}"/>
              </a:ext>
            </a:extLst>
          </p:cNvPr>
          <p:cNvSpPr>
            <a:spLocks noGrp="1"/>
          </p:cNvSpPr>
          <p:nvPr>
            <p:ph type="dt" idx="1"/>
          </p:nvPr>
        </p:nvSpPr>
        <p:spPr/>
        <p:txBody>
          <a:bodyPr/>
          <a:lstStyle/>
          <a:p>
            <a:pPr rtl="0"/>
            <a:endParaRPr lang="en-US"/>
          </a:p>
        </p:txBody>
      </p:sp>
    </p:spTree>
    <p:extLst>
      <p:ext uri="{BB962C8B-B14F-4D97-AF65-F5344CB8AC3E}">
        <p14:creationId xmlns:p14="http://schemas.microsoft.com/office/powerpoint/2010/main" val="1407879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3114"/>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f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8.jpg"/></Relationships>
</file>

<file path=ppt/slides/_rels/slide3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rtlCol="0">
            <a:normAutofit fontScale="85000" lnSpcReduction="10000"/>
          </a:bodyPr>
          <a:lstStyle/>
          <a:p>
            <a:pPr rtl="0"/>
            <a:r>
              <a:rPr lang="es-US" sz="4400">
                <a:latin typeface="Nunito Light" pitchFamily="2" charset="77"/>
              </a:rPr>
              <a:t>Sistemas de protección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rtlCol="0">
            <a:normAutofit fontScale="92500"/>
          </a:bodyPr>
          <a:lstStyle/>
          <a:p>
            <a:pPr rtl="0"/>
            <a:r>
              <a:rPr lang="es-US" sz="1400" dirty="0"/>
              <a:t>Oct. de 2021 – Sep. </a:t>
            </a:r>
            <a:r>
              <a:rPr lang="es-US" sz="1400"/>
              <a:t>de 2022</a:t>
            </a:r>
            <a:endParaRPr lang="es-US" sz="1400"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743200"/>
            <a:ext cx="11239058" cy="2132094"/>
          </a:xfrm>
        </p:spPr>
        <p:txBody>
          <a:bodyPr rtlCol="0">
            <a:normAutofit fontScale="77500" lnSpcReduction="20000"/>
          </a:bodyPr>
          <a:lstStyle/>
          <a:p>
            <a:pPr rtl="0">
              <a:lnSpc>
                <a:spcPct val="120000"/>
              </a:lnSpc>
              <a:spcBef>
                <a:spcPts val="0"/>
              </a:spcBef>
            </a:pPr>
            <a:r>
              <a:rPr lang="es-US" sz="6600"/>
              <a:t>Riesgos en apertura de zanjas y excavaciones en la construcción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normAutofit/>
          </a:bodyPr>
          <a:lstStyle/>
          <a:p>
            <a:pPr rtl="0"/>
            <a:r>
              <a:rPr lang="es-US" sz="1600"/>
              <a:t>Becas de capacitación Susan Harwood de 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C3DC31-ECE2-42E6-AB77-0F40FAE547C2}"/>
              </a:ext>
            </a:extLst>
          </p:cNvPr>
          <p:cNvSpPr>
            <a:spLocks noGrp="1"/>
          </p:cNvSpPr>
          <p:nvPr>
            <p:ph type="body" sz="quarter" idx="10"/>
          </p:nvPr>
        </p:nvSpPr>
        <p:spPr>
          <a:xfrm>
            <a:off x="6671928" y="4072269"/>
            <a:ext cx="9095557" cy="488222"/>
          </a:xfrm>
        </p:spPr>
        <p:txBody>
          <a:bodyPr rtlCol="0">
            <a:noAutofit/>
          </a:bodyPr>
          <a:lstStyle/>
          <a:p>
            <a:pPr marL="0" indent="0" rtl="0">
              <a:buNone/>
            </a:pPr>
            <a:r>
              <a:rPr lang="es-US" sz="3200" b="1"/>
              <a:t>Tipo B sobre Tipo A</a:t>
            </a:r>
          </a:p>
        </p:txBody>
      </p:sp>
      <p:sp>
        <p:nvSpPr>
          <p:cNvPr id="3" name="Text Placeholder 2">
            <a:extLst>
              <a:ext uri="{FF2B5EF4-FFF2-40B4-BE49-F238E27FC236}">
                <a16:creationId xmlns:a16="http://schemas.microsoft.com/office/drawing/2014/main" id="{68495586-811E-49BD-B107-D319811A6133}"/>
              </a:ext>
            </a:extLst>
          </p:cNvPr>
          <p:cNvSpPr>
            <a:spLocks noGrp="1"/>
          </p:cNvSpPr>
          <p:nvPr>
            <p:ph type="body" sz="quarter" idx="13"/>
          </p:nvPr>
        </p:nvSpPr>
        <p:spPr>
          <a:xfrm>
            <a:off x="440120" y="461115"/>
            <a:ext cx="8354397" cy="914400"/>
          </a:xfrm>
        </p:spPr>
        <p:txBody>
          <a:bodyPr rtlCol="0"/>
          <a:lstStyle/>
          <a:p>
            <a:pPr rtl="0"/>
            <a:r>
              <a:rPr lang="es-US" sz="4000"/>
              <a:t>Terrenos compuestos</a:t>
            </a:r>
          </a:p>
        </p:txBody>
      </p:sp>
      <p:pic>
        <p:nvPicPr>
          <p:cNvPr id="6" name="Content Placeholder 5">
            <a:extLst>
              <a:ext uri="{FF2B5EF4-FFF2-40B4-BE49-F238E27FC236}">
                <a16:creationId xmlns:a16="http://schemas.microsoft.com/office/drawing/2014/main" id="{3F58A271-6790-4A0E-BE3E-A1C436239F27}"/>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987896" y="1515140"/>
            <a:ext cx="5899002" cy="2243469"/>
          </a:xfrm>
        </p:spPr>
      </p:pic>
      <p:pic>
        <p:nvPicPr>
          <p:cNvPr id="5" name="Picture 4">
            <a:extLst>
              <a:ext uri="{FF2B5EF4-FFF2-40B4-BE49-F238E27FC236}">
                <a16:creationId xmlns:a16="http://schemas.microsoft.com/office/drawing/2014/main" id="{76D88E1F-68FE-497A-B378-5248DB53E6C4}"/>
              </a:ext>
            </a:extLst>
          </p:cNvPr>
          <p:cNvPicPr>
            <a:picLocks noChangeAspect="1"/>
          </p:cNvPicPr>
          <p:nvPr/>
        </p:nvPicPr>
        <p:blipFill>
          <a:blip r:embed="rId4"/>
          <a:stretch>
            <a:fillRect/>
          </a:stretch>
        </p:blipFill>
        <p:spPr>
          <a:xfrm>
            <a:off x="531311" y="1653363"/>
            <a:ext cx="5029271" cy="3593804"/>
          </a:xfrm>
          <a:prstGeom prst="rect">
            <a:avLst/>
          </a:prstGeom>
        </p:spPr>
      </p:pic>
      <p:sp>
        <p:nvSpPr>
          <p:cNvPr id="8" name="Content Placeholder 7">
            <a:extLst>
              <a:ext uri="{FF2B5EF4-FFF2-40B4-BE49-F238E27FC236}">
                <a16:creationId xmlns:a16="http://schemas.microsoft.com/office/drawing/2014/main" id="{B7844E70-DCAB-4D94-BA1E-682DC5ABD40A}"/>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340788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E3F080-0273-40C8-8635-56EA40CF3F16}"/>
              </a:ext>
            </a:extLst>
          </p:cNvPr>
          <p:cNvSpPr>
            <a:spLocks noGrp="1"/>
          </p:cNvSpPr>
          <p:nvPr>
            <p:ph type="body" sz="quarter" idx="13"/>
          </p:nvPr>
        </p:nvSpPr>
        <p:spPr>
          <a:xfrm>
            <a:off x="478220" y="461115"/>
            <a:ext cx="8354397" cy="914400"/>
          </a:xfrm>
        </p:spPr>
        <p:txBody>
          <a:bodyPr rtlCol="0"/>
          <a:lstStyle/>
          <a:p>
            <a:pPr rtl="0"/>
            <a:r>
              <a:rPr lang="es-US" sz="4000"/>
              <a:t>Ejemplo de guía inclinada</a:t>
            </a:r>
          </a:p>
        </p:txBody>
      </p:sp>
      <p:pic>
        <p:nvPicPr>
          <p:cNvPr id="6" name="Content Placeholder 5">
            <a:extLst>
              <a:ext uri="{FF2B5EF4-FFF2-40B4-BE49-F238E27FC236}">
                <a16:creationId xmlns:a16="http://schemas.microsoft.com/office/drawing/2014/main" id="{F3B2722D-49ED-4368-B43C-7672BA4601FD}"/>
              </a:ext>
            </a:extLst>
          </p:cNvPr>
          <p:cNvPicPr>
            <a:picLocks noGrp="1" noChangeAspect="1"/>
          </p:cNvPicPr>
          <p:nvPr>
            <p:ph sz="quarter" idx="14"/>
          </p:nvPr>
        </p:nvPicPr>
        <p:blipFill>
          <a:blip r:embed="rId3"/>
          <a:stretch>
            <a:fillRect/>
          </a:stretch>
        </p:blipFill>
        <p:spPr>
          <a:xfrm>
            <a:off x="2807020" y="1226658"/>
            <a:ext cx="6577959" cy="4933469"/>
          </a:xfrm>
        </p:spPr>
      </p:pic>
      <p:sp>
        <p:nvSpPr>
          <p:cNvPr id="4" name="Content Placeholder 7">
            <a:extLst>
              <a:ext uri="{FF2B5EF4-FFF2-40B4-BE49-F238E27FC236}">
                <a16:creationId xmlns:a16="http://schemas.microsoft.com/office/drawing/2014/main" id="{B7844E70-DCAB-4D94-BA1E-682DC5ABD40A}"/>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054156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E34A689-4B6B-48C9-AFD2-0A8BAA1992CF}"/>
              </a:ext>
            </a:extLst>
          </p:cNvPr>
          <p:cNvPicPr>
            <a:picLocks noChangeAspect="1"/>
          </p:cNvPicPr>
          <p:nvPr/>
        </p:nvPicPr>
        <p:blipFill>
          <a:blip r:embed="rId3"/>
          <a:stretch>
            <a:fillRect/>
          </a:stretch>
        </p:blipFill>
        <p:spPr>
          <a:xfrm>
            <a:off x="1271773" y="3159429"/>
            <a:ext cx="3546188" cy="3041841"/>
          </a:xfrm>
          <a:prstGeom prst="rect">
            <a:avLst/>
          </a:prstGeom>
        </p:spPr>
      </p:pic>
      <p:sp>
        <p:nvSpPr>
          <p:cNvPr id="3" name="Text Placeholder 2">
            <a:extLst>
              <a:ext uri="{FF2B5EF4-FFF2-40B4-BE49-F238E27FC236}">
                <a16:creationId xmlns:a16="http://schemas.microsoft.com/office/drawing/2014/main" id="{87370C57-367A-4798-97B7-55FDA795B1CA}"/>
              </a:ext>
            </a:extLst>
          </p:cNvPr>
          <p:cNvSpPr>
            <a:spLocks noGrp="1"/>
          </p:cNvSpPr>
          <p:nvPr>
            <p:ph type="body" sz="quarter" idx="13"/>
          </p:nvPr>
        </p:nvSpPr>
        <p:spPr>
          <a:xfrm>
            <a:off x="440120" y="461115"/>
            <a:ext cx="8354397" cy="914400"/>
          </a:xfrm>
        </p:spPr>
        <p:txBody>
          <a:bodyPr rtlCol="0">
            <a:normAutofit/>
          </a:bodyPr>
          <a:lstStyle/>
          <a:p>
            <a:pPr rtl="0"/>
            <a:r>
              <a:rPr lang="es-US" sz="4000"/>
              <a:t>Protectores o cajones de zanja</a:t>
            </a:r>
          </a:p>
        </p:txBody>
      </p:sp>
      <p:sp>
        <p:nvSpPr>
          <p:cNvPr id="5" name="Rectangle 3">
            <a:extLst>
              <a:ext uri="{FF2B5EF4-FFF2-40B4-BE49-F238E27FC236}">
                <a16:creationId xmlns:a16="http://schemas.microsoft.com/office/drawing/2014/main" id="{34A067D8-5D6C-4FC8-B611-7CD36075D850}"/>
              </a:ext>
            </a:extLst>
          </p:cNvPr>
          <p:cNvSpPr txBox="1">
            <a:spLocks noChangeArrowheads="1"/>
          </p:cNvSpPr>
          <p:nvPr/>
        </p:nvSpPr>
        <p:spPr>
          <a:xfrm>
            <a:off x="304800" y="1282700"/>
            <a:ext cx="5989675" cy="1915217"/>
          </a:xfrm>
          <a:prstGeom prst="rect">
            <a:avLst/>
          </a:prstGeom>
        </p:spPr>
        <p:txBody>
          <a:bodyPr vert="horz" lIns="0" tIns="45720" rIns="0" bIns="45720" rtlCol="0">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none" strike="noStrike" kern="1200" cap="none" spc="0" normalizeH="0" noProof="0">
                <a:ln>
                  <a:noFill/>
                </a:ln>
                <a:solidFill>
                  <a:schemeClr val="tx1"/>
                </a:solidFill>
                <a:effectLst/>
                <a:uLnTx/>
                <a:uFillTx/>
                <a:latin typeface="Calibri" panose="020F0502020204030204"/>
                <a:ea typeface="+mn-ea"/>
                <a:cs typeface="+mn-cs"/>
              </a:rPr>
              <a:t>Diseñado para todo tipo de terrenos.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none" strike="noStrike" kern="1200" cap="none" spc="0" normalizeH="0" noProof="0">
                <a:ln>
                  <a:noFill/>
                </a:ln>
                <a:solidFill>
                  <a:schemeClr val="tx1"/>
                </a:solidFill>
                <a:effectLst/>
                <a:uLnTx/>
                <a:uFillTx/>
                <a:latin typeface="Calibri" panose="020F0502020204030204"/>
                <a:ea typeface="+mn-ea"/>
                <a:cs typeface="+mn-cs"/>
              </a:rPr>
              <a:t>Se puede utilizar con todas las clases </a:t>
            </a:r>
            <a:br>
              <a:rPr lang="es-US" sz="2400" b="0" i="0" u="none" strike="noStrike" kern="1200" cap="none" spc="0" normalizeH="0" noProof="0">
                <a:ln>
                  <a:noFill/>
                </a:ln>
                <a:solidFill>
                  <a:schemeClr val="tx1"/>
                </a:solidFill>
                <a:effectLst/>
                <a:uLnTx/>
                <a:uFillTx/>
                <a:latin typeface="Calibri" panose="020F0502020204030204"/>
                <a:ea typeface="+mn-ea"/>
                <a:cs typeface="+mn-cs"/>
              </a:rPr>
            </a:br>
            <a:r>
              <a:rPr lang="es-US" sz="2400" b="0" i="0" u="none" strike="noStrike" kern="1200" cap="none" spc="0" normalizeH="0" noProof="0">
                <a:ln>
                  <a:noFill/>
                </a:ln>
                <a:solidFill>
                  <a:schemeClr val="tx1"/>
                </a:solidFill>
                <a:effectLst/>
                <a:uLnTx/>
                <a:uFillTx/>
                <a:latin typeface="Calibri" panose="020F0502020204030204"/>
                <a:ea typeface="+mn-ea"/>
                <a:cs typeface="+mn-cs"/>
              </a:rPr>
              <a:t>de terrenos.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none" strike="noStrike" kern="1200" cap="none" spc="0" normalizeH="0" noProof="0">
                <a:ln>
                  <a:noFill/>
                </a:ln>
                <a:solidFill>
                  <a:schemeClr val="tx1"/>
                </a:solidFill>
                <a:effectLst/>
                <a:uLnTx/>
                <a:uFillTx/>
                <a:latin typeface="Calibri" panose="020F0502020204030204"/>
                <a:ea typeface="+mn-ea"/>
                <a:cs typeface="+mn-cs"/>
              </a:rPr>
              <a:t>Las protecciones se pueden apilar </a:t>
            </a:r>
            <a:br>
              <a:rPr lang="es-US" sz="2400" b="0" i="0" u="none" strike="noStrike" kern="1200" cap="none" spc="0" normalizeH="0" noProof="0">
                <a:ln>
                  <a:noFill/>
                </a:ln>
                <a:solidFill>
                  <a:schemeClr val="tx1"/>
                </a:solidFill>
                <a:effectLst/>
                <a:uLnTx/>
                <a:uFillTx/>
                <a:latin typeface="Calibri" panose="020F0502020204030204"/>
                <a:ea typeface="+mn-ea"/>
                <a:cs typeface="+mn-cs"/>
              </a:rPr>
            </a:br>
            <a:r>
              <a:rPr lang="es-US" sz="2400" b="0" i="0" u="none" strike="noStrike" kern="1200" cap="none" spc="0" normalizeH="0" noProof="0">
                <a:ln>
                  <a:noFill/>
                </a:ln>
                <a:solidFill>
                  <a:schemeClr val="tx1"/>
                </a:solidFill>
                <a:effectLst/>
                <a:uLnTx/>
                <a:uFillTx/>
                <a:latin typeface="Calibri" panose="020F0502020204030204"/>
                <a:ea typeface="+mn-ea"/>
                <a:cs typeface="+mn-cs"/>
              </a:rPr>
              <a:t>si el fabricante lo permite</a:t>
            </a:r>
          </a:p>
        </p:txBody>
      </p:sp>
      <p:pic>
        <p:nvPicPr>
          <p:cNvPr id="6" name="Picture 5">
            <a:extLst>
              <a:ext uri="{FF2B5EF4-FFF2-40B4-BE49-F238E27FC236}">
                <a16:creationId xmlns:a16="http://schemas.microsoft.com/office/drawing/2014/main" id="{71151171-5114-4544-B5AD-2BE2FBB74442}"/>
              </a:ext>
            </a:extLst>
          </p:cNvPr>
          <p:cNvPicPr>
            <a:picLocks noChangeAspect="1"/>
          </p:cNvPicPr>
          <p:nvPr/>
        </p:nvPicPr>
        <p:blipFill>
          <a:blip r:embed="rId4"/>
          <a:stretch>
            <a:fillRect/>
          </a:stretch>
        </p:blipFill>
        <p:spPr>
          <a:xfrm>
            <a:off x="6294475" y="1413526"/>
            <a:ext cx="5243864" cy="4030948"/>
          </a:xfrm>
          <a:prstGeom prst="rect">
            <a:avLst/>
          </a:prstGeom>
        </p:spPr>
      </p:pic>
      <p:sp>
        <p:nvSpPr>
          <p:cNvPr id="9" name="Content Placeholder 7">
            <a:extLst>
              <a:ext uri="{FF2B5EF4-FFF2-40B4-BE49-F238E27FC236}">
                <a16:creationId xmlns:a16="http://schemas.microsoft.com/office/drawing/2014/main" id="{4EB3701A-978D-4821-8C22-43C6FD0A0297}"/>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5210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AC674E-3C38-4988-ABF7-9189837B53CA}"/>
              </a:ext>
            </a:extLst>
          </p:cNvPr>
          <p:cNvSpPr>
            <a:spLocks noGrp="1"/>
          </p:cNvSpPr>
          <p:nvPr>
            <p:ph type="body" sz="quarter" idx="10"/>
          </p:nvPr>
        </p:nvSpPr>
        <p:spPr>
          <a:xfrm>
            <a:off x="736918" y="1871831"/>
            <a:ext cx="5592380" cy="3310665"/>
          </a:xfrm>
        </p:spPr>
        <p:txBody>
          <a:bodyPr rtlCol="0"/>
          <a:lstStyle/>
          <a:p>
            <a:pPr rtl="0"/>
            <a:r>
              <a:rPr lang="es-US" sz="2400"/>
              <a:t>Cajones ligeros y fáciles de montar.</a:t>
            </a:r>
          </a:p>
          <a:p>
            <a:pPr rtl="0"/>
            <a:endParaRPr lang="en-US" sz="1600" dirty="0"/>
          </a:p>
        </p:txBody>
      </p:sp>
      <p:sp>
        <p:nvSpPr>
          <p:cNvPr id="3" name="Text Placeholder 2">
            <a:extLst>
              <a:ext uri="{FF2B5EF4-FFF2-40B4-BE49-F238E27FC236}">
                <a16:creationId xmlns:a16="http://schemas.microsoft.com/office/drawing/2014/main" id="{C18C531D-1CFE-4830-9E2D-936D6072EDA7}"/>
              </a:ext>
            </a:extLst>
          </p:cNvPr>
          <p:cNvSpPr>
            <a:spLocks noGrp="1"/>
          </p:cNvSpPr>
          <p:nvPr>
            <p:ph type="body" sz="quarter" idx="13"/>
          </p:nvPr>
        </p:nvSpPr>
        <p:spPr>
          <a:xfrm>
            <a:off x="393979" y="439557"/>
            <a:ext cx="8354397" cy="914400"/>
          </a:xfrm>
        </p:spPr>
        <p:txBody>
          <a:bodyPr rtlCol="0"/>
          <a:lstStyle/>
          <a:p>
            <a:pPr rtl="0"/>
            <a:r>
              <a:rPr lang="es-US" sz="4000"/>
              <a:t>Cajones de zanja portátiles</a:t>
            </a:r>
          </a:p>
        </p:txBody>
      </p:sp>
      <p:pic>
        <p:nvPicPr>
          <p:cNvPr id="6" name="Content Placeholder 5" descr="A construction site&#10;&#10;Description automatically generated">
            <a:extLst>
              <a:ext uri="{FF2B5EF4-FFF2-40B4-BE49-F238E27FC236}">
                <a16:creationId xmlns:a16="http://schemas.microsoft.com/office/drawing/2014/main" id="{A8A96414-0ECA-4537-AF3D-3D79DD9AA2F8}"/>
              </a:ext>
            </a:extLst>
          </p:cNvPr>
          <p:cNvPicPr>
            <a:picLocks noGrp="1" noChangeAspect="1"/>
          </p:cNvPicPr>
          <p:nvPr>
            <p:ph sz="quarter" idx="14"/>
          </p:nvPr>
        </p:nvPicPr>
        <p:blipFill>
          <a:blip r:embed="rId3"/>
          <a:stretch>
            <a:fillRect/>
          </a:stretch>
        </p:blipFill>
        <p:spPr>
          <a:xfrm>
            <a:off x="6702353" y="1375515"/>
            <a:ext cx="3203046" cy="4804569"/>
          </a:xfrm>
        </p:spPr>
      </p:pic>
      <p:sp>
        <p:nvSpPr>
          <p:cNvPr id="5" name="Content Placeholder 7">
            <a:extLst>
              <a:ext uri="{FF2B5EF4-FFF2-40B4-BE49-F238E27FC236}">
                <a16:creationId xmlns:a16="http://schemas.microsoft.com/office/drawing/2014/main" id="{6651B264-38DE-4454-B1C1-9835FB3EBB62}"/>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198215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DADB09-D800-4525-9146-76C4F546DA63}"/>
              </a:ext>
            </a:extLst>
          </p:cNvPr>
          <p:cNvSpPr>
            <a:spLocks noGrp="1"/>
          </p:cNvSpPr>
          <p:nvPr>
            <p:ph type="body" sz="quarter" idx="13"/>
          </p:nvPr>
        </p:nvSpPr>
        <p:spPr>
          <a:xfrm>
            <a:off x="445999" y="429862"/>
            <a:ext cx="8354397" cy="914400"/>
          </a:xfrm>
        </p:spPr>
        <p:txBody>
          <a:bodyPr rtlCol="0">
            <a:normAutofit fontScale="92500"/>
          </a:bodyPr>
          <a:lstStyle/>
          <a:p>
            <a:pPr rtl="0"/>
            <a:r>
              <a:rPr lang="es-US" sz="3600"/>
              <a:t>Colocación de la protección de zanja</a:t>
            </a:r>
          </a:p>
        </p:txBody>
      </p:sp>
      <p:pic>
        <p:nvPicPr>
          <p:cNvPr id="6" name="Picture 5">
            <a:extLst>
              <a:ext uri="{FF2B5EF4-FFF2-40B4-BE49-F238E27FC236}">
                <a16:creationId xmlns:a16="http://schemas.microsoft.com/office/drawing/2014/main" id="{F3B4C399-B2A4-4830-841F-68CBA15EA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020" y="1329420"/>
            <a:ext cx="4568752" cy="2174726"/>
          </a:xfrm>
          <a:prstGeom prst="rect">
            <a:avLst/>
          </a:prstGeom>
        </p:spPr>
      </p:pic>
      <p:sp>
        <p:nvSpPr>
          <p:cNvPr id="7" name="Rectangle 3">
            <a:extLst>
              <a:ext uri="{FF2B5EF4-FFF2-40B4-BE49-F238E27FC236}">
                <a16:creationId xmlns:a16="http://schemas.microsoft.com/office/drawing/2014/main" id="{3BC6EB15-701C-4722-AB34-093259A3ECB4}"/>
              </a:ext>
            </a:extLst>
          </p:cNvPr>
          <p:cNvSpPr txBox="1">
            <a:spLocks noChangeArrowheads="1"/>
          </p:cNvSpPr>
          <p:nvPr/>
        </p:nvSpPr>
        <p:spPr>
          <a:xfrm>
            <a:off x="717575" y="2195738"/>
            <a:ext cx="5092382" cy="264221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r>
              <a:rPr lang="es-US" sz="2400" b="0" i="0" u="none" strike="noStrike" kern="1200" cap="none" spc="0" normalizeH="0" noProof="0">
                <a:ln>
                  <a:noFill/>
                </a:ln>
                <a:solidFill>
                  <a:schemeClr val="tx1"/>
                </a:solidFill>
                <a:effectLst/>
                <a:uLnTx/>
                <a:uFillTx/>
                <a:latin typeface="Calibri" panose="020F0502020204030204"/>
              </a:rPr>
              <a:t>El protector en un Terreno Tipo B que protege solo el fondo de la zanja.</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endParaRPr lang="en-US" altLang="en-US" sz="2400" dirty="0">
              <a:solidFill>
                <a:schemeClr val="tx1"/>
              </a:solidFill>
              <a:latin typeface="Calibri" panose="020F0502020204030204"/>
            </a:endParaRP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r>
              <a:rPr lang="es-US" sz="2400" b="0" i="0" u="none" strike="noStrike" kern="1200" cap="none" spc="0" normalizeH="0" noProof="0">
                <a:ln>
                  <a:noFill/>
                </a:ln>
                <a:solidFill>
                  <a:schemeClr val="tx1"/>
                </a:solidFill>
                <a:effectLst/>
                <a:uLnTx/>
                <a:uFillTx/>
                <a:latin typeface="Calibri" panose="020F0502020204030204"/>
              </a:rPr>
              <a:t>La protección debe sobresalir al menos 18 pulgadas por encima del suelo</a:t>
            </a:r>
          </a:p>
        </p:txBody>
      </p:sp>
      <p:pic>
        <p:nvPicPr>
          <p:cNvPr id="4" name="Picture 3">
            <a:extLst>
              <a:ext uri="{FF2B5EF4-FFF2-40B4-BE49-F238E27FC236}">
                <a16:creationId xmlns:a16="http://schemas.microsoft.com/office/drawing/2014/main" id="{7854F4A0-F226-4053-ACFB-A05AF10DCF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5358" y="3429001"/>
            <a:ext cx="2598606" cy="2714506"/>
          </a:xfrm>
          <a:prstGeom prst="rect">
            <a:avLst/>
          </a:prstGeom>
        </p:spPr>
      </p:pic>
      <p:sp>
        <p:nvSpPr>
          <p:cNvPr id="8" name="Content Placeholder 7">
            <a:extLst>
              <a:ext uri="{FF2B5EF4-FFF2-40B4-BE49-F238E27FC236}">
                <a16:creationId xmlns:a16="http://schemas.microsoft.com/office/drawing/2014/main" id="{08C6A26A-125E-4B22-9A13-DC14F4865DBF}"/>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640847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01E971-9822-40BB-8628-B86E7C99E092}"/>
              </a:ext>
            </a:extLst>
          </p:cNvPr>
          <p:cNvSpPr>
            <a:spLocks noGrp="1"/>
          </p:cNvSpPr>
          <p:nvPr>
            <p:ph type="body" sz="quarter" idx="10"/>
          </p:nvPr>
        </p:nvSpPr>
        <p:spPr>
          <a:xfrm>
            <a:off x="311938" y="1297672"/>
            <a:ext cx="4758855" cy="3310665"/>
          </a:xfrm>
        </p:spPr>
        <p:txBody>
          <a:bodyPr rtlCol="0">
            <a:normAutofit/>
          </a:bodyPr>
          <a:lstStyle/>
          <a:p>
            <a:pPr rtl="0"/>
            <a:r>
              <a:rPr lang="es-US" sz="2400"/>
              <a:t>Los cajones de zanja deben proteger la profundidad total </a:t>
            </a:r>
            <a:br>
              <a:rPr lang="es-US" sz="2400"/>
            </a:br>
            <a:r>
              <a:rPr lang="es-US" sz="2400"/>
              <a:t>a menos de 2 pies del fondo </a:t>
            </a:r>
            <a:br>
              <a:rPr lang="es-US" sz="2400"/>
            </a:br>
            <a:r>
              <a:rPr lang="es-US" sz="2400"/>
              <a:t>de la zanja.</a:t>
            </a:r>
          </a:p>
          <a:p>
            <a:pPr rtl="0"/>
            <a:r>
              <a:rPr lang="es-US" sz="2400"/>
              <a:t>Los cajones de zanja no se pueden colocar en salientes.</a:t>
            </a:r>
          </a:p>
        </p:txBody>
      </p:sp>
      <p:pic>
        <p:nvPicPr>
          <p:cNvPr id="6" name="Picture 5">
            <a:extLst>
              <a:ext uri="{FF2B5EF4-FFF2-40B4-BE49-F238E27FC236}">
                <a16:creationId xmlns:a16="http://schemas.microsoft.com/office/drawing/2014/main" id="{7D35F400-A8AD-449B-A95F-A65EF0149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9333" y="3243092"/>
            <a:ext cx="4322876" cy="2989481"/>
          </a:xfrm>
          <a:prstGeom prst="rect">
            <a:avLst/>
          </a:prstGeom>
        </p:spPr>
      </p:pic>
      <p:pic>
        <p:nvPicPr>
          <p:cNvPr id="8" name="Picture 7">
            <a:extLst>
              <a:ext uri="{FF2B5EF4-FFF2-40B4-BE49-F238E27FC236}">
                <a16:creationId xmlns:a16="http://schemas.microsoft.com/office/drawing/2014/main" id="{89879082-0582-4FF2-B447-30F2ADA00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3119" y="737673"/>
            <a:ext cx="2771564" cy="2375627"/>
          </a:xfrm>
          <a:prstGeom prst="rect">
            <a:avLst/>
          </a:prstGeom>
        </p:spPr>
      </p:pic>
      <p:sp>
        <p:nvSpPr>
          <p:cNvPr id="7" name="Content Placeholder 7">
            <a:extLst>
              <a:ext uri="{FF2B5EF4-FFF2-40B4-BE49-F238E27FC236}">
                <a16:creationId xmlns:a16="http://schemas.microsoft.com/office/drawing/2014/main" id="{2FBB907E-522F-4EB6-A82A-99ECBFA79A91}"/>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840289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5C50E9-04BB-4090-9E40-AA2F6AC0360D}"/>
              </a:ext>
            </a:extLst>
          </p:cNvPr>
          <p:cNvSpPr>
            <a:spLocks noGrp="1"/>
          </p:cNvSpPr>
          <p:nvPr>
            <p:ph type="body" sz="quarter" idx="10"/>
          </p:nvPr>
        </p:nvSpPr>
        <p:spPr>
          <a:xfrm>
            <a:off x="519273" y="1372864"/>
            <a:ext cx="7465778" cy="3310665"/>
          </a:xfrm>
        </p:spPr>
        <p:txBody>
          <a:bodyPr rtlCol="0">
            <a:normAutofit/>
          </a:bodyPr>
          <a:lstStyle/>
          <a:p>
            <a:pPr rtl="0"/>
            <a:r>
              <a:rPr lang="es-US" sz="2400"/>
              <a:t>El aparejo debe ser revisado, inspeccionado </a:t>
            </a:r>
            <a:br>
              <a:rPr lang="es-US" sz="2400"/>
            </a:br>
            <a:r>
              <a:rPr lang="es-US" sz="2400"/>
              <a:t>y capaz de manejar las cargas.</a:t>
            </a:r>
          </a:p>
          <a:p>
            <a:pPr rtl="0"/>
            <a:r>
              <a:rPr lang="es-US" sz="2400"/>
              <a:t>Las excavadoras u otras máquinas elevadoras deben trabajar dentro de sus capacidades </a:t>
            </a:r>
            <a:br>
              <a:rPr lang="es-US" sz="2400"/>
            </a:br>
            <a:r>
              <a:rPr lang="es-US" sz="2400"/>
              <a:t>de carga.</a:t>
            </a:r>
          </a:p>
        </p:txBody>
      </p:sp>
      <p:sp>
        <p:nvSpPr>
          <p:cNvPr id="3" name="Text Placeholder 2">
            <a:extLst>
              <a:ext uri="{FF2B5EF4-FFF2-40B4-BE49-F238E27FC236}">
                <a16:creationId xmlns:a16="http://schemas.microsoft.com/office/drawing/2014/main" id="{150D7240-FEBA-4485-9382-8EDDDDB73E12}"/>
              </a:ext>
            </a:extLst>
          </p:cNvPr>
          <p:cNvSpPr>
            <a:spLocks noGrp="1"/>
          </p:cNvSpPr>
          <p:nvPr>
            <p:ph type="body" sz="quarter" idx="13"/>
          </p:nvPr>
        </p:nvSpPr>
        <p:spPr>
          <a:xfrm>
            <a:off x="414859" y="461115"/>
            <a:ext cx="8954224" cy="914400"/>
          </a:xfrm>
        </p:spPr>
        <p:txBody>
          <a:bodyPr rtlCol="0">
            <a:normAutofit fontScale="92500"/>
          </a:bodyPr>
          <a:lstStyle/>
          <a:p>
            <a:pPr rtl="0"/>
            <a:r>
              <a:rPr lang="es-US" sz="3600"/>
              <a:t>Levantamiento de protectores de zanja</a:t>
            </a:r>
          </a:p>
        </p:txBody>
      </p:sp>
      <p:pic>
        <p:nvPicPr>
          <p:cNvPr id="6" name="Content Placeholder 5">
            <a:extLst>
              <a:ext uri="{FF2B5EF4-FFF2-40B4-BE49-F238E27FC236}">
                <a16:creationId xmlns:a16="http://schemas.microsoft.com/office/drawing/2014/main" id="{3D264E51-EABF-4CDC-9354-14BC0A8448E1}"/>
              </a:ext>
            </a:extLst>
          </p:cNvPr>
          <p:cNvPicPr>
            <a:picLocks noGrp="1" noChangeAspect="1"/>
          </p:cNvPicPr>
          <p:nvPr>
            <p:ph sz="quarter" idx="14"/>
          </p:nvPr>
        </p:nvPicPr>
        <p:blipFill>
          <a:blip r:embed="rId3"/>
          <a:stretch>
            <a:fillRect/>
          </a:stretch>
        </p:blipFill>
        <p:spPr>
          <a:xfrm>
            <a:off x="7985051" y="1327835"/>
            <a:ext cx="4098852" cy="3026584"/>
          </a:xfrm>
        </p:spPr>
      </p:pic>
      <p:pic>
        <p:nvPicPr>
          <p:cNvPr id="5" name="Picture 4">
            <a:extLst>
              <a:ext uri="{FF2B5EF4-FFF2-40B4-BE49-F238E27FC236}">
                <a16:creationId xmlns:a16="http://schemas.microsoft.com/office/drawing/2014/main" id="{4113B473-9F2C-4A01-ACEC-1CD714026433}"/>
              </a:ext>
            </a:extLst>
          </p:cNvPr>
          <p:cNvPicPr>
            <a:picLocks noChangeAspect="1"/>
          </p:cNvPicPr>
          <p:nvPr/>
        </p:nvPicPr>
        <p:blipFill>
          <a:blip r:embed="rId4"/>
          <a:stretch>
            <a:fillRect/>
          </a:stretch>
        </p:blipFill>
        <p:spPr>
          <a:xfrm>
            <a:off x="2902628" y="3429000"/>
            <a:ext cx="4864455" cy="2734146"/>
          </a:xfrm>
          <a:prstGeom prst="rect">
            <a:avLst/>
          </a:prstGeom>
        </p:spPr>
      </p:pic>
      <p:pic>
        <p:nvPicPr>
          <p:cNvPr id="7" name="Picture 6">
            <a:extLst>
              <a:ext uri="{FF2B5EF4-FFF2-40B4-BE49-F238E27FC236}">
                <a16:creationId xmlns:a16="http://schemas.microsoft.com/office/drawing/2014/main" id="{26CF0044-2646-4431-BF3E-86B63051B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859" y="3616417"/>
            <a:ext cx="2344230" cy="2545164"/>
          </a:xfrm>
          <a:prstGeom prst="rect">
            <a:avLst/>
          </a:prstGeom>
        </p:spPr>
      </p:pic>
      <p:sp>
        <p:nvSpPr>
          <p:cNvPr id="8" name="Content Placeholder 7">
            <a:extLst>
              <a:ext uri="{FF2B5EF4-FFF2-40B4-BE49-F238E27FC236}">
                <a16:creationId xmlns:a16="http://schemas.microsoft.com/office/drawing/2014/main" id="{DD855AC3-DA07-46DB-B78B-B8CC053E1DE8}"/>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191801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8AC0A2-8E8E-41C7-BD74-130DFB844C84}"/>
              </a:ext>
            </a:extLst>
          </p:cNvPr>
          <p:cNvSpPr>
            <a:spLocks noGrp="1"/>
          </p:cNvSpPr>
          <p:nvPr>
            <p:ph type="body" sz="quarter" idx="10"/>
          </p:nvPr>
        </p:nvSpPr>
        <p:spPr>
          <a:xfrm>
            <a:off x="253461" y="1823984"/>
            <a:ext cx="5542428" cy="3310665"/>
          </a:xfrm>
        </p:spPr>
        <p:txBody>
          <a:bodyPr rtlCol="0">
            <a:normAutofit/>
          </a:bodyPr>
          <a:lstStyle/>
          <a:p>
            <a:pPr rtl="0"/>
            <a:r>
              <a:rPr lang="es-US" sz="2400"/>
              <a:t>Cajones muy ajustados entre sí</a:t>
            </a:r>
          </a:p>
          <a:p>
            <a:pPr rtl="0"/>
            <a:r>
              <a:rPr lang="es-US" sz="2400"/>
              <a:t>Cajones sobresaliendo 18 pulgadas</a:t>
            </a:r>
          </a:p>
        </p:txBody>
      </p:sp>
      <p:sp>
        <p:nvSpPr>
          <p:cNvPr id="3" name="Text Placeholder 2">
            <a:extLst>
              <a:ext uri="{FF2B5EF4-FFF2-40B4-BE49-F238E27FC236}">
                <a16:creationId xmlns:a16="http://schemas.microsoft.com/office/drawing/2014/main" id="{EA97799F-A1D1-453D-8399-1520098A8682}"/>
              </a:ext>
            </a:extLst>
          </p:cNvPr>
          <p:cNvSpPr>
            <a:spLocks noGrp="1"/>
          </p:cNvSpPr>
          <p:nvPr>
            <p:ph type="body" sz="quarter" idx="13"/>
          </p:nvPr>
        </p:nvSpPr>
        <p:spPr>
          <a:xfrm>
            <a:off x="253461" y="461115"/>
            <a:ext cx="8354397" cy="914400"/>
          </a:xfrm>
        </p:spPr>
        <p:txBody>
          <a:bodyPr rtlCol="0">
            <a:normAutofit/>
          </a:bodyPr>
          <a:lstStyle/>
          <a:p>
            <a:pPr rtl="0"/>
            <a:r>
              <a:rPr lang="es-US" sz="4000"/>
              <a:t>Conjuntos de cajones de zanja</a:t>
            </a:r>
          </a:p>
        </p:txBody>
      </p:sp>
      <p:pic>
        <p:nvPicPr>
          <p:cNvPr id="6" name="Content Placeholder 5" descr="A close up of a fence&#10;&#10;Description automatically generated">
            <a:extLst>
              <a:ext uri="{FF2B5EF4-FFF2-40B4-BE49-F238E27FC236}">
                <a16:creationId xmlns:a16="http://schemas.microsoft.com/office/drawing/2014/main" id="{93AC3C63-2F21-4F75-8CE6-75ABE46D5437}"/>
              </a:ext>
            </a:extLst>
          </p:cNvPr>
          <p:cNvPicPr>
            <a:picLocks noGrp="1" noChangeAspect="1"/>
          </p:cNvPicPr>
          <p:nvPr>
            <p:ph sz="quarter" idx="14"/>
          </p:nvPr>
        </p:nvPicPr>
        <p:blipFill>
          <a:blip r:embed="rId2"/>
          <a:stretch>
            <a:fillRect/>
          </a:stretch>
        </p:blipFill>
        <p:spPr>
          <a:xfrm>
            <a:off x="5926960" y="1498821"/>
            <a:ext cx="6011580" cy="4508685"/>
          </a:xfrm>
        </p:spPr>
      </p:pic>
      <p:sp>
        <p:nvSpPr>
          <p:cNvPr id="5" name="Content Placeholder 7">
            <a:extLst>
              <a:ext uri="{FF2B5EF4-FFF2-40B4-BE49-F238E27FC236}">
                <a16:creationId xmlns:a16="http://schemas.microsoft.com/office/drawing/2014/main" id="{7518206E-652E-434F-9E68-C0D47AC04731}"/>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551304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995AF8-C873-4D5B-891C-C6CEC1B9249F}"/>
              </a:ext>
            </a:extLst>
          </p:cNvPr>
          <p:cNvSpPr>
            <a:spLocks noGrp="1"/>
          </p:cNvSpPr>
          <p:nvPr>
            <p:ph type="body" sz="quarter" idx="10"/>
          </p:nvPr>
        </p:nvSpPr>
        <p:spPr>
          <a:xfrm>
            <a:off x="574158" y="1525773"/>
            <a:ext cx="5521842" cy="3656724"/>
          </a:xfrm>
        </p:spPr>
        <p:txBody>
          <a:bodyPr rtlCol="0">
            <a:noAutofit/>
          </a:bodyPr>
          <a:lstStyle/>
          <a:p>
            <a:pPr marL="0" indent="0" rtl="0">
              <a:buNone/>
            </a:pPr>
            <a:r>
              <a:rPr lang="es-US" sz="2000"/>
              <a:t>Cuando haya sobrecargas de material o equipo almacenado, equipo operativo o tráfico, una persona competente deberá determinar el grado en que la pendiente real debe reducirse por debajo de la pendiente máxima permitida.</a:t>
            </a:r>
          </a:p>
        </p:txBody>
      </p:sp>
      <p:sp>
        <p:nvSpPr>
          <p:cNvPr id="3" name="Text Placeholder 2">
            <a:extLst>
              <a:ext uri="{FF2B5EF4-FFF2-40B4-BE49-F238E27FC236}">
                <a16:creationId xmlns:a16="http://schemas.microsoft.com/office/drawing/2014/main" id="{B30EBD6F-2FD3-4013-8DA2-CCBF9EEF2981}"/>
              </a:ext>
            </a:extLst>
          </p:cNvPr>
          <p:cNvSpPr>
            <a:spLocks noGrp="1"/>
          </p:cNvSpPr>
          <p:nvPr>
            <p:ph type="body" sz="quarter" idx="13"/>
          </p:nvPr>
        </p:nvSpPr>
        <p:spPr>
          <a:xfrm>
            <a:off x="389320" y="422379"/>
            <a:ext cx="8354397" cy="914400"/>
          </a:xfrm>
        </p:spPr>
        <p:txBody>
          <a:bodyPr rtlCol="0">
            <a:normAutofit/>
          </a:bodyPr>
          <a:lstStyle/>
          <a:p>
            <a:pPr rtl="0"/>
            <a:r>
              <a:rPr lang="es-US" sz="4000"/>
              <a:t>Sobrecargas de terreno</a:t>
            </a:r>
          </a:p>
        </p:txBody>
      </p:sp>
      <p:pic>
        <p:nvPicPr>
          <p:cNvPr id="8" name="Content Placeholder 7">
            <a:extLst>
              <a:ext uri="{FF2B5EF4-FFF2-40B4-BE49-F238E27FC236}">
                <a16:creationId xmlns:a16="http://schemas.microsoft.com/office/drawing/2014/main" id="{9BDE5FC3-D767-494C-9FDB-38DE2131E91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7020756" y="3662291"/>
            <a:ext cx="4715921" cy="2397392"/>
          </a:xfrm>
        </p:spPr>
      </p:pic>
      <p:pic>
        <p:nvPicPr>
          <p:cNvPr id="5" name="Picture 4">
            <a:extLst>
              <a:ext uri="{FF2B5EF4-FFF2-40B4-BE49-F238E27FC236}">
                <a16:creationId xmlns:a16="http://schemas.microsoft.com/office/drawing/2014/main" id="{4F6B58EB-69AE-4228-9606-88CE63E09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6510" y="1095106"/>
            <a:ext cx="3112547" cy="2434354"/>
          </a:xfrm>
          <a:prstGeom prst="rect">
            <a:avLst/>
          </a:prstGeom>
        </p:spPr>
      </p:pic>
      <p:sp>
        <p:nvSpPr>
          <p:cNvPr id="6" name="Content Placeholder 7">
            <a:extLst>
              <a:ext uri="{FF2B5EF4-FFF2-40B4-BE49-F238E27FC236}">
                <a16:creationId xmlns:a16="http://schemas.microsoft.com/office/drawing/2014/main" id="{CC6FEE8F-02C0-499C-B4AD-6E427CF94728}"/>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964108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69E689-8C48-4105-A518-FA0803BCB847}"/>
              </a:ext>
            </a:extLst>
          </p:cNvPr>
          <p:cNvSpPr>
            <a:spLocks noGrp="1"/>
          </p:cNvSpPr>
          <p:nvPr>
            <p:ph type="body" sz="quarter" idx="10"/>
          </p:nvPr>
        </p:nvSpPr>
        <p:spPr>
          <a:xfrm>
            <a:off x="465520" y="1871831"/>
            <a:ext cx="4605273" cy="3310665"/>
          </a:xfrm>
        </p:spPr>
        <p:txBody>
          <a:bodyPr rtlCol="0">
            <a:normAutofit/>
          </a:bodyPr>
          <a:lstStyle/>
          <a:p>
            <a:pPr rtl="0"/>
            <a:r>
              <a:rPr lang="es-US" sz="2400"/>
              <a:t>Al apilar cajones, el usuario debe confirmar el uso cajones que estén diseñados a la profundidad de los cajones apilados según el tipo </a:t>
            </a:r>
            <a:br>
              <a:rPr lang="es-US" sz="2400"/>
            </a:br>
            <a:r>
              <a:rPr lang="es-US" sz="2400"/>
              <a:t>de terreno.</a:t>
            </a:r>
          </a:p>
        </p:txBody>
      </p:sp>
      <p:sp>
        <p:nvSpPr>
          <p:cNvPr id="3" name="Text Placeholder 2">
            <a:extLst>
              <a:ext uri="{FF2B5EF4-FFF2-40B4-BE49-F238E27FC236}">
                <a16:creationId xmlns:a16="http://schemas.microsoft.com/office/drawing/2014/main" id="{60FB75B9-2C4E-4457-9DD8-6993E9E43DDE}"/>
              </a:ext>
            </a:extLst>
          </p:cNvPr>
          <p:cNvSpPr>
            <a:spLocks noGrp="1"/>
          </p:cNvSpPr>
          <p:nvPr>
            <p:ph type="body" sz="quarter" idx="13"/>
          </p:nvPr>
        </p:nvSpPr>
        <p:spPr>
          <a:xfrm>
            <a:off x="465520" y="461115"/>
            <a:ext cx="8354397" cy="914400"/>
          </a:xfrm>
        </p:spPr>
        <p:txBody>
          <a:bodyPr rtlCol="0">
            <a:normAutofit/>
          </a:bodyPr>
          <a:lstStyle/>
          <a:p>
            <a:pPr rtl="0"/>
            <a:r>
              <a:rPr lang="es-US" sz="4000"/>
              <a:t>Cajones apilables para zanjas</a:t>
            </a:r>
          </a:p>
        </p:txBody>
      </p:sp>
      <p:pic>
        <p:nvPicPr>
          <p:cNvPr id="5" name="Picture 4">
            <a:extLst>
              <a:ext uri="{FF2B5EF4-FFF2-40B4-BE49-F238E27FC236}">
                <a16:creationId xmlns:a16="http://schemas.microsoft.com/office/drawing/2014/main" id="{C65439D2-A9A8-4961-A735-C1ECF7B33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5204" y="3273163"/>
            <a:ext cx="2485722" cy="2699696"/>
          </a:xfrm>
          <a:prstGeom prst="rect">
            <a:avLst/>
          </a:prstGeom>
        </p:spPr>
      </p:pic>
      <p:pic>
        <p:nvPicPr>
          <p:cNvPr id="7" name="Picture 6">
            <a:extLst>
              <a:ext uri="{FF2B5EF4-FFF2-40B4-BE49-F238E27FC236}">
                <a16:creationId xmlns:a16="http://schemas.microsoft.com/office/drawing/2014/main" id="{F2F476F9-C3B0-4028-A4F3-A107710E2D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139" y="1375515"/>
            <a:ext cx="3883488" cy="3072650"/>
          </a:xfrm>
          <a:prstGeom prst="rect">
            <a:avLst/>
          </a:prstGeom>
        </p:spPr>
      </p:pic>
      <p:sp>
        <p:nvSpPr>
          <p:cNvPr id="8" name="Content Placeholder 7">
            <a:extLst>
              <a:ext uri="{FF2B5EF4-FFF2-40B4-BE49-F238E27FC236}">
                <a16:creationId xmlns:a16="http://schemas.microsoft.com/office/drawing/2014/main" id="{EA9FDAD7-6E6A-4CF9-B0D8-BC090B913D3D}"/>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483190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888E4F-EFFB-4A74-B8FA-48B2426251C1}"/>
              </a:ext>
            </a:extLst>
          </p:cNvPr>
          <p:cNvSpPr>
            <a:spLocks noGrp="1"/>
          </p:cNvSpPr>
          <p:nvPr>
            <p:ph type="body" sz="quarter" idx="10"/>
          </p:nvPr>
        </p:nvSpPr>
        <p:spPr/>
        <p:txBody>
          <a:bodyPr rtlCol="0"/>
          <a:lstStyle/>
          <a:p>
            <a:pPr rtl="0"/>
            <a:r>
              <a:rPr lang="es-US" sz="2000"/>
              <a:t>Entender pendientes y bancadas basadas en la clasificación de terrenos</a:t>
            </a:r>
          </a:p>
          <a:p>
            <a:pPr rtl="0"/>
            <a:r>
              <a:rPr lang="es-US" sz="2000"/>
              <a:t>Uso de cajones de zanjas y otras protecciones</a:t>
            </a:r>
          </a:p>
          <a:p>
            <a:pPr rtl="0"/>
            <a:r>
              <a:rPr lang="es-US" sz="2000"/>
              <a:t>Acceso dentro y fuera de las excavaciones</a:t>
            </a:r>
          </a:p>
          <a:p>
            <a:pPr rtl="0"/>
            <a:r>
              <a:rPr lang="es-US" sz="2000"/>
              <a:t>Requisitos de protección contra caídas alrededor de excavaciones</a:t>
            </a:r>
          </a:p>
          <a:p>
            <a:pPr rtl="0"/>
            <a:r>
              <a:rPr lang="es-US" sz="2000"/>
              <a:t>Métodos de relleno del terreno</a:t>
            </a:r>
          </a:p>
          <a:p>
            <a:pPr rtl="0"/>
            <a:endParaRPr lang="en-US" sz="1600" dirty="0"/>
          </a:p>
        </p:txBody>
      </p:sp>
      <p:sp>
        <p:nvSpPr>
          <p:cNvPr id="3" name="Text Placeholder 2">
            <a:extLst>
              <a:ext uri="{FF2B5EF4-FFF2-40B4-BE49-F238E27FC236}">
                <a16:creationId xmlns:a16="http://schemas.microsoft.com/office/drawing/2014/main" id="{2BB56B7B-8CD3-4466-AFC9-581B60039116}"/>
              </a:ext>
            </a:extLst>
          </p:cNvPr>
          <p:cNvSpPr>
            <a:spLocks noGrp="1"/>
          </p:cNvSpPr>
          <p:nvPr>
            <p:ph type="body" sz="quarter" idx="13"/>
          </p:nvPr>
        </p:nvSpPr>
        <p:spPr/>
        <p:txBody>
          <a:bodyPr rtlCol="0"/>
          <a:lstStyle/>
          <a:p>
            <a:pPr rtl="0"/>
            <a:r>
              <a:rPr lang="es-US" sz="4000"/>
              <a:t>Objetivos de aprendizaje</a:t>
            </a:r>
          </a:p>
        </p:txBody>
      </p:sp>
      <p:sp>
        <p:nvSpPr>
          <p:cNvPr id="6" name="Content Placeholder 7">
            <a:extLst>
              <a:ext uri="{FF2B5EF4-FFF2-40B4-BE49-F238E27FC236}">
                <a16:creationId xmlns:a16="http://schemas.microsoft.com/office/drawing/2014/main" id="{14278295-2DF0-49EC-A2CB-F135B393C6FB}"/>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54275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5E2CD7-643D-4013-B041-BE2C30E7871F}"/>
              </a:ext>
            </a:extLst>
          </p:cNvPr>
          <p:cNvSpPr>
            <a:spLocks noGrp="1"/>
          </p:cNvSpPr>
          <p:nvPr>
            <p:ph type="body" sz="quarter" idx="10"/>
          </p:nvPr>
        </p:nvSpPr>
        <p:spPr>
          <a:xfrm>
            <a:off x="325820" y="1871831"/>
            <a:ext cx="5287580" cy="3806982"/>
          </a:xfrm>
        </p:spPr>
        <p:txBody>
          <a:bodyPr rtlCol="0">
            <a:noAutofit/>
          </a:bodyPr>
          <a:lstStyle/>
          <a:p>
            <a:pPr rtl="0"/>
            <a:r>
              <a:rPr lang="es-US" sz="2400"/>
              <a:t>Los peligros como el suelo suelto pueden causar una falla en el terreno fuera del cajón que podría llegar hasta el final del cajón. </a:t>
            </a:r>
          </a:p>
          <a:p>
            <a:pPr rtl="0"/>
            <a:r>
              <a:rPr lang="es-US" sz="2400"/>
              <a:t>Esto debe ser abordado para proteger a los trabajadores de ser golpeados por material que podría entrar en el cajón desde el extremo.</a:t>
            </a:r>
          </a:p>
        </p:txBody>
      </p:sp>
      <p:sp>
        <p:nvSpPr>
          <p:cNvPr id="3" name="Text Placeholder 2">
            <a:extLst>
              <a:ext uri="{FF2B5EF4-FFF2-40B4-BE49-F238E27FC236}">
                <a16:creationId xmlns:a16="http://schemas.microsoft.com/office/drawing/2014/main" id="{AAD5DED6-1C2D-442B-A702-B543A15BCE71}"/>
              </a:ext>
            </a:extLst>
          </p:cNvPr>
          <p:cNvSpPr>
            <a:spLocks noGrp="1"/>
          </p:cNvSpPr>
          <p:nvPr>
            <p:ph type="body" sz="quarter" idx="13"/>
          </p:nvPr>
        </p:nvSpPr>
        <p:spPr>
          <a:xfrm>
            <a:off x="325820" y="419987"/>
            <a:ext cx="8354397" cy="914400"/>
          </a:xfrm>
        </p:spPr>
        <p:txBody>
          <a:bodyPr rtlCol="0">
            <a:normAutofit/>
          </a:bodyPr>
          <a:lstStyle/>
          <a:p>
            <a:pPr rtl="0"/>
            <a:r>
              <a:rPr lang="es-US" sz="3600"/>
              <a:t>Peligros fuera del apuntalamiento</a:t>
            </a:r>
          </a:p>
        </p:txBody>
      </p:sp>
      <p:pic>
        <p:nvPicPr>
          <p:cNvPr id="7" name="Picture 6">
            <a:extLst>
              <a:ext uri="{FF2B5EF4-FFF2-40B4-BE49-F238E27FC236}">
                <a16:creationId xmlns:a16="http://schemas.microsoft.com/office/drawing/2014/main" id="{4A71676E-09B7-453E-81BE-8494EBDB460E}"/>
              </a:ext>
            </a:extLst>
          </p:cNvPr>
          <p:cNvPicPr>
            <a:picLocks noChangeAspect="1"/>
          </p:cNvPicPr>
          <p:nvPr/>
        </p:nvPicPr>
        <p:blipFill>
          <a:blip r:embed="rId3"/>
          <a:stretch>
            <a:fillRect/>
          </a:stretch>
        </p:blipFill>
        <p:spPr>
          <a:xfrm>
            <a:off x="5738626" y="1671457"/>
            <a:ext cx="5188030" cy="3887226"/>
          </a:xfrm>
          <a:prstGeom prst="rect">
            <a:avLst/>
          </a:prstGeom>
        </p:spPr>
      </p:pic>
      <p:cxnSp>
        <p:nvCxnSpPr>
          <p:cNvPr id="6" name="Straight Arrow Connector 5">
            <a:extLst>
              <a:ext uri="{FF2B5EF4-FFF2-40B4-BE49-F238E27FC236}">
                <a16:creationId xmlns:a16="http://schemas.microsoft.com/office/drawing/2014/main" id="{7D292EAF-C1AD-4FF0-92C5-D718A3BFE39F}"/>
              </a:ext>
            </a:extLst>
          </p:cNvPr>
          <p:cNvCxnSpPr/>
          <p:nvPr/>
        </p:nvCxnSpPr>
        <p:spPr>
          <a:xfrm>
            <a:off x="7065335" y="2705987"/>
            <a:ext cx="1919177" cy="909083"/>
          </a:xfrm>
          <a:prstGeom prst="straightConnector1">
            <a:avLst/>
          </a:prstGeom>
          <a:ln w="1016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5F39AB82-1A70-4A2F-9FC3-749892089958}"/>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287609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FAEBA8-7241-4DE0-A256-DB81FFBDF962}"/>
              </a:ext>
            </a:extLst>
          </p:cNvPr>
          <p:cNvSpPr>
            <a:spLocks noGrp="1"/>
          </p:cNvSpPr>
          <p:nvPr>
            <p:ph type="body" sz="quarter" idx="13"/>
          </p:nvPr>
        </p:nvSpPr>
        <p:spPr>
          <a:xfrm>
            <a:off x="467457" y="461115"/>
            <a:ext cx="8354397" cy="914400"/>
          </a:xfrm>
        </p:spPr>
        <p:txBody>
          <a:bodyPr rtlCol="0">
            <a:normAutofit/>
          </a:bodyPr>
          <a:lstStyle/>
          <a:p>
            <a:pPr rtl="0"/>
            <a:r>
              <a:rPr lang="es-US" sz="4000"/>
              <a:t>Acceso a la excavación</a:t>
            </a:r>
          </a:p>
        </p:txBody>
      </p:sp>
      <p:pic>
        <p:nvPicPr>
          <p:cNvPr id="7" name="Picture 6">
            <a:extLst>
              <a:ext uri="{FF2B5EF4-FFF2-40B4-BE49-F238E27FC236}">
                <a16:creationId xmlns:a16="http://schemas.microsoft.com/office/drawing/2014/main" id="{249B8EA9-5EFC-4570-ACC7-A96A76990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5865" y="1190505"/>
            <a:ext cx="2821337" cy="2882273"/>
          </a:xfrm>
          <a:prstGeom prst="rect">
            <a:avLst/>
          </a:prstGeom>
        </p:spPr>
      </p:pic>
      <p:pic>
        <p:nvPicPr>
          <p:cNvPr id="4" name="Content Placeholder 3">
            <a:extLst>
              <a:ext uri="{FF2B5EF4-FFF2-40B4-BE49-F238E27FC236}">
                <a16:creationId xmlns:a16="http://schemas.microsoft.com/office/drawing/2014/main" id="{A464E909-F607-4F3E-8F1F-72F9EFED0CCB}"/>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680536" y="4073471"/>
            <a:ext cx="4733153" cy="2104879"/>
          </a:xfrm>
        </p:spPr>
      </p:pic>
      <p:pic>
        <p:nvPicPr>
          <p:cNvPr id="8" name="Picture 7">
            <a:extLst>
              <a:ext uri="{FF2B5EF4-FFF2-40B4-BE49-F238E27FC236}">
                <a16:creationId xmlns:a16="http://schemas.microsoft.com/office/drawing/2014/main" id="{6CC2A849-764F-4328-9DBB-B21E820DDBD7}"/>
              </a:ext>
            </a:extLst>
          </p:cNvPr>
          <p:cNvPicPr>
            <a:picLocks noChangeAspect="1"/>
          </p:cNvPicPr>
          <p:nvPr/>
        </p:nvPicPr>
        <p:blipFill rotWithShape="1">
          <a:blip r:embed="rId5"/>
          <a:srcRect l="13314"/>
          <a:stretch/>
        </p:blipFill>
        <p:spPr>
          <a:xfrm>
            <a:off x="9438460" y="2250873"/>
            <a:ext cx="2359840" cy="3721212"/>
          </a:xfrm>
          <a:prstGeom prst="rect">
            <a:avLst/>
          </a:prstGeom>
        </p:spPr>
      </p:pic>
      <p:sp>
        <p:nvSpPr>
          <p:cNvPr id="9" name="Content Placeholder 7">
            <a:extLst>
              <a:ext uri="{FF2B5EF4-FFF2-40B4-BE49-F238E27FC236}">
                <a16:creationId xmlns:a16="http://schemas.microsoft.com/office/drawing/2014/main" id="{17604884-30A2-450D-9A84-0B0DE9A17BA5}"/>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
        <p:nvSpPr>
          <p:cNvPr id="5" name="Rectangle 3">
            <a:extLst>
              <a:ext uri="{FF2B5EF4-FFF2-40B4-BE49-F238E27FC236}">
                <a16:creationId xmlns:a16="http://schemas.microsoft.com/office/drawing/2014/main" id="{6434A60C-008A-446B-A944-DD3F7138907B}"/>
              </a:ext>
            </a:extLst>
          </p:cNvPr>
          <p:cNvSpPr txBox="1">
            <a:spLocks noChangeArrowheads="1"/>
          </p:cNvSpPr>
          <p:nvPr/>
        </p:nvSpPr>
        <p:spPr>
          <a:xfrm>
            <a:off x="393700" y="1397000"/>
            <a:ext cx="6042165" cy="41943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b="0" i="0" u="none" strike="noStrike" kern="1200" cap="none" spc="0" normalizeH="0" noProof="0">
                <a:ln>
                  <a:noFill/>
                </a:ln>
                <a:solidFill>
                  <a:srgbClr val="000000">
                    <a:lumMod val="75000"/>
                    <a:lumOff val="25000"/>
                  </a:srgbClr>
                </a:solidFill>
                <a:effectLst/>
                <a:uLnTx/>
                <a:uFillTx/>
                <a:latin typeface="Nunito" panose="00000500000000000000" charset="0"/>
              </a:rPr>
              <a:t>Requeridos en excavaciones de más de 4 pies </a:t>
            </a:r>
            <a:br>
              <a:rPr lang="es-US" b="0" i="0" u="none" strike="noStrike" kern="1200" cap="none" spc="0" normalizeH="0" noProof="0">
                <a:ln>
                  <a:noFill/>
                </a:ln>
                <a:solidFill>
                  <a:srgbClr val="000000">
                    <a:lumMod val="75000"/>
                    <a:lumOff val="25000"/>
                  </a:srgbClr>
                </a:solidFill>
                <a:effectLst/>
                <a:uLnTx/>
                <a:uFillTx/>
                <a:latin typeface="Nunito" panose="00000500000000000000" charset="0"/>
              </a:rPr>
            </a:br>
            <a:r>
              <a:rPr lang="es-US" b="0" i="0" u="none" strike="noStrike" kern="1200" cap="none" spc="0" normalizeH="0" noProof="0">
                <a:ln>
                  <a:noFill/>
                </a:ln>
                <a:solidFill>
                  <a:srgbClr val="000000">
                    <a:lumMod val="75000"/>
                    <a:lumOff val="25000"/>
                  </a:srgbClr>
                </a:solidFill>
                <a:effectLst/>
                <a:uLnTx/>
                <a:uFillTx/>
                <a:latin typeface="Nunito" panose="00000500000000000000" charset="0"/>
              </a:rPr>
              <a:t>de profundidad.</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b="0" i="0" u="none" strike="noStrike" kern="1200" cap="none" spc="0" normalizeH="0" noProof="0">
                <a:ln>
                  <a:noFill/>
                </a:ln>
                <a:solidFill>
                  <a:srgbClr val="000000">
                    <a:lumMod val="75000"/>
                    <a:lumOff val="25000"/>
                  </a:srgbClr>
                </a:solidFill>
                <a:effectLst/>
                <a:uLnTx/>
                <a:uFillTx/>
                <a:latin typeface="Nunito" panose="00000500000000000000" charset="0"/>
              </a:rPr>
              <a:t>Se debe poder salir caminando sin necesidad </a:t>
            </a:r>
            <a:br>
              <a:rPr lang="es-US" b="0" i="0" u="none" strike="noStrike" kern="1200" cap="none" spc="0" normalizeH="0" noProof="0">
                <a:ln>
                  <a:noFill/>
                </a:ln>
                <a:solidFill>
                  <a:srgbClr val="000000">
                    <a:lumMod val="75000"/>
                    <a:lumOff val="25000"/>
                  </a:srgbClr>
                </a:solidFill>
                <a:effectLst/>
                <a:uLnTx/>
                <a:uFillTx/>
                <a:latin typeface="Nunito" panose="00000500000000000000" charset="0"/>
              </a:rPr>
            </a:br>
            <a:r>
              <a:rPr lang="es-US" b="0" i="0" u="none" strike="noStrike" kern="1200" cap="none" spc="0" normalizeH="0" noProof="0">
                <a:ln>
                  <a:noFill/>
                </a:ln>
                <a:solidFill>
                  <a:srgbClr val="000000">
                    <a:lumMod val="75000"/>
                    <a:lumOff val="25000"/>
                  </a:srgbClr>
                </a:solidFill>
                <a:effectLst/>
                <a:uLnTx/>
                <a:uFillTx/>
                <a:latin typeface="Nunito" panose="00000500000000000000" charset="0"/>
              </a:rPr>
              <a:t>de usar las manos.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b="0" i="0" u="none" strike="noStrike" kern="1200" cap="none" spc="0" normalizeH="0" noProof="0">
                <a:ln>
                  <a:noFill/>
                </a:ln>
                <a:solidFill>
                  <a:srgbClr val="000000">
                    <a:lumMod val="75000"/>
                    <a:lumOff val="25000"/>
                  </a:srgbClr>
                </a:solidFill>
                <a:effectLst/>
                <a:uLnTx/>
                <a:uFillTx/>
                <a:latin typeface="Nunito" panose="00000500000000000000" charset="0"/>
              </a:rPr>
              <a:t>Proporcionados con menos de 25 pies de recorrido o cada 50 pies.</a:t>
            </a:r>
          </a:p>
        </p:txBody>
      </p:sp>
    </p:spTree>
    <p:extLst>
      <p:ext uri="{BB962C8B-B14F-4D97-AF65-F5344CB8AC3E}">
        <p14:creationId xmlns:p14="http://schemas.microsoft.com/office/powerpoint/2010/main" val="23436485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0D116D-DA42-41D3-9892-714034DB7766}"/>
              </a:ext>
            </a:extLst>
          </p:cNvPr>
          <p:cNvSpPr>
            <a:spLocks noGrp="1"/>
          </p:cNvSpPr>
          <p:nvPr>
            <p:ph type="body" sz="quarter" idx="10"/>
          </p:nvPr>
        </p:nvSpPr>
        <p:spPr>
          <a:xfrm>
            <a:off x="386367" y="1595458"/>
            <a:ext cx="6056636" cy="3310665"/>
          </a:xfrm>
        </p:spPr>
        <p:txBody>
          <a:bodyPr rtlCol="0">
            <a:normAutofit/>
          </a:bodyPr>
          <a:lstStyle/>
          <a:p>
            <a:pPr rtl="0"/>
            <a:r>
              <a:rPr lang="es-US" sz="2400"/>
              <a:t>El acceso desde el suelo hasta la parte superior del cajón donde exista riesgo de caída debe estar protegido con barandas .</a:t>
            </a:r>
          </a:p>
          <a:p>
            <a:pPr rtl="0"/>
            <a:r>
              <a:rPr lang="es-US" sz="2400"/>
              <a:t>Las escaleras deben asegurarse.</a:t>
            </a:r>
          </a:p>
        </p:txBody>
      </p:sp>
      <p:sp>
        <p:nvSpPr>
          <p:cNvPr id="3" name="Text Placeholder 2">
            <a:extLst>
              <a:ext uri="{FF2B5EF4-FFF2-40B4-BE49-F238E27FC236}">
                <a16:creationId xmlns:a16="http://schemas.microsoft.com/office/drawing/2014/main" id="{8D55A92C-9254-4BE9-91BE-53F543DEA114}"/>
              </a:ext>
            </a:extLst>
          </p:cNvPr>
          <p:cNvSpPr>
            <a:spLocks noGrp="1"/>
          </p:cNvSpPr>
          <p:nvPr>
            <p:ph type="body" sz="quarter" idx="13"/>
          </p:nvPr>
        </p:nvSpPr>
        <p:spPr>
          <a:xfrm>
            <a:off x="279401" y="461115"/>
            <a:ext cx="8448664" cy="914400"/>
          </a:xfrm>
        </p:spPr>
        <p:txBody>
          <a:bodyPr rtlCol="0">
            <a:normAutofit/>
          </a:bodyPr>
          <a:lstStyle/>
          <a:p>
            <a:pPr rtl="0"/>
            <a:r>
              <a:rPr lang="es-US" sz="3600"/>
              <a:t>Acceso a los protectores de zanjas</a:t>
            </a:r>
          </a:p>
        </p:txBody>
      </p:sp>
      <p:pic>
        <p:nvPicPr>
          <p:cNvPr id="6" name="Picture 5">
            <a:extLst>
              <a:ext uri="{FF2B5EF4-FFF2-40B4-BE49-F238E27FC236}">
                <a16:creationId xmlns:a16="http://schemas.microsoft.com/office/drawing/2014/main" id="{835176AE-4560-412A-9A1C-FA2E98706874}"/>
              </a:ext>
            </a:extLst>
          </p:cNvPr>
          <p:cNvPicPr>
            <a:picLocks noChangeAspect="1"/>
          </p:cNvPicPr>
          <p:nvPr/>
        </p:nvPicPr>
        <p:blipFill>
          <a:blip r:embed="rId3"/>
          <a:stretch>
            <a:fillRect/>
          </a:stretch>
        </p:blipFill>
        <p:spPr>
          <a:xfrm>
            <a:off x="7471760" y="1595458"/>
            <a:ext cx="4102964" cy="3078747"/>
          </a:xfrm>
          <a:prstGeom prst="rect">
            <a:avLst/>
          </a:prstGeom>
        </p:spPr>
      </p:pic>
      <p:pic>
        <p:nvPicPr>
          <p:cNvPr id="8" name="Picture 7">
            <a:extLst>
              <a:ext uri="{FF2B5EF4-FFF2-40B4-BE49-F238E27FC236}">
                <a16:creationId xmlns:a16="http://schemas.microsoft.com/office/drawing/2014/main" id="{BFB15BDA-DE30-43A0-9F07-9F7B7D3AF458}"/>
              </a:ext>
            </a:extLst>
          </p:cNvPr>
          <p:cNvPicPr>
            <a:picLocks noChangeAspect="1"/>
          </p:cNvPicPr>
          <p:nvPr/>
        </p:nvPicPr>
        <p:blipFill>
          <a:blip r:embed="rId4"/>
          <a:stretch>
            <a:fillRect/>
          </a:stretch>
        </p:blipFill>
        <p:spPr>
          <a:xfrm>
            <a:off x="3925251" y="3775471"/>
            <a:ext cx="3337918" cy="2306362"/>
          </a:xfrm>
          <a:prstGeom prst="rect">
            <a:avLst/>
          </a:prstGeom>
        </p:spPr>
      </p:pic>
      <p:sp>
        <p:nvSpPr>
          <p:cNvPr id="7" name="Content Placeholder 7">
            <a:extLst>
              <a:ext uri="{FF2B5EF4-FFF2-40B4-BE49-F238E27FC236}">
                <a16:creationId xmlns:a16="http://schemas.microsoft.com/office/drawing/2014/main" id="{E6018777-36E7-4EA8-A3CB-A102DA546621}"/>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469193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DD7FF9-84D4-4B8E-BC26-5A28F630A273}"/>
              </a:ext>
            </a:extLst>
          </p:cNvPr>
          <p:cNvSpPr>
            <a:spLocks noGrp="1"/>
          </p:cNvSpPr>
          <p:nvPr>
            <p:ph type="body" sz="quarter" idx="10"/>
          </p:nvPr>
        </p:nvSpPr>
        <p:spPr>
          <a:xfrm>
            <a:off x="393700" y="1441212"/>
            <a:ext cx="10600365" cy="3310665"/>
          </a:xfrm>
        </p:spPr>
        <p:txBody>
          <a:bodyPr rtlCol="0">
            <a:normAutofit/>
          </a:bodyPr>
          <a:lstStyle/>
          <a:p>
            <a:pPr rtl="0"/>
            <a:r>
              <a:rPr lang="es-US" sz="2400"/>
              <a:t>Se deben proteger las caídas en cajones de zanjas u otros apuntalamientos verticales.</a:t>
            </a:r>
          </a:p>
          <a:p>
            <a:pPr rtl="0"/>
            <a:r>
              <a:rPr lang="es-US" sz="2400"/>
              <a:t>Las barandillas son un método seguro de protección contra caídas </a:t>
            </a:r>
            <a:br>
              <a:rPr lang="es-US" sz="2400"/>
            </a:br>
            <a:r>
              <a:rPr lang="es-US" sz="2400"/>
              <a:t>en excavaciones.</a:t>
            </a:r>
          </a:p>
        </p:txBody>
      </p:sp>
      <p:sp>
        <p:nvSpPr>
          <p:cNvPr id="3" name="Text Placeholder 2">
            <a:extLst>
              <a:ext uri="{FF2B5EF4-FFF2-40B4-BE49-F238E27FC236}">
                <a16:creationId xmlns:a16="http://schemas.microsoft.com/office/drawing/2014/main" id="{17439012-CAC5-4735-B3A3-6D6E02C93FF3}"/>
              </a:ext>
            </a:extLst>
          </p:cNvPr>
          <p:cNvSpPr>
            <a:spLocks noGrp="1"/>
          </p:cNvSpPr>
          <p:nvPr>
            <p:ph type="body" sz="quarter" idx="13"/>
          </p:nvPr>
        </p:nvSpPr>
        <p:spPr>
          <a:xfrm>
            <a:off x="393700" y="461115"/>
            <a:ext cx="8985017" cy="914400"/>
          </a:xfrm>
        </p:spPr>
        <p:txBody>
          <a:bodyPr rtlCol="0">
            <a:normAutofit lnSpcReduction="10000"/>
          </a:bodyPr>
          <a:lstStyle/>
          <a:p>
            <a:pPr rtl="0"/>
            <a:r>
              <a:rPr lang="es-US" sz="3200"/>
              <a:t>Protección contra caídas alrededor </a:t>
            </a:r>
            <a:br>
              <a:rPr lang="es-US" sz="3200"/>
            </a:br>
            <a:r>
              <a:rPr lang="es-US" sz="3200"/>
              <a:t>de los protectores de zanjas</a:t>
            </a:r>
          </a:p>
        </p:txBody>
      </p:sp>
      <p:pic>
        <p:nvPicPr>
          <p:cNvPr id="6" name="Content Placeholder 5">
            <a:extLst>
              <a:ext uri="{FF2B5EF4-FFF2-40B4-BE49-F238E27FC236}">
                <a16:creationId xmlns:a16="http://schemas.microsoft.com/office/drawing/2014/main" id="{17B70454-F10E-4E5F-AC5F-9CB456BC7B6A}"/>
              </a:ext>
            </a:extLst>
          </p:cNvPr>
          <p:cNvPicPr>
            <a:picLocks noGrp="1" noChangeAspect="1"/>
          </p:cNvPicPr>
          <p:nvPr>
            <p:ph sz="quarter" idx="14"/>
          </p:nvPr>
        </p:nvPicPr>
        <p:blipFill>
          <a:blip r:embed="rId3"/>
          <a:stretch>
            <a:fillRect/>
          </a:stretch>
        </p:blipFill>
        <p:spPr>
          <a:xfrm>
            <a:off x="6782655" y="2807385"/>
            <a:ext cx="4788813" cy="3192547"/>
          </a:xfrm>
        </p:spPr>
      </p:pic>
      <p:pic>
        <p:nvPicPr>
          <p:cNvPr id="5" name="Picture 4">
            <a:extLst>
              <a:ext uri="{FF2B5EF4-FFF2-40B4-BE49-F238E27FC236}">
                <a16:creationId xmlns:a16="http://schemas.microsoft.com/office/drawing/2014/main" id="{F420E4EC-E72D-4407-94C8-CB360D47F84E}"/>
              </a:ext>
            </a:extLst>
          </p:cNvPr>
          <p:cNvPicPr>
            <a:picLocks noChangeAspect="1"/>
          </p:cNvPicPr>
          <p:nvPr/>
        </p:nvPicPr>
        <p:blipFill>
          <a:blip r:embed="rId4"/>
          <a:stretch>
            <a:fillRect/>
          </a:stretch>
        </p:blipFill>
        <p:spPr>
          <a:xfrm>
            <a:off x="2827655" y="3147859"/>
            <a:ext cx="3706247" cy="2852073"/>
          </a:xfrm>
          <a:prstGeom prst="rect">
            <a:avLst/>
          </a:prstGeom>
        </p:spPr>
      </p:pic>
      <p:sp>
        <p:nvSpPr>
          <p:cNvPr id="7" name="Content Placeholder 7">
            <a:extLst>
              <a:ext uri="{FF2B5EF4-FFF2-40B4-BE49-F238E27FC236}">
                <a16:creationId xmlns:a16="http://schemas.microsoft.com/office/drawing/2014/main" id="{23FA2C94-D882-45C8-8664-686768DA80F3}"/>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96380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7B825B-23A0-4F66-9C0B-6B266D8B64B2}"/>
              </a:ext>
            </a:extLst>
          </p:cNvPr>
          <p:cNvSpPr>
            <a:spLocks noGrp="1"/>
          </p:cNvSpPr>
          <p:nvPr>
            <p:ph type="body" sz="quarter" idx="10"/>
          </p:nvPr>
        </p:nvSpPr>
        <p:spPr>
          <a:xfrm>
            <a:off x="406400" y="1446529"/>
            <a:ext cx="7105748" cy="3310665"/>
          </a:xfrm>
        </p:spPr>
        <p:txBody>
          <a:bodyPr rtlCol="0">
            <a:normAutofit/>
          </a:bodyPr>
          <a:lstStyle/>
          <a:p>
            <a:pPr rtl="0"/>
            <a:r>
              <a:rPr lang="es-US" sz="2400"/>
              <a:t>Se deben usar puentes cuando se requiera cruzar una zanja.</a:t>
            </a:r>
          </a:p>
          <a:p>
            <a:pPr rtl="0"/>
            <a:r>
              <a:rPr lang="es-US" sz="2400"/>
              <a:t>Los puentes deben tener una protección adecuada contra caídas, como barandas</a:t>
            </a:r>
          </a:p>
        </p:txBody>
      </p:sp>
      <p:sp>
        <p:nvSpPr>
          <p:cNvPr id="3" name="Text Placeholder 2">
            <a:extLst>
              <a:ext uri="{FF2B5EF4-FFF2-40B4-BE49-F238E27FC236}">
                <a16:creationId xmlns:a16="http://schemas.microsoft.com/office/drawing/2014/main" id="{070F5870-28D6-4482-B741-077225288FFB}"/>
              </a:ext>
            </a:extLst>
          </p:cNvPr>
          <p:cNvSpPr>
            <a:spLocks noGrp="1"/>
          </p:cNvSpPr>
          <p:nvPr>
            <p:ph type="body" sz="quarter" idx="13"/>
          </p:nvPr>
        </p:nvSpPr>
        <p:spPr>
          <a:xfrm>
            <a:off x="406400" y="461115"/>
            <a:ext cx="8972317" cy="914400"/>
          </a:xfrm>
        </p:spPr>
        <p:txBody>
          <a:bodyPr rtlCol="0"/>
          <a:lstStyle/>
          <a:p>
            <a:pPr rtl="0"/>
            <a:r>
              <a:rPr lang="es-US" sz="4000"/>
              <a:t>Cruzando las zanjas</a:t>
            </a:r>
          </a:p>
        </p:txBody>
      </p:sp>
      <p:pic>
        <p:nvPicPr>
          <p:cNvPr id="7" name="Content Placeholder 6" descr="A picture containing fence, outdoor, building, pen&#10;&#10;Description automatically generated">
            <a:extLst>
              <a:ext uri="{FF2B5EF4-FFF2-40B4-BE49-F238E27FC236}">
                <a16:creationId xmlns:a16="http://schemas.microsoft.com/office/drawing/2014/main" id="{A4072EC2-F88F-45BF-85AB-0CF6E98E36ED}"/>
              </a:ext>
            </a:extLst>
          </p:cNvPr>
          <p:cNvPicPr>
            <a:picLocks noGrp="1" noChangeAspect="1"/>
          </p:cNvPicPr>
          <p:nvPr>
            <p:ph sz="quarter" idx="14"/>
          </p:nvPr>
        </p:nvPicPr>
        <p:blipFill>
          <a:blip r:embed="rId3"/>
          <a:stretch>
            <a:fillRect/>
          </a:stretch>
        </p:blipFill>
        <p:spPr>
          <a:xfrm>
            <a:off x="3701023" y="3204146"/>
            <a:ext cx="3911238" cy="2929660"/>
          </a:xfrm>
        </p:spPr>
      </p:pic>
      <p:pic>
        <p:nvPicPr>
          <p:cNvPr id="5" name="Picture 4">
            <a:extLst>
              <a:ext uri="{FF2B5EF4-FFF2-40B4-BE49-F238E27FC236}">
                <a16:creationId xmlns:a16="http://schemas.microsoft.com/office/drawing/2014/main" id="{B2A8F7CD-05BA-4FD0-A77B-81C6994CFDF8}"/>
              </a:ext>
            </a:extLst>
          </p:cNvPr>
          <p:cNvPicPr>
            <a:picLocks noChangeAspect="1"/>
          </p:cNvPicPr>
          <p:nvPr/>
        </p:nvPicPr>
        <p:blipFill>
          <a:blip r:embed="rId4"/>
          <a:stretch>
            <a:fillRect/>
          </a:stretch>
        </p:blipFill>
        <p:spPr>
          <a:xfrm>
            <a:off x="7748915" y="1375515"/>
            <a:ext cx="4036685" cy="3027514"/>
          </a:xfrm>
          <a:prstGeom prst="rect">
            <a:avLst/>
          </a:prstGeom>
        </p:spPr>
      </p:pic>
      <p:sp>
        <p:nvSpPr>
          <p:cNvPr id="6" name="Content Placeholder 7">
            <a:extLst>
              <a:ext uri="{FF2B5EF4-FFF2-40B4-BE49-F238E27FC236}">
                <a16:creationId xmlns:a16="http://schemas.microsoft.com/office/drawing/2014/main" id="{2C84DB8B-0508-424A-A646-F1E35DA8F48A}"/>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749782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12E1F5-33ED-4824-870E-A5E3B37135A3}"/>
              </a:ext>
            </a:extLst>
          </p:cNvPr>
          <p:cNvSpPr>
            <a:spLocks noGrp="1"/>
          </p:cNvSpPr>
          <p:nvPr>
            <p:ph type="body" sz="quarter" idx="10"/>
          </p:nvPr>
        </p:nvSpPr>
        <p:spPr>
          <a:xfrm>
            <a:off x="391682" y="1494375"/>
            <a:ext cx="5663559" cy="3310665"/>
          </a:xfrm>
        </p:spPr>
        <p:txBody>
          <a:bodyPr rtlCol="0">
            <a:noAutofit/>
          </a:bodyPr>
          <a:lstStyle/>
          <a:p>
            <a:pPr rtl="0"/>
            <a:r>
              <a:rPr lang="es-US" sz="2400"/>
              <a:t>El apuntalamiento con madera es </a:t>
            </a:r>
            <a:br>
              <a:rPr lang="es-US" sz="2400"/>
            </a:br>
            <a:r>
              <a:rPr lang="es-US" sz="2400"/>
              <a:t>una antigua forma de protección.</a:t>
            </a:r>
          </a:p>
          <a:p>
            <a:pPr rtl="0"/>
            <a:r>
              <a:rPr lang="es-US" sz="2400"/>
              <a:t>El uso de apuntalamiento con madera requiere una gran experiencia para dimensionar adecuadamente los distintos elementos.</a:t>
            </a:r>
          </a:p>
          <a:p>
            <a:pPr rtl="0"/>
            <a:r>
              <a:rPr lang="es-US" sz="2400"/>
              <a:t>La instalación de apuntalamientos con madera debe realizarse de manera que los trabajadores no queden expuestos a los derrumbamientos.</a:t>
            </a:r>
          </a:p>
        </p:txBody>
      </p:sp>
      <p:sp>
        <p:nvSpPr>
          <p:cNvPr id="3" name="Text Placeholder 2">
            <a:extLst>
              <a:ext uri="{FF2B5EF4-FFF2-40B4-BE49-F238E27FC236}">
                <a16:creationId xmlns:a16="http://schemas.microsoft.com/office/drawing/2014/main" id="{6BB00C46-0689-40CE-9286-27031E17608C}"/>
              </a:ext>
            </a:extLst>
          </p:cNvPr>
          <p:cNvSpPr>
            <a:spLocks noGrp="1"/>
          </p:cNvSpPr>
          <p:nvPr>
            <p:ph type="body" sz="quarter" idx="13"/>
          </p:nvPr>
        </p:nvSpPr>
        <p:spPr>
          <a:xfrm>
            <a:off x="391682" y="461115"/>
            <a:ext cx="8987035" cy="914400"/>
          </a:xfrm>
        </p:spPr>
        <p:txBody>
          <a:bodyPr rtlCol="0"/>
          <a:lstStyle/>
          <a:p>
            <a:pPr rtl="0"/>
            <a:r>
              <a:rPr lang="es-US" sz="4000"/>
              <a:t>Apuntalamiento con madera</a:t>
            </a:r>
          </a:p>
        </p:txBody>
      </p:sp>
      <p:pic>
        <p:nvPicPr>
          <p:cNvPr id="10" name="Picture 9">
            <a:extLst>
              <a:ext uri="{FF2B5EF4-FFF2-40B4-BE49-F238E27FC236}">
                <a16:creationId xmlns:a16="http://schemas.microsoft.com/office/drawing/2014/main" id="{FDB545E4-B65B-4E7E-B183-773B725BEE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6169" y="1324715"/>
            <a:ext cx="4072732" cy="4858578"/>
          </a:xfrm>
          <a:prstGeom prst="rect">
            <a:avLst/>
          </a:prstGeom>
        </p:spPr>
      </p:pic>
      <p:sp>
        <p:nvSpPr>
          <p:cNvPr id="6" name="Content Placeholder 7">
            <a:extLst>
              <a:ext uri="{FF2B5EF4-FFF2-40B4-BE49-F238E27FC236}">
                <a16:creationId xmlns:a16="http://schemas.microsoft.com/office/drawing/2014/main" id="{D0DE498C-C84B-4EBF-B9B1-8FF510D241B8}"/>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1720361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3EB48-77F4-479E-932A-71D20A94D7A4}"/>
              </a:ext>
            </a:extLst>
          </p:cNvPr>
          <p:cNvSpPr>
            <a:spLocks noGrp="1"/>
          </p:cNvSpPr>
          <p:nvPr>
            <p:ph type="body" sz="quarter" idx="10"/>
          </p:nvPr>
        </p:nvSpPr>
        <p:spPr>
          <a:xfrm>
            <a:off x="226878" y="1475702"/>
            <a:ext cx="7383744" cy="3310665"/>
          </a:xfrm>
        </p:spPr>
        <p:txBody>
          <a:bodyPr rtlCol="0">
            <a:normAutofit/>
          </a:bodyPr>
          <a:lstStyle/>
          <a:p>
            <a:pPr rtl="0"/>
            <a:r>
              <a:rPr lang="es-US" sz="2400"/>
              <a:t>OSHA proporciona tablas para apuntalamientos con madera en la Subparte P Apéndice C.</a:t>
            </a:r>
          </a:p>
          <a:p>
            <a:pPr rtl="0"/>
            <a:r>
              <a:rPr lang="es-US" sz="2400"/>
              <a:t>Se especifican tamaños mínimos de los elementos para su uso en diferentes tipos de terreno. </a:t>
            </a:r>
          </a:p>
          <a:p>
            <a:pPr rtl="0"/>
            <a:r>
              <a:rPr lang="es-US" sz="2400"/>
              <a:t>La selección se basa en la profundidad y el ancho de la zanja donde se instalarán los elementos.</a:t>
            </a:r>
          </a:p>
          <a:p>
            <a:pPr rtl="0"/>
            <a:endParaRPr lang="en-US" sz="1600" dirty="0"/>
          </a:p>
        </p:txBody>
      </p:sp>
      <p:sp>
        <p:nvSpPr>
          <p:cNvPr id="3" name="Text Placeholder 2">
            <a:extLst>
              <a:ext uri="{FF2B5EF4-FFF2-40B4-BE49-F238E27FC236}">
                <a16:creationId xmlns:a16="http://schemas.microsoft.com/office/drawing/2014/main" id="{10AB446F-E71C-4F4D-8C3D-F30DD1869548}"/>
              </a:ext>
            </a:extLst>
          </p:cNvPr>
          <p:cNvSpPr>
            <a:spLocks noGrp="1"/>
          </p:cNvSpPr>
          <p:nvPr>
            <p:ph type="body" sz="quarter" idx="13"/>
          </p:nvPr>
        </p:nvSpPr>
        <p:spPr>
          <a:xfrm>
            <a:off x="403894" y="461115"/>
            <a:ext cx="8974824" cy="914400"/>
          </a:xfrm>
        </p:spPr>
        <p:txBody>
          <a:bodyPr rtlCol="0">
            <a:normAutofit fontScale="92500" lnSpcReduction="10000"/>
          </a:bodyPr>
          <a:lstStyle/>
          <a:p>
            <a:pPr rtl="0"/>
            <a:r>
              <a:rPr lang="es-US" sz="3600"/>
              <a:t>Uso de tablas en apuntalamientos </a:t>
            </a:r>
            <a:br>
              <a:rPr lang="es-US" sz="3600"/>
            </a:br>
            <a:r>
              <a:rPr lang="es-US" sz="3600"/>
              <a:t>con madera</a:t>
            </a:r>
          </a:p>
        </p:txBody>
      </p:sp>
      <p:pic>
        <p:nvPicPr>
          <p:cNvPr id="6" name="Picture 5">
            <a:extLst>
              <a:ext uri="{FF2B5EF4-FFF2-40B4-BE49-F238E27FC236}">
                <a16:creationId xmlns:a16="http://schemas.microsoft.com/office/drawing/2014/main" id="{8A12EC31-9287-45E4-8DCA-7358EDCAE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7294" y="1251018"/>
            <a:ext cx="3840812" cy="3462828"/>
          </a:xfrm>
          <a:prstGeom prst="rect">
            <a:avLst/>
          </a:prstGeom>
        </p:spPr>
      </p:pic>
      <p:pic>
        <p:nvPicPr>
          <p:cNvPr id="8" name="Picture 7">
            <a:extLst>
              <a:ext uri="{FF2B5EF4-FFF2-40B4-BE49-F238E27FC236}">
                <a16:creationId xmlns:a16="http://schemas.microsoft.com/office/drawing/2014/main" id="{F66A8B76-C191-4E2F-AA01-B1235623978F}"/>
              </a:ext>
            </a:extLst>
          </p:cNvPr>
          <p:cNvPicPr>
            <a:picLocks noChangeAspect="1"/>
          </p:cNvPicPr>
          <p:nvPr/>
        </p:nvPicPr>
        <p:blipFill>
          <a:blip r:embed="rId4"/>
          <a:stretch>
            <a:fillRect/>
          </a:stretch>
        </p:blipFill>
        <p:spPr>
          <a:xfrm>
            <a:off x="5431169" y="3996864"/>
            <a:ext cx="2849525" cy="2138313"/>
          </a:xfrm>
          <a:prstGeom prst="rect">
            <a:avLst/>
          </a:prstGeom>
        </p:spPr>
      </p:pic>
      <p:sp>
        <p:nvSpPr>
          <p:cNvPr id="7" name="Content Placeholder 7">
            <a:extLst>
              <a:ext uri="{FF2B5EF4-FFF2-40B4-BE49-F238E27FC236}">
                <a16:creationId xmlns:a16="http://schemas.microsoft.com/office/drawing/2014/main" id="{832DB3A8-007A-4D9C-AD67-61A42E4AFBDF}"/>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19830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501EC0C-B386-4BDF-A9DA-D7A12C1BC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9273" y="1020604"/>
            <a:ext cx="3092586" cy="3375148"/>
          </a:xfrm>
          <a:prstGeom prst="rect">
            <a:avLst/>
          </a:prstGeom>
        </p:spPr>
      </p:pic>
      <p:sp>
        <p:nvSpPr>
          <p:cNvPr id="2" name="Text Placeholder 1">
            <a:extLst>
              <a:ext uri="{FF2B5EF4-FFF2-40B4-BE49-F238E27FC236}">
                <a16:creationId xmlns:a16="http://schemas.microsoft.com/office/drawing/2014/main" id="{FF50BEEF-D348-4711-BF56-F1BADEA49C1E}"/>
              </a:ext>
            </a:extLst>
          </p:cNvPr>
          <p:cNvSpPr>
            <a:spLocks noGrp="1"/>
          </p:cNvSpPr>
          <p:nvPr>
            <p:ph type="body" sz="quarter" idx="10"/>
          </p:nvPr>
        </p:nvSpPr>
        <p:spPr>
          <a:xfrm>
            <a:off x="265986" y="1576970"/>
            <a:ext cx="6233287" cy="3310665"/>
          </a:xfrm>
        </p:spPr>
        <p:txBody>
          <a:bodyPr rtlCol="0">
            <a:noAutofit/>
          </a:bodyPr>
          <a:lstStyle/>
          <a:p>
            <a:pPr rtl="0"/>
            <a:r>
              <a:rPr lang="es-US" sz="2400"/>
              <a:t>Los sistemas fabricados deben instalarse de acuerdo con las instrucciones del fabricante o de la información proporcionada en la Subparte P Apéndice</a:t>
            </a:r>
          </a:p>
        </p:txBody>
      </p:sp>
      <p:sp>
        <p:nvSpPr>
          <p:cNvPr id="3" name="Text Placeholder 2">
            <a:extLst>
              <a:ext uri="{FF2B5EF4-FFF2-40B4-BE49-F238E27FC236}">
                <a16:creationId xmlns:a16="http://schemas.microsoft.com/office/drawing/2014/main" id="{161FD7E8-3540-402D-8E6A-0670B6A0F45B}"/>
              </a:ext>
            </a:extLst>
          </p:cNvPr>
          <p:cNvSpPr>
            <a:spLocks noGrp="1"/>
          </p:cNvSpPr>
          <p:nvPr>
            <p:ph type="body" sz="quarter" idx="13"/>
          </p:nvPr>
        </p:nvSpPr>
        <p:spPr>
          <a:xfrm>
            <a:off x="381000" y="461115"/>
            <a:ext cx="8997717" cy="914400"/>
          </a:xfrm>
        </p:spPr>
        <p:txBody>
          <a:bodyPr rtlCol="0"/>
          <a:lstStyle/>
          <a:p>
            <a:pPr rtl="0"/>
            <a:r>
              <a:rPr lang="es-US" sz="4000"/>
              <a:t>Apuntalamiento hidráulico</a:t>
            </a:r>
          </a:p>
        </p:txBody>
      </p:sp>
      <p:pic>
        <p:nvPicPr>
          <p:cNvPr id="8" name="Picture 7">
            <a:extLst>
              <a:ext uri="{FF2B5EF4-FFF2-40B4-BE49-F238E27FC236}">
                <a16:creationId xmlns:a16="http://schemas.microsoft.com/office/drawing/2014/main" id="{0FF3A44B-B318-4550-A5BE-08A4E42FE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4782" y="2832818"/>
            <a:ext cx="3590455" cy="3374849"/>
          </a:xfrm>
          <a:prstGeom prst="rect">
            <a:avLst/>
          </a:prstGeom>
        </p:spPr>
      </p:pic>
      <p:pic>
        <p:nvPicPr>
          <p:cNvPr id="7" name="Picture 6">
            <a:extLst>
              <a:ext uri="{FF2B5EF4-FFF2-40B4-BE49-F238E27FC236}">
                <a16:creationId xmlns:a16="http://schemas.microsoft.com/office/drawing/2014/main" id="{C81D351F-A06B-49BD-9EC5-A5DB1997B6DF}"/>
              </a:ext>
            </a:extLst>
          </p:cNvPr>
          <p:cNvPicPr>
            <a:picLocks noChangeAspect="1"/>
          </p:cNvPicPr>
          <p:nvPr/>
        </p:nvPicPr>
        <p:blipFill>
          <a:blip r:embed="rId5"/>
          <a:stretch>
            <a:fillRect/>
          </a:stretch>
        </p:blipFill>
        <p:spPr>
          <a:xfrm>
            <a:off x="3110358" y="3235409"/>
            <a:ext cx="2679070" cy="2937577"/>
          </a:xfrm>
          <a:prstGeom prst="rect">
            <a:avLst/>
          </a:prstGeom>
        </p:spPr>
      </p:pic>
      <p:sp>
        <p:nvSpPr>
          <p:cNvPr id="9" name="Content Placeholder 7">
            <a:extLst>
              <a:ext uri="{FF2B5EF4-FFF2-40B4-BE49-F238E27FC236}">
                <a16:creationId xmlns:a16="http://schemas.microsoft.com/office/drawing/2014/main" id="{8F47BDD1-F887-4E0C-BC81-195632E17172}"/>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318289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5BA622C-1F7D-4458-9988-8B4A79A988D8}"/>
              </a:ext>
            </a:extLst>
          </p:cNvPr>
          <p:cNvSpPr>
            <a:spLocks noGrp="1"/>
          </p:cNvSpPr>
          <p:nvPr>
            <p:ph type="body" sz="quarter" idx="13"/>
          </p:nvPr>
        </p:nvSpPr>
        <p:spPr>
          <a:xfrm>
            <a:off x="381000" y="461115"/>
            <a:ext cx="8997717" cy="914400"/>
          </a:xfrm>
        </p:spPr>
        <p:txBody>
          <a:bodyPr rtlCol="0">
            <a:normAutofit/>
          </a:bodyPr>
          <a:lstStyle/>
          <a:p>
            <a:pPr rtl="0"/>
            <a:r>
              <a:rPr lang="es-US" sz="3600"/>
              <a:t>Apuntalamiento hidráulico fabricado</a:t>
            </a:r>
          </a:p>
        </p:txBody>
      </p:sp>
      <p:pic>
        <p:nvPicPr>
          <p:cNvPr id="6" name="Picture 5">
            <a:extLst>
              <a:ext uri="{FF2B5EF4-FFF2-40B4-BE49-F238E27FC236}">
                <a16:creationId xmlns:a16="http://schemas.microsoft.com/office/drawing/2014/main" id="{C9034B9E-502E-4383-B83A-E38F315A5A25}"/>
              </a:ext>
            </a:extLst>
          </p:cNvPr>
          <p:cNvPicPr>
            <a:picLocks noChangeAspect="1"/>
          </p:cNvPicPr>
          <p:nvPr/>
        </p:nvPicPr>
        <p:blipFill>
          <a:blip r:embed="rId3"/>
          <a:stretch>
            <a:fillRect/>
          </a:stretch>
        </p:blipFill>
        <p:spPr>
          <a:xfrm>
            <a:off x="736918" y="1946790"/>
            <a:ext cx="6096000" cy="3836609"/>
          </a:xfrm>
          <a:prstGeom prst="rect">
            <a:avLst/>
          </a:prstGeom>
        </p:spPr>
      </p:pic>
      <p:pic>
        <p:nvPicPr>
          <p:cNvPr id="8" name="Picture 7">
            <a:extLst>
              <a:ext uri="{FF2B5EF4-FFF2-40B4-BE49-F238E27FC236}">
                <a16:creationId xmlns:a16="http://schemas.microsoft.com/office/drawing/2014/main" id="{5416B9C1-9506-40A6-A93E-709A035892CB}"/>
              </a:ext>
            </a:extLst>
          </p:cNvPr>
          <p:cNvPicPr>
            <a:picLocks noChangeAspect="1"/>
          </p:cNvPicPr>
          <p:nvPr/>
        </p:nvPicPr>
        <p:blipFill>
          <a:blip r:embed="rId4"/>
          <a:stretch>
            <a:fillRect/>
          </a:stretch>
        </p:blipFill>
        <p:spPr>
          <a:xfrm>
            <a:off x="7425030" y="1946790"/>
            <a:ext cx="4030052" cy="3836609"/>
          </a:xfrm>
          <a:prstGeom prst="rect">
            <a:avLst/>
          </a:prstGeom>
        </p:spPr>
      </p:pic>
      <p:sp>
        <p:nvSpPr>
          <p:cNvPr id="7" name="Content Placeholder 7">
            <a:extLst>
              <a:ext uri="{FF2B5EF4-FFF2-40B4-BE49-F238E27FC236}">
                <a16:creationId xmlns:a16="http://schemas.microsoft.com/office/drawing/2014/main" id="{C597FB17-D115-4FC2-83FA-BBA3E1CC2A4F}"/>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8787294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1ACEA-9140-4D39-A40D-29560C1FEEF5}"/>
              </a:ext>
            </a:extLst>
          </p:cNvPr>
          <p:cNvSpPr>
            <a:spLocks noGrp="1"/>
          </p:cNvSpPr>
          <p:nvPr>
            <p:ph type="body" sz="quarter" idx="13"/>
          </p:nvPr>
        </p:nvSpPr>
        <p:spPr>
          <a:xfrm>
            <a:off x="406400" y="461115"/>
            <a:ext cx="8972317" cy="914400"/>
          </a:xfrm>
        </p:spPr>
        <p:txBody>
          <a:bodyPr rtlCol="0"/>
          <a:lstStyle/>
          <a:p>
            <a:pPr rtl="0"/>
            <a:r>
              <a:rPr lang="es-US" sz="4000"/>
              <a:t>Apuntalamiento de ingeniería</a:t>
            </a:r>
          </a:p>
        </p:txBody>
      </p:sp>
      <p:pic>
        <p:nvPicPr>
          <p:cNvPr id="6" name="Picture 5">
            <a:extLst>
              <a:ext uri="{FF2B5EF4-FFF2-40B4-BE49-F238E27FC236}">
                <a16:creationId xmlns:a16="http://schemas.microsoft.com/office/drawing/2014/main" id="{BF0C2F33-EF80-4B86-AF4C-EAF2F663626E}"/>
              </a:ext>
            </a:extLst>
          </p:cNvPr>
          <p:cNvPicPr>
            <a:picLocks noChangeAspect="1"/>
          </p:cNvPicPr>
          <p:nvPr/>
        </p:nvPicPr>
        <p:blipFill>
          <a:blip r:embed="rId3"/>
          <a:stretch>
            <a:fillRect/>
          </a:stretch>
        </p:blipFill>
        <p:spPr>
          <a:xfrm>
            <a:off x="7257951" y="1216310"/>
            <a:ext cx="1928579" cy="4721973"/>
          </a:xfrm>
          <a:prstGeom prst="rect">
            <a:avLst/>
          </a:prstGeom>
        </p:spPr>
      </p:pic>
      <p:sp>
        <p:nvSpPr>
          <p:cNvPr id="7" name="Text Box 7">
            <a:extLst>
              <a:ext uri="{FF2B5EF4-FFF2-40B4-BE49-F238E27FC236}">
                <a16:creationId xmlns:a16="http://schemas.microsoft.com/office/drawing/2014/main" id="{8A1F4B10-A3F8-4EFA-84FF-9AD23EA7EFE4}"/>
              </a:ext>
            </a:extLst>
          </p:cNvPr>
          <p:cNvSpPr txBox="1">
            <a:spLocks noChangeArrowheads="1"/>
          </p:cNvSpPr>
          <p:nvPr/>
        </p:nvSpPr>
        <p:spPr bwMode="auto">
          <a:xfrm>
            <a:off x="824024" y="2032591"/>
            <a:ext cx="50292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rtl="0" eaLnBrk="1" fontAlgn="base" hangingPunct="1">
              <a:spcBef>
                <a:spcPct val="50000"/>
              </a:spcBef>
              <a:spcAft>
                <a:spcPct val="0"/>
              </a:spcAft>
            </a:pPr>
            <a:r>
              <a:rPr lang="es-US" sz="2800" b="1">
                <a:solidFill>
                  <a:srgbClr val="000000"/>
                </a:solidFill>
                <a:latin typeface="Arial" panose="020B0604020202020204" pitchFamily="34" charset="0"/>
              </a:rPr>
              <a:t>OSHA requiere que se diseñen sistemas de apoyo y que los diseños estén disponibles en el sitio.</a:t>
            </a:r>
          </a:p>
        </p:txBody>
      </p:sp>
      <p:sp>
        <p:nvSpPr>
          <p:cNvPr id="8" name="Content Placeholder 7">
            <a:extLst>
              <a:ext uri="{FF2B5EF4-FFF2-40B4-BE49-F238E27FC236}">
                <a16:creationId xmlns:a16="http://schemas.microsoft.com/office/drawing/2014/main" id="{7DF02793-D6B3-4C1D-96DB-B857D68FC655}"/>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340800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EE7862-2B81-4774-86D9-C6B5BC80971E}"/>
              </a:ext>
            </a:extLst>
          </p:cNvPr>
          <p:cNvSpPr>
            <a:spLocks noGrp="1"/>
          </p:cNvSpPr>
          <p:nvPr>
            <p:ph type="body" sz="quarter" idx="10"/>
          </p:nvPr>
        </p:nvSpPr>
        <p:spPr>
          <a:xfrm>
            <a:off x="371116" y="1643231"/>
            <a:ext cx="6221070" cy="3808887"/>
          </a:xfrm>
        </p:spPr>
        <p:txBody>
          <a:bodyPr rtlCol="0">
            <a:normAutofit/>
          </a:bodyPr>
          <a:lstStyle/>
          <a:p>
            <a:pPr rtl="0"/>
            <a:r>
              <a:rPr lang="es-US" sz="2000" b="1"/>
              <a:t>INCLINAR</a:t>
            </a:r>
            <a:r>
              <a:rPr lang="es-US" sz="2000"/>
              <a:t> o crear un muro de banco en la zanja recortando la pared de la zanja en un ángulo inclinado hacia fuera de la excavación.</a:t>
            </a:r>
          </a:p>
          <a:p>
            <a:pPr rtl="0"/>
            <a:r>
              <a:rPr lang="es-US" sz="2000" b="1"/>
              <a:t>APUNTALAR</a:t>
            </a:r>
            <a:r>
              <a:rPr lang="es-US" sz="2000"/>
              <a:t> las paredes de la zanja instalando soportes hidráulicos de aluminio u otros tipos de soportes para evitar el movimiento del terreno.</a:t>
            </a:r>
          </a:p>
          <a:p>
            <a:pPr rtl="0"/>
            <a:r>
              <a:rPr lang="es-US" sz="2000" b="1"/>
              <a:t>PROTEGER</a:t>
            </a:r>
            <a:r>
              <a:rPr lang="es-US" sz="2000"/>
              <a:t> las paredes de la zanja utilizando cajones de zanjas u otros tipos de soportes para prevenir derrumbes del suelo.</a:t>
            </a:r>
          </a:p>
          <a:p>
            <a:pPr rtl="0"/>
            <a:endParaRPr lang="en-US" sz="1600" dirty="0"/>
          </a:p>
        </p:txBody>
      </p:sp>
      <p:sp>
        <p:nvSpPr>
          <p:cNvPr id="3" name="Text Placeholder 2">
            <a:extLst>
              <a:ext uri="{FF2B5EF4-FFF2-40B4-BE49-F238E27FC236}">
                <a16:creationId xmlns:a16="http://schemas.microsoft.com/office/drawing/2014/main" id="{E9AE0209-09DC-4FD4-A6BE-CC3CD8FA9C20}"/>
              </a:ext>
            </a:extLst>
          </p:cNvPr>
          <p:cNvSpPr>
            <a:spLocks noGrp="1"/>
          </p:cNvSpPr>
          <p:nvPr>
            <p:ph type="body" sz="quarter" idx="13"/>
          </p:nvPr>
        </p:nvSpPr>
        <p:spPr>
          <a:xfrm>
            <a:off x="292800" y="491482"/>
            <a:ext cx="8354397" cy="914400"/>
          </a:xfrm>
        </p:spPr>
        <p:txBody>
          <a:bodyPr rtlCol="0">
            <a:normAutofit fontScale="92500"/>
          </a:bodyPr>
          <a:lstStyle/>
          <a:p>
            <a:pPr rtl="0"/>
            <a:r>
              <a:rPr lang="es-US" sz="3600"/>
              <a:t>Sistemas de protección para zanjas</a:t>
            </a:r>
          </a:p>
        </p:txBody>
      </p:sp>
      <p:pic>
        <p:nvPicPr>
          <p:cNvPr id="6" name="Content Placeholder 5">
            <a:extLst>
              <a:ext uri="{FF2B5EF4-FFF2-40B4-BE49-F238E27FC236}">
                <a16:creationId xmlns:a16="http://schemas.microsoft.com/office/drawing/2014/main" id="{98F11BE6-7B24-4660-A549-B1D8B298BF6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782609" y="1597980"/>
            <a:ext cx="4038275" cy="3662038"/>
          </a:xfrm>
        </p:spPr>
      </p:pic>
      <p:sp>
        <p:nvSpPr>
          <p:cNvPr id="5" name="Content Placeholder 7">
            <a:extLst>
              <a:ext uri="{FF2B5EF4-FFF2-40B4-BE49-F238E27FC236}">
                <a16:creationId xmlns:a16="http://schemas.microsoft.com/office/drawing/2014/main" id="{14278295-2DF0-49EC-A2CB-F135B393C6FB}"/>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514184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5D18ED-637D-4596-9251-A3FC74899E91}"/>
              </a:ext>
            </a:extLst>
          </p:cNvPr>
          <p:cNvSpPr>
            <a:spLocks noGrp="1"/>
          </p:cNvSpPr>
          <p:nvPr>
            <p:ph type="body" sz="quarter" idx="10"/>
          </p:nvPr>
        </p:nvSpPr>
        <p:spPr>
          <a:xfrm>
            <a:off x="797442" y="5581368"/>
            <a:ext cx="11456581" cy="754411"/>
          </a:xfrm>
        </p:spPr>
        <p:txBody>
          <a:bodyPr rtlCol="0">
            <a:noAutofit/>
          </a:bodyPr>
          <a:lstStyle/>
          <a:p>
            <a:pPr rtl="0"/>
            <a:r>
              <a:rPr lang="es-US" sz="2000"/>
              <a:t>Estos sistemas de apuntalamiento de pilotes fallan y no se diseñaron adecuadamente</a:t>
            </a:r>
          </a:p>
        </p:txBody>
      </p:sp>
      <p:sp>
        <p:nvSpPr>
          <p:cNvPr id="3" name="Text Placeholder 2">
            <a:extLst>
              <a:ext uri="{FF2B5EF4-FFF2-40B4-BE49-F238E27FC236}">
                <a16:creationId xmlns:a16="http://schemas.microsoft.com/office/drawing/2014/main" id="{F0FABF51-0BFF-48FA-99D3-58996C79BE76}"/>
              </a:ext>
            </a:extLst>
          </p:cNvPr>
          <p:cNvSpPr>
            <a:spLocks noGrp="1"/>
          </p:cNvSpPr>
          <p:nvPr>
            <p:ph type="body" sz="quarter" idx="13"/>
          </p:nvPr>
        </p:nvSpPr>
        <p:spPr>
          <a:xfrm>
            <a:off x="381000" y="461115"/>
            <a:ext cx="8997717" cy="914400"/>
          </a:xfrm>
        </p:spPr>
        <p:txBody>
          <a:bodyPr rtlCol="0">
            <a:normAutofit/>
          </a:bodyPr>
          <a:lstStyle/>
          <a:p>
            <a:pPr rtl="0"/>
            <a:r>
              <a:rPr lang="es-US" sz="4000"/>
              <a:t>Apuntalamiento mal diseñado</a:t>
            </a:r>
          </a:p>
          <a:p>
            <a:pPr rtl="0"/>
            <a:endParaRPr lang="en-US" sz="4000" dirty="0"/>
          </a:p>
        </p:txBody>
      </p:sp>
      <p:pic>
        <p:nvPicPr>
          <p:cNvPr id="6" name="Picture 5">
            <a:extLst>
              <a:ext uri="{FF2B5EF4-FFF2-40B4-BE49-F238E27FC236}">
                <a16:creationId xmlns:a16="http://schemas.microsoft.com/office/drawing/2014/main" id="{5BA5429C-B2FD-4AFF-8EEC-BA804696DA1F}"/>
              </a:ext>
            </a:extLst>
          </p:cNvPr>
          <p:cNvPicPr>
            <a:picLocks noChangeAspect="1"/>
          </p:cNvPicPr>
          <p:nvPr/>
        </p:nvPicPr>
        <p:blipFill rotWithShape="1">
          <a:blip r:embed="rId3"/>
          <a:srcRect l="26548"/>
          <a:stretch/>
        </p:blipFill>
        <p:spPr>
          <a:xfrm>
            <a:off x="7504146" y="1505752"/>
            <a:ext cx="3950936" cy="4034204"/>
          </a:xfrm>
          <a:prstGeom prst="rect">
            <a:avLst/>
          </a:prstGeom>
        </p:spPr>
      </p:pic>
      <p:pic>
        <p:nvPicPr>
          <p:cNvPr id="7" name="Picture 6">
            <a:extLst>
              <a:ext uri="{FF2B5EF4-FFF2-40B4-BE49-F238E27FC236}">
                <a16:creationId xmlns:a16="http://schemas.microsoft.com/office/drawing/2014/main" id="{3CF6CA9A-A62D-4A82-983A-5E36007A5CE1}"/>
              </a:ext>
            </a:extLst>
          </p:cNvPr>
          <p:cNvPicPr>
            <a:picLocks noChangeAspect="1"/>
          </p:cNvPicPr>
          <p:nvPr/>
        </p:nvPicPr>
        <p:blipFill>
          <a:blip r:embed="rId4"/>
          <a:stretch>
            <a:fillRect/>
          </a:stretch>
        </p:blipFill>
        <p:spPr>
          <a:xfrm>
            <a:off x="736918" y="1475630"/>
            <a:ext cx="5219160" cy="3906740"/>
          </a:xfrm>
          <a:prstGeom prst="rect">
            <a:avLst/>
          </a:prstGeom>
        </p:spPr>
      </p:pic>
      <p:sp>
        <p:nvSpPr>
          <p:cNvPr id="8" name="Content Placeholder 7">
            <a:extLst>
              <a:ext uri="{FF2B5EF4-FFF2-40B4-BE49-F238E27FC236}">
                <a16:creationId xmlns:a16="http://schemas.microsoft.com/office/drawing/2014/main" id="{0E2BB93E-F024-45B9-93BC-C558240E7512}"/>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pic>
        <p:nvPicPr>
          <p:cNvPr id="9" name="Graphic 8" descr="Badge Cross outline">
            <a:extLst>
              <a:ext uri="{FF2B5EF4-FFF2-40B4-BE49-F238E27FC236}">
                <a16:creationId xmlns:a16="http://schemas.microsoft.com/office/drawing/2014/main" id="{15480A86-3571-4787-8480-996858BE23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96139" y="2170685"/>
            <a:ext cx="2516372" cy="2516372"/>
          </a:xfrm>
          <a:prstGeom prst="rect">
            <a:avLst/>
          </a:prstGeom>
        </p:spPr>
      </p:pic>
      <p:pic>
        <p:nvPicPr>
          <p:cNvPr id="10" name="Graphic 9" descr="Badge Cross outline">
            <a:extLst>
              <a:ext uri="{FF2B5EF4-FFF2-40B4-BE49-F238E27FC236}">
                <a16:creationId xmlns:a16="http://schemas.microsoft.com/office/drawing/2014/main" id="{A04CC045-281C-43E7-B8AF-82A77ECE82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81237" y="2057271"/>
            <a:ext cx="2516372" cy="2516372"/>
          </a:xfrm>
          <a:prstGeom prst="rect">
            <a:avLst/>
          </a:prstGeom>
        </p:spPr>
      </p:pic>
    </p:spTree>
    <p:extLst>
      <p:ext uri="{BB962C8B-B14F-4D97-AF65-F5344CB8AC3E}">
        <p14:creationId xmlns:p14="http://schemas.microsoft.com/office/powerpoint/2010/main" val="3843800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FE01D4F-1A41-45F8-B59E-52F37F065A6B}"/>
              </a:ext>
            </a:extLst>
          </p:cNvPr>
          <p:cNvSpPr>
            <a:spLocks noGrp="1"/>
          </p:cNvSpPr>
          <p:nvPr>
            <p:ph type="body" sz="quarter" idx="10"/>
          </p:nvPr>
        </p:nvSpPr>
        <p:spPr>
          <a:xfrm>
            <a:off x="381049" y="1474325"/>
            <a:ext cx="6891947" cy="3310665"/>
          </a:xfrm>
        </p:spPr>
        <p:txBody>
          <a:bodyPr rtlCol="0">
            <a:normAutofit/>
          </a:bodyPr>
          <a:lstStyle/>
          <a:p>
            <a:pPr rtl="0"/>
            <a:r>
              <a:rPr lang="es-US" sz="2800"/>
              <a:t>Estos sistemas de apuntalamiento deben estar completamente diseñados</a:t>
            </a:r>
          </a:p>
        </p:txBody>
      </p:sp>
      <p:sp>
        <p:nvSpPr>
          <p:cNvPr id="3" name="Text Placeholder 2">
            <a:extLst>
              <a:ext uri="{FF2B5EF4-FFF2-40B4-BE49-F238E27FC236}">
                <a16:creationId xmlns:a16="http://schemas.microsoft.com/office/drawing/2014/main" id="{C7173DA6-04F8-4ADB-AA05-C9B3C2644D78}"/>
              </a:ext>
            </a:extLst>
          </p:cNvPr>
          <p:cNvSpPr>
            <a:spLocks noGrp="1"/>
          </p:cNvSpPr>
          <p:nvPr>
            <p:ph type="body" sz="quarter" idx="13"/>
          </p:nvPr>
        </p:nvSpPr>
        <p:spPr>
          <a:xfrm>
            <a:off x="381050" y="461115"/>
            <a:ext cx="8997667" cy="914400"/>
          </a:xfrm>
        </p:spPr>
        <p:txBody>
          <a:bodyPr rtlCol="0">
            <a:normAutofit fontScale="92500" lnSpcReduction="10000"/>
          </a:bodyPr>
          <a:lstStyle/>
          <a:p>
            <a:pPr rtl="0"/>
            <a:r>
              <a:rPr lang="es-US" sz="3600"/>
              <a:t>Sistemas de apuntalamiento de grandes excavaciones</a:t>
            </a:r>
          </a:p>
        </p:txBody>
      </p:sp>
      <p:pic>
        <p:nvPicPr>
          <p:cNvPr id="6" name="Picture 5">
            <a:extLst>
              <a:ext uri="{FF2B5EF4-FFF2-40B4-BE49-F238E27FC236}">
                <a16:creationId xmlns:a16="http://schemas.microsoft.com/office/drawing/2014/main" id="{3BFFFC29-B285-4A7B-A0AB-177AA757D30F}"/>
              </a:ext>
            </a:extLst>
          </p:cNvPr>
          <p:cNvPicPr>
            <a:picLocks noChangeAspect="1"/>
          </p:cNvPicPr>
          <p:nvPr/>
        </p:nvPicPr>
        <p:blipFill>
          <a:blip r:embed="rId3"/>
          <a:stretch>
            <a:fillRect/>
          </a:stretch>
        </p:blipFill>
        <p:spPr>
          <a:xfrm>
            <a:off x="1497629" y="2579272"/>
            <a:ext cx="4194412" cy="2804403"/>
          </a:xfrm>
          <a:prstGeom prst="rect">
            <a:avLst/>
          </a:prstGeom>
        </p:spPr>
      </p:pic>
      <p:pic>
        <p:nvPicPr>
          <p:cNvPr id="8" name="Picture 7">
            <a:extLst>
              <a:ext uri="{FF2B5EF4-FFF2-40B4-BE49-F238E27FC236}">
                <a16:creationId xmlns:a16="http://schemas.microsoft.com/office/drawing/2014/main" id="{68D8CC6A-0C4E-4429-8915-898441D7E93B}"/>
              </a:ext>
            </a:extLst>
          </p:cNvPr>
          <p:cNvPicPr>
            <a:picLocks noChangeAspect="1"/>
          </p:cNvPicPr>
          <p:nvPr/>
        </p:nvPicPr>
        <p:blipFill>
          <a:blip r:embed="rId4"/>
          <a:stretch>
            <a:fillRect/>
          </a:stretch>
        </p:blipFill>
        <p:spPr>
          <a:xfrm>
            <a:off x="7358696" y="2122300"/>
            <a:ext cx="4040041" cy="3261375"/>
          </a:xfrm>
          <a:prstGeom prst="rect">
            <a:avLst/>
          </a:prstGeom>
        </p:spPr>
      </p:pic>
      <p:sp>
        <p:nvSpPr>
          <p:cNvPr id="5" name="TextBox 4">
            <a:extLst>
              <a:ext uri="{FF2B5EF4-FFF2-40B4-BE49-F238E27FC236}">
                <a16:creationId xmlns:a16="http://schemas.microsoft.com/office/drawing/2014/main" id="{D905BB28-0E81-4DA7-B92B-1CB17F3A6DF3}"/>
              </a:ext>
            </a:extLst>
          </p:cNvPr>
          <p:cNvSpPr txBox="1"/>
          <p:nvPr/>
        </p:nvSpPr>
        <p:spPr>
          <a:xfrm>
            <a:off x="7358695" y="5367298"/>
            <a:ext cx="4040041" cy="707886"/>
          </a:xfrm>
          <a:prstGeom prst="rect">
            <a:avLst/>
          </a:prstGeom>
          <a:noFill/>
        </p:spPr>
        <p:txBody>
          <a:bodyPr wrap="square" rtlCol="0">
            <a:spAutoFit/>
          </a:bodyPr>
          <a:lstStyle/>
          <a:p>
            <a:pPr algn="ctr" rtl="0"/>
            <a:r>
              <a:rPr lang="es-US" sz="2000"/>
              <a:t>Caison perforado y sistema dirigido de pilotes en H</a:t>
            </a:r>
          </a:p>
        </p:txBody>
      </p:sp>
      <p:sp>
        <p:nvSpPr>
          <p:cNvPr id="7" name="TextBox 6">
            <a:extLst>
              <a:ext uri="{FF2B5EF4-FFF2-40B4-BE49-F238E27FC236}">
                <a16:creationId xmlns:a16="http://schemas.microsoft.com/office/drawing/2014/main" id="{B7B04EB0-C330-456B-9A99-B31A023315AA}"/>
              </a:ext>
            </a:extLst>
          </p:cNvPr>
          <p:cNvSpPr txBox="1"/>
          <p:nvPr/>
        </p:nvSpPr>
        <p:spPr>
          <a:xfrm>
            <a:off x="1419250" y="5383675"/>
            <a:ext cx="4333875" cy="707886"/>
          </a:xfrm>
          <a:prstGeom prst="rect">
            <a:avLst/>
          </a:prstGeom>
          <a:noFill/>
        </p:spPr>
        <p:txBody>
          <a:bodyPr wrap="square" rtlCol="0">
            <a:spAutoFit/>
          </a:bodyPr>
          <a:lstStyle/>
          <a:p>
            <a:pPr algn="ctr" rtl="0"/>
            <a:r>
              <a:rPr lang="es-US" sz="2000"/>
              <a:t>Amarre de refuerzo, sistema anclado y de hormigón proyectado</a:t>
            </a:r>
          </a:p>
        </p:txBody>
      </p:sp>
      <p:sp>
        <p:nvSpPr>
          <p:cNvPr id="9" name="Content Placeholder 7">
            <a:extLst>
              <a:ext uri="{FF2B5EF4-FFF2-40B4-BE49-F238E27FC236}">
                <a16:creationId xmlns:a16="http://schemas.microsoft.com/office/drawing/2014/main" id="{A87EC91C-FA55-4847-8657-63BCD127F124}"/>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224350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B0806C-2C20-4E74-8149-09906CE68929}"/>
              </a:ext>
            </a:extLst>
          </p:cNvPr>
          <p:cNvSpPr>
            <a:spLocks noGrp="1"/>
          </p:cNvSpPr>
          <p:nvPr>
            <p:ph type="body" sz="quarter" idx="10"/>
          </p:nvPr>
        </p:nvSpPr>
        <p:spPr>
          <a:xfrm>
            <a:off x="393700" y="901604"/>
            <a:ext cx="5288751" cy="1066650"/>
          </a:xfrm>
        </p:spPr>
        <p:txBody>
          <a:bodyPr rtlCol="0">
            <a:normAutofit/>
          </a:bodyPr>
          <a:lstStyle/>
          <a:p>
            <a:pPr rtl="0"/>
            <a:r>
              <a:rPr lang="es-US" sz="2000"/>
              <a:t>Sistema de revestimiento de madera </a:t>
            </a:r>
            <a:br>
              <a:rPr lang="es-US" sz="2000"/>
            </a:br>
            <a:r>
              <a:rPr lang="es-US" sz="2000"/>
              <a:t>y pilotes H</a:t>
            </a:r>
          </a:p>
        </p:txBody>
      </p:sp>
      <p:pic>
        <p:nvPicPr>
          <p:cNvPr id="6" name="Picture 5">
            <a:extLst>
              <a:ext uri="{FF2B5EF4-FFF2-40B4-BE49-F238E27FC236}">
                <a16:creationId xmlns:a16="http://schemas.microsoft.com/office/drawing/2014/main" id="{72ACC8D6-B50E-4FF2-B021-D598525F7416}"/>
              </a:ext>
            </a:extLst>
          </p:cNvPr>
          <p:cNvPicPr>
            <a:picLocks noChangeAspect="1"/>
          </p:cNvPicPr>
          <p:nvPr/>
        </p:nvPicPr>
        <p:blipFill>
          <a:blip r:embed="rId3"/>
          <a:stretch>
            <a:fillRect/>
          </a:stretch>
        </p:blipFill>
        <p:spPr>
          <a:xfrm>
            <a:off x="6663565" y="1673206"/>
            <a:ext cx="4945534" cy="3707913"/>
          </a:xfrm>
          <a:prstGeom prst="rect">
            <a:avLst/>
          </a:prstGeom>
        </p:spPr>
      </p:pic>
      <p:pic>
        <p:nvPicPr>
          <p:cNvPr id="7" name="Picture 6">
            <a:extLst>
              <a:ext uri="{FF2B5EF4-FFF2-40B4-BE49-F238E27FC236}">
                <a16:creationId xmlns:a16="http://schemas.microsoft.com/office/drawing/2014/main" id="{06612C9C-7651-40B2-8407-BD54BD3F307C}"/>
              </a:ext>
            </a:extLst>
          </p:cNvPr>
          <p:cNvPicPr>
            <a:picLocks noChangeAspect="1"/>
          </p:cNvPicPr>
          <p:nvPr/>
        </p:nvPicPr>
        <p:blipFill>
          <a:blip r:embed="rId4"/>
          <a:stretch>
            <a:fillRect/>
          </a:stretch>
        </p:blipFill>
        <p:spPr>
          <a:xfrm>
            <a:off x="489984" y="1751122"/>
            <a:ext cx="5038452" cy="3629997"/>
          </a:xfrm>
          <a:prstGeom prst="rect">
            <a:avLst/>
          </a:prstGeom>
        </p:spPr>
      </p:pic>
      <p:sp>
        <p:nvSpPr>
          <p:cNvPr id="8" name="Content Placeholder 7">
            <a:extLst>
              <a:ext uri="{FF2B5EF4-FFF2-40B4-BE49-F238E27FC236}">
                <a16:creationId xmlns:a16="http://schemas.microsoft.com/office/drawing/2014/main" id="{42B68158-1B02-4018-AA2C-A1969B03057E}"/>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315423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D2C687-ABD8-4143-8429-765DCA1EE465}"/>
              </a:ext>
            </a:extLst>
          </p:cNvPr>
          <p:cNvSpPr>
            <a:spLocks noGrp="1"/>
          </p:cNvSpPr>
          <p:nvPr>
            <p:ph type="body" sz="quarter" idx="10"/>
          </p:nvPr>
        </p:nvSpPr>
        <p:spPr>
          <a:xfrm>
            <a:off x="381000" y="1632599"/>
            <a:ext cx="4333875" cy="3310665"/>
          </a:xfrm>
        </p:spPr>
        <p:txBody>
          <a:bodyPr rtlCol="0">
            <a:normAutofit/>
          </a:bodyPr>
          <a:lstStyle/>
          <a:p>
            <a:pPr rtl="0"/>
            <a:r>
              <a:rPr lang="es-US" sz="2400"/>
              <a:t>Las pilas de escombros siempre deben mantenerse al menos a 2 pies de distancia de la parte superior de la excavación</a:t>
            </a:r>
          </a:p>
        </p:txBody>
      </p:sp>
      <p:sp>
        <p:nvSpPr>
          <p:cNvPr id="3" name="Text Placeholder 2">
            <a:extLst>
              <a:ext uri="{FF2B5EF4-FFF2-40B4-BE49-F238E27FC236}">
                <a16:creationId xmlns:a16="http://schemas.microsoft.com/office/drawing/2014/main" id="{3F240856-6594-4D4D-81A7-20EB80CDBBD2}"/>
              </a:ext>
            </a:extLst>
          </p:cNvPr>
          <p:cNvSpPr>
            <a:spLocks noGrp="1"/>
          </p:cNvSpPr>
          <p:nvPr>
            <p:ph type="body" sz="quarter" idx="13"/>
          </p:nvPr>
        </p:nvSpPr>
        <p:spPr>
          <a:xfrm>
            <a:off x="381000" y="461115"/>
            <a:ext cx="8997717" cy="914400"/>
          </a:xfrm>
        </p:spPr>
        <p:txBody>
          <a:bodyPr rtlCol="0"/>
          <a:lstStyle/>
          <a:p>
            <a:pPr rtl="0"/>
            <a:r>
              <a:rPr lang="es-US" sz="4000"/>
              <a:t>Pilas de escombros</a:t>
            </a:r>
          </a:p>
        </p:txBody>
      </p:sp>
      <p:pic>
        <p:nvPicPr>
          <p:cNvPr id="6" name="Content Placeholder 5">
            <a:extLst>
              <a:ext uri="{FF2B5EF4-FFF2-40B4-BE49-F238E27FC236}">
                <a16:creationId xmlns:a16="http://schemas.microsoft.com/office/drawing/2014/main" id="{EFBAF1EF-551E-4DF0-A7D7-DBCDD3EA3539}"/>
              </a:ext>
            </a:extLst>
          </p:cNvPr>
          <p:cNvPicPr>
            <a:picLocks noGrp="1" noChangeAspect="1"/>
          </p:cNvPicPr>
          <p:nvPr>
            <p:ph sz="quarter" idx="14"/>
          </p:nvPr>
        </p:nvPicPr>
        <p:blipFill>
          <a:blip r:embed="rId3"/>
          <a:stretch>
            <a:fillRect/>
          </a:stretch>
        </p:blipFill>
        <p:spPr>
          <a:xfrm>
            <a:off x="5058093" y="1632599"/>
            <a:ext cx="6363744" cy="4242502"/>
          </a:xfrm>
        </p:spPr>
      </p:pic>
      <p:sp>
        <p:nvSpPr>
          <p:cNvPr id="5" name="Content Placeholder 7">
            <a:extLst>
              <a:ext uri="{FF2B5EF4-FFF2-40B4-BE49-F238E27FC236}">
                <a16:creationId xmlns:a16="http://schemas.microsoft.com/office/drawing/2014/main" id="{C1ACAC59-D10E-4379-9E28-FB5F9D850877}"/>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9431016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62AD45-708C-41DF-92E0-1BC5F52CF40E}"/>
              </a:ext>
            </a:extLst>
          </p:cNvPr>
          <p:cNvSpPr>
            <a:spLocks noGrp="1"/>
          </p:cNvSpPr>
          <p:nvPr>
            <p:ph type="body" sz="quarter" idx="10"/>
          </p:nvPr>
        </p:nvSpPr>
        <p:spPr>
          <a:xfrm>
            <a:off x="393701" y="1712224"/>
            <a:ext cx="6469616" cy="3067799"/>
          </a:xfrm>
        </p:spPr>
        <p:txBody>
          <a:bodyPr rtlCol="0">
            <a:normAutofit/>
          </a:bodyPr>
          <a:lstStyle/>
          <a:p>
            <a:pPr rtl="0"/>
            <a:r>
              <a:rPr lang="es-US" sz="2400"/>
              <a:t>A veces, los trabajadores que utilizan compactadores portátiles pueden estar expuestos a peligros en las excavaciones</a:t>
            </a:r>
          </a:p>
        </p:txBody>
      </p:sp>
      <p:sp>
        <p:nvSpPr>
          <p:cNvPr id="3" name="Text Placeholder 2">
            <a:extLst>
              <a:ext uri="{FF2B5EF4-FFF2-40B4-BE49-F238E27FC236}">
                <a16:creationId xmlns:a16="http://schemas.microsoft.com/office/drawing/2014/main" id="{BB562002-7C4D-495A-AB90-50D7EFDB6FCB}"/>
              </a:ext>
            </a:extLst>
          </p:cNvPr>
          <p:cNvSpPr>
            <a:spLocks noGrp="1"/>
          </p:cNvSpPr>
          <p:nvPr>
            <p:ph type="body" sz="quarter" idx="13"/>
          </p:nvPr>
        </p:nvSpPr>
        <p:spPr>
          <a:xfrm>
            <a:off x="393700" y="461115"/>
            <a:ext cx="8985017" cy="914400"/>
          </a:xfrm>
        </p:spPr>
        <p:txBody>
          <a:bodyPr rtlCol="0">
            <a:normAutofit/>
          </a:bodyPr>
          <a:lstStyle/>
          <a:p>
            <a:pPr rtl="0"/>
            <a:r>
              <a:rPr lang="es-US" sz="2800"/>
              <a:t>Los trabajadores deben estar protegidos </a:t>
            </a:r>
            <a:br>
              <a:rPr lang="es-US" sz="2800"/>
            </a:br>
            <a:r>
              <a:rPr lang="es-US" sz="2800"/>
              <a:t>al compactar el terreno rellenado.</a:t>
            </a:r>
          </a:p>
        </p:txBody>
      </p:sp>
      <p:pic>
        <p:nvPicPr>
          <p:cNvPr id="5" name="Picture 4">
            <a:extLst>
              <a:ext uri="{FF2B5EF4-FFF2-40B4-BE49-F238E27FC236}">
                <a16:creationId xmlns:a16="http://schemas.microsoft.com/office/drawing/2014/main" id="{DE37FFF6-915F-439E-8949-76BECFEFD85F}"/>
              </a:ext>
            </a:extLst>
          </p:cNvPr>
          <p:cNvPicPr>
            <a:picLocks noChangeAspect="1"/>
          </p:cNvPicPr>
          <p:nvPr/>
        </p:nvPicPr>
        <p:blipFill>
          <a:blip r:embed="rId2"/>
          <a:stretch>
            <a:fillRect/>
          </a:stretch>
        </p:blipFill>
        <p:spPr>
          <a:xfrm>
            <a:off x="8618861" y="1553316"/>
            <a:ext cx="3179438" cy="4477708"/>
          </a:xfrm>
          <a:prstGeom prst="rect">
            <a:avLst/>
          </a:prstGeom>
        </p:spPr>
      </p:pic>
      <p:pic>
        <p:nvPicPr>
          <p:cNvPr id="6" name="Picture 5">
            <a:extLst>
              <a:ext uri="{FF2B5EF4-FFF2-40B4-BE49-F238E27FC236}">
                <a16:creationId xmlns:a16="http://schemas.microsoft.com/office/drawing/2014/main" id="{5BAA79A2-FA07-488E-82AA-0D0D4627FFF2}"/>
              </a:ext>
            </a:extLst>
          </p:cNvPr>
          <p:cNvPicPr>
            <a:picLocks noChangeAspect="1"/>
          </p:cNvPicPr>
          <p:nvPr/>
        </p:nvPicPr>
        <p:blipFill>
          <a:blip r:embed="rId3"/>
          <a:stretch>
            <a:fillRect/>
          </a:stretch>
        </p:blipFill>
        <p:spPr>
          <a:xfrm>
            <a:off x="3057525" y="2963225"/>
            <a:ext cx="4333875" cy="3067799"/>
          </a:xfrm>
          <a:prstGeom prst="rect">
            <a:avLst/>
          </a:prstGeom>
        </p:spPr>
      </p:pic>
      <p:sp>
        <p:nvSpPr>
          <p:cNvPr id="8" name="Content Placeholder 7">
            <a:extLst>
              <a:ext uri="{FF2B5EF4-FFF2-40B4-BE49-F238E27FC236}">
                <a16:creationId xmlns:a16="http://schemas.microsoft.com/office/drawing/2014/main" id="{E50A8AF4-8BAF-4DD1-B5DA-27F88EEBBF63}"/>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1528089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1F5C87-7178-49CC-AFB7-FD8E2E37FDFF}"/>
              </a:ext>
            </a:extLst>
          </p:cNvPr>
          <p:cNvSpPr>
            <a:spLocks noGrp="1"/>
          </p:cNvSpPr>
          <p:nvPr>
            <p:ph type="body" sz="quarter" idx="10"/>
          </p:nvPr>
        </p:nvSpPr>
        <p:spPr>
          <a:xfrm>
            <a:off x="381000" y="1871831"/>
            <a:ext cx="6509125" cy="3310665"/>
          </a:xfrm>
        </p:spPr>
        <p:txBody>
          <a:bodyPr rtlCol="0">
            <a:noAutofit/>
          </a:bodyPr>
          <a:lstStyle/>
          <a:p>
            <a:pPr rtl="0"/>
            <a:r>
              <a:rPr lang="es-US" sz="2400"/>
              <a:t>La compactación de terreno se logra mejor con compactadores que no requieren que los empleados ingresen a las zanjas.</a:t>
            </a:r>
          </a:p>
        </p:txBody>
      </p:sp>
      <p:sp>
        <p:nvSpPr>
          <p:cNvPr id="3" name="Text Placeholder 2">
            <a:extLst>
              <a:ext uri="{FF2B5EF4-FFF2-40B4-BE49-F238E27FC236}">
                <a16:creationId xmlns:a16="http://schemas.microsoft.com/office/drawing/2014/main" id="{5FE27979-9227-489E-9352-DA853E009E23}"/>
              </a:ext>
            </a:extLst>
          </p:cNvPr>
          <p:cNvSpPr>
            <a:spLocks noGrp="1"/>
          </p:cNvSpPr>
          <p:nvPr>
            <p:ph type="body" sz="quarter" idx="13"/>
          </p:nvPr>
        </p:nvSpPr>
        <p:spPr>
          <a:xfrm>
            <a:off x="381000" y="461115"/>
            <a:ext cx="8997717" cy="914400"/>
          </a:xfrm>
        </p:spPr>
        <p:txBody>
          <a:bodyPr rtlCol="0">
            <a:normAutofit/>
          </a:bodyPr>
          <a:lstStyle/>
          <a:p>
            <a:pPr rtl="0"/>
            <a:r>
              <a:rPr lang="es-US" sz="3600"/>
              <a:t>Compactación de terreno en zanjas</a:t>
            </a:r>
          </a:p>
        </p:txBody>
      </p:sp>
      <p:pic>
        <p:nvPicPr>
          <p:cNvPr id="6" name="Content Placeholder 5">
            <a:extLst>
              <a:ext uri="{FF2B5EF4-FFF2-40B4-BE49-F238E27FC236}">
                <a16:creationId xmlns:a16="http://schemas.microsoft.com/office/drawing/2014/main" id="{301A4F8E-839F-420D-B6B6-60592212F4AF}"/>
              </a:ext>
            </a:extLst>
          </p:cNvPr>
          <p:cNvPicPr>
            <a:picLocks noGrp="1" noChangeAspect="1"/>
          </p:cNvPicPr>
          <p:nvPr>
            <p:ph sz="quarter" idx="14"/>
          </p:nvPr>
        </p:nvPicPr>
        <p:blipFill>
          <a:blip r:embed="rId3"/>
          <a:stretch>
            <a:fillRect/>
          </a:stretch>
        </p:blipFill>
        <p:spPr>
          <a:xfrm>
            <a:off x="2217774" y="3429000"/>
            <a:ext cx="3084103" cy="2544062"/>
          </a:xfrm>
        </p:spPr>
      </p:pic>
      <p:pic>
        <p:nvPicPr>
          <p:cNvPr id="10" name="Picture 9">
            <a:extLst>
              <a:ext uri="{FF2B5EF4-FFF2-40B4-BE49-F238E27FC236}">
                <a16:creationId xmlns:a16="http://schemas.microsoft.com/office/drawing/2014/main" id="{EC6ADC3F-9249-418D-813E-8AB827D20E7C}"/>
              </a:ext>
            </a:extLst>
          </p:cNvPr>
          <p:cNvPicPr>
            <a:picLocks noChangeAspect="1"/>
          </p:cNvPicPr>
          <p:nvPr/>
        </p:nvPicPr>
        <p:blipFill>
          <a:blip r:embed="rId4"/>
          <a:stretch>
            <a:fillRect/>
          </a:stretch>
        </p:blipFill>
        <p:spPr>
          <a:xfrm>
            <a:off x="7457132" y="1871831"/>
            <a:ext cx="3843169" cy="3843169"/>
          </a:xfrm>
          <a:prstGeom prst="rect">
            <a:avLst/>
          </a:prstGeom>
        </p:spPr>
      </p:pic>
      <p:sp>
        <p:nvSpPr>
          <p:cNvPr id="7" name="Content Placeholder 7">
            <a:extLst>
              <a:ext uri="{FF2B5EF4-FFF2-40B4-BE49-F238E27FC236}">
                <a16:creationId xmlns:a16="http://schemas.microsoft.com/office/drawing/2014/main" id="{F78BB07D-A3AA-4819-AC20-0FEAE1995639}"/>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248212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AD60FA-3E61-498F-BD88-F151D7A64D74}"/>
              </a:ext>
            </a:extLst>
          </p:cNvPr>
          <p:cNvSpPr>
            <a:spLocks noGrp="1"/>
          </p:cNvSpPr>
          <p:nvPr>
            <p:ph type="body" sz="quarter" idx="10"/>
          </p:nvPr>
        </p:nvSpPr>
        <p:spPr>
          <a:xfrm>
            <a:off x="393700" y="1871831"/>
            <a:ext cx="4333875" cy="1353969"/>
          </a:xfrm>
        </p:spPr>
        <p:txBody>
          <a:bodyPr rtlCol="0">
            <a:normAutofit/>
          </a:bodyPr>
          <a:lstStyle/>
          <a:p>
            <a:pPr rtl="0"/>
            <a:r>
              <a:rPr lang="es-US" sz="2400"/>
              <a:t>Los compactadores remotos son un método seguro para compactar suelos</a:t>
            </a:r>
          </a:p>
        </p:txBody>
      </p:sp>
      <p:sp>
        <p:nvSpPr>
          <p:cNvPr id="3" name="Text Placeholder 2">
            <a:extLst>
              <a:ext uri="{FF2B5EF4-FFF2-40B4-BE49-F238E27FC236}">
                <a16:creationId xmlns:a16="http://schemas.microsoft.com/office/drawing/2014/main" id="{9D1E459F-DD27-4189-8181-0DDEAE8176A8}"/>
              </a:ext>
            </a:extLst>
          </p:cNvPr>
          <p:cNvSpPr>
            <a:spLocks noGrp="1"/>
          </p:cNvSpPr>
          <p:nvPr>
            <p:ph type="body" sz="quarter" idx="13"/>
          </p:nvPr>
        </p:nvSpPr>
        <p:spPr>
          <a:xfrm>
            <a:off x="393700" y="461115"/>
            <a:ext cx="8985017" cy="914400"/>
          </a:xfrm>
        </p:spPr>
        <p:txBody>
          <a:bodyPr rtlCol="0">
            <a:normAutofit/>
          </a:bodyPr>
          <a:lstStyle/>
          <a:p>
            <a:pPr rtl="0"/>
            <a:r>
              <a:rPr lang="es-US" sz="3600"/>
              <a:t>Compactadores de control remoto</a:t>
            </a:r>
          </a:p>
        </p:txBody>
      </p:sp>
      <p:pic>
        <p:nvPicPr>
          <p:cNvPr id="5" name="Picture 4">
            <a:extLst>
              <a:ext uri="{FF2B5EF4-FFF2-40B4-BE49-F238E27FC236}">
                <a16:creationId xmlns:a16="http://schemas.microsoft.com/office/drawing/2014/main" id="{E995578F-5D31-46BA-84B5-67CD00075104}"/>
              </a:ext>
            </a:extLst>
          </p:cNvPr>
          <p:cNvPicPr>
            <a:picLocks noChangeAspect="1"/>
          </p:cNvPicPr>
          <p:nvPr/>
        </p:nvPicPr>
        <p:blipFill>
          <a:blip r:embed="rId3"/>
          <a:stretch>
            <a:fillRect/>
          </a:stretch>
        </p:blipFill>
        <p:spPr>
          <a:xfrm>
            <a:off x="6096000" y="1375515"/>
            <a:ext cx="4129294" cy="4580674"/>
          </a:xfrm>
          <a:prstGeom prst="rect">
            <a:avLst/>
          </a:prstGeom>
        </p:spPr>
      </p:pic>
      <p:sp>
        <p:nvSpPr>
          <p:cNvPr id="6" name="Content Placeholder 7">
            <a:extLst>
              <a:ext uri="{FF2B5EF4-FFF2-40B4-BE49-F238E27FC236}">
                <a16:creationId xmlns:a16="http://schemas.microsoft.com/office/drawing/2014/main" id="{117598BC-DA09-4F96-B4E4-C5C27C290AD9}"/>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3517980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F185B0-D925-4C7E-8193-67FBD927897E}"/>
              </a:ext>
            </a:extLst>
          </p:cNvPr>
          <p:cNvSpPr>
            <a:spLocks noGrp="1"/>
          </p:cNvSpPr>
          <p:nvPr>
            <p:ph type="body" sz="quarter" idx="10"/>
          </p:nvPr>
        </p:nvSpPr>
        <p:spPr>
          <a:xfrm>
            <a:off x="402315" y="1495753"/>
            <a:ext cx="5908690" cy="3310665"/>
          </a:xfrm>
        </p:spPr>
        <p:txBody>
          <a:bodyPr rtlCol="0">
            <a:noAutofit/>
          </a:bodyPr>
          <a:lstStyle/>
          <a:p>
            <a:pPr rtl="0"/>
            <a:r>
              <a:rPr lang="es-US" sz="2400"/>
              <a:t>Las excavaciones que no sean fácilmente visibles o que puedan causar un peligro para las personas, el tráfico, etc., deben tener barricadas</a:t>
            </a:r>
          </a:p>
        </p:txBody>
      </p:sp>
      <p:sp>
        <p:nvSpPr>
          <p:cNvPr id="3" name="Text Placeholder 2">
            <a:extLst>
              <a:ext uri="{FF2B5EF4-FFF2-40B4-BE49-F238E27FC236}">
                <a16:creationId xmlns:a16="http://schemas.microsoft.com/office/drawing/2014/main" id="{52D140BE-441A-4FB5-A649-ACA6762A3C33}"/>
              </a:ext>
            </a:extLst>
          </p:cNvPr>
          <p:cNvSpPr>
            <a:spLocks noGrp="1"/>
          </p:cNvSpPr>
          <p:nvPr>
            <p:ph type="body" sz="quarter" idx="13"/>
          </p:nvPr>
        </p:nvSpPr>
        <p:spPr>
          <a:xfrm>
            <a:off x="402316" y="461115"/>
            <a:ext cx="8976402" cy="914400"/>
          </a:xfrm>
        </p:spPr>
        <p:txBody>
          <a:bodyPr rtlCol="0"/>
          <a:lstStyle/>
          <a:p>
            <a:pPr rtl="0"/>
            <a:r>
              <a:rPr lang="es-US" sz="4000"/>
              <a:t>Excavaciones con barricadas</a:t>
            </a:r>
          </a:p>
        </p:txBody>
      </p:sp>
      <p:pic>
        <p:nvPicPr>
          <p:cNvPr id="6" name="Picture 5">
            <a:extLst>
              <a:ext uri="{FF2B5EF4-FFF2-40B4-BE49-F238E27FC236}">
                <a16:creationId xmlns:a16="http://schemas.microsoft.com/office/drawing/2014/main" id="{BF6F6E1B-E10A-4FC3-B7F9-2785C55953E2}"/>
              </a:ext>
            </a:extLst>
          </p:cNvPr>
          <p:cNvPicPr>
            <a:picLocks noChangeAspect="1"/>
          </p:cNvPicPr>
          <p:nvPr/>
        </p:nvPicPr>
        <p:blipFill>
          <a:blip r:embed="rId3"/>
          <a:stretch>
            <a:fillRect/>
          </a:stretch>
        </p:blipFill>
        <p:spPr>
          <a:xfrm>
            <a:off x="6465753" y="1793569"/>
            <a:ext cx="5144077" cy="3863698"/>
          </a:xfrm>
          <a:prstGeom prst="rect">
            <a:avLst/>
          </a:prstGeom>
        </p:spPr>
      </p:pic>
      <p:pic>
        <p:nvPicPr>
          <p:cNvPr id="7" name="Picture 6">
            <a:extLst>
              <a:ext uri="{FF2B5EF4-FFF2-40B4-BE49-F238E27FC236}">
                <a16:creationId xmlns:a16="http://schemas.microsoft.com/office/drawing/2014/main" id="{5BDA517E-72B9-41FE-94E5-0AF91E2DFCB1}"/>
              </a:ext>
            </a:extLst>
          </p:cNvPr>
          <p:cNvPicPr>
            <a:picLocks noChangeAspect="1"/>
          </p:cNvPicPr>
          <p:nvPr/>
        </p:nvPicPr>
        <p:blipFill>
          <a:blip r:embed="rId4"/>
          <a:stretch>
            <a:fillRect/>
          </a:stretch>
        </p:blipFill>
        <p:spPr>
          <a:xfrm>
            <a:off x="736918" y="3297825"/>
            <a:ext cx="4995087" cy="2747298"/>
          </a:xfrm>
          <a:prstGeom prst="rect">
            <a:avLst/>
          </a:prstGeom>
        </p:spPr>
      </p:pic>
      <p:sp>
        <p:nvSpPr>
          <p:cNvPr id="8" name="Content Placeholder 7">
            <a:extLst>
              <a:ext uri="{FF2B5EF4-FFF2-40B4-BE49-F238E27FC236}">
                <a16:creationId xmlns:a16="http://schemas.microsoft.com/office/drawing/2014/main" id="{8EB8D255-D3A4-488A-AF8B-C415DACF73FA}"/>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3442108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xcavation Fall! ....funny">
            <a:hlinkClick r:id="" action="ppaction://media"/>
            <a:extLst>
              <a:ext uri="{FF2B5EF4-FFF2-40B4-BE49-F238E27FC236}">
                <a16:creationId xmlns:a16="http://schemas.microsoft.com/office/drawing/2014/main" id="{3BD577B6-B487-4724-BE68-4E5D1F4BC803}"/>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4"/>
          <a:stretch>
            <a:fillRect/>
          </a:stretch>
        </p:blipFill>
        <p:spPr>
          <a:xfrm>
            <a:off x="2915038" y="1047112"/>
            <a:ext cx="6361924" cy="4763776"/>
          </a:xfrm>
        </p:spPr>
      </p:pic>
      <p:sp>
        <p:nvSpPr>
          <p:cNvPr id="6" name="Content Placeholder 7">
            <a:extLst>
              <a:ext uri="{FF2B5EF4-FFF2-40B4-BE49-F238E27FC236}">
                <a16:creationId xmlns:a16="http://schemas.microsoft.com/office/drawing/2014/main" id="{D60A7D64-A97E-418D-8838-3C8640E57F51}"/>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403275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rtlCol="0"/>
          <a:lstStyle/>
          <a:p>
            <a:pPr rtl="0"/>
            <a:r>
              <a:rPr lang="es-US" sz="4000"/>
              <a:t>¿Tiene preguntas?</a:t>
            </a:r>
          </a:p>
        </p:txBody>
      </p:sp>
      <p:sp>
        <p:nvSpPr>
          <p:cNvPr id="7" name="Content Placeholder 7">
            <a:extLst>
              <a:ext uri="{FF2B5EF4-FFF2-40B4-BE49-F238E27FC236}">
                <a16:creationId xmlns:a16="http://schemas.microsoft.com/office/drawing/2014/main" id="{30021968-A644-47DF-94CA-E155F259ACD5}"/>
              </a:ext>
            </a:extLst>
          </p:cNvPr>
          <p:cNvSpPr txBox="1">
            <a:spLocks/>
          </p:cNvSpPr>
          <p:nvPr/>
        </p:nvSpPr>
        <p:spPr>
          <a:xfrm>
            <a:off x="73691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D113D7-2E0E-4459-B14E-A607216D6B21}"/>
              </a:ext>
            </a:extLst>
          </p:cNvPr>
          <p:cNvSpPr>
            <a:spLocks noGrp="1"/>
          </p:cNvSpPr>
          <p:nvPr>
            <p:ph type="body" sz="quarter" idx="13"/>
          </p:nvPr>
        </p:nvSpPr>
        <p:spPr>
          <a:xfrm>
            <a:off x="369497" y="461115"/>
            <a:ext cx="8354397" cy="914400"/>
          </a:xfrm>
        </p:spPr>
        <p:txBody>
          <a:bodyPr rtlCol="0"/>
          <a:lstStyle/>
          <a:p>
            <a:pPr rtl="0"/>
            <a:r>
              <a:rPr lang="es-US" sz="4000"/>
              <a:t>Ángulos inclinados</a:t>
            </a:r>
          </a:p>
        </p:txBody>
      </p:sp>
      <p:sp>
        <p:nvSpPr>
          <p:cNvPr id="6" name="TextBox 5">
            <a:extLst>
              <a:ext uri="{FF2B5EF4-FFF2-40B4-BE49-F238E27FC236}">
                <a16:creationId xmlns:a16="http://schemas.microsoft.com/office/drawing/2014/main" id="{50FD7179-D776-477E-A148-C72B417721B5}"/>
              </a:ext>
            </a:extLst>
          </p:cNvPr>
          <p:cNvSpPr txBox="1"/>
          <p:nvPr/>
        </p:nvSpPr>
        <p:spPr>
          <a:xfrm>
            <a:off x="679768" y="1660791"/>
            <a:ext cx="7733857" cy="3273717"/>
          </a:xfrm>
          <a:prstGeom prst="rect">
            <a:avLst/>
          </a:prstGeom>
          <a:noFill/>
        </p:spPr>
        <p:txBody>
          <a:bodyPr wrap="square" rtlCol="0">
            <a:spAutoFit/>
          </a:body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none" strike="noStrike" kern="1200" cap="none" spc="0" normalizeH="0" noProof="0">
                <a:ln>
                  <a:noFill/>
                </a:ln>
                <a:effectLst/>
                <a:uLnTx/>
                <a:uFillTx/>
                <a:latin typeface="Nunito" panose="020B0604020202020204" charset="0"/>
              </a:rPr>
              <a:t>Piedra estable</a:t>
            </a:r>
          </a:p>
          <a:p>
            <a:pPr marL="658368" marR="0" lvl="1"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lang="es-US" sz="2400" b="0" i="0" u="none" strike="noStrike" kern="1200" cap="none" spc="0" normalizeH="0" noProof="0">
                <a:ln>
                  <a:noFill/>
                </a:ln>
                <a:effectLst/>
                <a:uLnTx/>
                <a:uFillTx/>
                <a:latin typeface="Nunito" panose="020B0604020202020204" charset="0"/>
              </a:rPr>
              <a:t>Ángulo vertical</a:t>
            </a:r>
          </a:p>
          <a:p>
            <a:pPr marL="201168" marR="0" lvl="1" algn="l" defTabSz="914400" rtl="0" eaLnBrk="1" fontAlgn="auto" latinLnBrk="0" hangingPunct="1">
              <a:lnSpc>
                <a:spcPct val="90000"/>
              </a:lnSpc>
              <a:spcBef>
                <a:spcPts val="200"/>
              </a:spcBef>
              <a:spcAft>
                <a:spcPts val="400"/>
              </a:spcAft>
              <a:buClr>
                <a:srgbClr val="E48312"/>
              </a:buClr>
              <a:buSzTx/>
              <a:tabLst/>
              <a:defRPr/>
            </a:pPr>
            <a:r>
              <a:rPr lang="es-US" sz="2400" b="0" i="0" u="none" strike="noStrike" kern="1200" cap="none" spc="0" normalizeH="0" noProof="0">
                <a:ln>
                  <a:noFill/>
                </a:ln>
                <a:effectLst/>
                <a:uLnTx/>
                <a:uFillTx/>
                <a:latin typeface="Nunito" panose="020B0604020202020204" charset="0"/>
              </a:rPr>
              <a:t>Tipo A</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lang="es-US" sz="2400" b="0" i="0" u="none" strike="noStrike" kern="1200" cap="none" spc="0" normalizeH="0" noProof="0">
                <a:ln>
                  <a:noFill/>
                </a:ln>
                <a:effectLst/>
                <a:uLnTx/>
                <a:uFillTx/>
                <a:latin typeface="Nunito" panose="020B0604020202020204" charset="0"/>
              </a:rPr>
              <a:t>3/4 Horiz. a 1 Vert.  (53 grados)</a:t>
            </a:r>
          </a:p>
          <a:p>
            <a:pPr marL="201168" marR="0" lvl="1" algn="l" defTabSz="914400" rtl="0" eaLnBrk="1" fontAlgn="auto" latinLnBrk="0" hangingPunct="1">
              <a:lnSpc>
                <a:spcPct val="90000"/>
              </a:lnSpc>
              <a:spcBef>
                <a:spcPts val="200"/>
              </a:spcBef>
              <a:spcAft>
                <a:spcPts val="400"/>
              </a:spcAft>
              <a:buClr>
                <a:srgbClr val="E48312"/>
              </a:buClr>
              <a:buSzTx/>
              <a:tabLst/>
              <a:defRPr/>
            </a:pPr>
            <a:r>
              <a:rPr lang="es-US" sz="2400" b="0" i="0" u="none" strike="noStrike" kern="1200" cap="none" spc="0" normalizeH="0" noProof="0">
                <a:ln>
                  <a:noFill/>
                </a:ln>
                <a:effectLst/>
                <a:uLnTx/>
                <a:uFillTx/>
                <a:latin typeface="Nunito" panose="020B0604020202020204" charset="0"/>
              </a:rPr>
              <a:t>Tipo B</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lang="es-US" sz="2400" b="0" i="0" u="none" strike="noStrike" kern="1200" cap="none" spc="0" normalizeH="0" noProof="0">
                <a:ln>
                  <a:noFill/>
                </a:ln>
                <a:effectLst/>
                <a:uLnTx/>
                <a:uFillTx/>
                <a:latin typeface="Nunito" panose="020B0604020202020204" charset="0"/>
              </a:rPr>
              <a:t>1 </a:t>
            </a:r>
            <a:r>
              <a:rPr lang="es-US" sz="2400">
                <a:latin typeface="Nunito" panose="020B0604020202020204" charset="0"/>
              </a:rPr>
              <a:t>H</a:t>
            </a:r>
            <a:r>
              <a:rPr lang="es-US" sz="2400" b="0" i="0" u="none" strike="noStrike" kern="1200" cap="none" spc="0" normalizeH="0" noProof="0">
                <a:ln>
                  <a:noFill/>
                </a:ln>
                <a:effectLst/>
                <a:uLnTx/>
                <a:uFillTx/>
                <a:latin typeface="Nunito" panose="020B0604020202020204" charset="0"/>
              </a:rPr>
              <a:t>oriz. a 1 Vert. (45 grados)</a:t>
            </a:r>
          </a:p>
          <a:p>
            <a:pPr marL="201168" marR="0" lvl="1" algn="l" defTabSz="914400" rtl="0" eaLnBrk="1" fontAlgn="auto" latinLnBrk="0" hangingPunct="1">
              <a:lnSpc>
                <a:spcPct val="90000"/>
              </a:lnSpc>
              <a:spcBef>
                <a:spcPts val="200"/>
              </a:spcBef>
              <a:spcAft>
                <a:spcPts val="400"/>
              </a:spcAft>
              <a:buClr>
                <a:srgbClr val="E48312"/>
              </a:buClr>
              <a:buSzTx/>
              <a:tabLst/>
              <a:defRPr/>
            </a:pPr>
            <a:r>
              <a:rPr lang="es-US" sz="2400" b="0" i="0" u="none" strike="noStrike" kern="1200" cap="none" spc="0" normalizeH="0" noProof="0">
                <a:ln>
                  <a:noFill/>
                </a:ln>
                <a:effectLst/>
                <a:uLnTx/>
                <a:uFillTx/>
                <a:latin typeface="Nunito" panose="020B0604020202020204" charset="0"/>
              </a:rPr>
              <a:t>Tipo C</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lang="es-US" sz="2400" b="0" i="0" u="none" strike="noStrike" kern="1200" cap="none" spc="0" normalizeH="0" noProof="0">
                <a:ln>
                  <a:noFill/>
                </a:ln>
                <a:effectLst/>
                <a:uLnTx/>
                <a:uFillTx/>
                <a:latin typeface="Nunito" panose="020B0604020202020204" charset="0"/>
              </a:rPr>
              <a:t>1-1/2 Horiz. a 1 Vert. (34 grados)</a:t>
            </a:r>
            <a:endParaRPr lang="en-US" sz="2400" dirty="0">
              <a:latin typeface="Nunito" panose="020B0604020202020204" charset="0"/>
            </a:endParaRPr>
          </a:p>
        </p:txBody>
      </p:sp>
      <p:pic>
        <p:nvPicPr>
          <p:cNvPr id="9" name="Picture 8">
            <a:extLst>
              <a:ext uri="{FF2B5EF4-FFF2-40B4-BE49-F238E27FC236}">
                <a16:creationId xmlns:a16="http://schemas.microsoft.com/office/drawing/2014/main" id="{55BDA3D8-3E17-4E6B-B822-C8460C633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9280" y="1274770"/>
            <a:ext cx="3489220" cy="4399055"/>
          </a:xfrm>
          <a:prstGeom prst="rect">
            <a:avLst/>
          </a:prstGeom>
        </p:spPr>
      </p:pic>
      <p:sp>
        <p:nvSpPr>
          <p:cNvPr id="10" name="Content Placeholder 7">
            <a:extLst>
              <a:ext uri="{FF2B5EF4-FFF2-40B4-BE49-F238E27FC236}">
                <a16:creationId xmlns:a16="http://schemas.microsoft.com/office/drawing/2014/main" id="{378134A3-7D1C-4D94-B3C3-241FF238E7A5}"/>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179705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A6D495-2B6C-4240-8307-BC6EA14586CE}"/>
              </a:ext>
            </a:extLst>
          </p:cNvPr>
          <p:cNvSpPr>
            <a:spLocks noGrp="1"/>
          </p:cNvSpPr>
          <p:nvPr>
            <p:ph type="body" sz="quarter" idx="13"/>
          </p:nvPr>
        </p:nvSpPr>
        <p:spPr>
          <a:xfrm>
            <a:off x="453280" y="428570"/>
            <a:ext cx="8354397" cy="914400"/>
          </a:xfrm>
        </p:spPr>
        <p:txBody>
          <a:bodyPr rtlCol="0">
            <a:normAutofit lnSpcReduction="10000"/>
          </a:bodyPr>
          <a:lstStyle/>
          <a:p>
            <a:pPr rtl="0"/>
            <a:r>
              <a:rPr lang="es-US" sz="3200"/>
              <a:t>Pendiente tipo "A"                </a:t>
            </a:r>
            <a:r>
              <a:rPr lang="es-US" sz="2400"/>
              <a:t>(1V:1/2H)</a:t>
            </a:r>
            <a:br>
              <a:rPr lang="en-US" altLang="en-US" sz="2400" dirty="0"/>
            </a:br>
            <a:r>
              <a:rPr lang="es-US" sz="3200"/>
              <a:t>Corto plazo                     </a:t>
            </a:r>
            <a:r>
              <a:rPr lang="es-US" sz="2400"/>
              <a:t>(24 horas o menos)</a:t>
            </a:r>
            <a:endParaRPr lang="en-US" sz="3200" dirty="0"/>
          </a:p>
        </p:txBody>
      </p:sp>
      <p:sp>
        <p:nvSpPr>
          <p:cNvPr id="6" name="Text Box 5">
            <a:extLst>
              <a:ext uri="{FF2B5EF4-FFF2-40B4-BE49-F238E27FC236}">
                <a16:creationId xmlns:a16="http://schemas.microsoft.com/office/drawing/2014/main" id="{0DB8C3D7-F7F9-4C73-9E8A-B8CACA800F1F}"/>
              </a:ext>
            </a:extLst>
          </p:cNvPr>
          <p:cNvSpPr txBox="1">
            <a:spLocks noChangeArrowheads="1"/>
          </p:cNvSpPr>
          <p:nvPr/>
        </p:nvSpPr>
        <p:spPr bwMode="auto">
          <a:xfrm>
            <a:off x="4800601" y="2120872"/>
            <a:ext cx="226138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rtl="0" eaLnBrk="1" hangingPunct="1">
              <a:spcBef>
                <a:spcPct val="50000"/>
              </a:spcBef>
            </a:pPr>
            <a:r>
              <a:rPr lang="es-US" b="1">
                <a:latin typeface="Arial" panose="020B0604020202020204" pitchFamily="34" charset="0"/>
              </a:rPr>
              <a:t>Pendiente simple</a:t>
            </a:r>
          </a:p>
        </p:txBody>
      </p:sp>
      <p:sp>
        <p:nvSpPr>
          <p:cNvPr id="8" name="Text Box 6">
            <a:extLst>
              <a:ext uri="{FF2B5EF4-FFF2-40B4-BE49-F238E27FC236}">
                <a16:creationId xmlns:a16="http://schemas.microsoft.com/office/drawing/2014/main" id="{D327DBEA-EF13-4875-8F46-7E7906006268}"/>
              </a:ext>
            </a:extLst>
          </p:cNvPr>
          <p:cNvSpPr txBox="1">
            <a:spLocks noChangeArrowheads="1"/>
          </p:cNvSpPr>
          <p:nvPr/>
        </p:nvSpPr>
        <p:spPr bwMode="auto">
          <a:xfrm>
            <a:off x="4991100" y="5012532"/>
            <a:ext cx="2209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rtl="0" eaLnBrk="1" hangingPunct="1">
              <a:spcBef>
                <a:spcPct val="50000"/>
              </a:spcBef>
            </a:pPr>
            <a:r>
              <a:rPr lang="es-US" b="1">
                <a:latin typeface="Arial" panose="020B0604020202020204" pitchFamily="34" charset="0"/>
              </a:rPr>
              <a:t>Bancada</a:t>
            </a:r>
          </a:p>
        </p:txBody>
      </p:sp>
      <p:pic>
        <p:nvPicPr>
          <p:cNvPr id="10" name="Picture 8">
            <a:extLst>
              <a:ext uri="{FF2B5EF4-FFF2-40B4-BE49-F238E27FC236}">
                <a16:creationId xmlns:a16="http://schemas.microsoft.com/office/drawing/2014/main" id="{28AD744F-95BE-4F36-BB67-0BF05B59B2E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4552" y="1484746"/>
            <a:ext cx="4581747" cy="223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DD9F744A-7B13-4541-AEA9-FDF366DCB76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80753" y="3907124"/>
            <a:ext cx="4619848" cy="221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7">
            <a:extLst>
              <a:ext uri="{FF2B5EF4-FFF2-40B4-BE49-F238E27FC236}">
                <a16:creationId xmlns:a16="http://schemas.microsoft.com/office/drawing/2014/main" id="{766D70C5-3455-4417-8D25-0C86567DCF97}"/>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490655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F3F0CA3-0124-4A0B-A804-B2585D8429CD}"/>
              </a:ext>
            </a:extLst>
          </p:cNvPr>
          <p:cNvSpPr>
            <a:spLocks noGrp="1"/>
          </p:cNvSpPr>
          <p:nvPr>
            <p:ph type="body" sz="quarter" idx="13"/>
          </p:nvPr>
        </p:nvSpPr>
        <p:spPr>
          <a:xfrm>
            <a:off x="452820" y="420662"/>
            <a:ext cx="8354397" cy="914400"/>
          </a:xfrm>
        </p:spPr>
        <p:txBody>
          <a:bodyPr rtlCol="0">
            <a:normAutofit fontScale="92500" lnSpcReduction="10000"/>
          </a:bodyPr>
          <a:lstStyle/>
          <a:p>
            <a:pPr rtl="0"/>
            <a:r>
              <a:rPr lang="es-US" sz="3600"/>
              <a:t>Pendiente tipo "A"        </a:t>
            </a:r>
            <a:r>
              <a:rPr lang="es-US" sz="2400"/>
              <a:t>(3/4H:1V)</a:t>
            </a:r>
            <a:br>
              <a:rPr lang="en-US" altLang="en-US" sz="2400" dirty="0"/>
            </a:br>
            <a:r>
              <a:rPr lang="es-US" sz="3600"/>
              <a:t>Largo plazo          </a:t>
            </a:r>
            <a:r>
              <a:rPr lang="es-US" sz="2400"/>
              <a:t>          (Más de 24 horas)</a:t>
            </a:r>
            <a:endParaRPr lang="en-US" sz="3600" dirty="0"/>
          </a:p>
        </p:txBody>
      </p:sp>
      <p:pic>
        <p:nvPicPr>
          <p:cNvPr id="10" name="Content Placeholder 9">
            <a:extLst>
              <a:ext uri="{FF2B5EF4-FFF2-40B4-BE49-F238E27FC236}">
                <a16:creationId xmlns:a16="http://schemas.microsoft.com/office/drawing/2014/main" id="{D7B625CE-4A5E-464C-A6E0-598415022544}"/>
              </a:ext>
            </a:extLst>
          </p:cNvPr>
          <p:cNvPicPr>
            <a:picLocks noGrp="1" noChangeAspect="1"/>
          </p:cNvPicPr>
          <p:nvPr>
            <p:ph sz="quarter" idx="14"/>
          </p:nvPr>
        </p:nvPicPr>
        <p:blipFill>
          <a:blip r:embed="rId3"/>
          <a:stretch>
            <a:fillRect/>
          </a:stretch>
        </p:blipFill>
        <p:spPr>
          <a:xfrm>
            <a:off x="2910711" y="6473825"/>
            <a:ext cx="420628" cy="246063"/>
          </a:xfrm>
        </p:spPr>
      </p:pic>
      <p:sp>
        <p:nvSpPr>
          <p:cNvPr id="5" name="Text Box 8">
            <a:extLst>
              <a:ext uri="{FF2B5EF4-FFF2-40B4-BE49-F238E27FC236}">
                <a16:creationId xmlns:a16="http://schemas.microsoft.com/office/drawing/2014/main" id="{6F150511-7623-4ADB-9BE0-B3A6D5983ACD}"/>
              </a:ext>
            </a:extLst>
          </p:cNvPr>
          <p:cNvSpPr txBox="1">
            <a:spLocks noChangeArrowheads="1"/>
          </p:cNvSpPr>
          <p:nvPr/>
        </p:nvSpPr>
        <p:spPr>
          <a:xfrm>
            <a:off x="4399221" y="1959245"/>
            <a:ext cx="1734879" cy="609600"/>
          </a:xfrm>
          <a:noFill/>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00000"/>
              </a:lnSpc>
              <a:buFontTx/>
              <a:buNone/>
            </a:pPr>
            <a:r>
              <a:rPr lang="es-US" sz="2400" b="1">
                <a:latin typeface="Arial" panose="020B0604020202020204" pitchFamily="34" charset="0"/>
              </a:rPr>
              <a:t>Simple</a:t>
            </a:r>
          </a:p>
          <a:p>
            <a:pPr rtl="0">
              <a:lnSpc>
                <a:spcPct val="100000"/>
              </a:lnSpc>
              <a:buFontTx/>
              <a:buNone/>
            </a:pPr>
            <a:r>
              <a:rPr lang="es-US" sz="2400" b="1">
                <a:latin typeface="Arial" panose="020B0604020202020204" pitchFamily="34" charset="0"/>
              </a:rPr>
              <a:t>Pendiente</a:t>
            </a:r>
          </a:p>
        </p:txBody>
      </p:sp>
      <p:sp>
        <p:nvSpPr>
          <p:cNvPr id="6" name="Text Box 5">
            <a:extLst>
              <a:ext uri="{FF2B5EF4-FFF2-40B4-BE49-F238E27FC236}">
                <a16:creationId xmlns:a16="http://schemas.microsoft.com/office/drawing/2014/main" id="{34EEFC63-3F18-4B06-A1C8-E3CE0185943F}"/>
              </a:ext>
            </a:extLst>
          </p:cNvPr>
          <p:cNvSpPr txBox="1">
            <a:spLocks noChangeArrowheads="1"/>
          </p:cNvSpPr>
          <p:nvPr/>
        </p:nvSpPr>
        <p:spPr bwMode="auto">
          <a:xfrm>
            <a:off x="4500895" y="4676566"/>
            <a:ext cx="17348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rtl="0" eaLnBrk="1" hangingPunct="1">
              <a:spcBef>
                <a:spcPct val="50000"/>
              </a:spcBef>
            </a:pPr>
            <a:r>
              <a:rPr lang="es-US" b="1">
                <a:latin typeface="Arial" panose="020B0604020202020204" pitchFamily="34" charset="0"/>
              </a:rPr>
              <a:t>Banco múltiple</a:t>
            </a:r>
          </a:p>
        </p:txBody>
      </p:sp>
      <p:pic>
        <p:nvPicPr>
          <p:cNvPr id="12" name="Picture 11">
            <a:extLst>
              <a:ext uri="{FF2B5EF4-FFF2-40B4-BE49-F238E27FC236}">
                <a16:creationId xmlns:a16="http://schemas.microsoft.com/office/drawing/2014/main" id="{8E708FDE-C024-4ABD-9B11-97506B7FE0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070" y="3662928"/>
            <a:ext cx="4314824" cy="2524125"/>
          </a:xfrm>
          <a:prstGeom prst="rect">
            <a:avLst/>
          </a:prstGeom>
        </p:spPr>
      </p:pic>
      <p:pic>
        <p:nvPicPr>
          <p:cNvPr id="14" name="Picture 13">
            <a:extLst>
              <a:ext uri="{FF2B5EF4-FFF2-40B4-BE49-F238E27FC236}">
                <a16:creationId xmlns:a16="http://schemas.microsoft.com/office/drawing/2014/main" id="{B0A5FFF3-7F49-4C94-B9DA-2D5DCAB228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688" y="1664279"/>
            <a:ext cx="3546734" cy="1943813"/>
          </a:xfrm>
          <a:prstGeom prst="rect">
            <a:avLst/>
          </a:prstGeom>
        </p:spPr>
      </p:pic>
      <p:pic>
        <p:nvPicPr>
          <p:cNvPr id="8" name="Picture 7">
            <a:extLst>
              <a:ext uri="{FF2B5EF4-FFF2-40B4-BE49-F238E27FC236}">
                <a16:creationId xmlns:a16="http://schemas.microsoft.com/office/drawing/2014/main" id="{AAB107C7-1571-494B-A22C-DF1F686A40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3313" y="1542321"/>
            <a:ext cx="5071405" cy="2258693"/>
          </a:xfrm>
          <a:prstGeom prst="rect">
            <a:avLst/>
          </a:prstGeom>
        </p:spPr>
      </p:pic>
      <p:sp>
        <p:nvSpPr>
          <p:cNvPr id="9" name="Content Placeholder 7">
            <a:extLst>
              <a:ext uri="{FF2B5EF4-FFF2-40B4-BE49-F238E27FC236}">
                <a16:creationId xmlns:a16="http://schemas.microsoft.com/office/drawing/2014/main" id="{F5167731-DB46-4B1D-842D-0CEDAB062299}"/>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673224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0FE666-C945-465D-9191-26BDDA5A1CBC}"/>
              </a:ext>
            </a:extLst>
          </p:cNvPr>
          <p:cNvSpPr>
            <a:spLocks noGrp="1"/>
          </p:cNvSpPr>
          <p:nvPr>
            <p:ph type="body" sz="quarter" idx="13"/>
          </p:nvPr>
        </p:nvSpPr>
        <p:spPr>
          <a:xfrm>
            <a:off x="379134" y="461115"/>
            <a:ext cx="8318673" cy="914400"/>
          </a:xfrm>
        </p:spPr>
        <p:txBody>
          <a:bodyPr rtlCol="0">
            <a:normAutofit/>
          </a:bodyPr>
          <a:lstStyle/>
          <a:p>
            <a:pPr rtl="0"/>
            <a:r>
              <a:rPr lang="es-US" sz="4000"/>
              <a:t>Pendiente tipo "B"                  </a:t>
            </a:r>
            <a:r>
              <a:rPr lang="es-US" sz="2800"/>
              <a:t>(1H:1V)</a:t>
            </a:r>
            <a:endParaRPr lang="en-US" sz="4000" dirty="0"/>
          </a:p>
        </p:txBody>
      </p:sp>
      <p:pic>
        <p:nvPicPr>
          <p:cNvPr id="10" name="Content Placeholder 9">
            <a:extLst>
              <a:ext uri="{FF2B5EF4-FFF2-40B4-BE49-F238E27FC236}">
                <a16:creationId xmlns:a16="http://schemas.microsoft.com/office/drawing/2014/main" id="{ABEB445F-6AAE-4544-8BC9-7E45B532E50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382764" y="1204432"/>
            <a:ext cx="4134214" cy="2660504"/>
          </a:xfrm>
        </p:spPr>
      </p:pic>
      <p:sp>
        <p:nvSpPr>
          <p:cNvPr id="5" name="Text Box 8">
            <a:extLst>
              <a:ext uri="{FF2B5EF4-FFF2-40B4-BE49-F238E27FC236}">
                <a16:creationId xmlns:a16="http://schemas.microsoft.com/office/drawing/2014/main" id="{2C283BC7-948D-42CC-AFA1-40129F3C8880}"/>
              </a:ext>
            </a:extLst>
          </p:cNvPr>
          <p:cNvSpPr txBox="1">
            <a:spLocks noChangeArrowheads="1"/>
          </p:cNvSpPr>
          <p:nvPr/>
        </p:nvSpPr>
        <p:spPr>
          <a:xfrm>
            <a:off x="4820714" y="2342707"/>
            <a:ext cx="1790084" cy="685800"/>
          </a:xfrm>
          <a:noFill/>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00000"/>
              </a:lnSpc>
              <a:spcBef>
                <a:spcPts val="0"/>
              </a:spcBef>
              <a:buFontTx/>
              <a:buNone/>
            </a:pPr>
            <a:r>
              <a:rPr lang="es-US" sz="2400" b="1">
                <a:latin typeface="Arial" panose="020B0604020202020204" pitchFamily="34" charset="0"/>
              </a:rPr>
              <a:t>Simple</a:t>
            </a:r>
          </a:p>
          <a:p>
            <a:pPr rtl="0">
              <a:lnSpc>
                <a:spcPct val="100000"/>
              </a:lnSpc>
              <a:spcBef>
                <a:spcPts val="0"/>
              </a:spcBef>
              <a:buFontTx/>
              <a:buNone/>
            </a:pPr>
            <a:r>
              <a:rPr lang="es-US" sz="2400" b="1">
                <a:latin typeface="Arial" panose="020B0604020202020204" pitchFamily="34" charset="0"/>
              </a:rPr>
              <a:t>Pendiente</a:t>
            </a:r>
          </a:p>
        </p:txBody>
      </p:sp>
      <p:sp>
        <p:nvSpPr>
          <p:cNvPr id="7" name="Text Box 12">
            <a:extLst>
              <a:ext uri="{FF2B5EF4-FFF2-40B4-BE49-F238E27FC236}">
                <a16:creationId xmlns:a16="http://schemas.microsoft.com/office/drawing/2014/main" id="{8ED381A2-6B2A-4398-9DF1-EA40700E95C9}"/>
              </a:ext>
            </a:extLst>
          </p:cNvPr>
          <p:cNvSpPr txBox="1">
            <a:spLocks noChangeArrowheads="1"/>
          </p:cNvSpPr>
          <p:nvPr/>
        </p:nvSpPr>
        <p:spPr bwMode="auto">
          <a:xfrm>
            <a:off x="4520610" y="4323908"/>
            <a:ext cx="3733800" cy="122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rtl="0" eaLnBrk="1" hangingPunct="1">
              <a:lnSpc>
                <a:spcPct val="85000"/>
              </a:lnSpc>
            </a:pPr>
            <a:r>
              <a:rPr lang="es-US" b="1">
                <a:latin typeface="Arial" panose="020B0604020202020204" pitchFamily="34" charset="0"/>
              </a:rPr>
              <a:t>Banco múltiple</a:t>
            </a:r>
          </a:p>
          <a:p>
            <a:pPr algn="ctr" rtl="0" eaLnBrk="1" hangingPunct="1">
              <a:lnSpc>
                <a:spcPct val="85000"/>
              </a:lnSpc>
            </a:pPr>
            <a:r>
              <a:rPr lang="es-US" sz="2000" b="1">
                <a:latin typeface="Arial" panose="020B0604020202020204" pitchFamily="34" charset="0"/>
              </a:rPr>
              <a:t>(Solo terreno cohesivo)</a:t>
            </a:r>
          </a:p>
          <a:p>
            <a:pPr rtl="0" eaLnBrk="1" hangingPunct="1">
              <a:spcBef>
                <a:spcPct val="50000"/>
              </a:spcBef>
            </a:pPr>
            <a:endParaRPr lang="en-US" altLang="en-US">
              <a:latin typeface="Arial" panose="020B0604020202020204" pitchFamily="34" charset="0"/>
            </a:endParaRPr>
          </a:p>
        </p:txBody>
      </p:sp>
      <p:pic>
        <p:nvPicPr>
          <p:cNvPr id="12" name="Picture 11">
            <a:extLst>
              <a:ext uri="{FF2B5EF4-FFF2-40B4-BE49-F238E27FC236}">
                <a16:creationId xmlns:a16="http://schemas.microsoft.com/office/drawing/2014/main" id="{140A8630-794D-4880-92BB-27538C47F2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601" y="3622711"/>
            <a:ext cx="4305300" cy="2600324"/>
          </a:xfrm>
          <a:prstGeom prst="rect">
            <a:avLst/>
          </a:prstGeom>
        </p:spPr>
      </p:pic>
      <p:pic>
        <p:nvPicPr>
          <p:cNvPr id="4" name="Picture 3">
            <a:extLst>
              <a:ext uri="{FF2B5EF4-FFF2-40B4-BE49-F238E27FC236}">
                <a16:creationId xmlns:a16="http://schemas.microsoft.com/office/drawing/2014/main" id="{83745754-6FFE-4983-A5E8-42FE375855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0294" y="1566545"/>
            <a:ext cx="5188146" cy="2298390"/>
          </a:xfrm>
          <a:prstGeom prst="rect">
            <a:avLst/>
          </a:prstGeom>
        </p:spPr>
      </p:pic>
      <p:sp>
        <p:nvSpPr>
          <p:cNvPr id="8" name="Content Placeholder 7">
            <a:extLst>
              <a:ext uri="{FF2B5EF4-FFF2-40B4-BE49-F238E27FC236}">
                <a16:creationId xmlns:a16="http://schemas.microsoft.com/office/drawing/2014/main" id="{867D0273-0E00-4517-A89D-388EA6D5DE03}"/>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2799075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51D95E3-5642-48AC-84B2-6E7BFAD32186}"/>
              </a:ext>
            </a:extLst>
          </p:cNvPr>
          <p:cNvSpPr>
            <a:spLocks noGrp="1"/>
          </p:cNvSpPr>
          <p:nvPr>
            <p:ph type="body" sz="quarter" idx="13"/>
          </p:nvPr>
        </p:nvSpPr>
        <p:spPr>
          <a:xfrm>
            <a:off x="425768" y="477730"/>
            <a:ext cx="8354397" cy="914400"/>
          </a:xfrm>
        </p:spPr>
        <p:txBody>
          <a:bodyPr rtlCol="0"/>
          <a:lstStyle/>
          <a:p>
            <a:pPr rtl="0"/>
            <a:r>
              <a:rPr lang="es-US" sz="4000"/>
              <a:t>Ejemplos de bancada</a:t>
            </a:r>
          </a:p>
        </p:txBody>
      </p:sp>
      <p:pic>
        <p:nvPicPr>
          <p:cNvPr id="10" name="Content Placeholder 9">
            <a:extLst>
              <a:ext uri="{FF2B5EF4-FFF2-40B4-BE49-F238E27FC236}">
                <a16:creationId xmlns:a16="http://schemas.microsoft.com/office/drawing/2014/main" id="{29481534-ACAB-4C44-B621-334C9710CD2C}"/>
              </a:ext>
            </a:extLst>
          </p:cNvPr>
          <p:cNvPicPr>
            <a:picLocks noGrp="1" noChangeAspect="1"/>
          </p:cNvPicPr>
          <p:nvPr>
            <p:ph sz="quarter" idx="14"/>
          </p:nvPr>
        </p:nvPicPr>
        <p:blipFill>
          <a:blip r:embed="rId3"/>
          <a:stretch>
            <a:fillRect/>
          </a:stretch>
        </p:blipFill>
        <p:spPr>
          <a:xfrm>
            <a:off x="6166176" y="1501555"/>
            <a:ext cx="5495901" cy="4121926"/>
          </a:xfrm>
        </p:spPr>
      </p:pic>
      <p:pic>
        <p:nvPicPr>
          <p:cNvPr id="12" name="Picture 11">
            <a:extLst>
              <a:ext uri="{FF2B5EF4-FFF2-40B4-BE49-F238E27FC236}">
                <a16:creationId xmlns:a16="http://schemas.microsoft.com/office/drawing/2014/main" id="{B88F3E05-0D11-4CE0-9EBB-3054C434944A}"/>
              </a:ext>
            </a:extLst>
          </p:cNvPr>
          <p:cNvPicPr>
            <a:picLocks noChangeAspect="1"/>
          </p:cNvPicPr>
          <p:nvPr/>
        </p:nvPicPr>
        <p:blipFill>
          <a:blip r:embed="rId4"/>
          <a:stretch>
            <a:fillRect/>
          </a:stretch>
        </p:blipFill>
        <p:spPr>
          <a:xfrm>
            <a:off x="342081" y="1507354"/>
            <a:ext cx="5495901" cy="4116128"/>
          </a:xfrm>
          <a:prstGeom prst="rect">
            <a:avLst/>
          </a:prstGeom>
        </p:spPr>
      </p:pic>
      <p:sp>
        <p:nvSpPr>
          <p:cNvPr id="6" name="Content Placeholder 7">
            <a:extLst>
              <a:ext uri="{FF2B5EF4-FFF2-40B4-BE49-F238E27FC236}">
                <a16:creationId xmlns:a16="http://schemas.microsoft.com/office/drawing/2014/main" id="{62715A53-8965-4724-B025-B26440AF5E31}"/>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3040228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AC1E23-3C62-41CA-B8B0-67C25617E016}"/>
              </a:ext>
            </a:extLst>
          </p:cNvPr>
          <p:cNvSpPr>
            <a:spLocks noGrp="1"/>
          </p:cNvSpPr>
          <p:nvPr>
            <p:ph type="body" sz="quarter" idx="13"/>
          </p:nvPr>
        </p:nvSpPr>
        <p:spPr>
          <a:xfrm>
            <a:off x="322571" y="298380"/>
            <a:ext cx="8800164" cy="914400"/>
          </a:xfrm>
        </p:spPr>
        <p:txBody>
          <a:bodyPr rtlCol="0">
            <a:normAutofit/>
          </a:bodyPr>
          <a:lstStyle/>
          <a:p>
            <a:pPr rtl="0"/>
            <a:r>
              <a:rPr lang="es-US" sz="4000"/>
              <a:t>Pendiente tipo "C"                 </a:t>
            </a:r>
            <a:r>
              <a:rPr lang="es-US" sz="2800"/>
              <a:t>(1 -1/2H:1V)</a:t>
            </a:r>
            <a:endParaRPr lang="en-US" sz="4000" dirty="0"/>
          </a:p>
        </p:txBody>
      </p:sp>
      <p:pic>
        <p:nvPicPr>
          <p:cNvPr id="10" name="Content Placeholder 9">
            <a:extLst>
              <a:ext uri="{FF2B5EF4-FFF2-40B4-BE49-F238E27FC236}">
                <a16:creationId xmlns:a16="http://schemas.microsoft.com/office/drawing/2014/main" id="{A720E0EE-23A5-4E8F-BE52-13B06C9D3070}"/>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361410" y="2030737"/>
            <a:ext cx="6798319" cy="2357715"/>
          </a:xfrm>
        </p:spPr>
      </p:pic>
      <p:sp>
        <p:nvSpPr>
          <p:cNvPr id="8" name="Text Box 7">
            <a:extLst>
              <a:ext uri="{FF2B5EF4-FFF2-40B4-BE49-F238E27FC236}">
                <a16:creationId xmlns:a16="http://schemas.microsoft.com/office/drawing/2014/main" id="{349C0061-8179-47DF-9A5B-4E3AB23087EB}"/>
              </a:ext>
            </a:extLst>
          </p:cNvPr>
          <p:cNvSpPr txBox="1">
            <a:spLocks noChangeArrowheads="1"/>
          </p:cNvSpPr>
          <p:nvPr/>
        </p:nvSpPr>
        <p:spPr bwMode="auto">
          <a:xfrm>
            <a:off x="1417675" y="4976923"/>
            <a:ext cx="6019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rtl="0" eaLnBrk="1" hangingPunct="1">
              <a:spcBef>
                <a:spcPct val="50000"/>
              </a:spcBef>
            </a:pPr>
            <a:r>
              <a:rPr lang="es-US" b="1">
                <a:latin typeface="Arial" panose="020B0604020202020204" pitchFamily="34" charset="0"/>
              </a:rPr>
              <a:t>No se permite la bancada.</a:t>
            </a:r>
          </a:p>
        </p:txBody>
      </p:sp>
      <p:pic>
        <p:nvPicPr>
          <p:cNvPr id="4" name="Picture 3">
            <a:extLst>
              <a:ext uri="{FF2B5EF4-FFF2-40B4-BE49-F238E27FC236}">
                <a16:creationId xmlns:a16="http://schemas.microsoft.com/office/drawing/2014/main" id="{334102C4-FE88-4863-8EB4-59133A79DA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0768" y="2102071"/>
            <a:ext cx="4433776" cy="1963790"/>
          </a:xfrm>
          <a:prstGeom prst="rect">
            <a:avLst/>
          </a:prstGeom>
        </p:spPr>
      </p:pic>
      <p:sp>
        <p:nvSpPr>
          <p:cNvPr id="6" name="Content Placeholder 7">
            <a:extLst>
              <a:ext uri="{FF2B5EF4-FFF2-40B4-BE49-F238E27FC236}">
                <a16:creationId xmlns:a16="http://schemas.microsoft.com/office/drawing/2014/main" id="{7D9F9355-1921-4354-8EC9-E50C54FD3993}"/>
              </a:ext>
            </a:extLst>
          </p:cNvPr>
          <p:cNvSpPr txBox="1">
            <a:spLocks/>
          </p:cNvSpPr>
          <p:nvPr/>
        </p:nvSpPr>
        <p:spPr>
          <a:xfrm>
            <a:off x="67976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Sistemas de protección</a:t>
            </a:r>
            <a:endParaRPr lang="en-US" sz="900" dirty="0"/>
          </a:p>
        </p:txBody>
      </p:sp>
    </p:spTree>
    <p:extLst>
      <p:ext uri="{BB962C8B-B14F-4D97-AF65-F5344CB8AC3E}">
        <p14:creationId xmlns:p14="http://schemas.microsoft.com/office/powerpoint/2010/main" val="685282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1c9a19bd-b907-49a7-9695-f54f6a240b79"/>
    <ds:schemaRef ds:uri="422d50a2-91e8-4738-97cd-d5a6a9b90bb7"/>
  </ds:schemaRefs>
</ds:datastoreItem>
</file>

<file path=customXml/itemProps2.xml><?xml version="1.0" encoding="utf-8"?>
<ds:datastoreItem xmlns:ds="http://schemas.openxmlformats.org/officeDocument/2006/customXml" ds:itemID="{16E50132-4352-4234-AC1E-4219989EE86E}"/>
</file>

<file path=customXml/itemProps3.xml><?xml version="1.0" encoding="utf-8"?>
<ds:datastoreItem xmlns:ds="http://schemas.openxmlformats.org/officeDocument/2006/customXml" ds:itemID="{F4CB3F07-681F-444C-A6D7-1EA9CB0EB6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11977</TotalTime>
  <Words>2905</Words>
  <Application>Microsoft Office PowerPoint</Application>
  <PresentationFormat>Widescreen</PresentationFormat>
  <Paragraphs>217</Paragraphs>
  <Slides>39</Slides>
  <Notes>33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Nunito</vt:lpstr>
      <vt:lpstr>Nunito ExtraLight</vt:lpstr>
      <vt:lpstr>Arial</vt:lpstr>
      <vt:lpstr>Poppins</vt:lpstr>
      <vt:lpstr>Wingdings</vt:lpstr>
      <vt:lpstr>Nunito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111</cp:revision>
  <cp:lastPrinted>2021-07-30T15:12:25Z</cp:lastPrinted>
  <dcterms:created xsi:type="dcterms:W3CDTF">2019-05-30T18:50:33Z</dcterms:created>
  <dcterms:modified xsi:type="dcterms:W3CDTF">2022-03-03T21:07:44Z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