
<file path=[Content_Types].xml><?xml version="1.0" encoding="utf-8"?>
<Types xmlns="http://schemas.openxmlformats.org/package/2006/content-types">
  <Default Extension="fntdata" ContentType="application/x-fontdata"/>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33"/>
  </p:notesMasterIdLst>
  <p:handoutMasterIdLst>
    <p:handoutMasterId r:id="rId34"/>
  </p:handoutMasterIdLst>
  <p:sldIdLst>
    <p:sldId id="257" r:id="rId5"/>
    <p:sldId id="290" r:id="rId6"/>
    <p:sldId id="291" r:id="rId7"/>
    <p:sldId id="295" r:id="rId8"/>
    <p:sldId id="264" r:id="rId9"/>
    <p:sldId id="285" r:id="rId10"/>
    <p:sldId id="289" r:id="rId11"/>
    <p:sldId id="286" r:id="rId12"/>
    <p:sldId id="287" r:id="rId13"/>
    <p:sldId id="288" r:id="rId14"/>
    <p:sldId id="284" r:id="rId15"/>
    <p:sldId id="269" r:id="rId16"/>
    <p:sldId id="265" r:id="rId17"/>
    <p:sldId id="266" r:id="rId18"/>
    <p:sldId id="294" r:id="rId19"/>
    <p:sldId id="267" r:id="rId20"/>
    <p:sldId id="268" r:id="rId21"/>
    <p:sldId id="293" r:id="rId22"/>
    <p:sldId id="283" r:id="rId23"/>
    <p:sldId id="270" r:id="rId24"/>
    <p:sldId id="271" r:id="rId25"/>
    <p:sldId id="272" r:id="rId26"/>
    <p:sldId id="273" r:id="rId27"/>
    <p:sldId id="274" r:id="rId28"/>
    <p:sldId id="275" r:id="rId29"/>
    <p:sldId id="282" r:id="rId30"/>
    <p:sldId id="279" r:id="rId31"/>
    <p:sldId id="263" r:id="rId32"/>
  </p:sldIdLst>
  <p:sldSz cx="12192000" cy="6858000"/>
  <p:notesSz cx="7315200" cy="9601200"/>
  <p:embeddedFontLst>
    <p:embeddedFont>
      <p:font typeface="Calibri" panose="020F0502020204030204" pitchFamily="34" charset="0"/>
      <p:regular r:id="rId35"/>
      <p:bold r:id="rId36"/>
      <p:italic r:id="rId37"/>
      <p:boldItalic r:id="rId38"/>
    </p:embeddedFont>
    <p:embeddedFont>
      <p:font typeface="Nunito" panose="00000500000000000000" pitchFamily="2" charset="0"/>
      <p:regular r:id="rId39"/>
      <p:bold r:id="rId40"/>
      <p:italic r:id="rId41"/>
      <p:boldItalic r:id="rId42"/>
    </p:embeddedFont>
    <p:embeddedFont>
      <p:font typeface="Nunito ExtraLight" panose="00000300000000000000" pitchFamily="2" charset="0"/>
      <p:regular r:id="rId43"/>
      <p:italic r:id="rId44"/>
    </p:embeddedFont>
    <p:embeddedFont>
      <p:font typeface="Nunito Light" panose="00000400000000000000" pitchFamily="2" charset="0"/>
      <p:regular r:id="rId45"/>
      <p:italic r:id="rId46"/>
    </p:embeddedFont>
    <p:embeddedFont>
      <p:font typeface="Poppins" panose="00000500000000000000" pitchFamily="2" charset="0"/>
      <p:regular r:id="rId47"/>
      <p:bold r:id="rId48"/>
      <p:italic r:id="rId49"/>
      <p:boldItalic r:id="rId50"/>
    </p:embeddedFont>
  </p:embeddedFontLst>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9538"/>
    <p:restoredTop sz="88602" autoAdjust="0"/>
  </p:normalViewPr>
  <p:slideViewPr>
    <p:cSldViewPr snapToGrid="0" snapToObjects="1">
      <p:cViewPr varScale="1">
        <p:scale>
          <a:sx n="63" d="100"/>
          <a:sy n="63" d="100"/>
        </p:scale>
        <p:origin x="1040" y="64"/>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21" Type="http://schemas.openxmlformats.org/officeDocument/2006/relationships/slide" Target="slides/slide17.xml"/><Relationship Id="rId34" Type="http://schemas.openxmlformats.org/officeDocument/2006/relationships/handoutMaster" Target="handoutMasters/handout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10.fntdata"/><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6.xml"/><Relationship Id="rId41" Type="http://schemas.openxmlformats.org/officeDocument/2006/relationships/font" Target="fonts/font7.fntdata"/><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font" Target="fonts/font1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A5B73F6D-2A83-4744-8D44-646548E57F01}"/>
    <pc:docChg chg="addSld modSld">
      <pc:chgData name="Nazia Shah" userId="834fe6aa-7260-4947-9af5-9af74eff913c" providerId="ADAL" clId="{A5B73F6D-2A83-4744-8D44-646548E57F01}" dt="2021-03-19T12:20:04.955" v="5" actId="20577"/>
      <pc:docMkLst>
        <pc:docMk/>
      </pc:docMkLst>
      <pc:sldChg chg="modSp mod">
        <pc:chgData name="Nazia Shah" userId="834fe6aa-7260-4947-9af5-9af74eff913c" providerId="ADAL" clId="{A5B73F6D-2A83-4744-8D44-646548E57F01}" dt="2021-03-19T12:19:27.032" v="1" actId="20577"/>
        <pc:sldMkLst>
          <pc:docMk/>
          <pc:sldMk cId="3761628158" sldId="266"/>
        </pc:sldMkLst>
        <pc:spChg chg="mod">
          <ac:chgData name="Nazia Shah" userId="834fe6aa-7260-4947-9af5-9af74eff913c" providerId="ADAL" clId="{A5B73F6D-2A83-4744-8D44-646548E57F01}" dt="2021-03-19T12:19:27.032" v="1" actId="20577"/>
          <ac:spMkLst>
            <pc:docMk/>
            <pc:sldMk cId="3761628158" sldId="266"/>
            <ac:spMk id="2" creationId="{CE12648D-6DF3-4E07-B14D-65B8226089C0}"/>
          </ac:spMkLst>
        </pc:spChg>
      </pc:sldChg>
      <pc:sldChg chg="modSp mod">
        <pc:chgData name="Nazia Shah" userId="834fe6aa-7260-4947-9af5-9af74eff913c" providerId="ADAL" clId="{A5B73F6D-2A83-4744-8D44-646548E57F01}" dt="2021-03-19T12:19:59.302" v="4" actId="20577"/>
        <pc:sldMkLst>
          <pc:docMk/>
          <pc:sldMk cId="1353258951" sldId="291"/>
        </pc:sldMkLst>
        <pc:spChg chg="mod">
          <ac:chgData name="Nazia Shah" userId="834fe6aa-7260-4947-9af5-9af74eff913c" providerId="ADAL" clId="{A5B73F6D-2A83-4744-8D44-646548E57F01}" dt="2021-03-19T12:19:59.302" v="4" actId="20577"/>
          <ac:spMkLst>
            <pc:docMk/>
            <pc:sldMk cId="1353258951" sldId="291"/>
            <ac:spMk id="2" creationId="{21C2A7FB-FCCB-40B7-98A7-0DAA89BEA151}"/>
          </ac:spMkLst>
        </pc:spChg>
      </pc:sldChg>
      <pc:sldChg chg="modSp add mod">
        <pc:chgData name="Nazia Shah" userId="834fe6aa-7260-4947-9af5-9af74eff913c" providerId="ADAL" clId="{A5B73F6D-2A83-4744-8D44-646548E57F01}" dt="2021-03-19T12:19:35.616" v="2" actId="6549"/>
        <pc:sldMkLst>
          <pc:docMk/>
          <pc:sldMk cId="3471328952" sldId="294"/>
        </pc:sldMkLst>
        <pc:spChg chg="mod">
          <ac:chgData name="Nazia Shah" userId="834fe6aa-7260-4947-9af5-9af74eff913c" providerId="ADAL" clId="{A5B73F6D-2A83-4744-8D44-646548E57F01}" dt="2021-03-19T12:19:35.616" v="2" actId="6549"/>
          <ac:spMkLst>
            <pc:docMk/>
            <pc:sldMk cId="3471328952" sldId="294"/>
            <ac:spMk id="2" creationId="{CE12648D-6DF3-4E07-B14D-65B8226089C0}"/>
          </ac:spMkLst>
        </pc:spChg>
      </pc:sldChg>
      <pc:sldChg chg="modSp add mod">
        <pc:chgData name="Nazia Shah" userId="834fe6aa-7260-4947-9af5-9af74eff913c" providerId="ADAL" clId="{A5B73F6D-2A83-4744-8D44-646548E57F01}" dt="2021-03-19T12:20:04.955" v="5" actId="20577"/>
        <pc:sldMkLst>
          <pc:docMk/>
          <pc:sldMk cId="3837977702" sldId="295"/>
        </pc:sldMkLst>
        <pc:spChg chg="mod">
          <ac:chgData name="Nazia Shah" userId="834fe6aa-7260-4947-9af5-9af74eff913c" providerId="ADAL" clId="{A5B73F6D-2A83-4744-8D44-646548E57F01}" dt="2021-03-19T12:20:04.955" v="5" actId="20577"/>
          <ac:spMkLst>
            <pc:docMk/>
            <pc:sldMk cId="3837977702" sldId="295"/>
            <ac:spMk id="2" creationId="{21C2A7FB-FCCB-40B7-98A7-0DAA89BEA151}"/>
          </ac:spMkLst>
        </pc:spChg>
      </pc:sldChg>
    </pc:docChg>
  </pc:docChgLst>
  <pc:docChgLst>
    <pc:chgData name="Nazia Shah" userId="834fe6aa-7260-4947-9af5-9af74eff913c" providerId="ADAL" clId="{52A68126-99A7-4F18-A035-3D03CBC6C5AF}"/>
    <pc:docChg chg="custSel modSld">
      <pc:chgData name="Nazia Shah" userId="834fe6aa-7260-4947-9af5-9af74eff913c" providerId="ADAL" clId="{52A68126-99A7-4F18-A035-3D03CBC6C5AF}" dt="2022-03-03T21:07:29.974" v="1" actId="27636"/>
      <pc:docMkLst>
        <pc:docMk/>
      </pc:docMkLst>
      <pc:sldChg chg="modSp mod">
        <pc:chgData name="Nazia Shah" userId="834fe6aa-7260-4947-9af5-9af74eff913c" providerId="ADAL" clId="{52A68126-99A7-4F18-A035-3D03CBC6C5AF}" dt="2022-03-03T21:07:29.974" v="1" actId="27636"/>
        <pc:sldMkLst>
          <pc:docMk/>
          <pc:sldMk cId="2949312402" sldId="257"/>
        </pc:sldMkLst>
        <pc:spChg chg="mod">
          <ac:chgData name="Nazia Shah" userId="834fe6aa-7260-4947-9af5-9af74eff913c" providerId="ADAL" clId="{52A68126-99A7-4F18-A035-3D03CBC6C5AF}" dt="2022-03-03T21:07:29.974" v="1" actId="27636"/>
          <ac:spMkLst>
            <pc:docMk/>
            <pc:sldMk cId="2949312402" sldId="257"/>
            <ac:spMk id="3" creationId="{01700092-37DC-0D44-AD62-E34A154E92D6}"/>
          </ac:spMkLst>
        </pc:spChg>
      </pc:sldChg>
    </pc:docChg>
  </pc:docChgLst>
  <pc:docChgLst>
    <pc:chgData name="Nazia Shah" userId="834fe6aa-7260-4947-9af5-9af74eff913c" providerId="ADAL" clId="{433B0E5E-5F57-4B04-928D-946157D41FDA}"/>
    <pc:docChg chg="modNotesMaster modHandout">
      <pc:chgData name="Nazia Shah" userId="834fe6aa-7260-4947-9af5-9af74eff913c" providerId="ADAL" clId="{433B0E5E-5F57-4B04-928D-946157D41FDA}" dt="2021-07-30T15:10:51.440" v="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pPr rtl="0"/>
            <a:endParaRPr lang="en-US" dirty="0"/>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pPr rtl="0"/>
            <a:endParaRPr lang="en-US" dirty="0"/>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pPr rtl="0"/>
            <a:endParaRPr lang="en-US" dirty="0"/>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pPr rtl="0"/>
            <a:fld id="{C2255E06-F9F4-4173-9E67-A741A00148FA}" type="slidenum">
              <a:rPr lang="en-US" smtClean="0"/>
              <a:t>‹#›</a:t>
            </a:fld>
            <a:endParaRPr lang="en-US" dirty="0"/>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pPr rtl="0"/>
            <a:endParaRPr lang="en-US" dirty="0"/>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pPr rtl="0"/>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pPr rtl="0"/>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pPr rtl="0"/>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pPr rtl="0"/>
            <a:fld id="{EC3E72B5-85CF-4B3F-8E83-F8AF90B971C9}" type="slidenum">
              <a:rPr lang="en-US" smtClean="0"/>
              <a:t>‹#›</a:t>
            </a:fld>
            <a:endParaRPr lang="en-US" dirty="0"/>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5" name="Date Placeholder 4">
            <a:extLst>
              <a:ext uri="{FF2B5EF4-FFF2-40B4-BE49-F238E27FC236}">
                <a16:creationId xmlns:a16="http://schemas.microsoft.com/office/drawing/2014/main" id="{34D916FD-5C2F-4FB9-83BA-5E5AB2ADA410}"/>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132737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Sección 1926, Subsección P, Apéndice A - Clasificación del suelo - Definiciones</a:t>
            </a:r>
            <a:endParaRPr lang="fr-FR" dirty="0"/>
          </a:p>
          <a:p>
            <a:pPr rtl="0"/>
            <a:r>
              <a:rPr lang="es-US"/>
              <a:t>(1) Pruebas visuales. Se hace un análisis visual para determinar información cualitativa sobre el sitio de excavación en general, el suelo adyacente a la excavación, el suelo que conforma los lados de la excavación abierta y el suelo tomado como muestras del material excavado.</a:t>
            </a:r>
          </a:p>
          <a:p>
            <a:pPr rtl="0"/>
            <a:r>
              <a:rPr lang="es-US"/>
              <a:t>(I) Observe muestras de suelo excavado y del suelo de los lados de la excavación. Estime la variedad de tamaños de las partículas y los tamaños relativos de estas. El suelo que se compone principalmente de material de grano fino constituye material cohesivo. El suelo compuesto principalmente de arena o grava de grano grueso constituye material granular.</a:t>
            </a:r>
          </a:p>
          <a:p>
            <a:pPr rtl="0"/>
            <a:r>
              <a:rPr lang="es-US"/>
              <a:t>(II) Observe el suelo a medida que se excava. El suelo que permanece agrupado en terrones cuando se excava es cohesivo. El suelo que se deshace fácilmente y no permanece en forma de terrones es granular.</a:t>
            </a:r>
          </a:p>
          <a:p>
            <a:pPr rtl="0"/>
            <a:r>
              <a:rPr lang="es-US"/>
              <a:t>(III) Observe el lado de la excavación abierta y el área de la superficie adyacente a la excavación. Las aberturas en forma de grietas, como las grietas por tensión, pueden indicar la presencia de material fisurado. Si se descantillan fragmentos de suelo de un lado vertical, el suelo podría estar fisurado. Las pequeñas descantilladuras son indicios de suelo en movimiento y de situaciones potencialmente peligrosas.</a:t>
            </a:r>
          </a:p>
          <a:p>
            <a:pPr rtl="0"/>
            <a:r>
              <a:rPr lang="es-US"/>
              <a:t>(IV) Observe el área adyacente a la excavación y la excavación en sí para hallar indicios de la presencia de instalaciones de servicios públicos y otras estructuras subterráneas, y para identificar suelo que haya sido alterado previamente.</a:t>
            </a:r>
          </a:p>
          <a:p>
            <a:pPr rtl="0"/>
            <a:r>
              <a:rPr lang="es-US"/>
              <a:t>(V) Observe el lado abierto de la excavación para identificar sistemas de capas. Examine los sistemas de capas para identificar si las capas están inclinadas hacia la excavación. Estime el grado de pendiente de las capas.</a:t>
            </a:r>
          </a:p>
          <a:p>
            <a:pPr rtl="0"/>
            <a:r>
              <a:rPr lang="es-US"/>
              <a:t>(VI) Observe el área adyacente a la excavación y los lados de la excavación abierta para encontrar indicios de la presencia de agua superficial, agua que se filtre desde los lados de la excavación o el nivel de la capa freática.</a:t>
            </a:r>
          </a:p>
          <a:p>
            <a:pPr rtl="0"/>
            <a:r>
              <a:rPr lang="es-US"/>
              <a:t>(VII) Observe el área adyacente a la excavación y el área dentro de la excavación en busca de fuentes de vibración que puedan afectar la estabilidad de la superficie de excavación.</a:t>
            </a:r>
          </a:p>
          <a:p>
            <a:pPr rtl="0"/>
            <a:endParaRPr lang="en-US" dirty="0"/>
          </a:p>
        </p:txBody>
      </p:sp>
      <p:sp>
        <p:nvSpPr>
          <p:cNvPr id="5" name="Date Placeholder 4">
            <a:extLst>
              <a:ext uri="{FF2B5EF4-FFF2-40B4-BE49-F238E27FC236}">
                <a16:creationId xmlns:a16="http://schemas.microsoft.com/office/drawing/2014/main" id="{AECABCB2-B068-42F2-A132-EEE9F685E4F2}"/>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481738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Subsección 1926, Sección P, Apéndice A - Clasificación del suelo </a:t>
            </a:r>
          </a:p>
          <a:p>
            <a:pPr rtl="0"/>
            <a:r>
              <a:rPr lang="es-US"/>
              <a:t>(1) Pruebas visuales. Se hace un análisis visual para determinar información cualitativa sobre el sitio de excavación en general, el suelo adyacente a la excavación, el suelo que conforma los lados de la excavación abierta y el suelo tomado como muestras del material excavado.</a:t>
            </a:r>
          </a:p>
          <a:p>
            <a:pPr rtl="0"/>
            <a:r>
              <a:rPr lang="es-US"/>
              <a:t>(I) Observe muestras de suelo excavado y del suelo de los lados de la excavación. Estime la variedad de tamaños de las partículas y los tamaños relativos de estas. El suelo que se compone principalmente de material de grano fino constituye material cohesivo. El suelo compuesto principalmente de arena o grava de grano grueso constituye material granular.</a:t>
            </a:r>
          </a:p>
          <a:p>
            <a:pPr rtl="0"/>
            <a:r>
              <a:rPr lang="es-US"/>
              <a:t>(II) Observe el suelo a medida que se excava. El suelo que permanece agrupado en terrones cuando se excava es cohesivo. El suelo que se deshace fácilmente y no permanece en forma de terrones es granular.</a:t>
            </a:r>
          </a:p>
          <a:p>
            <a:pPr rtl="0"/>
            <a:r>
              <a:rPr lang="es-US"/>
              <a:t>(III) Observe el lado de la excavación abierta y el área de la superficie adyacente a la excavación. Las aberturas en forma de grietas, como las grietas por tensión, pueden indicar la presencia de material fisurado. Si se descantillan fragmentos de suelo de un lado vertical, el suelo podría estar fisurado. Las pequeñas descantilladuras son indicios de suelo en movimiento y de situaciones potencialmente peligrosas.</a:t>
            </a:r>
          </a:p>
          <a:p>
            <a:pPr rtl="0"/>
            <a:r>
              <a:rPr lang="es-US"/>
              <a:t>(IV) Observe el área adyacente a la excavación y la excavación en sí para hallar indicios de la presencia de instalaciones de servicios públicos y otras estructuras subterráneas, y para identificar suelo que haya sido alterado previamente.</a:t>
            </a:r>
          </a:p>
          <a:p>
            <a:pPr rtl="0"/>
            <a:r>
              <a:rPr lang="es-US"/>
              <a:t>(V) Observe el lado abierto de la excavación para identificar sistemas de capas. Examine los sistemas de capas para identificar si las capas están inclinadas hacia la excavación. Estime el grado de pendiente de las capas.</a:t>
            </a:r>
          </a:p>
          <a:p>
            <a:pPr rtl="0"/>
            <a:r>
              <a:rPr lang="es-US"/>
              <a:t>(VI) Observe el área adyacente a la excavación y los lados de la excavación abierta para encontrar indicios de la presencia de agua superficial, agua que se filtre desde los lados de la excavación o el nivel de la capa freática.</a:t>
            </a:r>
          </a:p>
          <a:p>
            <a:pPr rtl="0"/>
            <a:r>
              <a:rPr lang="es-US"/>
              <a:t>(VII) Observe el área adyacente a la excavación y el área dentro de la excavación en busca de fuentes de vibración que puedan afectar la estabilidad de la superficie de excavación.</a:t>
            </a:r>
          </a:p>
          <a:p>
            <a:pPr rtl="0"/>
            <a:endParaRPr lang="en-US" dirty="0"/>
          </a:p>
        </p:txBody>
      </p:sp>
      <p:sp>
        <p:nvSpPr>
          <p:cNvPr id="5" name="Date Placeholder 4">
            <a:extLst>
              <a:ext uri="{FF2B5EF4-FFF2-40B4-BE49-F238E27FC236}">
                <a16:creationId xmlns:a16="http://schemas.microsoft.com/office/drawing/2014/main" id="{7ECC4510-D157-454A-97CD-CC3EEB1E3CE6}"/>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1081802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Sección 1926, Subsección P, Apéndice A - Clasificación del suelo - Definiciones</a:t>
            </a:r>
            <a:endParaRPr lang="fr-FR" dirty="0"/>
          </a:p>
          <a:p>
            <a:pPr rtl="0"/>
            <a:endParaRPr lang="en-US" dirty="0"/>
          </a:p>
          <a:p>
            <a:pPr rtl="0"/>
            <a:r>
              <a:rPr lang="es-US"/>
              <a:t>Tipo A significa suelos cohesivos con una resistencia a la compresión en espacios abiertos de 1,5 tsf (toneladas por pie cuadrado) (144 kPa) o más. Ejemplos de suelos cohesivos son la arcilla, arcilla limosa, arcilla arenosa, marga arcillosa y, en algunos casos, marga arcillosa con limo y con arena. Los suelos consolidados, como el caliche y el suelo de capa dura, también se consideran de tipo A. Sin embargo, ningún suelo es tipo A si:</a:t>
            </a:r>
          </a:p>
          <a:p>
            <a:pPr rtl="0"/>
            <a:r>
              <a:rPr lang="es-US"/>
              <a:t>(I) está fisurado;</a:t>
            </a:r>
          </a:p>
          <a:p>
            <a:pPr rtl="0"/>
            <a:r>
              <a:rPr lang="es-US"/>
              <a:t>(II) está expuesto a vibraciones debidas al tráfico pesado, a la introducción de pilotes o a efectos similares;</a:t>
            </a:r>
          </a:p>
          <a:p>
            <a:pPr rtl="0"/>
            <a:r>
              <a:rPr lang="es-US"/>
              <a:t>(III) ha sido alterado previamente;</a:t>
            </a:r>
          </a:p>
          <a:p>
            <a:pPr rtl="0"/>
            <a:r>
              <a:rPr lang="es-US"/>
              <a:t>(IV) es parte de un sistema de capas inclinado hacia la excavación en una pendiente de cuatro unidades de distancia horizontal por una de distancia vertical (4H: 1V) o más;</a:t>
            </a:r>
          </a:p>
          <a:p>
            <a:pPr rtl="0"/>
            <a:r>
              <a:rPr lang="es-US"/>
              <a:t>(V) el material está sujeto a otros factores que harían necesario que se lo clasificara como material menos estable.</a:t>
            </a:r>
          </a:p>
          <a:p>
            <a:pPr rtl="0"/>
            <a:endParaRPr lang="en-US" dirty="0"/>
          </a:p>
        </p:txBody>
      </p:sp>
      <p:sp>
        <p:nvSpPr>
          <p:cNvPr id="5" name="Date Placeholder 4">
            <a:extLst>
              <a:ext uri="{FF2B5EF4-FFF2-40B4-BE49-F238E27FC236}">
                <a16:creationId xmlns:a16="http://schemas.microsoft.com/office/drawing/2014/main" id="{D94E92F7-DA71-4E2B-A372-924346BA176A}"/>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2679154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Sección 1926, Subsección P, Apéndice A - Clasificación del suelo - Definiciones</a:t>
            </a:r>
            <a:endParaRPr lang="fr-FR" dirty="0"/>
          </a:p>
          <a:p>
            <a:pPr rtl="0"/>
            <a:endParaRPr lang="en-US" dirty="0"/>
          </a:p>
          <a:p>
            <a:pPr rtl="0"/>
            <a:r>
              <a:rPr lang="es-US"/>
              <a:t>Tipo B significa lo siguiente:</a:t>
            </a:r>
          </a:p>
          <a:p>
            <a:pPr rtl="0"/>
            <a:r>
              <a:rPr lang="es-US"/>
              <a:t>(I) suelo cohesivo con una resistencia a la compresión en espacios abiertos superior a 0,5 tsf (48 kPa) pero menos de 1,5 tsf (144 kPa);</a:t>
            </a:r>
          </a:p>
          <a:p>
            <a:pPr rtl="0"/>
            <a:r>
              <a:rPr lang="es-US"/>
              <a:t>(II) suelos granulares sin cohesión, que incluyen grava angular (similar a la roca triturada), limo, marga limosa, marga arenosa y, en algunos casos, marga arcillosa con limo y con arena.</a:t>
            </a:r>
          </a:p>
          <a:p>
            <a:pPr rtl="0"/>
            <a:r>
              <a:rPr lang="es-US"/>
              <a:t>(III) suelos alterados previamente, excepto aquellos que se clasifiquen como suelos de tipo C;</a:t>
            </a:r>
          </a:p>
          <a:p>
            <a:pPr rtl="0"/>
            <a:r>
              <a:rPr lang="es-US"/>
              <a:t>(IV) suelo que cumple los requisitos de consolidación o resistencia a la compresión en espacios abiertos para el tipo A, pero que tiene fisuras o está sujeto a vibraciones;</a:t>
            </a:r>
          </a:p>
          <a:p>
            <a:pPr rtl="0"/>
            <a:endParaRPr lang="en-US" dirty="0"/>
          </a:p>
        </p:txBody>
      </p:sp>
      <p:sp>
        <p:nvSpPr>
          <p:cNvPr id="5" name="Date Placeholder 4">
            <a:extLst>
              <a:ext uri="{FF2B5EF4-FFF2-40B4-BE49-F238E27FC236}">
                <a16:creationId xmlns:a16="http://schemas.microsoft.com/office/drawing/2014/main" id="{04C25421-3DF7-4623-8701-F4F56261C96D}"/>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3595827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Sección 1926, Subsección P, Apéndice A - Clasificación del suelo - Definiciones</a:t>
            </a:r>
            <a:endParaRPr lang="fr-FR" dirty="0"/>
          </a:p>
          <a:p>
            <a:pPr rtl="0"/>
            <a:endParaRPr lang="en-US" dirty="0"/>
          </a:p>
          <a:p>
            <a:pPr rtl="0"/>
            <a:r>
              <a:rPr lang="es-US"/>
              <a:t>Tipo B significa lo siguiente:</a:t>
            </a:r>
          </a:p>
          <a:p>
            <a:pPr rtl="0"/>
            <a:r>
              <a:rPr lang="es-US"/>
              <a:t>(I) suelo cohesivo con una resistencia a la compresión en espacios abiertos superior a 0,5 tsf (48 kPa) pero menos de 1,5 tsf (144 kPa);</a:t>
            </a:r>
          </a:p>
          <a:p>
            <a:pPr rtl="0"/>
            <a:r>
              <a:rPr lang="es-US"/>
              <a:t>(II) suelos granulares sin cohesión, que incluyen grava angular (similar a la roca triturada), limo, marga limosa, marga arenosa y, en algunos casos, marga arcillosa con limo y con arena.</a:t>
            </a:r>
          </a:p>
          <a:p>
            <a:pPr rtl="0"/>
            <a:r>
              <a:rPr lang="es-US"/>
              <a:t>(III) suelos alterados previamente, excepto aquellos que se clasifiquen como suelos de tipo C;</a:t>
            </a:r>
          </a:p>
          <a:p>
            <a:pPr rtl="0"/>
            <a:r>
              <a:rPr lang="es-US"/>
              <a:t>(IV) suelo que cumple los requisitos de consolidación o resistencia a la compresión en espacios abiertos para el tipo A, pero que tiene fisuras o está sujeto a vibraciones;</a:t>
            </a:r>
          </a:p>
          <a:p>
            <a:pPr rtl="0"/>
            <a:endParaRPr lang="en-US" dirty="0"/>
          </a:p>
        </p:txBody>
      </p:sp>
      <p:sp>
        <p:nvSpPr>
          <p:cNvPr id="5" name="Date Placeholder 4">
            <a:extLst>
              <a:ext uri="{FF2B5EF4-FFF2-40B4-BE49-F238E27FC236}">
                <a16:creationId xmlns:a16="http://schemas.microsoft.com/office/drawing/2014/main" id="{3ED53E50-DFD9-409F-B280-E23C180D1130}"/>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2554743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Sección 1926, Subsección P, Apéndice A - Clasificación del suelo - Definiciones</a:t>
            </a:r>
            <a:endParaRPr lang="fr-FR" dirty="0"/>
          </a:p>
          <a:p>
            <a:pPr rtl="0"/>
            <a:r>
              <a:rPr lang="es-US"/>
              <a:t>Tipo C significa lo siguiente:</a:t>
            </a:r>
          </a:p>
          <a:p>
            <a:pPr rtl="0"/>
            <a:r>
              <a:rPr lang="es-US"/>
              <a:t>(I) suelo cohesivo con una resistencia a la compresión en espacios abiertos de 0,5 tsf (48 kPa) o menos;</a:t>
            </a:r>
          </a:p>
          <a:p>
            <a:pPr rtl="0"/>
            <a:r>
              <a:rPr lang="es-US"/>
              <a:t>(II) suelos granulares que incluyen grava, arena y arena margosa;</a:t>
            </a:r>
          </a:p>
          <a:p>
            <a:pPr rtl="0"/>
            <a:r>
              <a:rPr lang="es-US"/>
              <a:t>(III) suelo sumergido o del que se filtra agua libremente;</a:t>
            </a:r>
          </a:p>
          <a:p>
            <a:pPr rtl="0"/>
            <a:r>
              <a:rPr lang="es-US"/>
              <a:t>(iv) roca sumergida que no es estable;</a:t>
            </a:r>
          </a:p>
          <a:p>
            <a:pPr rtl="0"/>
            <a:r>
              <a:rPr lang="es-US"/>
              <a:t>(V) material en un sistema de capas inclinado hacia la excavación en una pendiente de cuatro unidades de distancia horizontal por una de distancia vertical (4H: 1V) o más.</a:t>
            </a:r>
          </a:p>
          <a:p>
            <a:pPr rtl="0"/>
            <a:endParaRPr lang="en-US" dirty="0"/>
          </a:p>
        </p:txBody>
      </p:sp>
      <p:sp>
        <p:nvSpPr>
          <p:cNvPr id="5" name="Date Placeholder 4">
            <a:extLst>
              <a:ext uri="{FF2B5EF4-FFF2-40B4-BE49-F238E27FC236}">
                <a16:creationId xmlns:a16="http://schemas.microsoft.com/office/drawing/2014/main" id="{346173D9-D80F-4B3F-B211-0046EC1711C1}"/>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1283875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Subsección 1926, Sección P, Apéndice A - Clasificación del suelo</a:t>
            </a:r>
          </a:p>
          <a:p>
            <a:pPr rtl="0"/>
            <a:r>
              <a:rPr lang="es-US"/>
              <a:t>(2) Pruebas manuales. El análisis manual de muestras de suelo se lleva a cabo para determinar sus propiedades cuantitativas y cualitativas, y para proporcionar más información a fin de clasificar el suelo correctamente.</a:t>
            </a:r>
          </a:p>
          <a:p>
            <a:pPr rtl="0"/>
            <a:r>
              <a:rPr lang="es-US"/>
              <a:t>(I) Plasticidad. Moldee una muestra de tierra húmeda o mojada hasta darle forma de bola y luego intente enrollarla para formar con ella una tira delgada de hasta 1⁄8 de pulgada de diámetro. El material cohesivo se puede enrollar con éxito en tiras sin que se deshaga. Por ejemplo, si se puede sostener desde un extremo y sin que se rompa una tira de suelo de al menos dos pulgadas (50 mm) de longitud y 1⁄8 de pulgada, el suelo es cohesivo.</a:t>
            </a:r>
          </a:p>
          <a:p>
            <a:pPr rtl="0"/>
            <a:r>
              <a:rPr lang="es-US"/>
              <a:t>(II) Resistencia en seco. Si el suelo está seco y se desmorona por sí solo o con una presión moderada en granos individuales o en polvo fino, es granular (cualquier combinación de grava, arena o limo). Si el suelo está seco y cae en terrones que se deshacen en otros más pequeños, y si estos, por el contrario, se deshacen con dificultad, puede tratarse de arcilla en cualquier combinación con grava, arena o limo. Si el suelo seco se deshace en terrones que no se deshacen en otros más pequeños y que solo pueden romperse con dificultad, y no hay ninguna indicación visual de que el suelo está fisurado, se puede considerar que el suelo no está fisurado.</a:t>
            </a:r>
          </a:p>
          <a:p>
            <a:pPr rtl="0"/>
            <a:r>
              <a:rPr lang="es-US"/>
              <a:t>(III) Penetración del pulgar. La prueba de penetración del pulgar se puede utilizar para estimar la resistencia a la compresión en espacios abiertos de suelos cohesivos. (Esta prueba se basa en la prueba de penetración del pulgar descrita en la designación de normas D2488 de la Sociedad Estadounidense de Pruebas y Materiales, ''Práctica recomendada estándar para la descripción de suelos. Procedimiento visual - Manual''). En los suelos tipo A con resistencia a la compresión en espacios abiertos de 1,5 tsf, es fácil hacer marcas con el pulgar; sin embargo, este solo puede insertarse en ellos con un gran esfuerzo. En los suelos tipo C con una resistencia a la compresión en espacios abiertos de 0,5 tsf, el pulgar puede penetrar con facilidad varias pulgadas, y es posible moldearlos haciendo una ligera presión con el dedo. Esta prueba debe llevarse a cabo con una muestra de suelo que no haya sido alterado previamente, como un gran terrón de escombros, tan pronto como sea posible después de la excavación para mantener al mínimo los efectos de la exposición a factores que puedan secarlo. Si, más tarde, la excavación se expone a factores de humedad (lluvia, inundaciones), la clasificación del suelo debe cambiarse en consecuencia.</a:t>
            </a:r>
          </a:p>
          <a:p>
            <a:pPr rtl="0"/>
            <a:r>
              <a:rPr lang="es-US"/>
              <a:t>(IV) Otras pruebas de resistencia. También se puede estimar la resistencia a la compresión en espacios abiertos de los suelos con un penetrómetro de bolsillo o una barra manual para pruebas de resistencia al cizallamiento.</a:t>
            </a:r>
          </a:p>
          <a:p>
            <a:pPr rtl="0"/>
            <a:r>
              <a:rPr lang="es-US"/>
              <a:t>(V) Prueba de secado. El propósito básico de la prueba de secado es diferenciar entre material cohesivo con fisuras, material cohesivo sin fisuras y material granular. El procedimiento para esta prueba implica secar una muestra de suelo de alrededor de una pulgada de espesor (2,54 cm) y seis pulgadas (15,24 cm) de diámetro hasta que esté completamente seca:</a:t>
            </a:r>
          </a:p>
          <a:p>
            <a:pPr rtl="0"/>
            <a:r>
              <a:rPr lang="es-US"/>
              <a:t>(A) Si la muestra desarrolla grietas a medida que se seca, esto indica que hay fisuras considerables.</a:t>
            </a:r>
          </a:p>
          <a:p>
            <a:pPr rtl="0"/>
            <a:r>
              <a:rPr lang="es-US"/>
              <a:t>(B) Las muestras que se secan sin agrietarse deben romperse a mano. Si se necesita una fuerza considerable para romper una muestra, el suelo tiene un contenido importante de material cohesivo. Se puede clasificar como material cohesivo sin fisuras y se debe determinar la resistencia a la compresión en espacios abiertos.</a:t>
            </a:r>
          </a:p>
          <a:p>
            <a:pPr rtl="0"/>
            <a:r>
              <a:rPr lang="es-US"/>
              <a:t>(C) Si una muestra se rompe fácilmente con la mano, se trata de material cohesivo fisurado o de material granular. Para distinguir entre los dos, pulverice los terrones secos de la muestra con la mano o pisándolos. Si los terrones no se pulverizan con facilidad, se trata de un material cohesivo con fisuras. Si se pulverizan fácilmente en fragmentos muy pequeños, el material es granular.</a:t>
            </a:r>
          </a:p>
          <a:p>
            <a:pPr rtl="0"/>
            <a:endParaRPr lang="en-US" dirty="0"/>
          </a:p>
        </p:txBody>
      </p:sp>
      <p:sp>
        <p:nvSpPr>
          <p:cNvPr id="5" name="Date Placeholder 4">
            <a:extLst>
              <a:ext uri="{FF2B5EF4-FFF2-40B4-BE49-F238E27FC236}">
                <a16:creationId xmlns:a16="http://schemas.microsoft.com/office/drawing/2014/main" id="{E6E87098-3EA0-433B-B70B-4AF79F030DC3}"/>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2002754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Subsección 1926, Sección P, Apéndice A - Clasificación del suelo</a:t>
            </a:r>
          </a:p>
          <a:p>
            <a:pPr rtl="0"/>
            <a:r>
              <a:rPr lang="es-US"/>
              <a:t>(d)(2)(III) Penetración del pulgar. La prueba de penetración del pulgar se puede utilizar para estimar la resistencia a la compresión en espacios abiertos de suelos cohesivos. (Esta prueba se basa en la prueba de penetración del pulgar descrita en la designación de normas D2488 de la Sociedad Estadounidense de Pruebas y Materiales, ''Práctica recomendada estándar para la descripción de suelos. Procedimiento visual - Manual''). En los suelos tipo A con resistencia a la compresión en espacios abiertos de 1,5 tsf, es fácil hacer marcas con el pulgar; sin embargo, este solo puede insertarse en ellos con un gran esfuerzo. En los suelos tipo C con una resistencia a la compresión en espacios abiertos de 0,5 tsf, el pulgar puede penetrar con facilidad varias pulgadas, y es posible moldearlos haciendo una ligera presión con el dedo. Esta prueba debe llevarse a cabo con una muestra de suelo que no haya sido alterado previamente, como un gran terrón de escombros, tan pronto como sea posible después de la excavación para mantener al mínimo los efectos de la exposición a factores que puedan secarlo. Si, más tarde, la excavación se expone a factores de humedad (lluvia, inundaciones), la clasificación del suelo debe cambiarse en consecuencia.</a:t>
            </a:r>
          </a:p>
          <a:p>
            <a:pPr rtl="0"/>
            <a:endParaRPr lang="en-US" dirty="0"/>
          </a:p>
        </p:txBody>
      </p:sp>
      <p:sp>
        <p:nvSpPr>
          <p:cNvPr id="5" name="Date Placeholder 4">
            <a:extLst>
              <a:ext uri="{FF2B5EF4-FFF2-40B4-BE49-F238E27FC236}">
                <a16:creationId xmlns:a16="http://schemas.microsoft.com/office/drawing/2014/main" id="{DC9F1A48-8040-42D6-ACA1-121514FFB197}"/>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1226238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5" name="Date Placeholder 4">
            <a:extLst>
              <a:ext uri="{FF2B5EF4-FFF2-40B4-BE49-F238E27FC236}">
                <a16:creationId xmlns:a16="http://schemas.microsoft.com/office/drawing/2014/main" id="{FB50F7C0-8153-40DB-90D8-51FD684714E5}"/>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3312756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Subsección 1926, Sección P, Apéndice A - Clasificación del suelo</a:t>
            </a:r>
          </a:p>
          <a:p>
            <a:pPr rtl="0"/>
            <a:r>
              <a:rPr lang="es-US"/>
              <a:t>(d)(2)(i) Plasticidad. Moldee una muestra de tierra húmeda o mojada hasta darle forma de bola y luego intente enrollarla para formar con ella una tira delgada de hasta 1⁄8 de pulgada de diámetro. El material cohesivo se puede enrollar con éxito en tiras sin que se deshaga. Por ejemplo, si se puede sostener desde un extremo y sin que se rompa una tira de suelo de al menos dos pulgadas (50 mm) de longitud y 1⁄8 de pulgada, el suelo es cohesivo.</a:t>
            </a:r>
          </a:p>
        </p:txBody>
      </p:sp>
      <p:sp>
        <p:nvSpPr>
          <p:cNvPr id="5" name="Date Placeholder 4">
            <a:extLst>
              <a:ext uri="{FF2B5EF4-FFF2-40B4-BE49-F238E27FC236}">
                <a16:creationId xmlns:a16="http://schemas.microsoft.com/office/drawing/2014/main" id="{3E469E7E-1764-497B-A0A9-CF056A1269C1}"/>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3937718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Este apéndice corresponde cuando un sistema de inclinación o bancadas está diseñado de acuerdo con los requisitos establecidos en la sección 1926.652 (b)(2) como método de protección de los trabajadores contra derrumbes. Este apéndice también se aplica cuando se diseña apuntalamiento de madera para excavaciones como método de protección contra derrumbes de acuerdo con el apéndice C, subsección P, sección 1926, y cuando se diseña apuntalamiento hidráulico de aluminio de acuerdo con el apéndice D. Este apéndice también corresponde si se diseñan y seleccionan otros sistemas de protección sobre la base de datos preparados de acuerdo con los requisitos establecidos en la sección 1926.652(c), y si los datos se clasifican mediante el sistema de clasificación de suelos establecido en este apéndice.</a:t>
            </a:r>
          </a:p>
        </p:txBody>
      </p:sp>
      <p:sp>
        <p:nvSpPr>
          <p:cNvPr id="5" name="Date Placeholder 4">
            <a:extLst>
              <a:ext uri="{FF2B5EF4-FFF2-40B4-BE49-F238E27FC236}">
                <a16:creationId xmlns:a16="http://schemas.microsoft.com/office/drawing/2014/main" id="{3AAADEA7-CC9A-40DD-BE7B-2E1320024ACA}"/>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31129411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Sección 1926, Subsección P, Apéndice A - Clasificación del suelo -  Resistencia en estado seco. Si el suelo está seco y se desmorona por sí solo o con una presión moderada en granos individuales o en polvo fino, es granular (cualquier combinación de grava, arena o limo). Si el suelo está seco y cae en terrones que se deshacen en otros más pequeños, y si estos, por el contrario, se deshacen con dificultad, puede tratarse de arcilla en cualquier combinación con grava, arena o limo. Si el suelo seco se deshace en terrones que no se deshacen en otros más pequeños y que solo pueden romperse con dificultad, y no hay ninguna indicación visual de que el suelo está fisurado, se puede considerar que el suelo no está fisurado.</a:t>
            </a:r>
          </a:p>
          <a:p>
            <a:pPr rtl="0"/>
            <a:endParaRPr lang="en-US" dirty="0"/>
          </a:p>
          <a:p>
            <a:pPr rtl="0"/>
            <a:r>
              <a:rPr lang="es-US"/>
              <a:t>(d)(2)(v) Prueba de secado. El propósito básico de la prueba de secado es diferenciar entre material cohesivo con fisuras, material cohesivo sin fisuras y material granular. El procedimiento para esta prueba implica secar una muestra de suelo de alrededor de una pulgada de espesor (2,54 cm) y seis pulgadas (15,24 cm) de diámetro hasta que esté completamente seca:</a:t>
            </a:r>
          </a:p>
          <a:p>
            <a:pPr rtl="0"/>
            <a:r>
              <a:rPr lang="es-US"/>
              <a:t>(A) Si la muestra desarrolla grietas a medida que se seca, esto indica que hay fisuras considerables.</a:t>
            </a:r>
          </a:p>
          <a:p>
            <a:pPr rtl="0"/>
            <a:r>
              <a:rPr lang="es-US"/>
              <a:t>(B) Las muestras que se secan sin agrietarse deben romperse a mano. Si se necesita una fuerza considerable para romper una muestra, el suelo tiene un contenido importante de material cohesivo. Se puede clasificar como material cohesivo sin fisuras y se debe determinar la resistencia a la compresión en espacios abiertos.</a:t>
            </a:r>
          </a:p>
          <a:p>
            <a:pPr rtl="0"/>
            <a:r>
              <a:rPr lang="es-US"/>
              <a:t>(C) Si una muestra se rompe fácilmente con la mano, se trata de material cohesivo fisurado o de material granular. Para distinguir entre los dos, pulverice los terrones secos de la muestra con la mano o pisándolos. Si los terrones no se pulverizan con facilidad, se trata de un material cohesivo con fisuras. Si se pulverizan fácilmente en fragmentos muy pequeños, el material es granular.</a:t>
            </a:r>
          </a:p>
          <a:p>
            <a:pPr rtl="0"/>
            <a:endParaRPr lang="en-US" dirty="0"/>
          </a:p>
        </p:txBody>
      </p:sp>
      <p:sp>
        <p:nvSpPr>
          <p:cNvPr id="5" name="Date Placeholder 4">
            <a:extLst>
              <a:ext uri="{FF2B5EF4-FFF2-40B4-BE49-F238E27FC236}">
                <a16:creationId xmlns:a16="http://schemas.microsoft.com/office/drawing/2014/main" id="{8F382E57-A381-4E01-B95A-3D70BDCE3E6C}"/>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1705522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a:p>
            <a:pPr rtl="0"/>
            <a:r>
              <a:rPr lang="es-US"/>
              <a:t>1926.651(k)(1)</a:t>
            </a:r>
          </a:p>
          <a:p>
            <a:pPr rtl="0"/>
            <a:r>
              <a:rPr lang="es-US"/>
              <a:t>Una persona competente debe realizar inspecciones diarias de las excavaciones, las áreas adyacentes y los sistemas de protección en busca de indicios de situaciones que podrían resultar en derrumbes, de fallas en los sistemas de protección, de atmósferas peligrosas o de otras condiciones de riesgo. La persona competente deberá realizar una inspección antes del inicio del trabajo y, según sea necesario, durante todo el turno. También se deben realizar inspecciones después de cada tormenta o después del aumento de la frecuencia con la que ocurre cualquier otro riesgo. Estas inspecciones solo son necesarias cuando la exposición de los trabajadores se puede anticipar razonablemente.</a:t>
            </a:r>
          </a:p>
          <a:p>
            <a:pPr rtl="0"/>
            <a:endParaRPr lang="en-US" dirty="0"/>
          </a:p>
          <a:p>
            <a:pPr rtl="0"/>
            <a:r>
              <a:rPr lang="es-US"/>
              <a:t>1926.651(k)(2)</a:t>
            </a:r>
          </a:p>
          <a:p>
            <a:pPr rtl="0"/>
            <a:r>
              <a:rPr lang="es-US"/>
              <a:t>Cuando la persona competente encuentre indicios de una situación que podría resultar en un derrumbe, de fallas en los sistemas de protección, de atmósferas peligrosas o de otras condiciones de riesgo, los trabajadores expuestos deberán retirarse del área peligrosa hasta que se hayan tomado las precauciones necesarias para garantizar su seguridad.</a:t>
            </a:r>
          </a:p>
          <a:p>
            <a:pPr rtl="0"/>
            <a:endParaRPr lang="en-US" dirty="0"/>
          </a:p>
          <a:p>
            <a:pPr rtl="0"/>
            <a:endParaRPr lang="en-US" dirty="0"/>
          </a:p>
        </p:txBody>
      </p:sp>
      <p:sp>
        <p:nvSpPr>
          <p:cNvPr id="5" name="Date Placeholder 4">
            <a:extLst>
              <a:ext uri="{FF2B5EF4-FFF2-40B4-BE49-F238E27FC236}">
                <a16:creationId xmlns:a16="http://schemas.microsoft.com/office/drawing/2014/main" id="{7D6C5B6C-23BD-466F-B2BD-CED6C54DEAF4}"/>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3646998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a:p>
            <a:pPr rtl="0"/>
            <a:r>
              <a:rPr lang="es-US"/>
              <a:t>1926.651(k)(1)</a:t>
            </a:r>
          </a:p>
          <a:p>
            <a:pPr rtl="0"/>
            <a:r>
              <a:rPr lang="es-US"/>
              <a:t>Una persona competente debe realizar inspecciones diarias de las excavaciones, las áreas adyacentes y los sistemas de protección en busca de indicios de situaciones que podrían resultar en derrumbes, de fallas en los sistemas de protección, de atmósferas peligrosas o de otras condiciones de riesgo. La persona competente deberá realizar una inspección antes del inicio del trabajo y, según sea necesario, durante todo el turno. También se deben realizar inspecciones después de cada tormenta o después del aumento de la frecuencia con la que ocurre cualquier otro riesgo. Estas inspecciones solo son necesarias cuando la exposición de los trabajadores se puede anticipar razonablemente.</a:t>
            </a:r>
          </a:p>
          <a:p>
            <a:pPr rtl="0"/>
            <a:endParaRPr lang="en-US" dirty="0"/>
          </a:p>
          <a:p>
            <a:pPr rtl="0"/>
            <a:r>
              <a:rPr lang="es-US"/>
              <a:t>1926.651(k)(2)</a:t>
            </a:r>
          </a:p>
          <a:p>
            <a:pPr rtl="0"/>
            <a:r>
              <a:rPr lang="es-US"/>
              <a:t>Cuando la persona competente encuentre indicios de una situación que podría resultar en un derrumbe, de fallas en los sistemas de protección, de atmósferas peligrosas o de otras condiciones de riesgo, los trabajadores expuestos deberán retirarse del área peligrosa hasta que se hayan tomado las precauciones necesarias para garantizar su seguridad.</a:t>
            </a:r>
          </a:p>
          <a:p>
            <a:pPr rtl="0"/>
            <a:endParaRPr lang="en-US" dirty="0"/>
          </a:p>
          <a:p>
            <a:pPr rtl="0"/>
            <a:endParaRPr lang="en-US" dirty="0"/>
          </a:p>
        </p:txBody>
      </p:sp>
      <p:sp>
        <p:nvSpPr>
          <p:cNvPr id="5" name="Date Placeholder 4">
            <a:extLst>
              <a:ext uri="{FF2B5EF4-FFF2-40B4-BE49-F238E27FC236}">
                <a16:creationId xmlns:a16="http://schemas.microsoft.com/office/drawing/2014/main" id="{C97D69DD-8A87-478F-9844-28571E683BEA}"/>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137314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Subsección 1926, Sección P, Apéndice A - Clasificación del suelo </a:t>
            </a:r>
          </a:p>
          <a:p>
            <a:pPr rtl="0"/>
            <a:r>
              <a:rPr lang="es-US"/>
              <a:t>(c) Requisitos -</a:t>
            </a:r>
          </a:p>
          <a:p>
            <a:pPr rtl="0"/>
            <a:r>
              <a:rPr lang="es-US"/>
              <a:t>(1) Clasificación de depósitos de suelo y rocas. Cada depósito de suelo y roca deberá ser clasificado por una persona competente como roca estable, tipo A, tipo B o tipo C de acuerdo con las definiciones establecidas en el párrafo (b) de este apéndice.</a:t>
            </a:r>
          </a:p>
          <a:p>
            <a:pPr rtl="0"/>
            <a:r>
              <a:rPr lang="es-US"/>
              <a:t>(2) Base de la clasificación. La clasificación de los depósitos se hará en función de los resultados de al menos un análisis visual y al menos uno manual. Estas pruebas deberá llevarlas a cabo una persona competente, y consistirán en las descritas en el párrafo (d) o en otros métodos reconocidos de clasificación y prueba de suelos, como los adoptados por la Sociedad estadounidense de pruebas y materiales (American Society for Testing and Materials, ASTM) o el sistema de clasificación de texturas del Departamento de Agricultura de los Estados Unidos.</a:t>
            </a:r>
          </a:p>
          <a:p>
            <a:pPr rtl="0"/>
            <a:r>
              <a:rPr lang="es-US"/>
              <a:t>(3) Análisis visual y manual. Los análisis visual y manual, como los que se señalan como aceptables en el párrafo (d) de este apéndice, deberán diseñarse y realizarse de manera que brinden suficiente información cuantitativa y cualitativa para identificar adecuadamente las propiedades, los factores y las condiciones que afectan la clasificación de los depósitos.</a:t>
            </a:r>
          </a:p>
          <a:p>
            <a:pPr rtl="0"/>
            <a:r>
              <a:rPr lang="es-US"/>
              <a:t>(4) Sistemas de varias capas. Los sistemas de capas se clasificarán de acuerdo con la capa más débil. Sin embargo, cada capa puede clasificarse individualmente en los casos en los que una capa más estable se encuentre debajo de otra menos estable.</a:t>
            </a:r>
          </a:p>
          <a:p>
            <a:pPr rtl="0"/>
            <a:r>
              <a:rPr lang="es-US"/>
              <a:t>(5) Reclasificación. Si después de clasificar un depósito, las propiedades, los factores o las condiciones que afectan su clasificación cambian de alguna manera, una persona competente evaluará estos cambios. El depósito será reclasificado según sea necesario para reflejar el cambio de circunstancias.</a:t>
            </a:r>
          </a:p>
          <a:p>
            <a:pPr rtl="0"/>
            <a:endParaRPr lang="en-US" dirty="0"/>
          </a:p>
        </p:txBody>
      </p:sp>
      <p:sp>
        <p:nvSpPr>
          <p:cNvPr id="5" name="Date Placeholder 4">
            <a:extLst>
              <a:ext uri="{FF2B5EF4-FFF2-40B4-BE49-F238E27FC236}">
                <a16:creationId xmlns:a16="http://schemas.microsoft.com/office/drawing/2014/main" id="{E0E37E83-7D9F-4988-9B42-06AEDCABBABF}"/>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55094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Sección 1926, Subsección P, Apéndice A - Clasificación del suelo - Definiciones</a:t>
            </a:r>
          </a:p>
          <a:p>
            <a:pPr rtl="0"/>
            <a:endParaRPr lang="en-US" dirty="0"/>
          </a:p>
        </p:txBody>
      </p:sp>
      <p:sp>
        <p:nvSpPr>
          <p:cNvPr id="5" name="Date Placeholder 4">
            <a:extLst>
              <a:ext uri="{FF2B5EF4-FFF2-40B4-BE49-F238E27FC236}">
                <a16:creationId xmlns:a16="http://schemas.microsoft.com/office/drawing/2014/main" id="{6EBE0C5D-7A21-4712-9E7F-9171102D7738}"/>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322694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 Sección 1926, Sección P, Apéndice A - Clasificación del Suelo</a:t>
            </a:r>
          </a:p>
          <a:p>
            <a:pPr rtl="0"/>
            <a:r>
              <a:rPr lang="es-US"/>
              <a:t>(a) Alcance y aplicación -</a:t>
            </a:r>
          </a:p>
          <a:p>
            <a:pPr rtl="0"/>
            <a:r>
              <a:rPr lang="es-US"/>
              <a:t>(1) Alcance. En este apéndice, se describe un método para clasificar los depósitos de suelo y rocas según el sitio, las condiciones ambientales y la estructura y composición de los depósitos de tierra. Este apéndice contiene definiciones, establece requisitos y describe pruebas visuales y manuales aceptables para la clasificación de suelos.</a:t>
            </a:r>
          </a:p>
          <a:p>
            <a:pPr rtl="0"/>
            <a:r>
              <a:rPr lang="es-US"/>
              <a:t>(2) Aplicación. Este apéndice corresponde cuando un sistema de inclinación o bancadas está diseñado de acuerdo con los requisitos establecidos en la sección 1926.652 (b)(2) como método de protección de los trabajadores contra derrumbes. Este apéndice también se aplica cuando se diseña apuntalamiento de madera para excavaciones como método de protección contra derrumbes de acuerdo con el apéndice C, subsección P, sección 1926, y cuando se diseña apuntalamiento hidráulico de aluminio de acuerdo con el apéndice D. Este apéndice también corresponde si se diseñan y seleccionan otros sistemas de protección sobre la base de datos preparados de acuerdo con los requisitos establecidos en la sección 1926.652(c), y si los datos se clasifican mediante el sistema de clasificación de suelos establecido en este apéndice.</a:t>
            </a:r>
          </a:p>
          <a:p>
            <a:pPr rtl="0"/>
            <a:endParaRPr lang="en-US" dirty="0"/>
          </a:p>
        </p:txBody>
      </p:sp>
      <p:sp>
        <p:nvSpPr>
          <p:cNvPr id="5" name="Date Placeholder 4">
            <a:extLst>
              <a:ext uri="{FF2B5EF4-FFF2-40B4-BE49-F238E27FC236}">
                <a16:creationId xmlns:a16="http://schemas.microsoft.com/office/drawing/2014/main" id="{3474C7BA-61F5-4FB0-BA42-142EF5D5AFF4}"/>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620143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Sección 1926, Subsección P, Apéndice A - Clasificación del suelo - Definiciones</a:t>
            </a:r>
            <a:endParaRPr lang="en-US" dirty="0"/>
          </a:p>
        </p:txBody>
      </p:sp>
      <p:sp>
        <p:nvSpPr>
          <p:cNvPr id="5" name="Date Placeholder 4">
            <a:extLst>
              <a:ext uri="{FF2B5EF4-FFF2-40B4-BE49-F238E27FC236}">
                <a16:creationId xmlns:a16="http://schemas.microsoft.com/office/drawing/2014/main" id="{F0FB13F2-007D-4565-86DF-4F00AAF9CC1E}"/>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4025426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Sección 1926, Subsección P, Apéndice A - Clasificación del suelo - Definiciones</a:t>
            </a:r>
          </a:p>
          <a:p>
            <a:pPr rtl="0"/>
            <a:endParaRPr lang="en-US" dirty="0"/>
          </a:p>
        </p:txBody>
      </p:sp>
      <p:sp>
        <p:nvSpPr>
          <p:cNvPr id="5" name="Date Placeholder 4">
            <a:extLst>
              <a:ext uri="{FF2B5EF4-FFF2-40B4-BE49-F238E27FC236}">
                <a16:creationId xmlns:a16="http://schemas.microsoft.com/office/drawing/2014/main" id="{607D7073-2E4F-4AFF-A582-9F0569849CDF}"/>
              </a:ext>
            </a:extLst>
          </p:cNvPr>
          <p:cNvSpPr>
            <a:spLocks noGrp="1"/>
          </p:cNvSpPr>
          <p:nvPr>
            <p:ph type="dt" idx="1"/>
          </p:nvPr>
        </p:nvSpPr>
        <p:spPr/>
        <p:txBody>
          <a:bodyPr/>
          <a:lstStyle/>
          <a:p>
            <a:pPr rtl="0"/>
            <a:endParaRPr lang="en-US" dirty="0"/>
          </a:p>
        </p:txBody>
      </p:sp>
    </p:spTree>
    <p:extLst>
      <p:ext uri="{BB962C8B-B14F-4D97-AF65-F5344CB8AC3E}">
        <p14:creationId xmlns:p14="http://schemas.microsoft.com/office/powerpoint/2010/main" val="42602885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dirty="0"/>
          </a:p>
          <a:p>
            <a:pPr rtl="0"/>
            <a:r>
              <a:rPr lang="es-US"/>
              <a:t>Insert or Drag and Drop Image Here</a:t>
            </a:r>
          </a:p>
          <a:p>
            <a:pPr rtl="0"/>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9.jfi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9417124" cy="914400"/>
          </a:xfrm>
        </p:spPr>
        <p:txBody>
          <a:bodyPr rtlCol="0">
            <a:normAutofit/>
          </a:bodyPr>
          <a:lstStyle/>
          <a:p>
            <a:pPr rtl="0"/>
            <a:r>
              <a:rPr lang="es-US" sz="4800">
                <a:latin typeface="Nunito Light" pitchFamily="2" charset="77"/>
              </a:rPr>
              <a:t>Análisis y clasificación del terreno</a:t>
            </a:r>
          </a:p>
          <a:p>
            <a:pPr rtl="0"/>
            <a:endParaRPr lang="en-US" sz="4800" dirty="0">
              <a:latin typeface="Nunito Light" pitchFamily="2" charset="77"/>
            </a:endParaRP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rtlCol="0">
            <a:normAutofit fontScale="92500"/>
          </a:bodyPr>
          <a:lstStyle/>
          <a:p>
            <a:pPr rtl="0"/>
            <a:r>
              <a:rPr lang="es-US" sz="1400" dirty="0"/>
              <a:t>Oct. de 2021 – Sep. </a:t>
            </a:r>
            <a:r>
              <a:rPr lang="es-US" sz="1400"/>
              <a:t>de 2022</a:t>
            </a:r>
            <a:endParaRPr lang="es-US" sz="1400" dirty="0"/>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1239058" cy="2400451"/>
          </a:xfrm>
        </p:spPr>
        <p:txBody>
          <a:bodyPr rtlCol="0">
            <a:normAutofit fontScale="92500" lnSpcReduction="10000"/>
          </a:bodyPr>
          <a:lstStyle/>
          <a:p>
            <a:pPr lvl="0" rtl="0"/>
            <a:r>
              <a:rPr lang="es-US" sz="6600"/>
              <a:t>Riesgos en apertura de zanjas y excavaciones </a:t>
            </a:r>
            <a:br>
              <a:rPr lang="es-US" sz="6600"/>
            </a:br>
            <a:r>
              <a:rPr lang="es-US" sz="6600"/>
              <a:t>en la construcción</a:t>
            </a:r>
          </a:p>
          <a:p>
            <a:pPr rtl="0"/>
            <a:endParaRPr lang="en-US" dirty="0"/>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rtlCol="0">
            <a:normAutofit/>
          </a:bodyPr>
          <a:lstStyle/>
          <a:p>
            <a:pPr rtl="0"/>
            <a:r>
              <a:rPr lang="es-US" sz="1600"/>
              <a:t>Becas de Capacitación Susan Harwood de AGC-OSHA</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C9041DF-7092-449D-B44C-D57593A3A2F9}"/>
              </a:ext>
            </a:extLst>
          </p:cNvPr>
          <p:cNvSpPr>
            <a:spLocks noGrp="1"/>
          </p:cNvSpPr>
          <p:nvPr>
            <p:ph type="body" sz="quarter" idx="10"/>
          </p:nvPr>
        </p:nvSpPr>
        <p:spPr>
          <a:xfrm>
            <a:off x="400050" y="1897380"/>
            <a:ext cx="10938510" cy="3285116"/>
          </a:xfrm>
        </p:spPr>
        <p:txBody>
          <a:bodyPr rtlCol="0"/>
          <a:lstStyle/>
          <a:p>
            <a:pPr rtl="0"/>
            <a:r>
              <a:rPr lang="es-US" sz="240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Grava, arena o limo (suelo de grano grueso) con poco o ningún contenido </a:t>
            </a:r>
            <a:br>
              <a:rPr lang="es-US" sz="240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br>
            <a:r>
              <a:rPr lang="es-US" sz="240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de arcilla. </a:t>
            </a:r>
          </a:p>
          <a:p>
            <a:pPr rtl="0"/>
            <a:r>
              <a:rPr lang="es-US" sz="240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El suelo granular no tiene fuerza cohesiva. Algunos suelos granulares húmedos exhiben cohesión aparente. </a:t>
            </a:r>
          </a:p>
          <a:p>
            <a:pPr rtl="0"/>
            <a:r>
              <a:rPr lang="es-US" sz="240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El suelo granular no se puede moldear cuando está húmedo y se desmorona fácilmente cuando está seco.</a:t>
            </a:r>
            <a:endParaRPr lang="en-US" sz="2400" dirty="0">
              <a:effectLst/>
              <a:latin typeface="Nunito" panose="00000500000000000000" pitchFamily="2" charset="0"/>
              <a:ea typeface="Calibri" panose="020F0502020204030204" pitchFamily="34" charset="0"/>
              <a:cs typeface="Times New Roman" panose="02020603050405020304" pitchFamily="18" charset="0"/>
            </a:endParaRPr>
          </a:p>
          <a:p>
            <a:pPr rtl="0"/>
            <a:endParaRPr lang="en-US" sz="1600" dirty="0">
              <a:latin typeface="Nunito" panose="00000500000000000000" pitchFamily="2" charset="0"/>
            </a:endParaRPr>
          </a:p>
        </p:txBody>
      </p:sp>
      <p:sp>
        <p:nvSpPr>
          <p:cNvPr id="3" name="Text Placeholder 2">
            <a:extLst>
              <a:ext uri="{FF2B5EF4-FFF2-40B4-BE49-F238E27FC236}">
                <a16:creationId xmlns:a16="http://schemas.microsoft.com/office/drawing/2014/main" id="{995EE490-0D1B-4F47-A66F-C8212A975F79}"/>
              </a:ext>
            </a:extLst>
          </p:cNvPr>
          <p:cNvSpPr>
            <a:spLocks noGrp="1"/>
          </p:cNvSpPr>
          <p:nvPr>
            <p:ph type="body" sz="quarter" idx="13"/>
          </p:nvPr>
        </p:nvSpPr>
        <p:spPr>
          <a:xfrm>
            <a:off x="400050" y="461115"/>
            <a:ext cx="8978667" cy="914400"/>
          </a:xfrm>
        </p:spPr>
        <p:txBody>
          <a:bodyPr rtlCol="0"/>
          <a:lstStyle/>
          <a:p>
            <a:pPr rtl="0"/>
            <a:r>
              <a:rPr lang="es-US" sz="4000"/>
              <a:t>Suelo granular </a:t>
            </a:r>
          </a:p>
        </p:txBody>
      </p:sp>
      <p:sp>
        <p:nvSpPr>
          <p:cNvPr id="5" name="Content Placeholder 3">
            <a:extLst>
              <a:ext uri="{FF2B5EF4-FFF2-40B4-BE49-F238E27FC236}">
                <a16:creationId xmlns:a16="http://schemas.microsoft.com/office/drawing/2014/main" id="{43014B4B-54EB-43D7-BA1D-F406668888DE}"/>
              </a:ext>
            </a:extLst>
          </p:cNvPr>
          <p:cNvSpPr>
            <a:spLocks noGrp="1"/>
          </p:cNvSpPr>
          <p:nvPr>
            <p:ph sz="quarter" idx="14"/>
          </p:nvPr>
        </p:nvSpPr>
        <p:spPr>
          <a:xfrm>
            <a:off x="752746" y="6505416"/>
            <a:ext cx="4333875" cy="246063"/>
          </a:xfrm>
        </p:spPr>
        <p:txBody>
          <a:bodyPr rtlCol="0"/>
          <a:lstStyle/>
          <a:p>
            <a:pPr rtl="0"/>
            <a:r>
              <a:rPr lang="es-US" sz="900"/>
              <a:t>Pruebas y clasificación del suelo</a:t>
            </a:r>
          </a:p>
        </p:txBody>
      </p:sp>
    </p:spTree>
    <p:extLst>
      <p:ext uri="{BB962C8B-B14F-4D97-AF65-F5344CB8AC3E}">
        <p14:creationId xmlns:p14="http://schemas.microsoft.com/office/powerpoint/2010/main" val="42539617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7FCA22-EBF0-4056-9533-F5F2CA0DD540}"/>
              </a:ext>
            </a:extLst>
          </p:cNvPr>
          <p:cNvSpPr>
            <a:spLocks noGrp="1"/>
          </p:cNvSpPr>
          <p:nvPr>
            <p:ph type="body" sz="quarter" idx="10"/>
          </p:nvPr>
        </p:nvSpPr>
        <p:spPr>
          <a:xfrm>
            <a:off x="246320" y="1313622"/>
            <a:ext cx="6806331" cy="3310665"/>
          </a:xfrm>
        </p:spPr>
        <p:txBody>
          <a:bodyPr rtlCol="0">
            <a:normAutofit/>
          </a:bodyPr>
          <a:lstStyle/>
          <a:p>
            <a:pPr marL="0" indent="0" rtl="0">
              <a:buNone/>
            </a:pPr>
            <a:r>
              <a:rPr lang="es-US" sz="2400" b="1"/>
              <a:t>Se hace un análisis visual para determinar información cualitativa sobre el sitio de excavación en general, </a:t>
            </a:r>
          </a:p>
          <a:p>
            <a:pPr rtl="0"/>
            <a:r>
              <a:rPr lang="es-US" sz="2000"/>
              <a:t>el suelo adyacente a la excavación, </a:t>
            </a:r>
          </a:p>
          <a:p>
            <a:pPr rtl="0"/>
            <a:r>
              <a:rPr lang="es-US" sz="2000"/>
              <a:t>el suelo que forma los lados de la excavación abierta, </a:t>
            </a:r>
          </a:p>
          <a:p>
            <a:pPr rtl="0"/>
            <a:r>
              <a:rPr lang="es-US" sz="2000"/>
              <a:t>y el suelo tomado como muestras del material excavado.</a:t>
            </a:r>
          </a:p>
        </p:txBody>
      </p:sp>
      <p:sp>
        <p:nvSpPr>
          <p:cNvPr id="3" name="Text Placeholder 2">
            <a:extLst>
              <a:ext uri="{FF2B5EF4-FFF2-40B4-BE49-F238E27FC236}">
                <a16:creationId xmlns:a16="http://schemas.microsoft.com/office/drawing/2014/main" id="{BCF83DFB-F8F3-43CD-8A44-2749A0CC5C9D}"/>
              </a:ext>
            </a:extLst>
          </p:cNvPr>
          <p:cNvSpPr>
            <a:spLocks noGrp="1"/>
          </p:cNvSpPr>
          <p:nvPr>
            <p:ph type="body" sz="quarter" idx="13"/>
          </p:nvPr>
        </p:nvSpPr>
        <p:spPr>
          <a:xfrm>
            <a:off x="400050" y="461115"/>
            <a:ext cx="8978667" cy="914400"/>
          </a:xfrm>
        </p:spPr>
        <p:txBody>
          <a:bodyPr rtlCol="0"/>
          <a:lstStyle/>
          <a:p>
            <a:pPr rtl="0"/>
            <a:r>
              <a:rPr lang="es-US" sz="4000"/>
              <a:t>Pruebas visuales</a:t>
            </a:r>
          </a:p>
        </p:txBody>
      </p:sp>
      <p:pic>
        <p:nvPicPr>
          <p:cNvPr id="6" name="Content Placeholder 5">
            <a:extLst>
              <a:ext uri="{FF2B5EF4-FFF2-40B4-BE49-F238E27FC236}">
                <a16:creationId xmlns:a16="http://schemas.microsoft.com/office/drawing/2014/main" id="{B6B06405-4217-4001-AF2C-D5B5285765D7}"/>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7052651" y="1388769"/>
            <a:ext cx="4652132" cy="4652132"/>
          </a:xfrm>
        </p:spPr>
      </p:pic>
      <p:pic>
        <p:nvPicPr>
          <p:cNvPr id="8" name="Picture 7">
            <a:extLst>
              <a:ext uri="{FF2B5EF4-FFF2-40B4-BE49-F238E27FC236}">
                <a16:creationId xmlns:a16="http://schemas.microsoft.com/office/drawing/2014/main" id="{EE930E71-8942-4000-AA7F-1FCDB99EEAF7}"/>
              </a:ext>
            </a:extLst>
          </p:cNvPr>
          <p:cNvPicPr>
            <a:picLocks noChangeAspect="1"/>
          </p:cNvPicPr>
          <p:nvPr/>
        </p:nvPicPr>
        <p:blipFill>
          <a:blip r:embed="rId4"/>
          <a:stretch>
            <a:fillRect/>
          </a:stretch>
        </p:blipFill>
        <p:spPr>
          <a:xfrm>
            <a:off x="2591432" y="4283654"/>
            <a:ext cx="2936689" cy="1881153"/>
          </a:xfrm>
          <a:prstGeom prst="rect">
            <a:avLst/>
          </a:prstGeom>
        </p:spPr>
      </p:pic>
      <p:sp>
        <p:nvSpPr>
          <p:cNvPr id="7" name="Content Placeholder 3">
            <a:extLst>
              <a:ext uri="{FF2B5EF4-FFF2-40B4-BE49-F238E27FC236}">
                <a16:creationId xmlns:a16="http://schemas.microsoft.com/office/drawing/2014/main" id="{7D08078E-2057-417F-B32A-65F5D7B4D267}"/>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29635259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3E941DE-3A74-4267-BCED-5E7F621EA8BE}"/>
              </a:ext>
            </a:extLst>
          </p:cNvPr>
          <p:cNvSpPr>
            <a:spLocks noGrp="1"/>
          </p:cNvSpPr>
          <p:nvPr>
            <p:ph type="body" sz="quarter" idx="10"/>
          </p:nvPr>
        </p:nvSpPr>
        <p:spPr>
          <a:xfrm>
            <a:off x="377190" y="1871831"/>
            <a:ext cx="11441430" cy="3310665"/>
          </a:xfrm>
        </p:spPr>
        <p:txBody>
          <a:bodyPr rtlCol="0">
            <a:normAutofit/>
          </a:bodyPr>
          <a:lstStyle/>
          <a:p>
            <a:pPr rtl="0" eaLnBrk="1" hangingPunct="1"/>
            <a:r>
              <a:rPr lang="es-US" sz="2400"/>
              <a:t>Sale del cubo en grandes terrones – </a:t>
            </a:r>
            <a:r>
              <a:rPr lang="es-US" sz="2400" u="sng"/>
              <a:t>cohesivo.</a:t>
            </a:r>
          </a:p>
          <a:p>
            <a:pPr rtl="0" eaLnBrk="1" hangingPunct="1"/>
            <a:r>
              <a:rPr lang="es-US" sz="2400"/>
              <a:t>La pila de escombros fluye con facilidad – </a:t>
            </a:r>
            <a:r>
              <a:rPr lang="es-US" sz="2400" u="sng"/>
              <a:t>granular.</a:t>
            </a:r>
          </a:p>
          <a:p>
            <a:pPr rtl="0" eaLnBrk="1" hangingPunct="1"/>
            <a:r>
              <a:rPr lang="es-US" sz="2400"/>
              <a:t>La superficie de excavación se mantiene después de quitar el cubo – </a:t>
            </a:r>
            <a:r>
              <a:rPr lang="es-US" sz="2400" u="sng"/>
              <a:t>cohesivo.</a:t>
            </a:r>
          </a:p>
          <a:p>
            <a:pPr rtl="0" eaLnBrk="1" hangingPunct="1"/>
            <a:r>
              <a:rPr lang="es-US" sz="2400"/>
              <a:t>Fíjese si encuentra agua que se filtre – </a:t>
            </a:r>
            <a:r>
              <a:rPr lang="es-US" sz="2400" u="sng"/>
              <a:t>Tipo de degradación.</a:t>
            </a:r>
          </a:p>
          <a:p>
            <a:pPr rtl="0" eaLnBrk="1" hangingPunct="1"/>
            <a:r>
              <a:rPr lang="es-US" sz="2400"/>
              <a:t>Fíjese si encuentra fisuras en la superficie del suelo – </a:t>
            </a:r>
            <a:r>
              <a:rPr lang="es-US" sz="2400" u="sng"/>
              <a:t>Tipo de degradación.</a:t>
            </a:r>
            <a:endParaRPr lang="en-US" sz="2400" dirty="0"/>
          </a:p>
        </p:txBody>
      </p:sp>
      <p:sp>
        <p:nvSpPr>
          <p:cNvPr id="3" name="Text Placeholder 2">
            <a:extLst>
              <a:ext uri="{FF2B5EF4-FFF2-40B4-BE49-F238E27FC236}">
                <a16:creationId xmlns:a16="http://schemas.microsoft.com/office/drawing/2014/main" id="{363935A4-8A3D-4D34-B83E-C8923CEF0D9D}"/>
              </a:ext>
            </a:extLst>
          </p:cNvPr>
          <p:cNvSpPr>
            <a:spLocks noGrp="1"/>
          </p:cNvSpPr>
          <p:nvPr>
            <p:ph type="body" sz="quarter" idx="13"/>
          </p:nvPr>
        </p:nvSpPr>
        <p:spPr>
          <a:xfrm>
            <a:off x="377190" y="461115"/>
            <a:ext cx="9001527" cy="914400"/>
          </a:xfrm>
        </p:spPr>
        <p:txBody>
          <a:bodyPr rtlCol="0"/>
          <a:lstStyle/>
          <a:p>
            <a:pPr rtl="0"/>
            <a:r>
              <a:rPr lang="es-US" sz="4000"/>
              <a:t>Pruebas visuales</a:t>
            </a:r>
          </a:p>
        </p:txBody>
      </p:sp>
      <p:sp>
        <p:nvSpPr>
          <p:cNvPr id="5" name="Content Placeholder 3">
            <a:extLst>
              <a:ext uri="{FF2B5EF4-FFF2-40B4-BE49-F238E27FC236}">
                <a16:creationId xmlns:a16="http://schemas.microsoft.com/office/drawing/2014/main" id="{B6A649BB-DE5C-47A8-A162-41CDA8D21C2A}"/>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32311147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119B4F-5AC6-4F9C-8C41-23CA3508540C}"/>
              </a:ext>
            </a:extLst>
          </p:cNvPr>
          <p:cNvSpPr>
            <a:spLocks noGrp="1"/>
          </p:cNvSpPr>
          <p:nvPr>
            <p:ph type="body" sz="quarter" idx="10"/>
          </p:nvPr>
        </p:nvSpPr>
        <p:spPr>
          <a:xfrm>
            <a:off x="370231" y="1773667"/>
            <a:ext cx="5624792" cy="3310665"/>
          </a:xfrm>
        </p:spPr>
        <p:txBody>
          <a:bodyPr rtlCol="0">
            <a:normAutofit fontScale="92500"/>
          </a:bodyPr>
          <a:lstStyle/>
          <a:p>
            <a:pPr marR="0" lvl="0" algn="l" defTabSz="914400" rtl="0" eaLnBrk="1" fontAlgn="auto" latinLnBrk="0" hangingPunct="1">
              <a:lnSpc>
                <a:spcPct val="90000"/>
              </a:lnSpc>
              <a:spcBef>
                <a:spcPts val="1200"/>
              </a:spcBef>
              <a:spcAft>
                <a:spcPts val="200"/>
              </a:spcAft>
              <a:buSzPct val="100000"/>
              <a:tabLst/>
              <a:defRPr/>
            </a:pPr>
            <a:r>
              <a:rPr lang="es-US" sz="2400" b="0" i="0" u="none" strike="noStrike" kern="1200" cap="none" spc="0" normalizeH="0" noProof="0">
                <a:ln>
                  <a:noFill/>
                </a:ln>
                <a:effectLst/>
                <a:uLnTx/>
                <a:uFillTx/>
                <a:latin typeface="Nunito" panose="00000500000000000000" pitchFamily="2" charset="0"/>
                <a:cs typeface="+mn-cs"/>
              </a:rPr>
              <a:t>Suelos fuertes y cohesivos</a:t>
            </a:r>
          </a:p>
          <a:p>
            <a:pPr rtl="0">
              <a:spcBef>
                <a:spcPts val="1200"/>
              </a:spcBef>
              <a:spcAft>
                <a:spcPts val="200"/>
              </a:spcAft>
              <a:buSzPct val="100000"/>
              <a:defRPr/>
            </a:pPr>
            <a:r>
              <a:rPr lang="es-US" sz="2400" b="0" i="0" u="none" strike="noStrike" kern="1200" cap="none" spc="0" normalizeH="0" noProof="0">
                <a:ln>
                  <a:noFill/>
                </a:ln>
                <a:effectLst/>
                <a:uLnTx/>
                <a:uFillTx/>
                <a:latin typeface="Nunito" panose="00000500000000000000" pitchFamily="2" charset="0"/>
                <a:cs typeface="+mn-cs"/>
              </a:rPr>
              <a:t>Arcillas rígidas</a:t>
            </a:r>
          </a:p>
          <a:p>
            <a:pPr rtl="0">
              <a:spcBef>
                <a:spcPts val="1200"/>
              </a:spcBef>
              <a:spcAft>
                <a:spcPts val="200"/>
              </a:spcAft>
              <a:buSzPct val="100000"/>
              <a:defRPr/>
            </a:pPr>
            <a:r>
              <a:rPr lang="es-US" sz="2400" b="0" i="0" u="none" strike="noStrike" kern="1200" cap="none" spc="0" normalizeH="0" noProof="0">
                <a:ln>
                  <a:noFill/>
                </a:ln>
                <a:effectLst/>
                <a:uLnTx/>
                <a:uFillTx/>
                <a:latin typeface="Nunito" panose="00000500000000000000" pitchFamily="2" charset="0"/>
                <a:cs typeface="+mn-cs"/>
              </a:rPr>
              <a:t>Arenas y gravas cohesivas</a:t>
            </a:r>
          </a:p>
          <a:p>
            <a:pPr rtl="0">
              <a:spcBef>
                <a:spcPts val="1200"/>
              </a:spcBef>
              <a:spcAft>
                <a:spcPts val="200"/>
              </a:spcAft>
              <a:buSzPct val="100000"/>
              <a:defRPr/>
            </a:pPr>
            <a:r>
              <a:rPr lang="es-US" sz="2400" b="0" i="0" u="none" strike="noStrike" kern="1200" cap="none" spc="0" normalizeH="0" noProof="0">
                <a:ln>
                  <a:noFill/>
                </a:ln>
                <a:effectLst/>
                <a:uLnTx/>
                <a:uFillTx/>
                <a:latin typeface="Nunito" panose="00000500000000000000" pitchFamily="2" charset="0"/>
                <a:cs typeface="+mn-cs"/>
              </a:rPr>
              <a:t>Sin fisuras ni grietas</a:t>
            </a:r>
          </a:p>
          <a:p>
            <a:pPr rtl="0">
              <a:spcBef>
                <a:spcPts val="1200"/>
              </a:spcBef>
              <a:spcAft>
                <a:spcPts val="200"/>
              </a:spcAft>
              <a:buSzPct val="100000"/>
              <a:defRPr/>
            </a:pPr>
            <a:r>
              <a:rPr lang="es-US" sz="2400" b="0" i="0" u="none" strike="noStrike" kern="1200" cap="none" spc="0" normalizeH="0" noProof="0">
                <a:ln>
                  <a:noFill/>
                </a:ln>
                <a:effectLst/>
                <a:uLnTx/>
                <a:uFillTx/>
                <a:latin typeface="Nunito" panose="00000500000000000000" pitchFamily="2" charset="0"/>
                <a:cs typeface="+mn-cs"/>
              </a:rPr>
              <a:t>No saturado.</a:t>
            </a:r>
          </a:p>
          <a:p>
            <a:pPr rtl="0">
              <a:spcBef>
                <a:spcPts val="1200"/>
              </a:spcBef>
              <a:spcAft>
                <a:spcPts val="200"/>
              </a:spcAft>
              <a:buSzPct val="100000"/>
              <a:defRPr/>
            </a:pPr>
            <a:r>
              <a:rPr lang="es-US" sz="2400">
                <a:latin typeface="Nunito" panose="00000500000000000000" pitchFamily="2" charset="0"/>
              </a:rPr>
              <a:t>Resistencia a la compresión en espacios abiertos &gt;1,5 toneladas por pie cuadrado</a:t>
            </a:r>
          </a:p>
          <a:p>
            <a:pPr marR="0" lvl="0" algn="l" defTabSz="914400" rtl="0" eaLnBrk="1" fontAlgn="auto" latinLnBrk="0" hangingPunct="1">
              <a:lnSpc>
                <a:spcPct val="90000"/>
              </a:lnSpc>
              <a:spcBef>
                <a:spcPts val="1200"/>
              </a:spcBef>
              <a:spcAft>
                <a:spcPts val="200"/>
              </a:spcAft>
              <a:buSzPct val="100000"/>
              <a:tabLst/>
              <a:defRPr/>
            </a:pPr>
            <a:endParaRPr kumimoji="0" lang="en-US" altLang="en-US" sz="2400" b="0" i="0" u="none" strike="noStrike" kern="1200" cap="none" spc="0" normalizeH="0" baseline="0" noProof="0" dirty="0">
              <a:ln>
                <a:noFill/>
              </a:ln>
              <a:effectLst/>
              <a:uLnTx/>
              <a:uFillTx/>
              <a:latin typeface="Nunito" panose="00000500000000000000" pitchFamily="2" charset="0"/>
              <a:cs typeface="+mn-cs"/>
            </a:endParaRPr>
          </a:p>
          <a:p>
            <a:pPr rtl="0"/>
            <a:endParaRPr lang="en-US" sz="1400" dirty="0">
              <a:latin typeface="Nunito" panose="00000500000000000000" pitchFamily="2" charset="0"/>
            </a:endParaRPr>
          </a:p>
        </p:txBody>
      </p:sp>
      <p:sp>
        <p:nvSpPr>
          <p:cNvPr id="3" name="Text Placeholder 2">
            <a:extLst>
              <a:ext uri="{FF2B5EF4-FFF2-40B4-BE49-F238E27FC236}">
                <a16:creationId xmlns:a16="http://schemas.microsoft.com/office/drawing/2014/main" id="{E05E54E1-1D85-4373-AE9B-2C6171C2BC83}"/>
              </a:ext>
            </a:extLst>
          </p:cNvPr>
          <p:cNvSpPr>
            <a:spLocks noGrp="1"/>
          </p:cNvSpPr>
          <p:nvPr>
            <p:ph type="body" sz="quarter" idx="13"/>
          </p:nvPr>
        </p:nvSpPr>
        <p:spPr>
          <a:xfrm>
            <a:off x="370230" y="461115"/>
            <a:ext cx="9008487" cy="914400"/>
          </a:xfrm>
        </p:spPr>
        <p:txBody>
          <a:bodyPr rtlCol="0"/>
          <a:lstStyle/>
          <a:p>
            <a:pPr rtl="0"/>
            <a:r>
              <a:rPr lang="es-US" sz="4000"/>
              <a:t>Suelo de tipo A</a:t>
            </a:r>
          </a:p>
        </p:txBody>
      </p:sp>
      <p:pic>
        <p:nvPicPr>
          <p:cNvPr id="6" name="Picture 5">
            <a:extLst>
              <a:ext uri="{FF2B5EF4-FFF2-40B4-BE49-F238E27FC236}">
                <a16:creationId xmlns:a16="http://schemas.microsoft.com/office/drawing/2014/main" id="{4769F1D6-0D81-401F-85DD-0A2347DD31A0}"/>
              </a:ext>
            </a:extLst>
          </p:cNvPr>
          <p:cNvPicPr>
            <a:picLocks noChangeAspect="1"/>
          </p:cNvPicPr>
          <p:nvPr/>
        </p:nvPicPr>
        <p:blipFill>
          <a:blip r:embed="rId3"/>
          <a:stretch>
            <a:fillRect/>
          </a:stretch>
        </p:blipFill>
        <p:spPr>
          <a:xfrm>
            <a:off x="8399476" y="1375515"/>
            <a:ext cx="3422293" cy="4563058"/>
          </a:xfrm>
          <a:prstGeom prst="rect">
            <a:avLst/>
          </a:prstGeom>
        </p:spPr>
      </p:pic>
      <p:pic>
        <p:nvPicPr>
          <p:cNvPr id="8" name="Picture 7">
            <a:extLst>
              <a:ext uri="{FF2B5EF4-FFF2-40B4-BE49-F238E27FC236}">
                <a16:creationId xmlns:a16="http://schemas.microsoft.com/office/drawing/2014/main" id="{F8CFAE13-AAD3-497C-AACA-0875EE59CA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9023" y="1377161"/>
            <a:ext cx="1796453" cy="2618558"/>
          </a:xfrm>
          <a:prstGeom prst="rect">
            <a:avLst/>
          </a:prstGeom>
        </p:spPr>
      </p:pic>
      <p:sp>
        <p:nvSpPr>
          <p:cNvPr id="7" name="Content Placeholder 3">
            <a:extLst>
              <a:ext uri="{FF2B5EF4-FFF2-40B4-BE49-F238E27FC236}">
                <a16:creationId xmlns:a16="http://schemas.microsoft.com/office/drawing/2014/main" id="{05000D4D-F8E6-4A2E-BF1D-E8E762D0C9F8}"/>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34129511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12648D-6DF3-4E07-B14D-65B8226089C0}"/>
              </a:ext>
            </a:extLst>
          </p:cNvPr>
          <p:cNvSpPr>
            <a:spLocks noGrp="1"/>
          </p:cNvSpPr>
          <p:nvPr>
            <p:ph type="body" sz="quarter" idx="10"/>
          </p:nvPr>
        </p:nvSpPr>
        <p:spPr>
          <a:xfrm>
            <a:off x="418264" y="1871831"/>
            <a:ext cx="5269447" cy="3310665"/>
          </a:xfrm>
        </p:spPr>
        <p:txBody>
          <a:bodyPr rtlCol="0">
            <a:noAutofit/>
          </a:bodyPr>
          <a:lstStyle/>
          <a:p>
            <a:pPr rtl="0" eaLnBrk="1" hangingPunct="1">
              <a:lnSpc>
                <a:spcPct val="75000"/>
              </a:lnSpc>
            </a:pPr>
            <a:r>
              <a:rPr lang="es-US" sz="2400"/>
              <a:t>Suelos cohesivos débiles</a:t>
            </a:r>
          </a:p>
          <a:p>
            <a:pPr rtl="0" eaLnBrk="1" hangingPunct="1">
              <a:lnSpc>
                <a:spcPct val="75000"/>
              </a:lnSpc>
            </a:pPr>
            <a:r>
              <a:rPr lang="es-US" sz="2400"/>
              <a:t>Arcillas de dureza media</a:t>
            </a:r>
          </a:p>
          <a:p>
            <a:pPr rtl="0" eaLnBrk="1" hangingPunct="1">
              <a:lnSpc>
                <a:spcPct val="75000"/>
              </a:lnSpc>
            </a:pPr>
            <a:r>
              <a:rPr lang="es-US" sz="2400"/>
              <a:t>Roca fracturada o inestable</a:t>
            </a:r>
          </a:p>
          <a:p>
            <a:pPr rtl="0" eaLnBrk="1" hangingPunct="1">
              <a:lnSpc>
                <a:spcPct val="75000"/>
              </a:lnSpc>
            </a:pPr>
            <a:r>
              <a:rPr lang="es-US" sz="2400"/>
              <a:t>Arenas arcillosas o limo arcilloso</a:t>
            </a:r>
          </a:p>
          <a:p>
            <a:pPr rtl="0" eaLnBrk="1" hangingPunct="1">
              <a:lnSpc>
                <a:spcPct val="75000"/>
              </a:lnSpc>
            </a:pPr>
            <a:r>
              <a:rPr lang="es-US" sz="2400"/>
              <a:t>Posibilidad de fisuras o grietas</a:t>
            </a:r>
          </a:p>
        </p:txBody>
      </p:sp>
      <p:sp>
        <p:nvSpPr>
          <p:cNvPr id="3" name="Text Placeholder 2">
            <a:extLst>
              <a:ext uri="{FF2B5EF4-FFF2-40B4-BE49-F238E27FC236}">
                <a16:creationId xmlns:a16="http://schemas.microsoft.com/office/drawing/2014/main" id="{4D6E3E39-ADA3-4587-9B06-8AA195AC7021}"/>
              </a:ext>
            </a:extLst>
          </p:cNvPr>
          <p:cNvSpPr>
            <a:spLocks noGrp="1"/>
          </p:cNvSpPr>
          <p:nvPr>
            <p:ph type="body" sz="quarter" idx="13"/>
          </p:nvPr>
        </p:nvSpPr>
        <p:spPr>
          <a:xfrm>
            <a:off x="418264" y="461115"/>
            <a:ext cx="8960453" cy="914400"/>
          </a:xfrm>
        </p:spPr>
        <p:txBody>
          <a:bodyPr rtlCol="0"/>
          <a:lstStyle/>
          <a:p>
            <a:pPr rtl="0"/>
            <a:r>
              <a:rPr lang="es-US" sz="4000"/>
              <a:t>Suelo de tipo B</a:t>
            </a:r>
          </a:p>
        </p:txBody>
      </p:sp>
      <p:pic>
        <p:nvPicPr>
          <p:cNvPr id="6" name="Content Placeholder 5">
            <a:extLst>
              <a:ext uri="{FF2B5EF4-FFF2-40B4-BE49-F238E27FC236}">
                <a16:creationId xmlns:a16="http://schemas.microsoft.com/office/drawing/2014/main" id="{753F711B-9B01-49B9-8144-2D4F5B868F3F}"/>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948957" y="1465837"/>
            <a:ext cx="1698469" cy="2870353"/>
          </a:xfrm>
        </p:spPr>
      </p:pic>
      <p:pic>
        <p:nvPicPr>
          <p:cNvPr id="8" name="Picture 7" descr="A picture containing outdoor, person, dirt, stone&#10;&#10;Description automatically generated">
            <a:extLst>
              <a:ext uri="{FF2B5EF4-FFF2-40B4-BE49-F238E27FC236}">
                <a16:creationId xmlns:a16="http://schemas.microsoft.com/office/drawing/2014/main" id="{4C33A431-FBF5-4E3B-9510-4559C5867640}"/>
              </a:ext>
            </a:extLst>
          </p:cNvPr>
          <p:cNvPicPr>
            <a:picLocks noChangeAspect="1"/>
          </p:cNvPicPr>
          <p:nvPr/>
        </p:nvPicPr>
        <p:blipFill rotWithShape="1">
          <a:blip r:embed="rId4"/>
          <a:srcRect r="30049"/>
          <a:stretch/>
        </p:blipFill>
        <p:spPr>
          <a:xfrm>
            <a:off x="7908672" y="1465837"/>
            <a:ext cx="3865064" cy="3926325"/>
          </a:xfrm>
          <a:prstGeom prst="rect">
            <a:avLst/>
          </a:prstGeom>
        </p:spPr>
      </p:pic>
      <p:sp>
        <p:nvSpPr>
          <p:cNvPr id="7" name="Content Placeholder 3">
            <a:extLst>
              <a:ext uri="{FF2B5EF4-FFF2-40B4-BE49-F238E27FC236}">
                <a16:creationId xmlns:a16="http://schemas.microsoft.com/office/drawing/2014/main" id="{347A2E4F-E93D-4C12-B080-244184B1BD80}"/>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3761628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12648D-6DF3-4E07-B14D-65B8226089C0}"/>
              </a:ext>
            </a:extLst>
          </p:cNvPr>
          <p:cNvSpPr>
            <a:spLocks noGrp="1"/>
          </p:cNvSpPr>
          <p:nvPr>
            <p:ph type="body" sz="quarter" idx="10"/>
          </p:nvPr>
        </p:nvSpPr>
        <p:spPr>
          <a:xfrm>
            <a:off x="418264" y="1871831"/>
            <a:ext cx="5269447" cy="3310665"/>
          </a:xfrm>
        </p:spPr>
        <p:txBody>
          <a:bodyPr rtlCol="0">
            <a:noAutofit/>
          </a:bodyPr>
          <a:lstStyle/>
          <a:p>
            <a:pPr rtl="0" eaLnBrk="1" hangingPunct="1">
              <a:lnSpc>
                <a:spcPct val="75000"/>
              </a:lnSpc>
            </a:pPr>
            <a:r>
              <a:rPr lang="es-US" sz="2400"/>
              <a:t>No saturado.</a:t>
            </a:r>
          </a:p>
          <a:p>
            <a:pPr rtl="0"/>
            <a:r>
              <a:rPr lang="es-US" sz="2400"/>
              <a:t>Resistencia a la compresión </a:t>
            </a:r>
            <a:br>
              <a:rPr lang="es-US" sz="2400"/>
            </a:br>
            <a:r>
              <a:rPr lang="es-US" sz="2400"/>
              <a:t>en espacios abiertos de </a:t>
            </a:r>
            <a:br>
              <a:rPr lang="es-US" sz="2400"/>
            </a:br>
            <a:r>
              <a:rPr lang="es-US" sz="2400"/>
              <a:t>0,5-1,5 toneladas por pie cuadrado</a:t>
            </a:r>
          </a:p>
        </p:txBody>
      </p:sp>
      <p:sp>
        <p:nvSpPr>
          <p:cNvPr id="3" name="Text Placeholder 2">
            <a:extLst>
              <a:ext uri="{FF2B5EF4-FFF2-40B4-BE49-F238E27FC236}">
                <a16:creationId xmlns:a16="http://schemas.microsoft.com/office/drawing/2014/main" id="{4D6E3E39-ADA3-4587-9B06-8AA195AC7021}"/>
              </a:ext>
            </a:extLst>
          </p:cNvPr>
          <p:cNvSpPr>
            <a:spLocks noGrp="1"/>
          </p:cNvSpPr>
          <p:nvPr>
            <p:ph type="body" sz="quarter" idx="13"/>
          </p:nvPr>
        </p:nvSpPr>
        <p:spPr>
          <a:xfrm>
            <a:off x="418264" y="461115"/>
            <a:ext cx="8960453" cy="914400"/>
          </a:xfrm>
        </p:spPr>
        <p:txBody>
          <a:bodyPr rtlCol="0"/>
          <a:lstStyle/>
          <a:p>
            <a:pPr rtl="0"/>
            <a:r>
              <a:rPr lang="es-US" sz="4000"/>
              <a:t>Suelo de tipo B</a:t>
            </a:r>
          </a:p>
        </p:txBody>
      </p:sp>
      <p:pic>
        <p:nvPicPr>
          <p:cNvPr id="6" name="Content Placeholder 5">
            <a:extLst>
              <a:ext uri="{FF2B5EF4-FFF2-40B4-BE49-F238E27FC236}">
                <a16:creationId xmlns:a16="http://schemas.microsoft.com/office/drawing/2014/main" id="{753F711B-9B01-49B9-8144-2D4F5B868F3F}"/>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948957" y="1465837"/>
            <a:ext cx="1698469" cy="2870353"/>
          </a:xfrm>
        </p:spPr>
      </p:pic>
      <p:pic>
        <p:nvPicPr>
          <p:cNvPr id="8" name="Picture 7" descr="A picture containing outdoor, person, dirt, stone&#10;&#10;Description automatically generated">
            <a:extLst>
              <a:ext uri="{FF2B5EF4-FFF2-40B4-BE49-F238E27FC236}">
                <a16:creationId xmlns:a16="http://schemas.microsoft.com/office/drawing/2014/main" id="{4C33A431-FBF5-4E3B-9510-4559C5867640}"/>
              </a:ext>
            </a:extLst>
          </p:cNvPr>
          <p:cNvPicPr>
            <a:picLocks noChangeAspect="1"/>
          </p:cNvPicPr>
          <p:nvPr/>
        </p:nvPicPr>
        <p:blipFill rotWithShape="1">
          <a:blip r:embed="rId4"/>
          <a:srcRect r="30049"/>
          <a:stretch/>
        </p:blipFill>
        <p:spPr>
          <a:xfrm>
            <a:off x="7908672" y="1465837"/>
            <a:ext cx="3865064" cy="3926325"/>
          </a:xfrm>
          <a:prstGeom prst="rect">
            <a:avLst/>
          </a:prstGeom>
        </p:spPr>
      </p:pic>
      <p:sp>
        <p:nvSpPr>
          <p:cNvPr id="7" name="Content Placeholder 3">
            <a:extLst>
              <a:ext uri="{FF2B5EF4-FFF2-40B4-BE49-F238E27FC236}">
                <a16:creationId xmlns:a16="http://schemas.microsoft.com/office/drawing/2014/main" id="{347A2E4F-E93D-4C12-B080-244184B1BD80}"/>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3471328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81FE329-C906-4E46-BE18-7400BEA95A84}"/>
              </a:ext>
            </a:extLst>
          </p:cNvPr>
          <p:cNvSpPr>
            <a:spLocks noGrp="1"/>
          </p:cNvSpPr>
          <p:nvPr>
            <p:ph type="body" sz="quarter" idx="10"/>
          </p:nvPr>
        </p:nvSpPr>
        <p:spPr>
          <a:xfrm>
            <a:off x="409353" y="1871831"/>
            <a:ext cx="5597552" cy="3310665"/>
          </a:xfrm>
        </p:spPr>
        <p:txBody>
          <a:bodyPr rtlCol="0">
            <a:normAutofit/>
          </a:bodyPr>
          <a:lstStyle/>
          <a:p>
            <a:pPr rtl="0">
              <a:spcBef>
                <a:spcPts val="1200"/>
              </a:spcBef>
              <a:spcAft>
                <a:spcPts val="200"/>
              </a:spcAft>
              <a:buSzPct val="100000"/>
              <a:defRPr/>
            </a:pPr>
            <a:r>
              <a:rPr lang="es-US" sz="2000" b="0" i="0" u="none" strike="noStrike" kern="1200" cap="none" spc="0" normalizeH="0" noProof="0">
                <a:ln>
                  <a:noFill/>
                </a:ln>
                <a:effectLst/>
                <a:uLnTx/>
                <a:uFillTx/>
                <a:latin typeface="Nunito" panose="00000500000000000000" pitchFamily="2" charset="0"/>
                <a:cs typeface="+mn-cs"/>
              </a:rPr>
              <a:t>Arenas sin cohesión</a:t>
            </a:r>
          </a:p>
          <a:p>
            <a:pPr rtl="0">
              <a:spcBef>
                <a:spcPts val="1200"/>
              </a:spcBef>
              <a:spcAft>
                <a:spcPts val="200"/>
              </a:spcAft>
              <a:buSzPct val="100000"/>
              <a:defRPr/>
            </a:pPr>
            <a:r>
              <a:rPr lang="es-US" sz="2000" b="0" i="0" u="none" strike="noStrike" kern="1200" cap="none" spc="0" normalizeH="0" noProof="0">
                <a:ln>
                  <a:noFill/>
                </a:ln>
                <a:effectLst/>
                <a:uLnTx/>
                <a:uFillTx/>
                <a:latin typeface="Nunito" panose="00000500000000000000" pitchFamily="2" charset="0"/>
                <a:cs typeface="+mn-cs"/>
              </a:rPr>
              <a:t>Rellenos sin cohesión</a:t>
            </a:r>
          </a:p>
          <a:p>
            <a:pPr rtl="0">
              <a:spcBef>
                <a:spcPts val="1200"/>
              </a:spcBef>
              <a:spcAft>
                <a:spcPts val="200"/>
              </a:spcAft>
              <a:buSzPct val="100000"/>
              <a:defRPr/>
            </a:pPr>
            <a:r>
              <a:rPr lang="es-US" sz="2000" b="0" i="0" u="none" strike="noStrike" kern="1200" cap="none" spc="0" normalizeH="0" noProof="0">
                <a:ln>
                  <a:noFill/>
                </a:ln>
                <a:effectLst/>
                <a:uLnTx/>
                <a:uFillTx/>
                <a:latin typeface="Nunito" panose="00000500000000000000" pitchFamily="2" charset="0"/>
                <a:cs typeface="+mn-cs"/>
              </a:rPr>
              <a:t>Grava</a:t>
            </a:r>
          </a:p>
          <a:p>
            <a:pPr rtl="0">
              <a:spcBef>
                <a:spcPts val="1200"/>
              </a:spcBef>
              <a:spcAft>
                <a:spcPts val="200"/>
              </a:spcAft>
              <a:buSzPct val="100000"/>
              <a:defRPr/>
            </a:pPr>
            <a:r>
              <a:rPr lang="es-US" sz="2000" b="0" i="0" u="none" strike="noStrike" kern="1200" cap="none" spc="0" normalizeH="0" noProof="0">
                <a:ln>
                  <a:noFill/>
                </a:ln>
                <a:effectLst/>
                <a:uLnTx/>
                <a:uFillTx/>
                <a:latin typeface="Nunito" panose="00000500000000000000" pitchFamily="2" charset="0"/>
                <a:cs typeface="+mn-cs"/>
              </a:rPr>
              <a:t>Suelos granulares limosos</a:t>
            </a:r>
          </a:p>
          <a:p>
            <a:pPr rtl="0">
              <a:spcBef>
                <a:spcPts val="1200"/>
              </a:spcBef>
              <a:spcAft>
                <a:spcPts val="200"/>
              </a:spcAft>
              <a:buSzPct val="100000"/>
              <a:defRPr/>
            </a:pPr>
            <a:r>
              <a:rPr lang="es-US" sz="2000" b="0" i="0" u="none" strike="noStrike" kern="1200" cap="none" spc="0" normalizeH="0" noProof="0">
                <a:ln>
                  <a:noFill/>
                </a:ln>
                <a:effectLst/>
                <a:uLnTx/>
                <a:uFillTx/>
                <a:latin typeface="Nunito" panose="00000500000000000000" pitchFamily="2" charset="0"/>
                <a:cs typeface="+mn-cs"/>
              </a:rPr>
              <a:t>Posibilidad de que el suelo esté saturado</a:t>
            </a:r>
          </a:p>
          <a:p>
            <a:pPr rtl="0">
              <a:spcBef>
                <a:spcPts val="1200"/>
              </a:spcBef>
              <a:spcAft>
                <a:spcPts val="200"/>
              </a:spcAft>
              <a:buSzPct val="100000"/>
              <a:defRPr/>
            </a:pPr>
            <a:r>
              <a:rPr lang="es-US" sz="2000">
                <a:latin typeface="Nunito" panose="00000500000000000000" pitchFamily="2" charset="0"/>
              </a:rPr>
              <a:t>Resistencia a la compresión en espacios abiertos &lt; 0,5 toneladas por pie cuadrado.</a:t>
            </a:r>
          </a:p>
          <a:p>
            <a:pPr marL="91440" marR="0" lvl="0" indent="-91440" algn="l" defTabSz="914400" rtl="0" eaLnBrk="1" fontAlgn="auto" latinLnBrk="0" hangingPunct="1">
              <a:lnSpc>
                <a:spcPct val="90000"/>
              </a:lnSpc>
              <a:spcBef>
                <a:spcPts val="1200"/>
              </a:spcBef>
              <a:spcAft>
                <a:spcPts val="200"/>
              </a:spcAft>
              <a:buSzPct val="100000"/>
              <a:buFont typeface="Calibri" panose="020F0502020204030204" pitchFamily="34" charset="0"/>
              <a:buChar char=" "/>
              <a:tabLst/>
              <a:defRPr/>
            </a:pPr>
            <a:endParaRPr lang="en-US" sz="1200" dirty="0">
              <a:latin typeface="Nunito" panose="00000500000000000000" pitchFamily="2" charset="0"/>
            </a:endParaRPr>
          </a:p>
        </p:txBody>
      </p:sp>
      <p:sp>
        <p:nvSpPr>
          <p:cNvPr id="3" name="Text Placeholder 2">
            <a:extLst>
              <a:ext uri="{FF2B5EF4-FFF2-40B4-BE49-F238E27FC236}">
                <a16:creationId xmlns:a16="http://schemas.microsoft.com/office/drawing/2014/main" id="{E7896AA1-B47C-4C57-A1C7-C59AFBE689EE}"/>
              </a:ext>
            </a:extLst>
          </p:cNvPr>
          <p:cNvSpPr>
            <a:spLocks noGrp="1"/>
          </p:cNvSpPr>
          <p:nvPr>
            <p:ph type="body" sz="quarter" idx="13"/>
          </p:nvPr>
        </p:nvSpPr>
        <p:spPr>
          <a:xfrm>
            <a:off x="409354" y="461115"/>
            <a:ext cx="8969364" cy="914400"/>
          </a:xfrm>
        </p:spPr>
        <p:txBody>
          <a:bodyPr rtlCol="0"/>
          <a:lstStyle/>
          <a:p>
            <a:pPr rtl="0"/>
            <a:r>
              <a:rPr lang="es-US" sz="4000"/>
              <a:t>Suelo de tipo C</a:t>
            </a:r>
          </a:p>
        </p:txBody>
      </p:sp>
      <p:pic>
        <p:nvPicPr>
          <p:cNvPr id="14" name="Content Placeholder 13">
            <a:extLst>
              <a:ext uri="{FF2B5EF4-FFF2-40B4-BE49-F238E27FC236}">
                <a16:creationId xmlns:a16="http://schemas.microsoft.com/office/drawing/2014/main" id="{E24B0075-FB9E-4A5B-B3A9-09DBF76A5029}"/>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603624" y="1274138"/>
            <a:ext cx="1594884" cy="2636867"/>
          </a:xfrm>
        </p:spPr>
      </p:pic>
      <p:pic>
        <p:nvPicPr>
          <p:cNvPr id="16" name="Picture 15" descr="A group of people walking down a dirt road&#10;&#10;Description automatically generated">
            <a:extLst>
              <a:ext uri="{FF2B5EF4-FFF2-40B4-BE49-F238E27FC236}">
                <a16:creationId xmlns:a16="http://schemas.microsoft.com/office/drawing/2014/main" id="{2E206E1C-BE14-4B74-BC83-8C13D950CE64}"/>
              </a:ext>
            </a:extLst>
          </p:cNvPr>
          <p:cNvPicPr>
            <a:picLocks noChangeAspect="1"/>
          </p:cNvPicPr>
          <p:nvPr/>
        </p:nvPicPr>
        <p:blipFill rotWithShape="1">
          <a:blip r:embed="rId4"/>
          <a:srcRect l="46686" b="23140"/>
          <a:stretch/>
        </p:blipFill>
        <p:spPr>
          <a:xfrm>
            <a:off x="7449288" y="1274135"/>
            <a:ext cx="4333358" cy="4685414"/>
          </a:xfrm>
          <a:prstGeom prst="rect">
            <a:avLst/>
          </a:prstGeom>
        </p:spPr>
      </p:pic>
      <p:sp>
        <p:nvSpPr>
          <p:cNvPr id="6" name="Content Placeholder 3">
            <a:extLst>
              <a:ext uri="{FF2B5EF4-FFF2-40B4-BE49-F238E27FC236}">
                <a16:creationId xmlns:a16="http://schemas.microsoft.com/office/drawing/2014/main" id="{DF17724C-CC82-4268-9A91-577AA28053D6}"/>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27196332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D4B2891-F7CF-41DD-B62F-C697EC75A47D}"/>
              </a:ext>
            </a:extLst>
          </p:cNvPr>
          <p:cNvSpPr>
            <a:spLocks noGrp="1"/>
          </p:cNvSpPr>
          <p:nvPr>
            <p:ph type="body" sz="quarter" idx="10"/>
          </p:nvPr>
        </p:nvSpPr>
        <p:spPr>
          <a:xfrm>
            <a:off x="377190" y="1871831"/>
            <a:ext cx="5890703" cy="3310665"/>
          </a:xfrm>
        </p:spPr>
        <p:txBody>
          <a:bodyPr rtlCol="0"/>
          <a:lstStyle/>
          <a:p>
            <a:pPr rtl="0"/>
            <a:r>
              <a:rPr lang="es-US" sz="2400"/>
              <a:t>Materia mineral sólida natural (roca) que puede excavarse con lados verticales y permanecer intacta mientras está expuesta.</a:t>
            </a:r>
          </a:p>
          <a:p>
            <a:pPr rtl="0"/>
            <a:endParaRPr lang="en-US" sz="1600" dirty="0"/>
          </a:p>
        </p:txBody>
      </p:sp>
      <p:sp>
        <p:nvSpPr>
          <p:cNvPr id="3" name="Text Placeholder 2">
            <a:extLst>
              <a:ext uri="{FF2B5EF4-FFF2-40B4-BE49-F238E27FC236}">
                <a16:creationId xmlns:a16="http://schemas.microsoft.com/office/drawing/2014/main" id="{7577311F-0214-4B60-A67E-DC64B9E6241B}"/>
              </a:ext>
            </a:extLst>
          </p:cNvPr>
          <p:cNvSpPr>
            <a:spLocks noGrp="1"/>
          </p:cNvSpPr>
          <p:nvPr>
            <p:ph type="body" sz="quarter" idx="13"/>
          </p:nvPr>
        </p:nvSpPr>
        <p:spPr>
          <a:xfrm>
            <a:off x="377190" y="461115"/>
            <a:ext cx="9001527" cy="914400"/>
          </a:xfrm>
        </p:spPr>
        <p:txBody>
          <a:bodyPr rtlCol="0"/>
          <a:lstStyle/>
          <a:p>
            <a:pPr rtl="0"/>
            <a:r>
              <a:rPr lang="es-US" sz="4000"/>
              <a:t>Roca estable</a:t>
            </a:r>
          </a:p>
        </p:txBody>
      </p:sp>
      <p:pic>
        <p:nvPicPr>
          <p:cNvPr id="6" name="Content Placeholder 5" descr="A close up of a rock&#10;&#10;Description automatically generated">
            <a:extLst>
              <a:ext uri="{FF2B5EF4-FFF2-40B4-BE49-F238E27FC236}">
                <a16:creationId xmlns:a16="http://schemas.microsoft.com/office/drawing/2014/main" id="{ADD62142-06BC-4C70-B040-07DDC34FB7A1}"/>
              </a:ext>
            </a:extLst>
          </p:cNvPr>
          <p:cNvPicPr>
            <a:picLocks noGrp="1" noChangeAspect="1"/>
          </p:cNvPicPr>
          <p:nvPr>
            <p:ph sz="quarter" idx="14"/>
          </p:nvPr>
        </p:nvPicPr>
        <p:blipFill>
          <a:blip r:embed="rId2"/>
          <a:stretch>
            <a:fillRect/>
          </a:stretch>
        </p:blipFill>
        <p:spPr>
          <a:xfrm>
            <a:off x="6724566" y="1577684"/>
            <a:ext cx="5090244" cy="4377346"/>
          </a:xfrm>
        </p:spPr>
      </p:pic>
      <p:sp>
        <p:nvSpPr>
          <p:cNvPr id="5" name="Content Placeholder 3">
            <a:extLst>
              <a:ext uri="{FF2B5EF4-FFF2-40B4-BE49-F238E27FC236}">
                <a16:creationId xmlns:a16="http://schemas.microsoft.com/office/drawing/2014/main" id="{59F069FA-43BB-4BDB-AEA4-546A5F8F9861}"/>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3426677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65C377-63FA-4E5B-B3F9-804CD746A1A9}"/>
              </a:ext>
            </a:extLst>
          </p:cNvPr>
          <p:cNvSpPr>
            <a:spLocks noGrp="1"/>
          </p:cNvSpPr>
          <p:nvPr>
            <p:ph type="body" sz="quarter" idx="13"/>
          </p:nvPr>
        </p:nvSpPr>
        <p:spPr>
          <a:xfrm>
            <a:off x="377190" y="461115"/>
            <a:ext cx="9001527" cy="914400"/>
          </a:xfrm>
        </p:spPr>
        <p:txBody>
          <a:bodyPr rtlCol="0">
            <a:normAutofit fontScale="92500"/>
          </a:bodyPr>
          <a:lstStyle/>
          <a:p>
            <a:pPr rtl="0"/>
            <a:r>
              <a:rPr lang="es-US" sz="3600"/>
              <a:t>Video de pruebas del suelo de la OSHA</a:t>
            </a:r>
          </a:p>
        </p:txBody>
      </p:sp>
      <p:pic>
        <p:nvPicPr>
          <p:cNvPr id="5" name="Picture 4">
            <a:extLst>
              <a:ext uri="{FF2B5EF4-FFF2-40B4-BE49-F238E27FC236}">
                <a16:creationId xmlns:a16="http://schemas.microsoft.com/office/drawing/2014/main" id="{2CC2C4E9-52A1-42B2-BE4F-52AE52A22077}"/>
              </a:ext>
            </a:extLst>
          </p:cNvPr>
          <p:cNvPicPr>
            <a:picLocks noChangeAspect="1"/>
          </p:cNvPicPr>
          <p:nvPr/>
        </p:nvPicPr>
        <p:blipFill>
          <a:blip r:embed="rId2"/>
          <a:stretch>
            <a:fillRect/>
          </a:stretch>
        </p:blipFill>
        <p:spPr>
          <a:xfrm>
            <a:off x="2548056" y="1579072"/>
            <a:ext cx="7095888" cy="4218518"/>
          </a:xfrm>
          <a:prstGeom prst="rect">
            <a:avLst/>
          </a:prstGeom>
        </p:spPr>
      </p:pic>
      <p:sp>
        <p:nvSpPr>
          <p:cNvPr id="6" name="Content Placeholder 3">
            <a:extLst>
              <a:ext uri="{FF2B5EF4-FFF2-40B4-BE49-F238E27FC236}">
                <a16:creationId xmlns:a16="http://schemas.microsoft.com/office/drawing/2014/main" id="{AB69010C-37E5-4043-B4A7-EC43243890BE}"/>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18400628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5FA7E7C-CD56-453D-AD65-2A124D294CD1}"/>
              </a:ext>
            </a:extLst>
          </p:cNvPr>
          <p:cNvSpPr>
            <a:spLocks noGrp="1"/>
          </p:cNvSpPr>
          <p:nvPr>
            <p:ph type="body" sz="quarter" idx="10"/>
          </p:nvPr>
        </p:nvSpPr>
        <p:spPr>
          <a:xfrm>
            <a:off x="388620" y="1669813"/>
            <a:ext cx="11203158" cy="4148057"/>
          </a:xfrm>
        </p:spPr>
        <p:txBody>
          <a:bodyPr rtlCol="0">
            <a:normAutofit/>
          </a:bodyPr>
          <a:lstStyle/>
          <a:p>
            <a:pPr marL="0" indent="0" rtl="0">
              <a:buNone/>
            </a:pPr>
            <a:r>
              <a:rPr lang="es-US" sz="2400" b="1"/>
              <a:t>El análisis manual de muestras de suelo se lleva a cabo para determinar sus propiedades cuantitativas y cualitativas, y para proporcionar más información a fin de clasificar el suelo correctamente.</a:t>
            </a:r>
          </a:p>
          <a:p>
            <a:pPr rtl="0"/>
            <a:r>
              <a:rPr lang="es-US" sz="2400"/>
              <a:t>Prueba de penetración del pulgar</a:t>
            </a:r>
          </a:p>
          <a:p>
            <a:pPr rtl="0"/>
            <a:r>
              <a:rPr lang="es-US" sz="2400"/>
              <a:t>Prueba con penetrómetro</a:t>
            </a:r>
          </a:p>
          <a:p>
            <a:pPr rtl="0"/>
            <a:r>
              <a:rPr lang="es-US" sz="2400"/>
              <a:t>Prueba de plasticidad en forma de tira</a:t>
            </a:r>
          </a:p>
          <a:p>
            <a:pPr rtl="0"/>
            <a:r>
              <a:rPr lang="es-US" sz="2400"/>
              <a:t>Prueba de muestra en forma de bola</a:t>
            </a:r>
          </a:p>
          <a:p>
            <a:pPr rtl="0"/>
            <a:r>
              <a:rPr lang="es-US" sz="2400"/>
              <a:t>Prueba de muestra seca</a:t>
            </a:r>
          </a:p>
          <a:p>
            <a:pPr rtl="0"/>
            <a:r>
              <a:rPr lang="es-US" sz="2400"/>
              <a:t>Prueba de sedimentación de agua</a:t>
            </a:r>
          </a:p>
          <a:p>
            <a:pPr rtl="0"/>
            <a:endParaRPr lang="en-US" sz="1600" dirty="0"/>
          </a:p>
        </p:txBody>
      </p:sp>
      <p:sp>
        <p:nvSpPr>
          <p:cNvPr id="3" name="Text Placeholder 2">
            <a:extLst>
              <a:ext uri="{FF2B5EF4-FFF2-40B4-BE49-F238E27FC236}">
                <a16:creationId xmlns:a16="http://schemas.microsoft.com/office/drawing/2014/main" id="{D981ADD3-69CD-4D17-A9BE-1EC6473CA526}"/>
              </a:ext>
            </a:extLst>
          </p:cNvPr>
          <p:cNvSpPr>
            <a:spLocks noGrp="1"/>
          </p:cNvSpPr>
          <p:nvPr>
            <p:ph type="body" sz="quarter" idx="13"/>
          </p:nvPr>
        </p:nvSpPr>
        <p:spPr>
          <a:xfrm>
            <a:off x="388620" y="461115"/>
            <a:ext cx="8990097" cy="914400"/>
          </a:xfrm>
        </p:spPr>
        <p:txBody>
          <a:bodyPr rtlCol="0"/>
          <a:lstStyle/>
          <a:p>
            <a:pPr rtl="0"/>
            <a:r>
              <a:rPr lang="es-US" sz="4000"/>
              <a:t>Pruebas manuales</a:t>
            </a:r>
          </a:p>
        </p:txBody>
      </p:sp>
      <p:sp>
        <p:nvSpPr>
          <p:cNvPr id="5" name="Content Placeholder 3">
            <a:extLst>
              <a:ext uri="{FF2B5EF4-FFF2-40B4-BE49-F238E27FC236}">
                <a16:creationId xmlns:a16="http://schemas.microsoft.com/office/drawing/2014/main" id="{83FC7F08-DC7D-491B-9B96-95E26075F0F0}"/>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14501684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33178-BF92-4D34-8DAD-8BC42738590B}"/>
              </a:ext>
            </a:extLst>
          </p:cNvPr>
          <p:cNvSpPr>
            <a:spLocks noGrp="1"/>
          </p:cNvSpPr>
          <p:nvPr>
            <p:ph type="body" sz="quarter" idx="10"/>
          </p:nvPr>
        </p:nvSpPr>
        <p:spPr>
          <a:xfrm>
            <a:off x="388620" y="1871831"/>
            <a:ext cx="11418570" cy="3310665"/>
          </a:xfrm>
        </p:spPr>
        <p:txBody>
          <a:bodyPr rtlCol="0">
            <a:normAutofit/>
          </a:bodyPr>
          <a:lstStyle/>
          <a:p>
            <a:pPr rtl="0"/>
            <a:r>
              <a:rPr lang="es-US" sz="2400"/>
              <a:t>En esta sesión, se describe un método para clasificar los depósitos de suelo y rocas según el sitio, las condiciones ambientales y la estructura y composición de los depósitos de tierra.</a:t>
            </a:r>
          </a:p>
          <a:p>
            <a:pPr rtl="0"/>
            <a:r>
              <a:rPr lang="es-US" sz="2400"/>
              <a:t>Sistemas adecuados de inclinación o bancadas diseñados de acuerdo con </a:t>
            </a:r>
            <a:br>
              <a:rPr lang="es-US" sz="2400"/>
            </a:br>
            <a:r>
              <a:rPr lang="es-US" sz="2400"/>
              <a:t>los requisitos.</a:t>
            </a:r>
          </a:p>
          <a:p>
            <a:pPr rtl="0"/>
            <a:r>
              <a:rPr lang="es-US" sz="2400"/>
              <a:t>Uso de sistemas de apuntalamiento, incluidos el apuntalamiento de madera, el apuntalamiento hidráulico de aluminio, pilotes u otros sistemas de protección.</a:t>
            </a:r>
          </a:p>
        </p:txBody>
      </p:sp>
      <p:sp>
        <p:nvSpPr>
          <p:cNvPr id="3" name="Text Placeholder 2">
            <a:extLst>
              <a:ext uri="{FF2B5EF4-FFF2-40B4-BE49-F238E27FC236}">
                <a16:creationId xmlns:a16="http://schemas.microsoft.com/office/drawing/2014/main" id="{04C3EC2C-6C5B-4349-A80E-EB478A89152F}"/>
              </a:ext>
            </a:extLst>
          </p:cNvPr>
          <p:cNvSpPr>
            <a:spLocks noGrp="1"/>
          </p:cNvSpPr>
          <p:nvPr>
            <p:ph type="body" sz="quarter" idx="13"/>
          </p:nvPr>
        </p:nvSpPr>
        <p:spPr>
          <a:xfrm>
            <a:off x="388620" y="461115"/>
            <a:ext cx="8990097" cy="914400"/>
          </a:xfrm>
        </p:spPr>
        <p:txBody>
          <a:bodyPr rtlCol="0"/>
          <a:lstStyle/>
          <a:p>
            <a:pPr rtl="0"/>
            <a:r>
              <a:rPr lang="es-US" sz="4000"/>
              <a:t>Objetivos de aprendizaje</a:t>
            </a:r>
          </a:p>
        </p:txBody>
      </p:sp>
      <p:sp>
        <p:nvSpPr>
          <p:cNvPr id="4"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668338" y="6505416"/>
            <a:ext cx="4333875" cy="246063"/>
          </a:xfrm>
        </p:spPr>
        <p:txBody>
          <a:bodyPr rtlCol="0"/>
          <a:lstStyle/>
          <a:p>
            <a:pPr rtl="0"/>
            <a:r>
              <a:rPr lang="es-US" sz="900"/>
              <a:t>Pruebas y clasificación del suelo</a:t>
            </a:r>
          </a:p>
        </p:txBody>
      </p:sp>
    </p:spTree>
    <p:extLst>
      <p:ext uri="{BB962C8B-B14F-4D97-AF65-F5344CB8AC3E}">
        <p14:creationId xmlns:p14="http://schemas.microsoft.com/office/powerpoint/2010/main" val="2116308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589305D-34F0-4E41-BC79-4E69FF62A366}"/>
              </a:ext>
            </a:extLst>
          </p:cNvPr>
          <p:cNvSpPr>
            <a:spLocks noGrp="1"/>
          </p:cNvSpPr>
          <p:nvPr>
            <p:ph type="body" sz="quarter" idx="13"/>
          </p:nvPr>
        </p:nvSpPr>
        <p:spPr>
          <a:xfrm>
            <a:off x="388620" y="461115"/>
            <a:ext cx="8990097" cy="914400"/>
          </a:xfrm>
        </p:spPr>
        <p:txBody>
          <a:bodyPr rtlCol="0">
            <a:normAutofit/>
          </a:bodyPr>
          <a:lstStyle/>
          <a:p>
            <a:pPr rtl="0"/>
            <a:r>
              <a:rPr lang="es-US" sz="3600"/>
              <a:t>Prueba de penetración del pulgar</a:t>
            </a:r>
          </a:p>
        </p:txBody>
      </p:sp>
      <p:sp>
        <p:nvSpPr>
          <p:cNvPr id="5" name="Rectangle 3">
            <a:extLst>
              <a:ext uri="{FF2B5EF4-FFF2-40B4-BE49-F238E27FC236}">
                <a16:creationId xmlns:a16="http://schemas.microsoft.com/office/drawing/2014/main" id="{5E805E65-443F-49EE-A15D-1279A9F95C37}"/>
              </a:ext>
            </a:extLst>
          </p:cNvPr>
          <p:cNvSpPr txBox="1">
            <a:spLocks noChangeArrowheads="1"/>
          </p:cNvSpPr>
          <p:nvPr/>
        </p:nvSpPr>
        <p:spPr>
          <a:xfrm>
            <a:off x="388620" y="1630325"/>
            <a:ext cx="5905855" cy="4114800"/>
          </a:xfrm>
          <a:prstGeom prst="rect">
            <a:avLst/>
          </a:prstGeom>
        </p:spPr>
        <p:txBody>
          <a:bodyPr rtlCol="0"/>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buFont typeface="Wingdings" panose="05000000000000000000" pitchFamily="2" charset="2"/>
              <a:buNone/>
            </a:pPr>
            <a:r>
              <a:rPr lang="es-US" sz="2400"/>
              <a:t>Vea hasta dónde puede introducir su pulgar en un terrón de gran tamaño.</a:t>
            </a:r>
          </a:p>
          <a:p>
            <a:pPr rtl="0"/>
            <a:endParaRPr lang="en-US" altLang="en-US" sz="2400" dirty="0"/>
          </a:p>
          <a:p>
            <a:pPr rtl="0">
              <a:buClr>
                <a:srgbClr val="FF0000"/>
              </a:buClr>
            </a:pPr>
            <a:r>
              <a:rPr lang="es-US" sz="2400"/>
              <a:t>Tipo “A” - ½ uña del pulgar </a:t>
            </a:r>
          </a:p>
          <a:p>
            <a:pPr rtl="0">
              <a:buClr>
                <a:srgbClr val="FF0000"/>
              </a:buClr>
            </a:pPr>
            <a:r>
              <a:rPr lang="es-US" sz="2400"/>
              <a:t>Tipo “B”: uña del pulgar completa </a:t>
            </a:r>
          </a:p>
          <a:p>
            <a:pPr rtl="0">
              <a:buClr>
                <a:srgbClr val="FF0000"/>
              </a:buClr>
            </a:pPr>
            <a:r>
              <a:rPr lang="es-US" sz="2400"/>
              <a:t>Tipo “C”: hasta los nudillos</a:t>
            </a:r>
          </a:p>
        </p:txBody>
      </p:sp>
      <p:pic>
        <p:nvPicPr>
          <p:cNvPr id="7" name="Picture 6">
            <a:extLst>
              <a:ext uri="{FF2B5EF4-FFF2-40B4-BE49-F238E27FC236}">
                <a16:creationId xmlns:a16="http://schemas.microsoft.com/office/drawing/2014/main" id="{FACEB7D7-D701-441C-85FC-179F5F95A084}"/>
              </a:ext>
            </a:extLst>
          </p:cNvPr>
          <p:cNvPicPr>
            <a:picLocks noChangeAspect="1"/>
          </p:cNvPicPr>
          <p:nvPr/>
        </p:nvPicPr>
        <p:blipFill>
          <a:blip r:embed="rId3"/>
          <a:stretch>
            <a:fillRect/>
          </a:stretch>
        </p:blipFill>
        <p:spPr>
          <a:xfrm>
            <a:off x="6811740" y="1787963"/>
            <a:ext cx="4267570" cy="3462828"/>
          </a:xfrm>
          <a:prstGeom prst="rect">
            <a:avLst/>
          </a:prstGeom>
        </p:spPr>
      </p:pic>
      <p:sp>
        <p:nvSpPr>
          <p:cNvPr id="6" name="Content Placeholder 3">
            <a:extLst>
              <a:ext uri="{FF2B5EF4-FFF2-40B4-BE49-F238E27FC236}">
                <a16:creationId xmlns:a16="http://schemas.microsoft.com/office/drawing/2014/main" id="{12B22311-D4BA-48C5-9F75-72B02554035D}"/>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19279549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501CA4-1A82-4C45-91D7-3D29202478FD}"/>
              </a:ext>
            </a:extLst>
          </p:cNvPr>
          <p:cNvSpPr>
            <a:spLocks noGrp="1"/>
          </p:cNvSpPr>
          <p:nvPr>
            <p:ph type="body" sz="quarter" idx="13"/>
          </p:nvPr>
        </p:nvSpPr>
        <p:spPr>
          <a:xfrm>
            <a:off x="457200" y="461114"/>
            <a:ext cx="8867554" cy="968327"/>
          </a:xfrm>
        </p:spPr>
        <p:txBody>
          <a:bodyPr rtlCol="0">
            <a:normAutofit lnSpcReduction="10000"/>
          </a:bodyPr>
          <a:lstStyle/>
          <a:p>
            <a:pPr rtl="0"/>
            <a:r>
              <a:rPr lang="es-US" sz="3200"/>
              <a:t>Penetrómetro de bolsillo </a:t>
            </a:r>
          </a:p>
          <a:p>
            <a:pPr rtl="0"/>
            <a:r>
              <a:rPr lang="es-US" sz="2400"/>
              <a:t>(Solo suelos cohesivos)</a:t>
            </a:r>
          </a:p>
        </p:txBody>
      </p:sp>
      <p:sp>
        <p:nvSpPr>
          <p:cNvPr id="5" name="Rectangle 3">
            <a:extLst>
              <a:ext uri="{FF2B5EF4-FFF2-40B4-BE49-F238E27FC236}">
                <a16:creationId xmlns:a16="http://schemas.microsoft.com/office/drawing/2014/main" id="{857B8B31-92EF-43F0-99F6-7B64543E21EA}"/>
              </a:ext>
            </a:extLst>
          </p:cNvPr>
          <p:cNvSpPr txBox="1">
            <a:spLocks noChangeArrowheads="1"/>
          </p:cNvSpPr>
          <p:nvPr/>
        </p:nvSpPr>
        <p:spPr>
          <a:xfrm>
            <a:off x="6286501" y="2101126"/>
            <a:ext cx="5448300" cy="945467"/>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lang="es-US" sz="2400" b="0" i="0" u="none" strike="noStrike" kern="1200" cap="none" spc="0" normalizeH="0" noProof="0">
                <a:ln>
                  <a:noFill/>
                </a:ln>
                <a:solidFill>
                  <a:srgbClr val="000000">
                    <a:lumMod val="75000"/>
                    <a:lumOff val="25000"/>
                  </a:srgbClr>
                </a:solidFill>
                <a:effectLst/>
                <a:uLnTx/>
                <a:uFillTx/>
                <a:latin typeface="Nunito" panose="00000500000000000000" pitchFamily="2" charset="0"/>
              </a:rPr>
              <a:t>Inserte el penetrómetro en la muestra de suelo hasta el anillo marcador.</a:t>
            </a:r>
          </a:p>
        </p:txBody>
      </p:sp>
      <p:sp>
        <p:nvSpPr>
          <p:cNvPr id="6" name="Text Box 8">
            <a:extLst>
              <a:ext uri="{FF2B5EF4-FFF2-40B4-BE49-F238E27FC236}">
                <a16:creationId xmlns:a16="http://schemas.microsoft.com/office/drawing/2014/main" id="{19FA082E-EF84-4FA9-872A-96E880C4E866}"/>
              </a:ext>
            </a:extLst>
          </p:cNvPr>
          <p:cNvSpPr txBox="1">
            <a:spLocks noChangeArrowheads="1"/>
          </p:cNvSpPr>
          <p:nvPr/>
        </p:nvSpPr>
        <p:spPr bwMode="auto">
          <a:xfrm>
            <a:off x="457199" y="5031643"/>
            <a:ext cx="5166360" cy="1047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defTabSz="914400" rtl="0" eaLnBrk="1" fontAlgn="base" latinLnBrk="0" hangingPunct="1">
              <a:lnSpc>
                <a:spcPct val="85000"/>
              </a:lnSpc>
              <a:spcBef>
                <a:spcPct val="50000"/>
              </a:spcBef>
              <a:spcAft>
                <a:spcPct val="0"/>
              </a:spcAft>
              <a:buClr>
                <a:srgbClr val="E48312"/>
              </a:buClr>
              <a:buSzPct val="80000"/>
              <a:buFont typeface="Wingdings" panose="05000000000000000000" pitchFamily="2" charset="2"/>
              <a:buNone/>
              <a:tabLst/>
              <a:defRPr/>
            </a:pPr>
            <a:r>
              <a:rPr lang="es-US" i="0" u="none" strike="noStrike" kern="0" cap="none" spc="0" normalizeH="0" noProof="0">
                <a:ln>
                  <a:noFill/>
                </a:ln>
                <a:solidFill>
                  <a:srgbClr val="000000"/>
                </a:solidFill>
                <a:effectLst/>
                <a:uLnTx/>
                <a:uFillTx/>
                <a:latin typeface="Nunito" panose="00000500000000000000" pitchFamily="2" charset="0"/>
              </a:rPr>
              <a:t>Lea la resistencia a la compresión en espacios abiertos en la parte inferior del anillo deslizante rojo.</a:t>
            </a:r>
          </a:p>
        </p:txBody>
      </p:sp>
      <p:pic>
        <p:nvPicPr>
          <p:cNvPr id="8" name="Picture 7">
            <a:extLst>
              <a:ext uri="{FF2B5EF4-FFF2-40B4-BE49-F238E27FC236}">
                <a16:creationId xmlns:a16="http://schemas.microsoft.com/office/drawing/2014/main" id="{4ECEB2B9-78F9-40AE-BC90-9A25CC992391}"/>
              </a:ext>
            </a:extLst>
          </p:cNvPr>
          <p:cNvPicPr>
            <a:picLocks noChangeAspect="1"/>
          </p:cNvPicPr>
          <p:nvPr/>
        </p:nvPicPr>
        <p:blipFill>
          <a:blip r:embed="rId3"/>
          <a:stretch>
            <a:fillRect/>
          </a:stretch>
        </p:blipFill>
        <p:spPr>
          <a:xfrm>
            <a:off x="457200" y="1532311"/>
            <a:ext cx="5166361" cy="3372895"/>
          </a:xfrm>
          <a:prstGeom prst="rect">
            <a:avLst/>
          </a:prstGeom>
        </p:spPr>
      </p:pic>
      <p:pic>
        <p:nvPicPr>
          <p:cNvPr id="10" name="Picture 9">
            <a:extLst>
              <a:ext uri="{FF2B5EF4-FFF2-40B4-BE49-F238E27FC236}">
                <a16:creationId xmlns:a16="http://schemas.microsoft.com/office/drawing/2014/main" id="{2386D712-ABAD-4BF0-92C4-BFF97DE5A3BD}"/>
              </a:ext>
            </a:extLst>
          </p:cNvPr>
          <p:cNvPicPr>
            <a:picLocks noChangeAspect="1"/>
          </p:cNvPicPr>
          <p:nvPr/>
        </p:nvPicPr>
        <p:blipFill>
          <a:blip r:embed="rId4"/>
          <a:stretch>
            <a:fillRect/>
          </a:stretch>
        </p:blipFill>
        <p:spPr>
          <a:xfrm>
            <a:off x="6330927" y="3046593"/>
            <a:ext cx="5403874" cy="3007586"/>
          </a:xfrm>
          <a:prstGeom prst="rect">
            <a:avLst/>
          </a:prstGeom>
        </p:spPr>
      </p:pic>
      <p:pic>
        <p:nvPicPr>
          <p:cNvPr id="12" name="Picture 11">
            <a:extLst>
              <a:ext uri="{FF2B5EF4-FFF2-40B4-BE49-F238E27FC236}">
                <a16:creationId xmlns:a16="http://schemas.microsoft.com/office/drawing/2014/main" id="{72132B49-23DD-447E-990D-638EB27F3CE1}"/>
              </a:ext>
            </a:extLst>
          </p:cNvPr>
          <p:cNvPicPr>
            <a:picLocks noChangeAspect="1"/>
          </p:cNvPicPr>
          <p:nvPr/>
        </p:nvPicPr>
        <p:blipFill>
          <a:blip r:embed="rId5"/>
          <a:stretch>
            <a:fillRect/>
          </a:stretch>
        </p:blipFill>
        <p:spPr>
          <a:xfrm>
            <a:off x="9554365" y="4519605"/>
            <a:ext cx="1261981" cy="1115665"/>
          </a:xfrm>
          <a:prstGeom prst="rect">
            <a:avLst/>
          </a:prstGeom>
        </p:spPr>
      </p:pic>
      <p:sp>
        <p:nvSpPr>
          <p:cNvPr id="9" name="Content Placeholder 3">
            <a:extLst>
              <a:ext uri="{FF2B5EF4-FFF2-40B4-BE49-F238E27FC236}">
                <a16:creationId xmlns:a16="http://schemas.microsoft.com/office/drawing/2014/main" id="{43CA99A1-B275-4A4D-B91F-7893035A9991}"/>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21163821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E4F076B-C652-4BD2-A105-B71616DF9F9F}"/>
              </a:ext>
            </a:extLst>
          </p:cNvPr>
          <p:cNvSpPr>
            <a:spLocks noGrp="1"/>
          </p:cNvSpPr>
          <p:nvPr>
            <p:ph type="body" sz="quarter" idx="13"/>
          </p:nvPr>
        </p:nvSpPr>
        <p:spPr>
          <a:xfrm>
            <a:off x="388620" y="461115"/>
            <a:ext cx="8990097" cy="914400"/>
          </a:xfrm>
        </p:spPr>
        <p:txBody>
          <a:bodyPr rtlCol="0">
            <a:normAutofit fontScale="92500"/>
          </a:bodyPr>
          <a:lstStyle/>
          <a:p>
            <a:pPr rtl="0"/>
            <a:r>
              <a:rPr lang="es-US" sz="3600"/>
              <a:t>Prueba de plasticidad en forma de tira</a:t>
            </a:r>
          </a:p>
        </p:txBody>
      </p:sp>
      <p:pic>
        <p:nvPicPr>
          <p:cNvPr id="8" name="Content Placeholder 7" descr="A close up of a hand&#10;&#10;Description automatically generated">
            <a:extLst>
              <a:ext uri="{FF2B5EF4-FFF2-40B4-BE49-F238E27FC236}">
                <a16:creationId xmlns:a16="http://schemas.microsoft.com/office/drawing/2014/main" id="{1A1048D4-9809-4F2A-A9AB-F398C6E4D213}"/>
              </a:ext>
            </a:extLst>
          </p:cNvPr>
          <p:cNvPicPr>
            <a:picLocks noGrp="1" noChangeAspect="1"/>
          </p:cNvPicPr>
          <p:nvPr>
            <p:ph sz="quarter" idx="14"/>
          </p:nvPr>
        </p:nvPicPr>
        <p:blipFill>
          <a:blip r:embed="rId3"/>
          <a:stretch>
            <a:fillRect/>
          </a:stretch>
        </p:blipFill>
        <p:spPr>
          <a:xfrm>
            <a:off x="7698312" y="1680033"/>
            <a:ext cx="4105069" cy="3074847"/>
          </a:xfrm>
        </p:spPr>
      </p:pic>
      <p:sp>
        <p:nvSpPr>
          <p:cNvPr id="5" name="Rectangle 3">
            <a:extLst>
              <a:ext uri="{FF2B5EF4-FFF2-40B4-BE49-F238E27FC236}">
                <a16:creationId xmlns:a16="http://schemas.microsoft.com/office/drawing/2014/main" id="{194B8BE8-5DF5-4FE3-8166-120148157714}"/>
              </a:ext>
            </a:extLst>
          </p:cNvPr>
          <p:cNvSpPr txBox="1">
            <a:spLocks noChangeArrowheads="1"/>
          </p:cNvSpPr>
          <p:nvPr/>
        </p:nvSpPr>
        <p:spPr>
          <a:xfrm>
            <a:off x="388618" y="1680033"/>
            <a:ext cx="6490483" cy="411480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182563" marR="0" lvl="0" indent="-182563" algn="l" defTabSz="914400" rtl="0" eaLnBrk="1" fontAlgn="auto" latinLnBrk="0" hangingPunct="1">
              <a:lnSpc>
                <a:spcPct val="90000"/>
              </a:lnSpc>
              <a:spcBef>
                <a:spcPts val="1200"/>
              </a:spcBef>
              <a:spcAft>
                <a:spcPts val="200"/>
              </a:spcAft>
              <a:buClr>
                <a:srgbClr val="FF0000"/>
              </a:buClr>
              <a:buSzPct val="100000"/>
              <a:buFont typeface="Arial" panose="020B0604020202020204" pitchFamily="34" charset="0"/>
              <a:buChar char="•"/>
              <a:tabLst/>
              <a:defRPr/>
            </a:pPr>
            <a:r>
              <a:rPr lang="es-US" sz="2400" b="0" i="0" u="none" strike="noStrike" kern="1200" cap="none" spc="0" normalizeH="0" noProof="0">
                <a:ln>
                  <a:noFill/>
                </a:ln>
                <a:solidFill>
                  <a:schemeClr val="tx1"/>
                </a:solidFill>
                <a:effectLst/>
                <a:uLnTx/>
                <a:uFillTx/>
                <a:latin typeface="Nunito" panose="00000500000000000000" pitchFamily="2" charset="0"/>
              </a:rPr>
              <a:t>Enrolle la tierra para que forme una tira delgada de 1/8” de diámetro.</a:t>
            </a:r>
          </a:p>
          <a:p>
            <a:pPr marL="182563" marR="0" lvl="0" indent="-182563" algn="l" defTabSz="914400" rtl="0" eaLnBrk="1" fontAlgn="auto" latinLnBrk="0" hangingPunct="1">
              <a:lnSpc>
                <a:spcPct val="90000"/>
              </a:lnSpc>
              <a:spcBef>
                <a:spcPts val="1200"/>
              </a:spcBef>
              <a:spcAft>
                <a:spcPts val="200"/>
              </a:spcAft>
              <a:buClr>
                <a:srgbClr val="FF0000"/>
              </a:buClr>
              <a:buSzPct val="100000"/>
              <a:buFont typeface="Arial" panose="020B0604020202020204" pitchFamily="34" charset="0"/>
              <a:buChar char="•"/>
              <a:tabLst/>
              <a:defRPr/>
            </a:pPr>
            <a:r>
              <a:rPr lang="es-US" sz="2400" b="0" i="0" u="none" strike="noStrike" kern="1200" cap="none" spc="0" normalizeH="0" noProof="0">
                <a:ln>
                  <a:noFill/>
                </a:ln>
                <a:solidFill>
                  <a:schemeClr val="tx1"/>
                </a:solidFill>
                <a:effectLst/>
                <a:uLnTx/>
                <a:uFillTx/>
                <a:latin typeface="Nunito" panose="00000500000000000000" pitchFamily="2" charset="0"/>
              </a:rPr>
              <a:t>Sosténgala verticalmente desde un extremo.</a:t>
            </a:r>
          </a:p>
          <a:p>
            <a:pPr marL="182563" marR="0" lvl="0" indent="-182563" algn="l" defTabSz="914400" rtl="0" eaLnBrk="1" fontAlgn="auto" latinLnBrk="0" hangingPunct="1">
              <a:lnSpc>
                <a:spcPct val="90000"/>
              </a:lnSpc>
              <a:spcBef>
                <a:spcPts val="1200"/>
              </a:spcBef>
              <a:spcAft>
                <a:spcPts val="200"/>
              </a:spcAft>
              <a:buClr>
                <a:srgbClr val="FF0000"/>
              </a:buClr>
              <a:buSzPct val="100000"/>
              <a:buFont typeface="Arial" panose="020B0604020202020204" pitchFamily="34" charset="0"/>
              <a:buChar char="•"/>
              <a:tabLst/>
              <a:defRPr/>
            </a:pPr>
            <a:r>
              <a:rPr lang="es-US" sz="2400" b="0" i="0" u="none" strike="noStrike" kern="1200" cap="none" spc="0" normalizeH="0" noProof="0">
                <a:ln>
                  <a:noFill/>
                </a:ln>
                <a:solidFill>
                  <a:schemeClr val="tx1"/>
                </a:solidFill>
                <a:effectLst/>
                <a:uLnTx/>
                <a:uFillTx/>
                <a:latin typeface="Nunito" panose="00000500000000000000" pitchFamily="2" charset="0"/>
              </a:rPr>
              <a:t>Si puede sostener una tira </a:t>
            </a:r>
            <a:br>
              <a:rPr lang="es-US" sz="2400" b="0" i="0" u="none" strike="noStrike" kern="1200" cap="none" spc="0" normalizeH="0" noProof="0">
                <a:ln>
                  <a:noFill/>
                </a:ln>
                <a:solidFill>
                  <a:schemeClr val="tx1"/>
                </a:solidFill>
                <a:effectLst/>
                <a:uLnTx/>
                <a:uFillTx/>
                <a:latin typeface="Nunito" panose="00000500000000000000" pitchFamily="2" charset="0"/>
              </a:rPr>
            </a:br>
            <a:r>
              <a:rPr lang="es-US" sz="2400" b="0" i="0" u="none" strike="noStrike" kern="1200" cap="none" spc="0" normalizeH="0" noProof="0">
                <a:ln>
                  <a:noFill/>
                </a:ln>
                <a:solidFill>
                  <a:schemeClr val="tx1"/>
                </a:solidFill>
                <a:effectLst/>
                <a:uLnTx/>
                <a:uFillTx/>
                <a:latin typeface="Nunito" panose="00000500000000000000" pitchFamily="2" charset="0"/>
              </a:rPr>
              <a:t>de más de 2” de longitud, </a:t>
            </a:r>
            <a:br>
              <a:rPr lang="es-US" sz="2400" b="0" i="0" u="none" strike="noStrike" kern="1200" cap="none" spc="0" normalizeH="0" noProof="0">
                <a:ln>
                  <a:noFill/>
                </a:ln>
                <a:solidFill>
                  <a:schemeClr val="tx1"/>
                </a:solidFill>
                <a:effectLst/>
                <a:uLnTx/>
                <a:uFillTx/>
                <a:latin typeface="Nunito" panose="00000500000000000000" pitchFamily="2" charset="0"/>
              </a:rPr>
            </a:br>
            <a:r>
              <a:rPr lang="es-US" sz="2400" b="0" i="0" u="none" strike="noStrike" kern="1200" cap="none" spc="0" normalizeH="0" noProof="0">
                <a:ln>
                  <a:noFill/>
                </a:ln>
                <a:solidFill>
                  <a:schemeClr val="tx1"/>
                </a:solidFill>
                <a:effectLst/>
                <a:uLnTx/>
                <a:uFillTx/>
                <a:latin typeface="Nunito" panose="00000500000000000000" pitchFamily="2" charset="0"/>
              </a:rPr>
              <a:t>el suelo es </a:t>
            </a:r>
            <a:r>
              <a:rPr lang="es-US" sz="2400" b="0" i="0" u="sng" strike="noStrike" kern="1200" cap="none" spc="0" normalizeH="0" noProof="0">
                <a:ln>
                  <a:noFill/>
                </a:ln>
                <a:solidFill>
                  <a:schemeClr val="tx1"/>
                </a:solidFill>
                <a:effectLst/>
                <a:uLnTx/>
                <a:uFillTx/>
                <a:latin typeface="Nunito" panose="00000500000000000000" pitchFamily="2" charset="0"/>
              </a:rPr>
              <a:t>cohesivo.</a:t>
            </a:r>
          </a:p>
        </p:txBody>
      </p:sp>
      <p:pic>
        <p:nvPicPr>
          <p:cNvPr id="6" name="Picture 5">
            <a:extLst>
              <a:ext uri="{FF2B5EF4-FFF2-40B4-BE49-F238E27FC236}">
                <a16:creationId xmlns:a16="http://schemas.microsoft.com/office/drawing/2014/main" id="{58F0FB2C-4681-420E-A84E-3F6241F0C3D0}"/>
              </a:ext>
            </a:extLst>
          </p:cNvPr>
          <p:cNvPicPr>
            <a:picLocks noChangeAspect="1"/>
          </p:cNvPicPr>
          <p:nvPr/>
        </p:nvPicPr>
        <p:blipFill>
          <a:blip r:embed="rId4"/>
          <a:stretch>
            <a:fillRect/>
          </a:stretch>
        </p:blipFill>
        <p:spPr>
          <a:xfrm>
            <a:off x="4846320" y="3282092"/>
            <a:ext cx="2638435" cy="2868033"/>
          </a:xfrm>
          <a:prstGeom prst="rect">
            <a:avLst/>
          </a:prstGeom>
        </p:spPr>
      </p:pic>
      <p:sp>
        <p:nvSpPr>
          <p:cNvPr id="7" name="Content Placeholder 3">
            <a:extLst>
              <a:ext uri="{FF2B5EF4-FFF2-40B4-BE49-F238E27FC236}">
                <a16:creationId xmlns:a16="http://schemas.microsoft.com/office/drawing/2014/main" id="{165CD086-27E9-45F8-8033-CC12D4335999}"/>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35287150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B735E3-C816-49D4-BE53-655D743F9EF7}"/>
              </a:ext>
            </a:extLst>
          </p:cNvPr>
          <p:cNvSpPr>
            <a:spLocks noGrp="1"/>
          </p:cNvSpPr>
          <p:nvPr>
            <p:ph type="body" sz="quarter" idx="13"/>
          </p:nvPr>
        </p:nvSpPr>
        <p:spPr>
          <a:xfrm>
            <a:off x="377190" y="461115"/>
            <a:ext cx="9001527" cy="914400"/>
          </a:xfrm>
        </p:spPr>
        <p:txBody>
          <a:bodyPr rtlCol="0">
            <a:normAutofit/>
          </a:bodyPr>
          <a:lstStyle/>
          <a:p>
            <a:pPr rtl="0"/>
            <a:r>
              <a:rPr lang="es-US" sz="3600"/>
              <a:t>Prueba de muestra en forma de bola</a:t>
            </a:r>
          </a:p>
        </p:txBody>
      </p:sp>
      <p:pic>
        <p:nvPicPr>
          <p:cNvPr id="8" name="Content Placeholder 7" descr="A picture containing grass, outdoor, person, holding&#10;&#10;Description automatically generated">
            <a:extLst>
              <a:ext uri="{FF2B5EF4-FFF2-40B4-BE49-F238E27FC236}">
                <a16:creationId xmlns:a16="http://schemas.microsoft.com/office/drawing/2014/main" id="{90C08C60-7795-48E6-9A5C-FE4B981AEF43}"/>
              </a:ext>
            </a:extLst>
          </p:cNvPr>
          <p:cNvPicPr>
            <a:picLocks noGrp="1" noChangeAspect="1"/>
          </p:cNvPicPr>
          <p:nvPr>
            <p:ph sz="quarter" idx="14"/>
          </p:nvPr>
        </p:nvPicPr>
        <p:blipFill>
          <a:blip r:embed="rId2"/>
          <a:stretch>
            <a:fillRect/>
          </a:stretch>
        </p:blipFill>
        <p:spPr>
          <a:xfrm>
            <a:off x="7901973" y="1375515"/>
            <a:ext cx="4081072" cy="2722046"/>
          </a:xfrm>
        </p:spPr>
      </p:pic>
      <p:sp>
        <p:nvSpPr>
          <p:cNvPr id="5" name="Rectangle 3">
            <a:extLst>
              <a:ext uri="{FF2B5EF4-FFF2-40B4-BE49-F238E27FC236}">
                <a16:creationId xmlns:a16="http://schemas.microsoft.com/office/drawing/2014/main" id="{FB64942E-126C-4277-A837-D79FA768CB4D}"/>
              </a:ext>
            </a:extLst>
          </p:cNvPr>
          <p:cNvSpPr txBox="1">
            <a:spLocks noChangeArrowheads="1"/>
          </p:cNvSpPr>
          <p:nvPr/>
        </p:nvSpPr>
        <p:spPr>
          <a:xfrm>
            <a:off x="377191" y="1808791"/>
            <a:ext cx="5263954" cy="411480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182563" indent="-182563" rtl="0">
              <a:buClr>
                <a:srgbClr val="FF0000"/>
              </a:buClr>
              <a:buFont typeface="Arial" panose="020B0604020202020204" pitchFamily="34" charset="0"/>
              <a:buChar char="•"/>
              <a:defRPr/>
            </a:pPr>
            <a:r>
              <a:rPr lang="es-US" sz="2400" b="0" i="0" u="none" strike="noStrike" kern="1200" cap="none" spc="0" normalizeH="0" noProof="0">
                <a:ln>
                  <a:noFill/>
                </a:ln>
                <a:solidFill>
                  <a:schemeClr val="tx1"/>
                </a:solidFill>
                <a:effectLst/>
                <a:uLnTx/>
                <a:uFillTx/>
                <a:latin typeface="Nunito" panose="00000500000000000000" pitchFamily="2" charset="0"/>
              </a:rPr>
              <a:t>Haga una bola con una muestra húmeda de tierra.</a:t>
            </a:r>
          </a:p>
          <a:p>
            <a:pPr marL="182563" indent="-182563" rtl="0">
              <a:buClr>
                <a:srgbClr val="FF0000"/>
              </a:buClr>
              <a:buFont typeface="Arial" panose="020B0604020202020204" pitchFamily="34" charset="0"/>
              <a:buChar char="•"/>
              <a:defRPr/>
            </a:pPr>
            <a:r>
              <a:rPr lang="es-US" sz="2400" b="0" i="0" u="none" strike="noStrike" kern="1200" cap="none" spc="0" normalizeH="0" noProof="0">
                <a:ln>
                  <a:noFill/>
                </a:ln>
                <a:solidFill>
                  <a:schemeClr val="tx1"/>
                </a:solidFill>
                <a:effectLst/>
                <a:uLnTx/>
                <a:uFillTx/>
                <a:latin typeface="Nunito" panose="00000500000000000000" pitchFamily="2" charset="0"/>
              </a:rPr>
              <a:t>Si la bola es firme y estable, el suelo es </a:t>
            </a:r>
            <a:r>
              <a:rPr lang="es-US" sz="2400" b="0" i="0" u="sng" strike="noStrike" kern="1200" cap="none" spc="0" normalizeH="0" noProof="0">
                <a:ln>
                  <a:noFill/>
                </a:ln>
                <a:solidFill>
                  <a:schemeClr val="tx1"/>
                </a:solidFill>
                <a:effectLst/>
                <a:uLnTx/>
                <a:uFillTx/>
                <a:latin typeface="Nunito" panose="00000500000000000000" pitchFamily="2" charset="0"/>
              </a:rPr>
              <a:t>cohesivo.</a:t>
            </a:r>
          </a:p>
          <a:p>
            <a:pPr marL="182563" indent="-182563" rtl="0">
              <a:buClr>
                <a:srgbClr val="FF0000"/>
              </a:buClr>
              <a:buFont typeface="Arial" panose="020B0604020202020204" pitchFamily="34" charset="0"/>
              <a:buChar char="•"/>
              <a:defRPr/>
            </a:pPr>
            <a:r>
              <a:rPr lang="es-US" sz="2400" b="0" i="0" u="none" strike="noStrike" kern="1200" cap="none" spc="0" normalizeH="0" noProof="0">
                <a:ln>
                  <a:noFill/>
                </a:ln>
                <a:solidFill>
                  <a:schemeClr val="tx1"/>
                </a:solidFill>
                <a:effectLst/>
                <a:uLnTx/>
                <a:uFillTx/>
                <a:latin typeface="Nunito" panose="00000500000000000000" pitchFamily="2" charset="0"/>
              </a:rPr>
              <a:t>Si la bola se deshace al manipularla, el suelo es </a:t>
            </a:r>
            <a:r>
              <a:rPr lang="es-US" sz="2400" b="0" i="0" u="sng" strike="noStrike" kern="1200" cap="none" spc="0" normalizeH="0" noProof="0">
                <a:ln>
                  <a:noFill/>
                </a:ln>
                <a:solidFill>
                  <a:schemeClr val="tx1"/>
                </a:solidFill>
                <a:effectLst/>
                <a:uLnTx/>
                <a:uFillTx/>
                <a:latin typeface="Nunito" panose="00000500000000000000" pitchFamily="2" charset="0"/>
              </a:rPr>
              <a:t>granular.</a:t>
            </a:r>
          </a:p>
        </p:txBody>
      </p:sp>
      <p:pic>
        <p:nvPicPr>
          <p:cNvPr id="6" name="Picture 5">
            <a:extLst>
              <a:ext uri="{FF2B5EF4-FFF2-40B4-BE49-F238E27FC236}">
                <a16:creationId xmlns:a16="http://schemas.microsoft.com/office/drawing/2014/main" id="{ACB52BB5-86EF-49CC-B01B-3C915F73C3E3}"/>
              </a:ext>
            </a:extLst>
          </p:cNvPr>
          <p:cNvPicPr>
            <a:picLocks noChangeAspect="1"/>
          </p:cNvPicPr>
          <p:nvPr/>
        </p:nvPicPr>
        <p:blipFill>
          <a:blip r:embed="rId3"/>
          <a:stretch>
            <a:fillRect/>
          </a:stretch>
        </p:blipFill>
        <p:spPr>
          <a:xfrm>
            <a:off x="5173292" y="4100938"/>
            <a:ext cx="2728681" cy="2113566"/>
          </a:xfrm>
          <a:prstGeom prst="rect">
            <a:avLst/>
          </a:prstGeom>
        </p:spPr>
      </p:pic>
      <p:sp>
        <p:nvSpPr>
          <p:cNvPr id="7" name="Content Placeholder 3">
            <a:extLst>
              <a:ext uri="{FF2B5EF4-FFF2-40B4-BE49-F238E27FC236}">
                <a16:creationId xmlns:a16="http://schemas.microsoft.com/office/drawing/2014/main" id="{99751B64-B48E-4835-98D6-CA4F5A5A05E9}"/>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30295849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8B56C44-5EC7-449F-BE8C-63E631F69D4A}"/>
              </a:ext>
            </a:extLst>
          </p:cNvPr>
          <p:cNvSpPr>
            <a:spLocks noGrp="1"/>
          </p:cNvSpPr>
          <p:nvPr>
            <p:ph type="body" sz="quarter" idx="13"/>
          </p:nvPr>
        </p:nvSpPr>
        <p:spPr>
          <a:xfrm>
            <a:off x="320306" y="461115"/>
            <a:ext cx="9058411" cy="914400"/>
          </a:xfrm>
        </p:spPr>
        <p:txBody>
          <a:bodyPr rtlCol="0"/>
          <a:lstStyle/>
          <a:p>
            <a:pPr rtl="0"/>
            <a:r>
              <a:rPr lang="es-US" sz="4000"/>
              <a:t>Prueba de muestra seca</a:t>
            </a:r>
          </a:p>
        </p:txBody>
      </p:sp>
      <p:sp>
        <p:nvSpPr>
          <p:cNvPr id="6" name="TextBox 5">
            <a:extLst>
              <a:ext uri="{FF2B5EF4-FFF2-40B4-BE49-F238E27FC236}">
                <a16:creationId xmlns:a16="http://schemas.microsoft.com/office/drawing/2014/main" id="{0B056EFD-F3F9-466B-B83D-8B94D9439F4F}"/>
              </a:ext>
            </a:extLst>
          </p:cNvPr>
          <p:cNvSpPr txBox="1"/>
          <p:nvPr/>
        </p:nvSpPr>
        <p:spPr>
          <a:xfrm>
            <a:off x="320306" y="1846003"/>
            <a:ext cx="5658463" cy="2778196"/>
          </a:xfrm>
          <a:prstGeom prst="rect">
            <a:avLst/>
          </a:prstGeom>
          <a:noFill/>
        </p:spPr>
        <p:txBody>
          <a:bodyPr wrap="square" rtlCol="0">
            <a:spAutoFit/>
          </a:body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lang="es-US" sz="2400" b="0" i="0" u="sng" strike="noStrike" kern="1200" cap="none" spc="0" normalizeH="0" noProof="0">
                <a:ln>
                  <a:noFill/>
                </a:ln>
                <a:effectLst/>
                <a:uLnTx/>
                <a:uFillTx/>
                <a:latin typeface="Calibri" panose="020F0502020204030204"/>
                <a:ea typeface="+mn-ea"/>
                <a:cs typeface="+mn-cs"/>
              </a:rPr>
              <a:t>Cohesión fuerte</a:t>
            </a:r>
            <a:r>
              <a:rPr lang="es-US" sz="2400" b="0" i="0" strike="noStrike" kern="1200" cap="none" spc="0" normalizeH="0" noProof="0">
                <a:ln>
                  <a:noFill/>
                </a:ln>
                <a:effectLst/>
                <a:uLnTx/>
                <a:uFillTx/>
                <a:latin typeface="Calibri" panose="020F0502020204030204"/>
                <a:ea typeface="+mn-ea"/>
                <a:cs typeface="+mn-cs"/>
              </a:rPr>
              <a:t>:</a:t>
            </a:r>
            <a:r>
              <a:rPr lang="es-US" sz="2400" b="0" i="0" u="none" strike="noStrike" kern="1200" cap="none" spc="0" normalizeH="0" noProof="0">
                <a:ln>
                  <a:noFill/>
                </a:ln>
                <a:effectLst/>
                <a:uLnTx/>
                <a:uFillTx/>
                <a:latin typeface="Calibri" panose="020F0502020204030204"/>
                <a:ea typeface="+mn-ea"/>
                <a:cs typeface="+mn-cs"/>
              </a:rPr>
              <a:t> una muestra seca de gran tamaño se rompe solo con fuerza.</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lang="es-US" sz="2400" b="0" i="0" u="sng" strike="noStrike" kern="1200" cap="none" spc="0" normalizeH="0" noProof="0">
                <a:ln>
                  <a:noFill/>
                </a:ln>
                <a:effectLst/>
                <a:uLnTx/>
                <a:uFillTx/>
                <a:latin typeface="Calibri" panose="020F0502020204030204"/>
                <a:ea typeface="+mn-ea"/>
                <a:cs typeface="+mn-cs"/>
              </a:rPr>
              <a:t>Cohesión débil</a:t>
            </a:r>
            <a:r>
              <a:rPr lang="es-US" sz="2400" b="0" i="0" strike="noStrike" kern="1200" cap="none" spc="0" normalizeH="0" noProof="0">
                <a:ln>
                  <a:noFill/>
                </a:ln>
                <a:effectLst/>
                <a:uLnTx/>
                <a:uFillTx/>
                <a:latin typeface="Calibri" panose="020F0502020204030204"/>
                <a:ea typeface="+mn-ea"/>
                <a:cs typeface="+mn-cs"/>
              </a:rPr>
              <a:t>: </a:t>
            </a:r>
            <a:r>
              <a:rPr lang="es-US" sz="2400" b="0" i="0" u="none" strike="noStrike" kern="1200" cap="none" spc="0" normalizeH="0" noProof="0">
                <a:ln>
                  <a:noFill/>
                </a:ln>
                <a:effectLst/>
                <a:uLnTx/>
                <a:uFillTx/>
                <a:latin typeface="Calibri" panose="020F0502020204030204"/>
                <a:ea typeface="+mn-ea"/>
                <a:cs typeface="+mn-cs"/>
              </a:rPr>
              <a:t>una muestra de gran tamaño se rompe fácilmente en terrones más pequeños que no se pueden triturar.</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lang="es-US" sz="2400" b="0" i="0" u="sng" strike="noStrike" kern="1200" cap="none" spc="0" normalizeH="0" noProof="0">
                <a:ln>
                  <a:noFill/>
                </a:ln>
                <a:effectLst/>
                <a:uLnTx/>
                <a:uFillTx/>
                <a:latin typeface="Calibri" panose="020F0502020204030204"/>
                <a:ea typeface="+mn-ea"/>
                <a:cs typeface="+mn-cs"/>
              </a:rPr>
              <a:t>Granular</a:t>
            </a:r>
            <a:r>
              <a:rPr lang="es-US" sz="2400" b="0" i="0" u="none" strike="noStrike" kern="1200" cap="none" spc="0" normalizeH="0" noProof="0">
                <a:ln>
                  <a:noFill/>
                </a:ln>
                <a:effectLst/>
                <a:uLnTx/>
                <a:uFillTx/>
                <a:latin typeface="Calibri" panose="020F0502020204030204"/>
                <a:ea typeface="+mn-ea"/>
                <a:cs typeface="+mn-cs"/>
              </a:rPr>
              <a:t>: los terrones se trituran fácilmente en partículas.</a:t>
            </a:r>
          </a:p>
        </p:txBody>
      </p:sp>
      <p:pic>
        <p:nvPicPr>
          <p:cNvPr id="5" name="Picture 4">
            <a:extLst>
              <a:ext uri="{FF2B5EF4-FFF2-40B4-BE49-F238E27FC236}">
                <a16:creationId xmlns:a16="http://schemas.microsoft.com/office/drawing/2014/main" id="{8B69169B-A9F2-4AE7-BE20-A67EE2BF43E6}"/>
              </a:ext>
            </a:extLst>
          </p:cNvPr>
          <p:cNvPicPr>
            <a:picLocks noChangeAspect="1"/>
          </p:cNvPicPr>
          <p:nvPr/>
        </p:nvPicPr>
        <p:blipFill>
          <a:blip r:embed="rId3"/>
          <a:stretch>
            <a:fillRect/>
          </a:stretch>
        </p:blipFill>
        <p:spPr>
          <a:xfrm>
            <a:off x="9144914" y="1934063"/>
            <a:ext cx="2726780" cy="3233467"/>
          </a:xfrm>
          <a:prstGeom prst="rect">
            <a:avLst/>
          </a:prstGeom>
        </p:spPr>
      </p:pic>
      <p:pic>
        <p:nvPicPr>
          <p:cNvPr id="8" name="Picture 7">
            <a:extLst>
              <a:ext uri="{FF2B5EF4-FFF2-40B4-BE49-F238E27FC236}">
                <a16:creationId xmlns:a16="http://schemas.microsoft.com/office/drawing/2014/main" id="{9743ED85-2B95-476E-9C7A-FAA3BEC6A726}"/>
              </a:ext>
            </a:extLst>
          </p:cNvPr>
          <p:cNvPicPr>
            <a:picLocks noChangeAspect="1"/>
          </p:cNvPicPr>
          <p:nvPr/>
        </p:nvPicPr>
        <p:blipFill>
          <a:blip r:embed="rId4"/>
          <a:stretch>
            <a:fillRect/>
          </a:stretch>
        </p:blipFill>
        <p:spPr>
          <a:xfrm>
            <a:off x="6096000" y="1934062"/>
            <a:ext cx="2714517" cy="3233468"/>
          </a:xfrm>
          <a:prstGeom prst="rect">
            <a:avLst/>
          </a:prstGeom>
        </p:spPr>
      </p:pic>
      <p:sp>
        <p:nvSpPr>
          <p:cNvPr id="7" name="Content Placeholder 3">
            <a:extLst>
              <a:ext uri="{FF2B5EF4-FFF2-40B4-BE49-F238E27FC236}">
                <a16:creationId xmlns:a16="http://schemas.microsoft.com/office/drawing/2014/main" id="{4840068F-22FB-40CD-8D09-A7A813A3F91A}"/>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19533259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6E44D2-0BEB-4B27-8D0F-05B44A68779B}"/>
              </a:ext>
            </a:extLst>
          </p:cNvPr>
          <p:cNvSpPr>
            <a:spLocks noGrp="1"/>
          </p:cNvSpPr>
          <p:nvPr>
            <p:ph type="body" sz="quarter" idx="10"/>
          </p:nvPr>
        </p:nvSpPr>
        <p:spPr>
          <a:xfrm>
            <a:off x="388619" y="1834617"/>
            <a:ext cx="7018021" cy="3784868"/>
          </a:xfrm>
        </p:spPr>
        <p:txBody>
          <a:bodyPr rtlCol="0">
            <a:normAutofit/>
          </a:bodyPr>
          <a:lstStyle/>
          <a:p>
            <a:pPr rtl="0"/>
            <a:r>
              <a:rPr lang="es-US" sz="2400"/>
              <a:t>Retire todas las rocas o partículas de gran tamaño.</a:t>
            </a:r>
          </a:p>
          <a:p>
            <a:pPr rtl="0"/>
            <a:r>
              <a:rPr lang="es-US" sz="2400"/>
              <a:t>Coloque la tierra en un frasco de vidrio lleno </a:t>
            </a:r>
            <a:br>
              <a:rPr lang="es-US" sz="2400"/>
            </a:br>
            <a:r>
              <a:rPr lang="es-US" sz="2400"/>
              <a:t>de agua.</a:t>
            </a:r>
          </a:p>
          <a:p>
            <a:pPr rtl="0"/>
            <a:r>
              <a:rPr lang="es-US" sz="2400"/>
              <a:t>Agite hasta que todas las partículas estén </a:t>
            </a:r>
            <a:br>
              <a:rPr lang="es-US" sz="2400"/>
            </a:br>
            <a:r>
              <a:rPr lang="es-US" sz="2400"/>
              <a:t>en suspensión.</a:t>
            </a:r>
          </a:p>
          <a:p>
            <a:pPr rtl="0"/>
            <a:r>
              <a:rPr lang="es-US" sz="2400"/>
              <a:t>El limo se asentará en unos 60 segundos.</a:t>
            </a:r>
          </a:p>
          <a:p>
            <a:pPr rtl="0"/>
            <a:r>
              <a:rPr lang="es-US" sz="2400"/>
              <a:t>La arcilla puede tardar una hora.</a:t>
            </a:r>
          </a:p>
          <a:p>
            <a:pPr rtl="0"/>
            <a:r>
              <a:rPr lang="es-US" sz="2400"/>
              <a:t>Estime el porcentaje de arcilla, limo y arena.</a:t>
            </a:r>
          </a:p>
          <a:p>
            <a:pPr marL="0" indent="0" rtl="0">
              <a:buNone/>
            </a:pPr>
            <a:endParaRPr lang="en-US" sz="1600" dirty="0"/>
          </a:p>
        </p:txBody>
      </p:sp>
      <p:sp>
        <p:nvSpPr>
          <p:cNvPr id="3" name="Text Placeholder 2">
            <a:extLst>
              <a:ext uri="{FF2B5EF4-FFF2-40B4-BE49-F238E27FC236}">
                <a16:creationId xmlns:a16="http://schemas.microsoft.com/office/drawing/2014/main" id="{3A58BE9F-07B3-4133-BA15-1040A26A1918}"/>
              </a:ext>
            </a:extLst>
          </p:cNvPr>
          <p:cNvSpPr>
            <a:spLocks noGrp="1"/>
          </p:cNvSpPr>
          <p:nvPr>
            <p:ph type="body" sz="quarter" idx="13"/>
          </p:nvPr>
        </p:nvSpPr>
        <p:spPr>
          <a:xfrm>
            <a:off x="388620" y="461115"/>
            <a:ext cx="8990097" cy="914400"/>
          </a:xfrm>
        </p:spPr>
        <p:txBody>
          <a:bodyPr rtlCol="0">
            <a:normAutofit/>
          </a:bodyPr>
          <a:lstStyle/>
          <a:p>
            <a:pPr rtl="0"/>
            <a:r>
              <a:rPr lang="es-US" sz="3600"/>
              <a:t>Prueba de sedimentación de agua</a:t>
            </a:r>
          </a:p>
        </p:txBody>
      </p:sp>
      <p:pic>
        <p:nvPicPr>
          <p:cNvPr id="12" name="Picture 11">
            <a:extLst>
              <a:ext uri="{FF2B5EF4-FFF2-40B4-BE49-F238E27FC236}">
                <a16:creationId xmlns:a16="http://schemas.microsoft.com/office/drawing/2014/main" id="{D07E8D93-0D5D-430F-9FA5-0C85643030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7731" y="1541542"/>
            <a:ext cx="2976443" cy="4454811"/>
          </a:xfrm>
          <a:prstGeom prst="rect">
            <a:avLst/>
          </a:prstGeom>
        </p:spPr>
      </p:pic>
      <p:sp>
        <p:nvSpPr>
          <p:cNvPr id="6" name="Content Placeholder 3">
            <a:extLst>
              <a:ext uri="{FF2B5EF4-FFF2-40B4-BE49-F238E27FC236}">
                <a16:creationId xmlns:a16="http://schemas.microsoft.com/office/drawing/2014/main" id="{D78FE56C-3925-4EE2-AC4D-5911CAFF176A}"/>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31721282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2CB18FF-759E-4CC2-8BD8-62354EC112A7}"/>
              </a:ext>
            </a:extLst>
          </p:cNvPr>
          <p:cNvSpPr>
            <a:spLocks noGrp="1"/>
          </p:cNvSpPr>
          <p:nvPr>
            <p:ph type="body" sz="quarter" idx="13"/>
          </p:nvPr>
        </p:nvSpPr>
        <p:spPr>
          <a:xfrm>
            <a:off x="400050" y="461115"/>
            <a:ext cx="8978667" cy="914400"/>
          </a:xfrm>
        </p:spPr>
        <p:txBody>
          <a:bodyPr rtlCol="0">
            <a:normAutofit/>
          </a:bodyPr>
          <a:lstStyle/>
          <a:p>
            <a:pPr rtl="0"/>
            <a:r>
              <a:rPr lang="es-US" sz="3600"/>
              <a:t>Cuadro de clasificación de texturas</a:t>
            </a:r>
          </a:p>
        </p:txBody>
      </p:sp>
      <p:pic>
        <p:nvPicPr>
          <p:cNvPr id="6" name="Picture 5">
            <a:extLst>
              <a:ext uri="{FF2B5EF4-FFF2-40B4-BE49-F238E27FC236}">
                <a16:creationId xmlns:a16="http://schemas.microsoft.com/office/drawing/2014/main" id="{363D7A94-C1E0-4AD9-A514-F1B9111BCF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0162" y="1164973"/>
            <a:ext cx="5602708" cy="4932091"/>
          </a:xfrm>
          <a:prstGeom prst="rect">
            <a:avLst/>
          </a:prstGeom>
        </p:spPr>
      </p:pic>
      <p:cxnSp>
        <p:nvCxnSpPr>
          <p:cNvPr id="7" name="Straight Connector 6">
            <a:extLst>
              <a:ext uri="{FF2B5EF4-FFF2-40B4-BE49-F238E27FC236}">
                <a16:creationId xmlns:a16="http://schemas.microsoft.com/office/drawing/2014/main" id="{EF7C07E5-1C9F-4A9B-B583-7834F3EBF12B}"/>
              </a:ext>
            </a:extLst>
          </p:cNvPr>
          <p:cNvCxnSpPr/>
          <p:nvPr/>
        </p:nvCxnSpPr>
        <p:spPr>
          <a:xfrm>
            <a:off x="6826102" y="4157330"/>
            <a:ext cx="9144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D33C905-1596-4DA8-B39D-C0403F3D5345}"/>
              </a:ext>
            </a:extLst>
          </p:cNvPr>
          <p:cNvCxnSpPr>
            <a:cxnSpLocks/>
          </p:cNvCxnSpPr>
          <p:nvPr/>
        </p:nvCxnSpPr>
        <p:spPr>
          <a:xfrm>
            <a:off x="10297633" y="3771462"/>
            <a:ext cx="1701209"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67FFCAF-C4AD-48C1-A565-DF03621BA4F2}"/>
              </a:ext>
            </a:extLst>
          </p:cNvPr>
          <p:cNvSpPr txBox="1"/>
          <p:nvPr/>
        </p:nvSpPr>
        <p:spPr>
          <a:xfrm>
            <a:off x="10578509" y="3094362"/>
            <a:ext cx="1844749" cy="338554"/>
          </a:xfrm>
          <a:prstGeom prst="rect">
            <a:avLst/>
          </a:prstGeom>
          <a:noFill/>
        </p:spPr>
        <p:txBody>
          <a:bodyPr wrap="square" rtlCol="0">
            <a:spAutoFit/>
          </a:bodyPr>
          <a:lstStyle/>
          <a:p>
            <a:pPr rtl="0"/>
            <a:r>
              <a:rPr lang="es-US" sz="1600" b="1"/>
              <a:t>COHESIVO</a:t>
            </a:r>
          </a:p>
        </p:txBody>
      </p:sp>
      <p:sp>
        <p:nvSpPr>
          <p:cNvPr id="15" name="TextBox 14">
            <a:extLst>
              <a:ext uri="{FF2B5EF4-FFF2-40B4-BE49-F238E27FC236}">
                <a16:creationId xmlns:a16="http://schemas.microsoft.com/office/drawing/2014/main" id="{74155BCF-BFCD-4F5F-9D65-B8C07EB18F04}"/>
              </a:ext>
            </a:extLst>
          </p:cNvPr>
          <p:cNvSpPr txBox="1"/>
          <p:nvPr/>
        </p:nvSpPr>
        <p:spPr>
          <a:xfrm>
            <a:off x="10578508" y="3894565"/>
            <a:ext cx="1844749" cy="338554"/>
          </a:xfrm>
          <a:prstGeom prst="rect">
            <a:avLst/>
          </a:prstGeom>
          <a:noFill/>
        </p:spPr>
        <p:txBody>
          <a:bodyPr wrap="square" rtlCol="0">
            <a:spAutoFit/>
          </a:bodyPr>
          <a:lstStyle/>
          <a:p>
            <a:pPr rtl="0"/>
            <a:r>
              <a:rPr lang="es-US" sz="1600" b="1"/>
              <a:t>GRANULAR</a:t>
            </a:r>
          </a:p>
        </p:txBody>
      </p:sp>
      <p:sp>
        <p:nvSpPr>
          <p:cNvPr id="10" name="Content Placeholder 3">
            <a:extLst>
              <a:ext uri="{FF2B5EF4-FFF2-40B4-BE49-F238E27FC236}">
                <a16:creationId xmlns:a16="http://schemas.microsoft.com/office/drawing/2014/main" id="{FE9E4570-ADCA-4140-8772-CCEB4E29A1D3}"/>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
        <p:nvSpPr>
          <p:cNvPr id="2" name="Text Placeholder 1">
            <a:extLst>
              <a:ext uri="{FF2B5EF4-FFF2-40B4-BE49-F238E27FC236}">
                <a16:creationId xmlns:a16="http://schemas.microsoft.com/office/drawing/2014/main" id="{E00785FA-E5BA-4EF8-9665-091489ED0CE6}"/>
              </a:ext>
            </a:extLst>
          </p:cNvPr>
          <p:cNvSpPr>
            <a:spLocks noGrp="1"/>
          </p:cNvSpPr>
          <p:nvPr>
            <p:ph type="body" sz="quarter" idx="10"/>
          </p:nvPr>
        </p:nvSpPr>
        <p:spPr>
          <a:xfrm>
            <a:off x="463351" y="2388870"/>
            <a:ext cx="4436811" cy="2793626"/>
          </a:xfrm>
        </p:spPr>
        <p:txBody>
          <a:bodyPr rtlCol="0"/>
          <a:lstStyle/>
          <a:p>
            <a:pPr rtl="0"/>
            <a:r>
              <a:rPr lang="es-US" sz="2800"/>
              <a:t>Verifique los porcentajes de composición del suelo en la tabla. </a:t>
            </a:r>
          </a:p>
          <a:p>
            <a:pPr rtl="0"/>
            <a:endParaRPr lang="en-US" sz="1600" dirty="0"/>
          </a:p>
        </p:txBody>
      </p:sp>
    </p:spTree>
    <p:extLst>
      <p:ext uri="{BB962C8B-B14F-4D97-AF65-F5344CB8AC3E}">
        <p14:creationId xmlns:p14="http://schemas.microsoft.com/office/powerpoint/2010/main" val="39530573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3FD3255-4032-4117-ADEA-EC0CDB1097A4}"/>
              </a:ext>
            </a:extLst>
          </p:cNvPr>
          <p:cNvSpPr>
            <a:spLocks noGrp="1"/>
          </p:cNvSpPr>
          <p:nvPr>
            <p:ph type="body" sz="quarter" idx="10"/>
          </p:nvPr>
        </p:nvSpPr>
        <p:spPr>
          <a:xfrm>
            <a:off x="388620" y="1871831"/>
            <a:ext cx="11175023" cy="3310665"/>
          </a:xfrm>
        </p:spPr>
        <p:txBody>
          <a:bodyPr rtlCol="0">
            <a:normAutofit/>
          </a:bodyPr>
          <a:lstStyle/>
          <a:p>
            <a:pPr rtl="0"/>
            <a:r>
              <a:rPr lang="es-US" sz="2400"/>
              <a:t>Una vez que se clasifica el suelo, la persona competente puede establecer los sistemas de protección necesarios para mantener seguros a los trabajadores en la excavación.</a:t>
            </a:r>
          </a:p>
          <a:p>
            <a:pPr rtl="0"/>
            <a:r>
              <a:rPr lang="es-US" sz="2400"/>
              <a:t>En el apéndice B de la subsección P de la OSHA, se describen los métodos </a:t>
            </a:r>
            <a:br>
              <a:rPr lang="es-US" sz="2400"/>
            </a:br>
            <a:r>
              <a:rPr lang="es-US" sz="2400"/>
              <a:t>de pendiente.</a:t>
            </a:r>
          </a:p>
          <a:p>
            <a:pPr rtl="0"/>
            <a:r>
              <a:rPr lang="es-US" sz="2400"/>
              <a:t>En el apéndice E de la subsección P de la OSHA, describen varios métodos </a:t>
            </a:r>
            <a:br>
              <a:rPr lang="es-US" sz="2400"/>
            </a:br>
            <a:r>
              <a:rPr lang="es-US" sz="2400"/>
              <a:t>de apuntalamiento.</a:t>
            </a:r>
          </a:p>
        </p:txBody>
      </p:sp>
      <p:sp>
        <p:nvSpPr>
          <p:cNvPr id="3" name="Text Placeholder 2">
            <a:extLst>
              <a:ext uri="{FF2B5EF4-FFF2-40B4-BE49-F238E27FC236}">
                <a16:creationId xmlns:a16="http://schemas.microsoft.com/office/drawing/2014/main" id="{88DBC1C9-AE98-4B7C-8EDA-919039E5B1A8}"/>
              </a:ext>
            </a:extLst>
          </p:cNvPr>
          <p:cNvSpPr>
            <a:spLocks noGrp="1"/>
          </p:cNvSpPr>
          <p:nvPr>
            <p:ph type="body" sz="quarter" idx="13"/>
          </p:nvPr>
        </p:nvSpPr>
        <p:spPr>
          <a:xfrm>
            <a:off x="388620" y="461115"/>
            <a:ext cx="9205546" cy="914400"/>
          </a:xfrm>
        </p:spPr>
        <p:txBody>
          <a:bodyPr rtlCol="0">
            <a:normAutofit/>
          </a:bodyPr>
          <a:lstStyle/>
          <a:p>
            <a:pPr rtl="0"/>
            <a:r>
              <a:rPr lang="es-US" sz="3200" spc="-40"/>
              <a:t>Protección del suelo según su clasificación</a:t>
            </a:r>
          </a:p>
        </p:txBody>
      </p:sp>
      <p:sp>
        <p:nvSpPr>
          <p:cNvPr id="5" name="Content Placeholder 3">
            <a:extLst>
              <a:ext uri="{FF2B5EF4-FFF2-40B4-BE49-F238E27FC236}">
                <a16:creationId xmlns:a16="http://schemas.microsoft.com/office/drawing/2014/main" id="{7CC54EBF-2C05-4402-9FE5-98D31CFF0783}"/>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37077711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4B2DA-3A24-C042-8BFA-60B9BB135D1C}"/>
              </a:ext>
            </a:extLst>
          </p:cNvPr>
          <p:cNvSpPr>
            <a:spLocks noGrp="1"/>
          </p:cNvSpPr>
          <p:nvPr>
            <p:ph type="body" sz="quarter" idx="13"/>
          </p:nvPr>
        </p:nvSpPr>
        <p:spPr/>
        <p:txBody>
          <a:bodyPr rtlCol="0"/>
          <a:lstStyle/>
          <a:p>
            <a:pPr rtl="0"/>
            <a:r>
              <a:rPr lang="es-US" sz="4000"/>
              <a:t>¿Preguntas?</a:t>
            </a:r>
          </a:p>
        </p:txBody>
      </p:sp>
      <p:sp>
        <p:nvSpPr>
          <p:cNvPr id="7" name="Content Placeholder 3">
            <a:extLst>
              <a:ext uri="{FF2B5EF4-FFF2-40B4-BE49-F238E27FC236}">
                <a16:creationId xmlns:a16="http://schemas.microsoft.com/office/drawing/2014/main" id="{D6CC4EE2-2850-4166-B87B-6CD02F20E125}"/>
              </a:ext>
            </a:extLst>
          </p:cNvPr>
          <p:cNvSpPr txBox="1">
            <a:spLocks/>
          </p:cNvSpPr>
          <p:nvPr/>
        </p:nvSpPr>
        <p:spPr>
          <a:xfrm>
            <a:off x="73691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p>
        </p:txBody>
      </p:sp>
    </p:spTree>
    <p:extLst>
      <p:ext uri="{BB962C8B-B14F-4D97-AF65-F5344CB8AC3E}">
        <p14:creationId xmlns:p14="http://schemas.microsoft.com/office/powerpoint/2010/main" val="2119160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C2A7FB-FCCB-40B7-98A7-0DAA89BEA151}"/>
              </a:ext>
            </a:extLst>
          </p:cNvPr>
          <p:cNvSpPr>
            <a:spLocks noGrp="1"/>
          </p:cNvSpPr>
          <p:nvPr>
            <p:ph type="body" sz="quarter" idx="10"/>
          </p:nvPr>
        </p:nvSpPr>
        <p:spPr>
          <a:xfrm>
            <a:off x="388620" y="1551791"/>
            <a:ext cx="10921805" cy="4243219"/>
          </a:xfrm>
        </p:spPr>
        <p:txBody>
          <a:bodyPr rtlCol="0">
            <a:noAutofit/>
          </a:bodyPr>
          <a:lstStyle/>
          <a:p>
            <a:pPr rtl="0"/>
            <a:r>
              <a:rPr lang="es-US" sz="2000"/>
              <a:t>La persona competente deberá realizar una inspección antes del inicio del trabajo y, según sea necesario, durante todo el turno.</a:t>
            </a:r>
          </a:p>
          <a:p>
            <a:pPr rtl="0"/>
            <a:r>
              <a:rPr lang="es-US" sz="2000"/>
              <a:t>También se deben realizar inspecciones después de cada tormenta o después del aumento de la frecuencia con la que ocurre cualquier otro riesgo. Estas inspecciones solo son necesarias cuando la exposición de los trabajadores se puede anticipar razonablemente.</a:t>
            </a:r>
          </a:p>
        </p:txBody>
      </p:sp>
      <p:sp>
        <p:nvSpPr>
          <p:cNvPr id="3" name="Text Placeholder 2">
            <a:extLst>
              <a:ext uri="{FF2B5EF4-FFF2-40B4-BE49-F238E27FC236}">
                <a16:creationId xmlns:a16="http://schemas.microsoft.com/office/drawing/2014/main" id="{9364B310-BED8-4CE2-859B-BA7309190549}"/>
              </a:ext>
            </a:extLst>
          </p:cNvPr>
          <p:cNvSpPr>
            <a:spLocks noGrp="1"/>
          </p:cNvSpPr>
          <p:nvPr>
            <p:ph type="body" sz="quarter" idx="13"/>
          </p:nvPr>
        </p:nvSpPr>
        <p:spPr>
          <a:xfrm>
            <a:off x="388620" y="461115"/>
            <a:ext cx="8990097" cy="914400"/>
          </a:xfrm>
        </p:spPr>
        <p:txBody>
          <a:bodyPr rtlCol="0"/>
          <a:lstStyle/>
          <a:p>
            <a:pPr rtl="0"/>
            <a:r>
              <a:rPr lang="es-US" sz="4000"/>
              <a:t>Persona competente</a:t>
            </a:r>
          </a:p>
        </p:txBody>
      </p:sp>
      <p:sp>
        <p:nvSpPr>
          <p:cNvPr id="5" name="Content Placeholder 3">
            <a:extLst>
              <a:ext uri="{FF2B5EF4-FFF2-40B4-BE49-F238E27FC236}">
                <a16:creationId xmlns:a16="http://schemas.microsoft.com/office/drawing/2014/main" id="{24B4A457-17FF-42CA-AA70-C7ACD5158224}"/>
              </a:ext>
            </a:extLst>
          </p:cNvPr>
          <p:cNvSpPr>
            <a:spLocks noGrp="1"/>
          </p:cNvSpPr>
          <p:nvPr>
            <p:ph sz="quarter" idx="14"/>
          </p:nvPr>
        </p:nvSpPr>
        <p:spPr>
          <a:xfrm>
            <a:off x="668338" y="6505416"/>
            <a:ext cx="4333875" cy="246063"/>
          </a:xfrm>
        </p:spPr>
        <p:txBody>
          <a:bodyPr rtlCol="0"/>
          <a:lstStyle/>
          <a:p>
            <a:pPr rtl="0"/>
            <a:r>
              <a:rPr lang="es-US" sz="900"/>
              <a:t>Pruebas y clasificación del suelo</a:t>
            </a:r>
          </a:p>
        </p:txBody>
      </p:sp>
    </p:spTree>
    <p:extLst>
      <p:ext uri="{BB962C8B-B14F-4D97-AF65-F5344CB8AC3E}">
        <p14:creationId xmlns:p14="http://schemas.microsoft.com/office/powerpoint/2010/main" val="1353258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C2A7FB-FCCB-40B7-98A7-0DAA89BEA151}"/>
              </a:ext>
            </a:extLst>
          </p:cNvPr>
          <p:cNvSpPr>
            <a:spLocks noGrp="1"/>
          </p:cNvSpPr>
          <p:nvPr>
            <p:ph type="body" sz="quarter" idx="10"/>
          </p:nvPr>
        </p:nvSpPr>
        <p:spPr>
          <a:xfrm>
            <a:off x="388620" y="1551791"/>
            <a:ext cx="11430000" cy="4243219"/>
          </a:xfrm>
        </p:spPr>
        <p:txBody>
          <a:bodyPr rtlCol="0">
            <a:noAutofit/>
          </a:bodyPr>
          <a:lstStyle/>
          <a:p>
            <a:pPr rtl="0"/>
            <a:r>
              <a:rPr lang="es-US" sz="2000"/>
              <a:t>Una persona competente debe realizar inspecciones diarias de las excavaciones, las áreas adyacentes y los sistemas de protección en busca de lo siguiente:</a:t>
            </a:r>
          </a:p>
          <a:p>
            <a:pPr lvl="2" rtl="0"/>
            <a:r>
              <a:rPr lang="es-US"/>
              <a:t>indicios de una situación que podría generar posibles derrumbes;</a:t>
            </a:r>
          </a:p>
          <a:p>
            <a:pPr lvl="2" rtl="0"/>
            <a:r>
              <a:rPr lang="es-US"/>
              <a:t>indicios de falla de los sistemas de protección; </a:t>
            </a:r>
          </a:p>
          <a:p>
            <a:pPr lvl="2" rtl="0"/>
            <a:r>
              <a:rPr lang="es-US"/>
              <a:t>atmósferas peligrosas; </a:t>
            </a:r>
          </a:p>
          <a:p>
            <a:pPr lvl="2" rtl="0"/>
            <a:r>
              <a:rPr lang="es-US"/>
              <a:t>otras condiciones peligrosas. </a:t>
            </a:r>
          </a:p>
        </p:txBody>
      </p:sp>
      <p:sp>
        <p:nvSpPr>
          <p:cNvPr id="3" name="Text Placeholder 2">
            <a:extLst>
              <a:ext uri="{FF2B5EF4-FFF2-40B4-BE49-F238E27FC236}">
                <a16:creationId xmlns:a16="http://schemas.microsoft.com/office/drawing/2014/main" id="{9364B310-BED8-4CE2-859B-BA7309190549}"/>
              </a:ext>
            </a:extLst>
          </p:cNvPr>
          <p:cNvSpPr>
            <a:spLocks noGrp="1"/>
          </p:cNvSpPr>
          <p:nvPr>
            <p:ph type="body" sz="quarter" idx="13"/>
          </p:nvPr>
        </p:nvSpPr>
        <p:spPr>
          <a:xfrm>
            <a:off x="388620" y="461115"/>
            <a:ext cx="8990097" cy="914400"/>
          </a:xfrm>
        </p:spPr>
        <p:txBody>
          <a:bodyPr rtlCol="0"/>
          <a:lstStyle/>
          <a:p>
            <a:pPr rtl="0"/>
            <a:r>
              <a:rPr lang="es-US" sz="4000"/>
              <a:t>Persona competente</a:t>
            </a:r>
          </a:p>
        </p:txBody>
      </p:sp>
      <p:sp>
        <p:nvSpPr>
          <p:cNvPr id="5" name="Content Placeholder 3">
            <a:extLst>
              <a:ext uri="{FF2B5EF4-FFF2-40B4-BE49-F238E27FC236}">
                <a16:creationId xmlns:a16="http://schemas.microsoft.com/office/drawing/2014/main" id="{24B4A457-17FF-42CA-AA70-C7ACD5158224}"/>
              </a:ext>
            </a:extLst>
          </p:cNvPr>
          <p:cNvSpPr>
            <a:spLocks noGrp="1"/>
          </p:cNvSpPr>
          <p:nvPr>
            <p:ph sz="quarter" idx="14"/>
          </p:nvPr>
        </p:nvSpPr>
        <p:spPr>
          <a:xfrm>
            <a:off x="668338" y="6505416"/>
            <a:ext cx="4333875" cy="246063"/>
          </a:xfrm>
        </p:spPr>
        <p:txBody>
          <a:bodyPr rtlCol="0"/>
          <a:lstStyle/>
          <a:p>
            <a:pPr rtl="0"/>
            <a:r>
              <a:rPr lang="es-US" sz="900"/>
              <a:t>Pruebas y clasificación del suelo</a:t>
            </a:r>
          </a:p>
        </p:txBody>
      </p:sp>
    </p:spTree>
    <p:extLst>
      <p:ext uri="{BB962C8B-B14F-4D97-AF65-F5344CB8AC3E}">
        <p14:creationId xmlns:p14="http://schemas.microsoft.com/office/powerpoint/2010/main" val="3837977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E602C2-6DC7-4EC6-AE45-697FF870E082}"/>
              </a:ext>
            </a:extLst>
          </p:cNvPr>
          <p:cNvSpPr>
            <a:spLocks noGrp="1"/>
          </p:cNvSpPr>
          <p:nvPr>
            <p:ph type="body" sz="quarter" idx="10"/>
          </p:nvPr>
        </p:nvSpPr>
        <p:spPr>
          <a:xfrm>
            <a:off x="400050" y="1871831"/>
            <a:ext cx="10285074" cy="3310665"/>
          </a:xfrm>
        </p:spPr>
        <p:txBody>
          <a:bodyPr rtlCol="0"/>
          <a:lstStyle/>
          <a:p>
            <a:pPr rtl="0"/>
            <a:r>
              <a:rPr lang="es-US" sz="2400"/>
              <a:t>Inspeccionar con antelación el sitio de trabajo.</a:t>
            </a:r>
          </a:p>
          <a:p>
            <a:pPr rtl="0"/>
            <a:r>
              <a:rPr lang="es-US" sz="2400"/>
              <a:t>Determinar el tipo del suelo y su estado.</a:t>
            </a:r>
          </a:p>
          <a:p>
            <a:pPr rtl="0"/>
            <a:r>
              <a:rPr lang="es-US" sz="2400"/>
              <a:t>Determinar los sistemas de protección.</a:t>
            </a:r>
          </a:p>
          <a:p>
            <a:pPr rtl="0"/>
            <a:r>
              <a:rPr lang="es-US" sz="2400"/>
              <a:t>Confirmar el acceso y la salida apropiados.</a:t>
            </a:r>
          </a:p>
          <a:p>
            <a:pPr rtl="0"/>
            <a:r>
              <a:rPr lang="es-US" sz="2400"/>
              <a:t>Monitorear las condiciones ambientales.</a:t>
            </a:r>
          </a:p>
          <a:p>
            <a:pPr rtl="0"/>
            <a:r>
              <a:rPr lang="es-US" sz="2400"/>
              <a:t>Inspeccionar y proporcionar la seguridad de los trabajadores.</a:t>
            </a:r>
          </a:p>
          <a:p>
            <a:pPr rtl="0"/>
            <a:endParaRPr lang="en-US" sz="1600" dirty="0"/>
          </a:p>
        </p:txBody>
      </p:sp>
      <p:sp>
        <p:nvSpPr>
          <p:cNvPr id="3" name="Text Placeholder 2">
            <a:extLst>
              <a:ext uri="{FF2B5EF4-FFF2-40B4-BE49-F238E27FC236}">
                <a16:creationId xmlns:a16="http://schemas.microsoft.com/office/drawing/2014/main" id="{A369A5DA-DD07-44BB-AE36-16E3013D0FE4}"/>
              </a:ext>
            </a:extLst>
          </p:cNvPr>
          <p:cNvSpPr>
            <a:spLocks noGrp="1"/>
          </p:cNvSpPr>
          <p:nvPr>
            <p:ph type="body" sz="quarter" idx="13"/>
          </p:nvPr>
        </p:nvSpPr>
        <p:spPr>
          <a:xfrm>
            <a:off x="400050" y="461115"/>
            <a:ext cx="8978667" cy="914400"/>
          </a:xfrm>
        </p:spPr>
        <p:txBody>
          <a:bodyPr rtlCol="0">
            <a:normAutofit fontScale="92500" lnSpcReduction="10000"/>
          </a:bodyPr>
          <a:lstStyle/>
          <a:p>
            <a:pPr rtl="0"/>
            <a:r>
              <a:rPr lang="es-US" sz="3600"/>
              <a:t>Responsabilidades de la persona competente</a:t>
            </a:r>
          </a:p>
        </p:txBody>
      </p:sp>
      <p:sp>
        <p:nvSpPr>
          <p:cNvPr id="5" name="Content Placeholder 3">
            <a:extLst>
              <a:ext uri="{FF2B5EF4-FFF2-40B4-BE49-F238E27FC236}">
                <a16:creationId xmlns:a16="http://schemas.microsoft.com/office/drawing/2014/main" id="{3EA4BB0E-FC17-4C9F-8A69-50ED0E547E93}"/>
              </a:ext>
            </a:extLst>
          </p:cNvPr>
          <p:cNvSpPr>
            <a:spLocks noGrp="1"/>
          </p:cNvSpPr>
          <p:nvPr>
            <p:ph sz="quarter" idx="14"/>
          </p:nvPr>
        </p:nvSpPr>
        <p:spPr>
          <a:xfrm>
            <a:off x="668338" y="6505416"/>
            <a:ext cx="4333875" cy="246063"/>
          </a:xfrm>
        </p:spPr>
        <p:txBody>
          <a:bodyPr rtlCol="0"/>
          <a:lstStyle/>
          <a:p>
            <a:pPr rtl="0"/>
            <a:r>
              <a:rPr lang="es-US" sz="900"/>
              <a:t>Pruebas y clasificación del suelo</a:t>
            </a:r>
          </a:p>
        </p:txBody>
      </p:sp>
    </p:spTree>
    <p:extLst>
      <p:ext uri="{BB962C8B-B14F-4D97-AF65-F5344CB8AC3E}">
        <p14:creationId xmlns:p14="http://schemas.microsoft.com/office/powerpoint/2010/main" val="918565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146215-57A4-4908-B33A-5E686818FB23}"/>
              </a:ext>
            </a:extLst>
          </p:cNvPr>
          <p:cNvSpPr>
            <a:spLocks noGrp="1"/>
          </p:cNvSpPr>
          <p:nvPr>
            <p:ph type="body" sz="quarter" idx="10"/>
          </p:nvPr>
        </p:nvSpPr>
        <p:spPr>
          <a:xfrm>
            <a:off x="388620" y="2068829"/>
            <a:ext cx="11407140" cy="3749041"/>
          </a:xfrm>
        </p:spPr>
        <p:txBody>
          <a:bodyPr rtlCol="0">
            <a:normAutofit/>
          </a:bodyPr>
          <a:lstStyle/>
          <a:p>
            <a:pPr rtl="0"/>
            <a:r>
              <a:rPr lang="es-US" sz="2000"/>
              <a:t>Cada depósito de suelo y roca deberá ser clasificado por una persona competente como roca estable, tipo A, tipo B o tipo C. </a:t>
            </a:r>
          </a:p>
          <a:p>
            <a:pPr rtl="0"/>
            <a:r>
              <a:rPr lang="es-US" sz="2000"/>
              <a:t>La clasificación de los depósitos se hará en función de los resultados de al menos un análisis visual y al menos uno manual. </a:t>
            </a:r>
          </a:p>
          <a:p>
            <a:pPr rtl="0"/>
            <a:r>
              <a:rPr lang="es-US" sz="2000"/>
              <a:t>Estos análisis estarán a cargo de una persona competente. </a:t>
            </a:r>
          </a:p>
          <a:p>
            <a:pPr rtl="0"/>
            <a:r>
              <a:rPr lang="es-US" sz="2000"/>
              <a:t>Los análisis visuales y manuales se realizarán de manera que proporcionen cantidades suficientes para obtener una buena comprensión de los tipos de suelo.</a:t>
            </a:r>
          </a:p>
          <a:p>
            <a:pPr marL="0" indent="0" rtl="0">
              <a:buNone/>
            </a:pPr>
            <a:endParaRPr lang="en-US" sz="2000" dirty="0"/>
          </a:p>
        </p:txBody>
      </p:sp>
      <p:sp>
        <p:nvSpPr>
          <p:cNvPr id="3" name="Text Placeholder 2">
            <a:extLst>
              <a:ext uri="{FF2B5EF4-FFF2-40B4-BE49-F238E27FC236}">
                <a16:creationId xmlns:a16="http://schemas.microsoft.com/office/drawing/2014/main" id="{25DC4FFB-9F53-41D8-84B6-37305BA24C73}"/>
              </a:ext>
            </a:extLst>
          </p:cNvPr>
          <p:cNvSpPr>
            <a:spLocks noGrp="1"/>
          </p:cNvSpPr>
          <p:nvPr>
            <p:ph type="body" sz="quarter" idx="13"/>
          </p:nvPr>
        </p:nvSpPr>
        <p:spPr>
          <a:xfrm>
            <a:off x="388620" y="571499"/>
            <a:ext cx="8990097" cy="804015"/>
          </a:xfrm>
        </p:spPr>
        <p:txBody>
          <a:bodyPr rtlCol="0">
            <a:normAutofit/>
          </a:bodyPr>
          <a:lstStyle/>
          <a:p>
            <a:pPr rtl="0"/>
            <a:r>
              <a:rPr lang="es-US" sz="2800"/>
              <a:t>Pruebas de suelo por una persona competente</a:t>
            </a:r>
          </a:p>
        </p:txBody>
      </p:sp>
      <p:sp>
        <p:nvSpPr>
          <p:cNvPr id="5" name="Content Placeholder 3">
            <a:extLst>
              <a:ext uri="{FF2B5EF4-FFF2-40B4-BE49-F238E27FC236}">
                <a16:creationId xmlns:a16="http://schemas.microsoft.com/office/drawing/2014/main" id="{CA078ACE-0FC1-41B8-B2B2-B484C2D8D4F8}"/>
              </a:ext>
            </a:extLst>
          </p:cNvPr>
          <p:cNvSpPr>
            <a:spLocks noGrp="1"/>
          </p:cNvSpPr>
          <p:nvPr>
            <p:ph sz="quarter" idx="14"/>
          </p:nvPr>
        </p:nvSpPr>
        <p:spPr>
          <a:xfrm>
            <a:off x="668338" y="6505416"/>
            <a:ext cx="4333875" cy="246063"/>
          </a:xfrm>
        </p:spPr>
        <p:txBody>
          <a:bodyPr rtlCol="0"/>
          <a:lstStyle/>
          <a:p>
            <a:pPr rtl="0"/>
            <a:r>
              <a:rPr lang="es-US" sz="900"/>
              <a:t>Pruebas y clasificación del suelo</a:t>
            </a:r>
          </a:p>
        </p:txBody>
      </p:sp>
    </p:spTree>
    <p:extLst>
      <p:ext uri="{BB962C8B-B14F-4D97-AF65-F5344CB8AC3E}">
        <p14:creationId xmlns:p14="http://schemas.microsoft.com/office/powerpoint/2010/main" val="955990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ECCA20-8954-4047-AE4E-9BF8A85833A4}"/>
              </a:ext>
            </a:extLst>
          </p:cNvPr>
          <p:cNvSpPr>
            <a:spLocks noGrp="1"/>
          </p:cNvSpPr>
          <p:nvPr>
            <p:ph type="body" sz="quarter" idx="10"/>
          </p:nvPr>
        </p:nvSpPr>
        <p:spPr>
          <a:xfrm>
            <a:off x="400050" y="1920240"/>
            <a:ext cx="11276135" cy="3262256"/>
          </a:xfrm>
        </p:spPr>
        <p:txBody>
          <a:bodyPr rtlCol="0">
            <a:normAutofit/>
          </a:bodyPr>
          <a:lstStyle/>
          <a:p>
            <a:pPr rtl="0"/>
            <a:r>
              <a:rPr lang="es-US" sz="2400">
                <a:solidFill>
                  <a:srgbClr val="333333"/>
                </a:solidFill>
                <a:latin typeface="Nunito" panose="00000500000000000000" pitchFamily="2" charset="0"/>
                <a:ea typeface="Times New Roman" panose="02020603050405020304" pitchFamily="18" charset="0"/>
                <a:cs typeface="Times New Roman" panose="02020603050405020304" pitchFamily="18" charset="0"/>
              </a:rPr>
              <a:t>Un </a:t>
            </a:r>
            <a:r>
              <a:rPr lang="es-US" sz="240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método de clasificación de los depósitos de suelo y rocas en una jerarquía de roca estable, </a:t>
            </a:r>
          </a:p>
          <a:p>
            <a:pPr rtl="0"/>
            <a:r>
              <a:rPr lang="es-US" sz="240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tipo A, tipo B y tipo C, en orden decreciente de estabilidad. </a:t>
            </a:r>
          </a:p>
          <a:p>
            <a:pPr rtl="0"/>
            <a:r>
              <a:rPr lang="es-US" sz="240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Las categorías se determinan a partir de un análisis de las propiedades y características de desempeño de los depósitos y las condiciones ambientales de exposición.</a:t>
            </a:r>
            <a:endParaRPr lang="en-US" sz="2400" dirty="0">
              <a:effectLst/>
              <a:latin typeface="Nunito" panose="00000500000000000000" pitchFamily="2" charset="0"/>
              <a:ea typeface="Calibri" panose="020F0502020204030204" pitchFamily="34" charset="0"/>
              <a:cs typeface="Times New Roman" panose="02020603050405020304" pitchFamily="18" charset="0"/>
            </a:endParaRPr>
          </a:p>
          <a:p>
            <a:pPr rtl="0"/>
            <a:endParaRPr lang="en-US" dirty="0">
              <a:latin typeface="Nunito" panose="00000500000000000000" pitchFamily="2" charset="0"/>
            </a:endParaRPr>
          </a:p>
        </p:txBody>
      </p:sp>
      <p:sp>
        <p:nvSpPr>
          <p:cNvPr id="3" name="Text Placeholder 2">
            <a:extLst>
              <a:ext uri="{FF2B5EF4-FFF2-40B4-BE49-F238E27FC236}">
                <a16:creationId xmlns:a16="http://schemas.microsoft.com/office/drawing/2014/main" id="{7384DB73-CE19-4D1B-AF13-CACBEFB397EA}"/>
              </a:ext>
            </a:extLst>
          </p:cNvPr>
          <p:cNvSpPr>
            <a:spLocks noGrp="1"/>
          </p:cNvSpPr>
          <p:nvPr>
            <p:ph type="body" sz="quarter" idx="13"/>
          </p:nvPr>
        </p:nvSpPr>
        <p:spPr>
          <a:xfrm>
            <a:off x="400050" y="461115"/>
            <a:ext cx="8978667" cy="914400"/>
          </a:xfrm>
        </p:spPr>
        <p:txBody>
          <a:bodyPr rtlCol="0"/>
          <a:lstStyle/>
          <a:p>
            <a:pPr rtl="0"/>
            <a:r>
              <a:rPr lang="es-US" sz="4000"/>
              <a:t>Clasificación del suelo </a:t>
            </a:r>
          </a:p>
        </p:txBody>
      </p:sp>
      <p:sp>
        <p:nvSpPr>
          <p:cNvPr id="5" name="Content Placeholder 3">
            <a:extLst>
              <a:ext uri="{FF2B5EF4-FFF2-40B4-BE49-F238E27FC236}">
                <a16:creationId xmlns:a16="http://schemas.microsoft.com/office/drawing/2014/main" id="{0FAA3358-6B3F-4D1A-BC55-1C4A4268C8C2}"/>
              </a:ext>
            </a:extLst>
          </p:cNvPr>
          <p:cNvSpPr>
            <a:spLocks noGrp="1"/>
          </p:cNvSpPr>
          <p:nvPr>
            <p:ph sz="quarter" idx="14"/>
          </p:nvPr>
        </p:nvSpPr>
        <p:spPr>
          <a:xfrm>
            <a:off x="668338" y="6505416"/>
            <a:ext cx="4333875" cy="246063"/>
          </a:xfrm>
        </p:spPr>
        <p:txBody>
          <a:bodyPr rtlCol="0"/>
          <a:lstStyle/>
          <a:p>
            <a:pPr rtl="0"/>
            <a:r>
              <a:rPr lang="es-US" sz="900"/>
              <a:t>Pruebas y clasificación del suelo</a:t>
            </a:r>
          </a:p>
        </p:txBody>
      </p:sp>
    </p:spTree>
    <p:extLst>
      <p:ext uri="{BB962C8B-B14F-4D97-AF65-F5344CB8AC3E}">
        <p14:creationId xmlns:p14="http://schemas.microsoft.com/office/powerpoint/2010/main" val="2910969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60F930-78E5-4101-AA92-BAFFFF3A5E5F}"/>
              </a:ext>
            </a:extLst>
          </p:cNvPr>
          <p:cNvSpPr>
            <a:spLocks noGrp="1"/>
          </p:cNvSpPr>
          <p:nvPr>
            <p:ph type="body" sz="quarter" idx="10"/>
          </p:nvPr>
        </p:nvSpPr>
        <p:spPr>
          <a:xfrm>
            <a:off x="326065" y="1871831"/>
            <a:ext cx="5769936" cy="3310665"/>
          </a:xfrm>
        </p:spPr>
        <p:txBody>
          <a:bodyPr rtlCol="0">
            <a:normAutofit/>
          </a:bodyPr>
          <a:lstStyle/>
          <a:p>
            <a:pPr rtl="0"/>
            <a:r>
              <a:rPr lang="es-US" sz="2400" b="1"/>
              <a:t>NO </a:t>
            </a:r>
            <a:r>
              <a:rPr lang="es-US" sz="2400"/>
              <a:t>se requiere documentación.</a:t>
            </a:r>
          </a:p>
          <a:p>
            <a:pPr rtl="0"/>
            <a:r>
              <a:rPr lang="es-US" sz="2400"/>
              <a:t>No obstante, contar con un documento, un registro de excavación de zanjas o una lista de verificación es una PRÁCTICA RECOMENDABLE.</a:t>
            </a:r>
          </a:p>
        </p:txBody>
      </p:sp>
      <p:sp>
        <p:nvSpPr>
          <p:cNvPr id="3" name="Text Placeholder 2">
            <a:extLst>
              <a:ext uri="{FF2B5EF4-FFF2-40B4-BE49-F238E27FC236}">
                <a16:creationId xmlns:a16="http://schemas.microsoft.com/office/drawing/2014/main" id="{79E7FD53-1411-4D0D-A947-7CA83161D155}"/>
              </a:ext>
            </a:extLst>
          </p:cNvPr>
          <p:cNvSpPr>
            <a:spLocks noGrp="1"/>
          </p:cNvSpPr>
          <p:nvPr>
            <p:ph type="body" sz="quarter" idx="13"/>
          </p:nvPr>
        </p:nvSpPr>
        <p:spPr>
          <a:xfrm>
            <a:off x="326064" y="461115"/>
            <a:ext cx="9052653" cy="914400"/>
          </a:xfrm>
        </p:spPr>
        <p:txBody>
          <a:bodyPr rtlCol="0">
            <a:normAutofit/>
          </a:bodyPr>
          <a:lstStyle/>
          <a:p>
            <a:pPr rtl="0"/>
            <a:r>
              <a:rPr lang="es-US" sz="4000"/>
              <a:t>Documentación de las pruebas</a:t>
            </a:r>
          </a:p>
        </p:txBody>
      </p:sp>
      <p:pic>
        <p:nvPicPr>
          <p:cNvPr id="6" name="Content Placeholder 5">
            <a:extLst>
              <a:ext uri="{FF2B5EF4-FFF2-40B4-BE49-F238E27FC236}">
                <a16:creationId xmlns:a16="http://schemas.microsoft.com/office/drawing/2014/main" id="{5DF33332-1C70-4AE9-A5B1-6AE85273DE30}"/>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7263378" y="1253268"/>
            <a:ext cx="4230678" cy="4863758"/>
          </a:xfrm>
        </p:spPr>
      </p:pic>
      <p:sp>
        <p:nvSpPr>
          <p:cNvPr id="5" name="Content Placeholder 3">
            <a:extLst>
              <a:ext uri="{FF2B5EF4-FFF2-40B4-BE49-F238E27FC236}">
                <a16:creationId xmlns:a16="http://schemas.microsoft.com/office/drawing/2014/main" id="{02435B64-9E56-4474-BE41-A23CEF46F86F}"/>
              </a:ext>
            </a:extLst>
          </p:cNvPr>
          <p:cNvSpPr txBox="1">
            <a:spLocks/>
          </p:cNvSpPr>
          <p:nvPr/>
        </p:nvSpPr>
        <p:spPr>
          <a:xfrm>
            <a:off x="668338" y="6505416"/>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Pruebas y clasificación del suelo</a:t>
            </a:r>
            <a:endParaRPr lang="en-US" sz="900" dirty="0"/>
          </a:p>
        </p:txBody>
      </p:sp>
    </p:spTree>
    <p:extLst>
      <p:ext uri="{BB962C8B-B14F-4D97-AF65-F5344CB8AC3E}">
        <p14:creationId xmlns:p14="http://schemas.microsoft.com/office/powerpoint/2010/main" val="2958220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CDBDDA2-1E33-45D6-BE7C-4FE5D386817C}"/>
              </a:ext>
            </a:extLst>
          </p:cNvPr>
          <p:cNvSpPr>
            <a:spLocks noGrp="1"/>
          </p:cNvSpPr>
          <p:nvPr>
            <p:ph type="body" sz="quarter" idx="10"/>
          </p:nvPr>
        </p:nvSpPr>
        <p:spPr>
          <a:xfrm>
            <a:off x="400050" y="1871831"/>
            <a:ext cx="11219864" cy="3740299"/>
          </a:xfrm>
        </p:spPr>
        <p:txBody>
          <a:bodyPr rtlCol="0">
            <a:normAutofit/>
          </a:bodyPr>
          <a:lstStyle/>
          <a:p>
            <a:pPr rtl="0"/>
            <a:r>
              <a:rPr lang="es-US" sz="240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Arcilla (suelo de grano fino), o el suelo con un alto contenido de arcilla, con fuerza cohesiva. </a:t>
            </a:r>
          </a:p>
          <a:p>
            <a:pPr rtl="0"/>
            <a:r>
              <a:rPr lang="es-US" sz="240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El suelo cohesivo no se derrumba, se puede excavar con pendientes laterales verticales y es plástico cuando está húmedo. </a:t>
            </a:r>
          </a:p>
          <a:p>
            <a:pPr rtl="0"/>
            <a:r>
              <a:rPr lang="es-US" sz="240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El suelo cohesivo es difícil de romper cuando está seco y exhibe una gran cohesión cuando está sumergido. </a:t>
            </a:r>
          </a:p>
          <a:p>
            <a:pPr rtl="0"/>
            <a:r>
              <a:rPr lang="es-US" sz="240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Los suelos cohesivos incluyen limo arcilloso, arcilla arenosa, arcilla limosa, arcilla y arcilla orgánica.</a:t>
            </a:r>
            <a:endParaRPr lang="en-US" sz="2400" dirty="0">
              <a:effectLst/>
              <a:latin typeface="Nunito" panose="00000500000000000000" pitchFamily="2" charset="0"/>
              <a:ea typeface="Calibri" panose="020F0502020204030204" pitchFamily="34" charset="0"/>
              <a:cs typeface="Times New Roman" panose="02020603050405020304" pitchFamily="18" charset="0"/>
            </a:endParaRPr>
          </a:p>
          <a:p>
            <a:pPr rtl="0"/>
            <a:endParaRPr lang="en-US" sz="1600" dirty="0">
              <a:latin typeface="Nunito" panose="00000500000000000000" pitchFamily="2" charset="0"/>
            </a:endParaRPr>
          </a:p>
        </p:txBody>
      </p:sp>
      <p:sp>
        <p:nvSpPr>
          <p:cNvPr id="3" name="Text Placeholder 2">
            <a:extLst>
              <a:ext uri="{FF2B5EF4-FFF2-40B4-BE49-F238E27FC236}">
                <a16:creationId xmlns:a16="http://schemas.microsoft.com/office/drawing/2014/main" id="{3700D2B7-8299-431B-B1D5-C2B1D8E1D05B}"/>
              </a:ext>
            </a:extLst>
          </p:cNvPr>
          <p:cNvSpPr>
            <a:spLocks noGrp="1"/>
          </p:cNvSpPr>
          <p:nvPr>
            <p:ph type="body" sz="quarter" idx="13"/>
          </p:nvPr>
        </p:nvSpPr>
        <p:spPr>
          <a:xfrm>
            <a:off x="400050" y="461115"/>
            <a:ext cx="8978667" cy="914400"/>
          </a:xfrm>
        </p:spPr>
        <p:txBody>
          <a:bodyPr rtlCol="0"/>
          <a:lstStyle/>
          <a:p>
            <a:pPr rtl="0"/>
            <a:r>
              <a:rPr lang="es-US" sz="4000"/>
              <a:t>Suelo cohesivo </a:t>
            </a:r>
          </a:p>
        </p:txBody>
      </p:sp>
      <p:sp>
        <p:nvSpPr>
          <p:cNvPr id="6" name="Content Placeholder 3">
            <a:extLst>
              <a:ext uri="{FF2B5EF4-FFF2-40B4-BE49-F238E27FC236}">
                <a16:creationId xmlns:a16="http://schemas.microsoft.com/office/drawing/2014/main" id="{8D3D6BD2-DFD3-4C53-9F73-8D5BECBD60C5}"/>
              </a:ext>
            </a:extLst>
          </p:cNvPr>
          <p:cNvSpPr>
            <a:spLocks noGrp="1"/>
          </p:cNvSpPr>
          <p:nvPr>
            <p:ph sz="quarter" idx="14"/>
          </p:nvPr>
        </p:nvSpPr>
        <p:spPr>
          <a:xfrm>
            <a:off x="668338" y="6505416"/>
            <a:ext cx="4333875" cy="246063"/>
          </a:xfrm>
        </p:spPr>
        <p:txBody>
          <a:bodyPr rtlCol="0"/>
          <a:lstStyle/>
          <a:p>
            <a:pPr rtl="0"/>
            <a:r>
              <a:rPr lang="es-US" sz="900"/>
              <a:t>Pruebas y clasificación del suelo</a:t>
            </a:r>
          </a:p>
        </p:txBody>
      </p:sp>
    </p:spTree>
    <p:extLst>
      <p:ext uri="{BB962C8B-B14F-4D97-AF65-F5344CB8AC3E}">
        <p14:creationId xmlns:p14="http://schemas.microsoft.com/office/powerpoint/2010/main" val="31756715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31AA14B-9A1A-4EB6-A364-EA762763A18F}">
  <ds:schemaRefs>
    <ds:schemaRef ds:uri="http://schemas.microsoft.com/office/2006/documentManagement/types"/>
    <ds:schemaRef ds:uri="http://schemas.openxmlformats.org/package/2006/metadata/core-properties"/>
    <ds:schemaRef ds:uri="http://purl.org/dc/elements/1.1/"/>
    <ds:schemaRef ds:uri="http://purl.org/dc/dcmitype/"/>
    <ds:schemaRef ds:uri="http://purl.org/dc/terms/"/>
    <ds:schemaRef ds:uri="http://schemas.microsoft.com/office/infopath/2007/PartnerControls"/>
    <ds:schemaRef ds:uri="3eb2361b-8c8e-47d5-8d05-b9366176417c"/>
    <ds:schemaRef ds:uri="246ca8ae-6e08-4796-a588-b174448290c0"/>
    <ds:schemaRef ds:uri="http://schemas.microsoft.com/office/2006/metadata/properties"/>
    <ds:schemaRef ds:uri="http://www.w3.org/XML/1998/namespace"/>
    <ds:schemaRef ds:uri="1c9a19bd-b907-49a7-9695-f54f6a240b79"/>
    <ds:schemaRef ds:uri="422d50a2-91e8-4738-97cd-d5a6a9b90bb7"/>
  </ds:schemaRefs>
</ds:datastoreItem>
</file>

<file path=customXml/itemProps2.xml><?xml version="1.0" encoding="utf-8"?>
<ds:datastoreItem xmlns:ds="http://schemas.openxmlformats.org/officeDocument/2006/customXml" ds:itemID="{9125AEEF-E46C-489F-8FE0-999418F5869B}"/>
</file>

<file path=customXml/itemProps3.xml><?xml version="1.0" encoding="utf-8"?>
<ds:datastoreItem xmlns:ds="http://schemas.openxmlformats.org/officeDocument/2006/customXml" ds:itemID="{F4CB3F07-681F-444C-A6D7-1EA9CB0EB63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722</TotalTime>
  <Words>5415</Words>
  <Application>Microsoft Office PowerPoint</Application>
  <PresentationFormat>Widescreen</PresentationFormat>
  <Paragraphs>249</Paragraphs>
  <Slides>28</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Poppins</vt:lpstr>
      <vt:lpstr>Nunito</vt:lpstr>
      <vt:lpstr>Wingdings</vt:lpstr>
      <vt:lpstr>Nunito Light</vt:lpstr>
      <vt:lpstr>Calibri</vt:lpstr>
      <vt:lpstr>Nunito ExtraLight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80</cp:revision>
  <cp:lastPrinted>2021-07-30T15:11:00Z</cp:lastPrinted>
  <dcterms:created xsi:type="dcterms:W3CDTF">2019-05-30T18:50:33Z</dcterms:created>
  <dcterms:modified xsi:type="dcterms:W3CDTF">2022-03-03T21:07:31Z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ies>
</file>