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58"/>
  </p:notesMasterIdLst>
  <p:handoutMasterIdLst>
    <p:handoutMasterId r:id="rId59"/>
  </p:handoutMasterIdLst>
  <p:sldIdLst>
    <p:sldId id="257" r:id="rId6"/>
    <p:sldId id="258" r:id="rId7"/>
    <p:sldId id="264" r:id="rId8"/>
    <p:sldId id="265" r:id="rId9"/>
    <p:sldId id="267" r:id="rId10"/>
    <p:sldId id="487" r:id="rId11"/>
    <p:sldId id="266" r:id="rId12"/>
    <p:sldId id="268" r:id="rId13"/>
    <p:sldId id="488" r:id="rId14"/>
    <p:sldId id="269" r:id="rId15"/>
    <p:sldId id="489" r:id="rId16"/>
    <p:sldId id="270" r:id="rId17"/>
    <p:sldId id="283" r:id="rId18"/>
    <p:sldId id="272" r:id="rId19"/>
    <p:sldId id="492" r:id="rId20"/>
    <p:sldId id="493" r:id="rId21"/>
    <p:sldId id="273" r:id="rId22"/>
    <p:sldId id="309" r:id="rId23"/>
    <p:sldId id="490" r:id="rId24"/>
    <p:sldId id="474" r:id="rId25"/>
    <p:sldId id="319" r:id="rId26"/>
    <p:sldId id="318" r:id="rId27"/>
    <p:sldId id="317" r:id="rId28"/>
    <p:sldId id="316" r:id="rId29"/>
    <p:sldId id="315" r:id="rId30"/>
    <p:sldId id="313" r:id="rId31"/>
    <p:sldId id="322" r:id="rId32"/>
    <p:sldId id="320" r:id="rId33"/>
    <p:sldId id="307" r:id="rId34"/>
    <p:sldId id="475" r:id="rId35"/>
    <p:sldId id="325" r:id="rId36"/>
    <p:sldId id="324" r:id="rId37"/>
    <p:sldId id="308" r:id="rId38"/>
    <p:sldId id="330" r:id="rId39"/>
    <p:sldId id="329" r:id="rId40"/>
    <p:sldId id="467" r:id="rId41"/>
    <p:sldId id="486" r:id="rId42"/>
    <p:sldId id="306" r:id="rId43"/>
    <p:sldId id="476" r:id="rId44"/>
    <p:sldId id="477" r:id="rId45"/>
    <p:sldId id="478" r:id="rId46"/>
    <p:sldId id="311" r:id="rId47"/>
    <p:sldId id="310" r:id="rId48"/>
    <p:sldId id="479" r:id="rId49"/>
    <p:sldId id="480" r:id="rId50"/>
    <p:sldId id="481" r:id="rId51"/>
    <p:sldId id="482" r:id="rId52"/>
    <p:sldId id="483" r:id="rId53"/>
    <p:sldId id="314" r:id="rId54"/>
    <p:sldId id="484" r:id="rId55"/>
    <p:sldId id="485" r:id="rId56"/>
    <p:sldId id="305" r:id="rId57"/>
  </p:sldIdLst>
  <p:sldSz cx="12192000" cy="6858000"/>
  <p:notesSz cx="7315200" cy="9601200"/>
  <p:embeddedFontLst>
    <p:embeddedFont>
      <p:font typeface="Calibri" panose="020F0502020204030204" pitchFamily="34" charset="0"/>
      <p:regular r:id="rId60"/>
      <p:bold r:id="rId61"/>
      <p:italic r:id="rId62"/>
      <p:boldItalic r:id="rId63"/>
    </p:embeddedFont>
    <p:embeddedFont>
      <p:font typeface="Nunito" panose="00000500000000000000" pitchFamily="2" charset="0"/>
      <p:regular r:id="rId64"/>
      <p:bold r:id="rId65"/>
      <p:italic r:id="rId66"/>
      <p:boldItalic r:id="rId67"/>
    </p:embeddedFont>
    <p:embeddedFont>
      <p:font typeface="Nunito ExtraLight" panose="00000300000000000000" pitchFamily="2" charset="0"/>
      <p:regular r:id="rId68"/>
      <p:italic r:id="rId69"/>
    </p:embeddedFont>
    <p:embeddedFont>
      <p:font typeface="Nunito Light" panose="00000400000000000000" pitchFamily="2" charset="0"/>
      <p:regular r:id="rId70"/>
      <p:italic r:id="rId71"/>
    </p:embeddedFont>
    <p:embeddedFont>
      <p:font typeface="Poppins" panose="00000500000000000000" pitchFamily="2" charset="0"/>
      <p:regular r:id="rId72"/>
      <p:bold r:id="rId73"/>
      <p:italic r:id="rId74"/>
      <p:boldItalic r:id="rId75"/>
    </p:embeddedFont>
  </p:embeddedFont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CC98F8-C082-44AD-8633-ABBBCD976913}" v="3" dt="2022-03-04T14:37:17.1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70" autoAdjust="0"/>
    <p:restoredTop sz="93792" autoAdjust="0"/>
  </p:normalViewPr>
  <p:slideViewPr>
    <p:cSldViewPr snapToGrid="0">
      <p:cViewPr varScale="1">
        <p:scale>
          <a:sx n="59" d="100"/>
          <a:sy n="59" d="100"/>
        </p:scale>
        <p:origin x="73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notesMaster" Target="notesMasters/notesMaster1.xml"/><Relationship Id="rId74" Type="http://schemas.openxmlformats.org/officeDocument/2006/relationships/font" Target="fonts/font15.fntdata"/><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2.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3.fntdata"/><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D2877CB5-62CB-4380-BDC9-DA7AB4D3C386}"/>
    <pc:docChg chg="modSld">
      <pc:chgData name="Nazia Shah" userId="834fe6aa-7260-4947-9af5-9af74eff913c" providerId="ADAL" clId="{D2877CB5-62CB-4380-BDC9-DA7AB4D3C386}" dt="2021-05-12T17:16:20.832" v="17" actId="478"/>
      <pc:docMkLst>
        <pc:docMk/>
      </pc:docMkLst>
      <pc:sldChg chg="addSp modSp">
        <pc:chgData name="Nazia Shah" userId="834fe6aa-7260-4947-9af5-9af74eff913c" providerId="ADAL" clId="{D2877CB5-62CB-4380-BDC9-DA7AB4D3C386}" dt="2021-05-12T17:15:33.331" v="15" actId="1076"/>
        <pc:sldMkLst>
          <pc:docMk/>
          <pc:sldMk cId="3073192169" sldId="315"/>
        </pc:sldMkLst>
        <pc:picChg chg="add mod">
          <ac:chgData name="Nazia Shah" userId="834fe6aa-7260-4947-9af5-9af74eff913c" providerId="ADAL" clId="{D2877CB5-62CB-4380-BDC9-DA7AB4D3C386}" dt="2021-05-12T17:15:33.331" v="15" actId="1076"/>
          <ac:picMkLst>
            <pc:docMk/>
            <pc:sldMk cId="3073192169" sldId="315"/>
            <ac:picMk id="9" creationId="{05270D47-5D7F-441D-B2BE-A4C66853BA48}"/>
          </ac:picMkLst>
        </pc:picChg>
      </pc:sldChg>
      <pc:sldChg chg="addSp modSp">
        <pc:chgData name="Nazia Shah" userId="834fe6aa-7260-4947-9af5-9af74eff913c" providerId="ADAL" clId="{D2877CB5-62CB-4380-BDC9-DA7AB4D3C386}" dt="2021-05-12T17:15:23.092" v="13" actId="1076"/>
        <pc:sldMkLst>
          <pc:docMk/>
          <pc:sldMk cId="2735375209" sldId="316"/>
        </pc:sldMkLst>
        <pc:picChg chg="add mod">
          <ac:chgData name="Nazia Shah" userId="834fe6aa-7260-4947-9af5-9af74eff913c" providerId="ADAL" clId="{D2877CB5-62CB-4380-BDC9-DA7AB4D3C386}" dt="2021-05-12T17:15:17.411" v="11" actId="1076"/>
          <ac:picMkLst>
            <pc:docMk/>
            <pc:sldMk cId="2735375209" sldId="316"/>
            <ac:picMk id="9" creationId="{85568D28-B419-4B24-BA74-2B0420FC434D}"/>
          </ac:picMkLst>
        </pc:picChg>
        <pc:picChg chg="add mod">
          <ac:chgData name="Nazia Shah" userId="834fe6aa-7260-4947-9af5-9af74eff913c" providerId="ADAL" clId="{D2877CB5-62CB-4380-BDC9-DA7AB4D3C386}" dt="2021-05-12T17:15:23.092" v="13" actId="1076"/>
          <ac:picMkLst>
            <pc:docMk/>
            <pc:sldMk cId="2735375209" sldId="316"/>
            <ac:picMk id="10" creationId="{F133526C-1607-4A07-A6B1-96DEB26E35F7}"/>
          </ac:picMkLst>
        </pc:picChg>
      </pc:sldChg>
      <pc:sldChg chg="addSp delSp modSp">
        <pc:chgData name="Nazia Shah" userId="834fe6aa-7260-4947-9af5-9af74eff913c" providerId="ADAL" clId="{D2877CB5-62CB-4380-BDC9-DA7AB4D3C386}" dt="2021-05-12T17:16:03.765" v="16" actId="478"/>
        <pc:sldMkLst>
          <pc:docMk/>
          <pc:sldMk cId="964126829" sldId="317"/>
        </pc:sldMkLst>
        <pc:picChg chg="add mod">
          <ac:chgData name="Nazia Shah" userId="834fe6aa-7260-4947-9af5-9af74eff913c" providerId="ADAL" clId="{D2877CB5-62CB-4380-BDC9-DA7AB4D3C386}" dt="2021-05-12T17:15:03.950" v="7" actId="1076"/>
          <ac:picMkLst>
            <pc:docMk/>
            <pc:sldMk cId="964126829" sldId="317"/>
            <ac:picMk id="9" creationId="{5A3C4605-6F5F-4A9E-968D-19B1F0AF3EFE}"/>
          </ac:picMkLst>
        </pc:picChg>
        <pc:picChg chg="add del mod">
          <ac:chgData name="Nazia Shah" userId="834fe6aa-7260-4947-9af5-9af74eff913c" providerId="ADAL" clId="{D2877CB5-62CB-4380-BDC9-DA7AB4D3C386}" dt="2021-05-12T17:16:03.765" v="16" actId="478"/>
          <ac:picMkLst>
            <pc:docMk/>
            <pc:sldMk cId="964126829" sldId="317"/>
            <ac:picMk id="10" creationId="{B1B9268F-88CD-4676-B1D6-12605F6DB88C}"/>
          </ac:picMkLst>
        </pc:picChg>
      </pc:sldChg>
      <pc:sldChg chg="addSp delSp modSp">
        <pc:chgData name="Nazia Shah" userId="834fe6aa-7260-4947-9af5-9af74eff913c" providerId="ADAL" clId="{D2877CB5-62CB-4380-BDC9-DA7AB4D3C386}" dt="2021-05-12T17:16:20.832" v="17" actId="478"/>
        <pc:sldMkLst>
          <pc:docMk/>
          <pc:sldMk cId="3319137298" sldId="318"/>
        </pc:sldMkLst>
        <pc:picChg chg="add mod">
          <ac:chgData name="Nazia Shah" userId="834fe6aa-7260-4947-9af5-9af74eff913c" providerId="ADAL" clId="{D2877CB5-62CB-4380-BDC9-DA7AB4D3C386}" dt="2021-05-12T17:14:48.601" v="3" actId="1076"/>
          <ac:picMkLst>
            <pc:docMk/>
            <pc:sldMk cId="3319137298" sldId="318"/>
            <ac:picMk id="8" creationId="{DEC62BC5-48A6-41E3-B28F-B748514AA08D}"/>
          </ac:picMkLst>
        </pc:picChg>
        <pc:picChg chg="add del mod">
          <ac:chgData name="Nazia Shah" userId="834fe6aa-7260-4947-9af5-9af74eff913c" providerId="ADAL" clId="{D2877CB5-62CB-4380-BDC9-DA7AB4D3C386}" dt="2021-05-12T17:16:20.832" v="17" actId="478"/>
          <ac:picMkLst>
            <pc:docMk/>
            <pc:sldMk cId="3319137298" sldId="318"/>
            <ac:picMk id="9" creationId="{D69CC5E9-4161-45B8-81FA-CFE0ADCD788B}"/>
          </ac:picMkLst>
        </pc:picChg>
      </pc:sldChg>
      <pc:sldChg chg="addSp modSp">
        <pc:chgData name="Nazia Shah" userId="834fe6aa-7260-4947-9af5-9af74eff913c" providerId="ADAL" clId="{D2877CB5-62CB-4380-BDC9-DA7AB4D3C386}" dt="2021-05-12T17:14:35.708" v="1" actId="1076"/>
        <pc:sldMkLst>
          <pc:docMk/>
          <pc:sldMk cId="1028727801" sldId="319"/>
        </pc:sldMkLst>
        <pc:picChg chg="add mod">
          <ac:chgData name="Nazia Shah" userId="834fe6aa-7260-4947-9af5-9af74eff913c" providerId="ADAL" clId="{D2877CB5-62CB-4380-BDC9-DA7AB4D3C386}" dt="2021-05-12T17:14:35.708" v="1" actId="1076"/>
          <ac:picMkLst>
            <pc:docMk/>
            <pc:sldMk cId="1028727801" sldId="319"/>
            <ac:picMk id="7" creationId="{365DA889-9C96-4D14-88C6-A15028A3D2D0}"/>
          </ac:picMkLst>
        </pc:picChg>
      </pc:sldChg>
    </pc:docChg>
  </pc:docChgLst>
  <pc:docChgLst>
    <pc:chgData name="Nazia Shah" userId="834fe6aa-7260-4947-9af5-9af74eff913c" providerId="ADAL" clId="{FFCC98F8-C082-44AD-8633-ABBBCD976913}"/>
    <pc:docChg chg="undo custSel modSld">
      <pc:chgData name="Nazia Shah" userId="834fe6aa-7260-4947-9af5-9af74eff913c" providerId="ADAL" clId="{FFCC98F8-C082-44AD-8633-ABBBCD976913}" dt="2022-03-04T14:37:17.176" v="16"/>
      <pc:docMkLst>
        <pc:docMk/>
      </pc:docMkLst>
      <pc:sldChg chg="modSp mod">
        <pc:chgData name="Nazia Shah" userId="834fe6aa-7260-4947-9af5-9af74eff913c" providerId="ADAL" clId="{FFCC98F8-C082-44AD-8633-ABBBCD976913}" dt="2022-03-03T21:06:41.242" v="4" actId="20577"/>
        <pc:sldMkLst>
          <pc:docMk/>
          <pc:sldMk cId="2949312402" sldId="257"/>
        </pc:sldMkLst>
        <pc:spChg chg="mod">
          <ac:chgData name="Nazia Shah" userId="834fe6aa-7260-4947-9af5-9af74eff913c" providerId="ADAL" clId="{FFCC98F8-C082-44AD-8633-ABBBCD976913}" dt="2022-03-03T21:06:41.242" v="4" actId="20577"/>
          <ac:spMkLst>
            <pc:docMk/>
            <pc:sldMk cId="2949312402" sldId="257"/>
            <ac:spMk id="3" creationId="{01700092-37DC-0D44-AD62-E34A154E92D6}"/>
          </ac:spMkLst>
        </pc:spChg>
      </pc:sldChg>
      <pc:sldChg chg="modSp mod">
        <pc:chgData name="Nazia Shah" userId="834fe6aa-7260-4947-9af5-9af74eff913c" providerId="ADAL" clId="{FFCC98F8-C082-44AD-8633-ABBBCD976913}" dt="2022-03-04T14:34:29.895" v="5"/>
        <pc:sldMkLst>
          <pc:docMk/>
          <pc:sldMk cId="1864402603" sldId="258"/>
        </pc:sldMkLst>
        <pc:spChg chg="mod">
          <ac:chgData name="Nazia Shah" userId="834fe6aa-7260-4947-9af5-9af74eff913c" providerId="ADAL" clId="{FFCC98F8-C082-44AD-8633-ABBBCD976913}" dt="2022-03-04T14:34:29.895" v="5"/>
          <ac:spMkLst>
            <pc:docMk/>
            <pc:sldMk cId="1864402603" sldId="258"/>
            <ac:spMk id="2" creationId="{893BEBBD-5E97-E748-AB97-47C407B4E351}"/>
          </ac:spMkLst>
        </pc:spChg>
      </pc:sldChg>
      <pc:sldChg chg="addSp delSp modSp mod">
        <pc:chgData name="Nazia Shah" userId="834fe6aa-7260-4947-9af5-9af74eff913c" providerId="ADAL" clId="{FFCC98F8-C082-44AD-8633-ABBBCD976913}" dt="2022-03-04T14:37:17.176" v="16"/>
        <pc:sldMkLst>
          <pc:docMk/>
          <pc:sldMk cId="4099785330" sldId="269"/>
        </pc:sldMkLst>
        <pc:spChg chg="add del mod">
          <ac:chgData name="Nazia Shah" userId="834fe6aa-7260-4947-9af5-9af74eff913c" providerId="ADAL" clId="{FFCC98F8-C082-44AD-8633-ABBBCD976913}" dt="2022-03-04T14:37:16.557" v="15" actId="478"/>
          <ac:spMkLst>
            <pc:docMk/>
            <pc:sldMk cId="4099785330" sldId="269"/>
            <ac:spMk id="5" creationId="{CDE080ED-51F3-4651-970F-BB50AD65BBE0}"/>
          </ac:spMkLst>
        </pc:spChg>
        <pc:spChg chg="del">
          <ac:chgData name="Nazia Shah" userId="834fe6aa-7260-4947-9af5-9af74eff913c" providerId="ADAL" clId="{FFCC98F8-C082-44AD-8633-ABBBCD976913}" dt="2022-03-04T14:37:15.117" v="14" actId="478"/>
          <ac:spMkLst>
            <pc:docMk/>
            <pc:sldMk cId="4099785330" sldId="269"/>
            <ac:spMk id="7" creationId="{C561C96C-C19D-444B-88FF-0B429360277D}"/>
          </ac:spMkLst>
        </pc:spChg>
        <pc:spChg chg="add mod">
          <ac:chgData name="Nazia Shah" userId="834fe6aa-7260-4947-9af5-9af74eff913c" providerId="ADAL" clId="{FFCC98F8-C082-44AD-8633-ABBBCD976913}" dt="2022-03-04T14:37:17.176" v="16"/>
          <ac:spMkLst>
            <pc:docMk/>
            <pc:sldMk cId="4099785330" sldId="269"/>
            <ac:spMk id="8" creationId="{6C10AC41-E4FE-420D-A00A-C1B5D2A9700C}"/>
          </ac:spMkLst>
        </pc:spChg>
      </pc:sldChg>
      <pc:sldChg chg="addSp delSp modSp mod">
        <pc:chgData name="Nazia Shah" userId="834fe6aa-7260-4947-9af5-9af74eff913c" providerId="ADAL" clId="{FFCC98F8-C082-44AD-8633-ABBBCD976913}" dt="2022-03-04T14:36:59.131" v="10"/>
        <pc:sldMkLst>
          <pc:docMk/>
          <pc:sldMk cId="899766724" sldId="270"/>
        </pc:sldMkLst>
        <pc:spChg chg="add del mod">
          <ac:chgData name="Nazia Shah" userId="834fe6aa-7260-4947-9af5-9af74eff913c" providerId="ADAL" clId="{FFCC98F8-C082-44AD-8633-ABBBCD976913}" dt="2022-03-04T14:36:58.646" v="9" actId="478"/>
          <ac:spMkLst>
            <pc:docMk/>
            <pc:sldMk cId="899766724" sldId="270"/>
            <ac:spMk id="5" creationId="{DB24812E-B785-4ADB-AB2B-D21727AEC8B0}"/>
          </ac:spMkLst>
        </pc:spChg>
        <pc:spChg chg="del">
          <ac:chgData name="Nazia Shah" userId="834fe6aa-7260-4947-9af5-9af74eff913c" providerId="ADAL" clId="{FFCC98F8-C082-44AD-8633-ABBBCD976913}" dt="2022-03-04T14:36:56.964" v="8" actId="478"/>
          <ac:spMkLst>
            <pc:docMk/>
            <pc:sldMk cId="899766724" sldId="270"/>
            <ac:spMk id="7" creationId="{7044A5BD-4AB0-4925-B987-8F4AA94D4210}"/>
          </ac:spMkLst>
        </pc:spChg>
        <pc:spChg chg="add mod">
          <ac:chgData name="Nazia Shah" userId="834fe6aa-7260-4947-9af5-9af74eff913c" providerId="ADAL" clId="{FFCC98F8-C082-44AD-8633-ABBBCD976913}" dt="2022-03-04T14:36:59.131" v="10"/>
          <ac:spMkLst>
            <pc:docMk/>
            <pc:sldMk cId="899766724" sldId="270"/>
            <ac:spMk id="8" creationId="{2FA323CC-8212-442D-9CAE-B5A6C293A4F2}"/>
          </ac:spMkLst>
        </pc:spChg>
      </pc:sldChg>
      <pc:sldChg chg="modSp mod">
        <pc:chgData name="Nazia Shah" userId="834fe6aa-7260-4947-9af5-9af74eff913c" providerId="ADAL" clId="{FFCC98F8-C082-44AD-8633-ABBBCD976913}" dt="2022-03-04T14:36:50.947" v="7" actId="1076"/>
        <pc:sldMkLst>
          <pc:docMk/>
          <pc:sldMk cId="1908124781" sldId="283"/>
        </pc:sldMkLst>
        <pc:spChg chg="mod">
          <ac:chgData name="Nazia Shah" userId="834fe6aa-7260-4947-9af5-9af74eff913c" providerId="ADAL" clId="{FFCC98F8-C082-44AD-8633-ABBBCD976913}" dt="2022-03-04T14:36:50.947" v="7" actId="1076"/>
          <ac:spMkLst>
            <pc:docMk/>
            <pc:sldMk cId="1908124781" sldId="283"/>
            <ac:spMk id="7" creationId="{E801BC76-152D-435D-9E1B-137BDDF4C85F}"/>
          </ac:spMkLst>
        </pc:spChg>
      </pc:sldChg>
      <pc:sldChg chg="addSp delSp modSp mod">
        <pc:chgData name="Nazia Shah" userId="834fe6aa-7260-4947-9af5-9af74eff913c" providerId="ADAL" clId="{FFCC98F8-C082-44AD-8633-ABBBCD976913}" dt="2022-03-04T14:37:07.467" v="13"/>
        <pc:sldMkLst>
          <pc:docMk/>
          <pc:sldMk cId="109915936" sldId="489"/>
        </pc:sldMkLst>
        <pc:spChg chg="add del mod">
          <ac:chgData name="Nazia Shah" userId="834fe6aa-7260-4947-9af5-9af74eff913c" providerId="ADAL" clId="{FFCC98F8-C082-44AD-8633-ABBBCD976913}" dt="2022-03-04T14:37:07.045" v="12" actId="478"/>
          <ac:spMkLst>
            <pc:docMk/>
            <pc:sldMk cId="109915936" sldId="489"/>
            <ac:spMk id="5" creationId="{3023FB08-809D-417E-82DA-1579263CF9A9}"/>
          </ac:spMkLst>
        </pc:spChg>
        <pc:spChg chg="del">
          <ac:chgData name="Nazia Shah" userId="834fe6aa-7260-4947-9af5-9af74eff913c" providerId="ADAL" clId="{FFCC98F8-C082-44AD-8633-ABBBCD976913}" dt="2022-03-04T14:37:04.913" v="11" actId="478"/>
          <ac:spMkLst>
            <pc:docMk/>
            <pc:sldMk cId="109915936" sldId="489"/>
            <ac:spMk id="7" creationId="{C561C96C-C19D-444B-88FF-0B429360277D}"/>
          </ac:spMkLst>
        </pc:spChg>
        <pc:spChg chg="add mod">
          <ac:chgData name="Nazia Shah" userId="834fe6aa-7260-4947-9af5-9af74eff913c" providerId="ADAL" clId="{FFCC98F8-C082-44AD-8633-ABBBCD976913}" dt="2022-03-04T14:37:07.467" v="13"/>
          <ac:spMkLst>
            <pc:docMk/>
            <pc:sldMk cId="109915936" sldId="489"/>
            <ac:spMk id="8" creationId="{AE54835D-9381-4683-A1B1-5576CCA24B9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pPr rtl="0"/>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78958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Incluso hoy en día todavía vemos que cuando ignora las regulaciones actuales, así como el sentido común, pone a las personas en peligro de lesiones o muerte.  </a:t>
            </a:r>
          </a:p>
        </p:txBody>
      </p:sp>
    </p:spTree>
    <p:extLst>
      <p:ext uri="{BB962C8B-B14F-4D97-AF65-F5344CB8AC3E}">
        <p14:creationId xmlns:p14="http://schemas.microsoft.com/office/powerpoint/2010/main" val="2375570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Aunque hoy tenemos mejores recursos de rescate en zanjas, la mayoría de las veces son una respuesta para la recuperación de cuerpos. </a:t>
            </a:r>
          </a:p>
        </p:txBody>
      </p:sp>
    </p:spTree>
    <p:extLst>
      <p:ext uri="{BB962C8B-B14F-4D97-AF65-F5344CB8AC3E}">
        <p14:creationId xmlns:p14="http://schemas.microsoft.com/office/powerpoint/2010/main" val="1738169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cifras de 2019 no se han publicado </a:t>
            </a:r>
          </a:p>
        </p:txBody>
      </p:sp>
    </p:spTree>
    <p:extLst>
      <p:ext uri="{BB962C8B-B14F-4D97-AF65-F5344CB8AC3E}">
        <p14:creationId xmlns:p14="http://schemas.microsoft.com/office/powerpoint/2010/main" val="3936008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3573296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Como puede ver, las cifras directamente relacionadas con los derrumbes comenzaron a aumentar considerablemente y luego comenzaron a disminuir después de que OSHA comenzara un nuevo Programa Nacional de Énfasis en Excavaciones y Apertura de Zanjas.  </a:t>
            </a:r>
          </a:p>
        </p:txBody>
      </p:sp>
    </p:spTree>
    <p:extLst>
      <p:ext uri="{BB962C8B-B14F-4D97-AF65-F5344CB8AC3E}">
        <p14:creationId xmlns:p14="http://schemas.microsoft.com/office/powerpoint/2010/main" val="2738598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Como puede ver, la Construcción Residencial es alta, pero la Construcción Civil Pesada es siempre una de las principales fuentes de incidentes de zanjas y excavaciones. </a:t>
            </a:r>
          </a:p>
        </p:txBody>
      </p:sp>
    </p:spTree>
    <p:extLst>
      <p:ext uri="{BB962C8B-B14F-4D97-AF65-F5344CB8AC3E}">
        <p14:creationId xmlns:p14="http://schemas.microsoft.com/office/powerpoint/2010/main" val="227688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Estoy seguro de que se está preguntando por qué se utilizan las estadísticas del año fiscal 2019 y la respuesta es que 2020 es un año con asterisco debido a la COVID-19.  </a:t>
            </a:r>
          </a:p>
          <a:p>
            <a:pPr rtl="0"/>
            <a:endParaRPr lang="en-US"/>
          </a:p>
          <a:p>
            <a:pPr rtl="0"/>
            <a:r>
              <a:rPr lang="es-US"/>
              <a:t>Tenga en cuenta que la protección contra caídas constituye la mayoría de las diez principales infracciones. Los Requisitos específicos de excavación (1926.651) se ubicaron entre los diez primeros. Es de esperar que el problema que causa la mayoría de las muertes en los proyectos de construcción sea el más citado. </a:t>
            </a:r>
          </a:p>
        </p:txBody>
      </p:sp>
    </p:spTree>
    <p:extLst>
      <p:ext uri="{BB962C8B-B14F-4D97-AF65-F5344CB8AC3E}">
        <p14:creationId xmlns:p14="http://schemas.microsoft.com/office/powerpoint/2010/main" val="674864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1926.651-652 - Los Requisitos específicos de excavación tienen un número significativo de citaciones intencionadas </a:t>
            </a:r>
          </a:p>
          <a:p>
            <a:pPr rtl="0"/>
            <a:endParaRPr lang="en-US"/>
          </a:p>
        </p:txBody>
      </p:sp>
    </p:spTree>
    <p:extLst>
      <p:ext uri="{BB962C8B-B14F-4D97-AF65-F5344CB8AC3E}">
        <p14:creationId xmlns:p14="http://schemas.microsoft.com/office/powerpoint/2010/main" val="4281359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En esta diapositiva se puede ver dónde busca la OSHA, lo que sería una excelente lista de verificación para una persona competente.  </a:t>
            </a:r>
          </a:p>
        </p:txBody>
      </p:sp>
    </p:spTree>
    <p:extLst>
      <p:ext uri="{BB962C8B-B14F-4D97-AF65-F5344CB8AC3E}">
        <p14:creationId xmlns:p14="http://schemas.microsoft.com/office/powerpoint/2010/main" val="392859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¿Cuál cree que es la razón por la que esta norma tiene un porcentaje tan alto de citaciones intencionadas?  </a:t>
            </a:r>
          </a:p>
          <a:p>
            <a:pPr rtl="0"/>
            <a:endParaRPr lang="en-US" dirty="0"/>
          </a:p>
          <a:p>
            <a:pPr rtl="0"/>
            <a:r>
              <a:rPr lang="es-US"/>
              <a:t>Creo que son dos, la primera razón es la respuesta a una solicitud de rescate de apertura de zanjas y excavaciones.   La cantidad de bomberos y personal de EMS y equipo especializado que debe responder al incidente.  Como puede ver en la foto de la derecha de Nueva York, tiene más de 60 miembros de intervención.  </a:t>
            </a:r>
          </a:p>
          <a:p>
            <a:pPr rtl="0"/>
            <a:endParaRPr lang="en-US" dirty="0"/>
          </a:p>
          <a:p>
            <a:pPr rtl="0"/>
            <a:r>
              <a:rPr lang="es-US"/>
              <a:t>La segunda razón es lo que yo denomino el síndrome de la “niña en el pozo”. El rescate y/o recuperación en este tipo de incidentes suele ser prolongado tardando en ocasiones horas o días. Esto generalmente atrae a los medios de comunicación, lo que aporta una gran cantidad de atención emocional. </a:t>
            </a:r>
          </a:p>
        </p:txBody>
      </p:sp>
    </p:spTree>
    <p:extLst>
      <p:ext uri="{BB962C8B-B14F-4D97-AF65-F5344CB8AC3E}">
        <p14:creationId xmlns:p14="http://schemas.microsoft.com/office/powerpoint/2010/main" val="2989217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971794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Debido a la “atención emocional” puesta en estos casos, los fiscales locales se involucran y se presentan cargos. El caso de Boston también trajo consigo ordenanzas locales que son paralelas a las normas de OSHA.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US"/>
              <a:t>EHS Today 17 de abril de 2017 https://www.ehstoday.com/construction/article/21918946/criminal-indictment-nearly-15-million-in-proposed-osha-fines-for-employer-involved-in-fatal-boston-trench-collapse</a:t>
            </a:r>
          </a:p>
          <a:p>
            <a:pPr marL="0" marR="0" lvl="0" indent="0" algn="l" defTabSz="914400" rtl="0" eaLnBrk="1" fontAlgn="auto" latinLnBrk="0" hangingPunct="1">
              <a:lnSpc>
                <a:spcPct val="100000"/>
              </a:lnSpc>
              <a:spcBef>
                <a:spcPts val="0"/>
              </a:spcBef>
              <a:spcAft>
                <a:spcPts val="0"/>
              </a:spcAft>
              <a:buClrTx/>
              <a:buSzTx/>
              <a:buFontTx/>
              <a:buNone/>
              <a:tabLst/>
              <a:defRPr/>
            </a:pPr>
            <a:r>
              <a:rPr lang="es-US"/>
              <a:t>Noticias de WBUR 5 de diciembre de 2019 - https://www.wbur.org/news/2019/12/05/atlantic-drain-service-trench-collapse-workers-killed-otto-sentencing</a:t>
            </a:r>
          </a:p>
          <a:p>
            <a:pPr marL="0" marR="0" lvl="0" indent="0" algn="l" defTabSz="914400" rtl="0" eaLnBrk="1" fontAlgn="auto" latinLnBrk="0" hangingPunct="1">
              <a:lnSpc>
                <a:spcPct val="100000"/>
              </a:lnSpc>
              <a:spcBef>
                <a:spcPts val="0"/>
              </a:spcBef>
              <a:spcAft>
                <a:spcPts val="0"/>
              </a:spcAft>
              <a:buClrTx/>
              <a:buSzTx/>
              <a:buFontTx/>
              <a:buNone/>
              <a:tabLst/>
              <a:defRPr/>
            </a:pPr>
            <a:r>
              <a:rPr lang="es-US"/>
              <a:t>Acusación penal, casi $1,5 millones en multas propuestas por OSHA para el empleador involucrado en el colapso fatal de la zanja de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s-US"/>
              <a:t>La OSHA ha denunciado a Atlantic Drain Service Co. Inc. por 18 infracciones, y la empresa y el propietario ahora se enfrentan a cargos de homicidio involuntario por la muerte de dos trabajadores el año pasado.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rtl="0"/>
            <a:r>
              <a:rPr lang="es-US"/>
              <a:t>Construction Junkie 30 de agosto de 2019 - https://www.constructionjunkie.com/blog/2019/8/30/2018-trench-collapse-death-leads-to-manslaughter-charge-for-colorado-contractor</a:t>
            </a:r>
          </a:p>
          <a:p>
            <a:pPr rtl="0"/>
            <a:r>
              <a:rPr lang="es-US"/>
              <a:t>Un comunicado de prensa de OSHA del 3 de enero de 2019 declaró que “ContractOne Inc. deliberadamente no usó un sistema de protección de zanjas en un sitio de construcción residencial donde los empleados estaban instalando líneas de agua. El empleador no realizó inspecciones regulares del sitio para corregir condiciones potencialmente peligrosas; no colocó pilotes de tierra excavados a una distancia segura de los bordes de la zanja; no proporcionó escaleras para la salida; y no utilizó los procedimientos adecuados de localización de servicios públicos durante las operaciones de excavación de zanjas. La compañía se enfrenta a multas de $57 463 ”. </a:t>
            </a:r>
          </a:p>
        </p:txBody>
      </p:sp>
    </p:spTree>
    <p:extLst>
      <p:ext uri="{BB962C8B-B14F-4D97-AF65-F5344CB8AC3E}">
        <p14:creationId xmlns:p14="http://schemas.microsoft.com/office/powerpoint/2010/main" val="1899466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Programa Nacional de Énfasis en Apertura de Zanjas y Excavaciones de OSHA debe revisarse si realiza este tipo de trabajo.  También le muestra que OSHA quiere hacer una serie de contactos a través de la divulgación, la educación y el cumplimiento.  </a:t>
            </a:r>
          </a:p>
        </p:txBody>
      </p:sp>
    </p:spTree>
    <p:extLst>
      <p:ext uri="{BB962C8B-B14F-4D97-AF65-F5344CB8AC3E}">
        <p14:creationId xmlns:p14="http://schemas.microsoft.com/office/powerpoint/2010/main" val="3926798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368191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Un buen video de OSHA que ofrece una maravillosa descripción general de la norma. </a:t>
            </a:r>
          </a:p>
        </p:txBody>
      </p:sp>
    </p:spTree>
    <p:extLst>
      <p:ext uri="{BB962C8B-B14F-4D97-AF65-F5344CB8AC3E}">
        <p14:creationId xmlns:p14="http://schemas.microsoft.com/office/powerpoint/2010/main" val="4054414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Al gestionar una operación de apertura de zanjas y excavaciones, estas tres palabras: Preparar, Proteger e Inspeccionar deben ser los puntos focales de su plan. </a:t>
            </a:r>
          </a:p>
        </p:txBody>
      </p:sp>
    </p:spTree>
    <p:extLst>
      <p:ext uri="{BB962C8B-B14F-4D97-AF65-F5344CB8AC3E}">
        <p14:creationId xmlns:p14="http://schemas.microsoft.com/office/powerpoint/2010/main" val="1636070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Prepárese asegurándose de tener todo el equipo, la capacitación y la supervisión adecuados. </a:t>
            </a:r>
          </a:p>
        </p:txBody>
      </p:sp>
    </p:spTree>
    <p:extLst>
      <p:ext uri="{BB962C8B-B14F-4D97-AF65-F5344CB8AC3E}">
        <p14:creationId xmlns:p14="http://schemas.microsoft.com/office/powerpoint/2010/main" val="36562180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Proteja a sus empleados con protección, apuntalamiento y/o inclinaciones/bancadas adecuadas.  </a:t>
            </a:r>
          </a:p>
        </p:txBody>
      </p:sp>
    </p:spTree>
    <p:extLst>
      <p:ext uri="{BB962C8B-B14F-4D97-AF65-F5344CB8AC3E}">
        <p14:creationId xmlns:p14="http://schemas.microsoft.com/office/powerpoint/2010/main" val="2505317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Inspeccione sus operaciones en busca de peligros y corríjalos de inmediato. </a:t>
            </a:r>
          </a:p>
        </p:txBody>
      </p:sp>
    </p:spTree>
    <p:extLst>
      <p:ext uri="{BB962C8B-B14F-4D97-AF65-F5344CB8AC3E}">
        <p14:creationId xmlns:p14="http://schemas.microsoft.com/office/powerpoint/2010/main" val="1079663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Cuando capacito a mis empleados sobre este peligro, quiero enfatizar estos 5 puntos. </a:t>
            </a:r>
          </a:p>
        </p:txBody>
      </p:sp>
    </p:spTree>
    <p:extLst>
      <p:ext uri="{BB962C8B-B14F-4D97-AF65-F5344CB8AC3E}">
        <p14:creationId xmlns:p14="http://schemas.microsoft.com/office/powerpoint/2010/main" val="2122119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Asegúrese de tener el acceso y las salidas adecuados en los intervalos adecuados.</a:t>
            </a:r>
          </a:p>
        </p:txBody>
      </p:sp>
    </p:spTree>
    <p:extLst>
      <p:ext uri="{BB962C8B-B14F-4D97-AF65-F5344CB8AC3E}">
        <p14:creationId xmlns:p14="http://schemas.microsoft.com/office/powerpoint/2010/main" val="423221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66529" rtl="0">
              <a:defRPr/>
            </a:pPr>
            <a:endParaRPr lang="en-US" altLang="en-US"/>
          </a:p>
        </p:txBody>
      </p:sp>
    </p:spTree>
    <p:extLst>
      <p:ext uri="{BB962C8B-B14F-4D97-AF65-F5344CB8AC3E}">
        <p14:creationId xmlns:p14="http://schemas.microsoft.com/office/powerpoint/2010/main" val="9415247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Apuntalamiento, protección y/o inclinaciones/bancadas antes de ingresar a la zanja</a:t>
            </a:r>
          </a:p>
        </p:txBody>
      </p:sp>
    </p:spTree>
    <p:extLst>
      <p:ext uri="{BB962C8B-B14F-4D97-AF65-F5344CB8AC3E}">
        <p14:creationId xmlns:p14="http://schemas.microsoft.com/office/powerpoint/2010/main" val="4096884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Asegúrese de mantener todos los materiales y las pilas de escombros al menos a dos pies de distancia del borde</a:t>
            </a:r>
          </a:p>
        </p:txBody>
      </p:sp>
    </p:spTree>
    <p:extLst>
      <p:ext uri="{BB962C8B-B14F-4D97-AF65-F5344CB8AC3E}">
        <p14:creationId xmlns:p14="http://schemas.microsoft.com/office/powerpoint/2010/main" val="35283458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Tener drenaje u otros medios para eliminar el agua estancada antes de ingresar a la zanja. </a:t>
            </a:r>
          </a:p>
        </p:txBody>
      </p:sp>
    </p:spTree>
    <p:extLst>
      <p:ext uri="{BB962C8B-B14F-4D97-AF65-F5344CB8AC3E}">
        <p14:creationId xmlns:p14="http://schemas.microsoft.com/office/powerpoint/2010/main" val="3548896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Asegúrese de que la persona competente inspeccione la zanja al comienzo de cada turno o después de algún tipo de evento meteorológico.  También debe inspeccionar la zanja antes de entrar, siempre ponga su seguridad en sus propias manos. </a:t>
            </a:r>
          </a:p>
        </p:txBody>
      </p:sp>
    </p:spTree>
    <p:extLst>
      <p:ext uri="{BB962C8B-B14F-4D97-AF65-F5344CB8AC3E}">
        <p14:creationId xmlns:p14="http://schemas.microsoft.com/office/powerpoint/2010/main" val="25337491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Hemos agregado “Manténgase al margen” porque si no es seguro, debe mantenerse alejado.  Es sólo sentido común.</a:t>
            </a:r>
          </a:p>
          <a:p>
            <a:pPr rtl="0"/>
            <a:endParaRPr lang="en-US"/>
          </a:p>
          <a:p>
            <a:pPr rtl="0"/>
            <a:r>
              <a:rPr lang="es-US"/>
              <a:t> </a:t>
            </a:r>
          </a:p>
        </p:txBody>
      </p:sp>
    </p:spTree>
    <p:extLst>
      <p:ext uri="{BB962C8B-B14F-4D97-AF65-F5344CB8AC3E}">
        <p14:creationId xmlns:p14="http://schemas.microsoft.com/office/powerpoint/2010/main" val="3394583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Estas fotos de construcción antiguas muestran cómo se hizo.  No tenían reglas a seguir y parece que no se aplicaba el sentido común.  ¿Cuál fue el problema, la falta de entendimiento o simplemente "así es como lo hacemos"? Si se mantuvieran buenos registros, uno se pregunta cuántos trabajadores murieron en las zanjas cuando se tomaron estas fotos.</a:t>
            </a:r>
          </a:p>
        </p:txBody>
      </p:sp>
    </p:spTree>
    <p:extLst>
      <p:ext uri="{BB962C8B-B14F-4D97-AF65-F5344CB8AC3E}">
        <p14:creationId xmlns:p14="http://schemas.microsoft.com/office/powerpoint/2010/main" val="414815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Cabría cuestionar la fiabilidad de la protección que se estaba utilizando, así como el equipo pesado. En la imagen de la derecha, puede ver que se ha instalado apuntalamiento.</a:t>
            </a:r>
          </a:p>
          <a:p>
            <a:pPr rtl="0"/>
            <a:endParaRPr lang="en-US" dirty="0"/>
          </a:p>
        </p:txBody>
      </p:sp>
    </p:spTree>
    <p:extLst>
      <p:ext uri="{BB962C8B-B14F-4D97-AF65-F5344CB8AC3E}">
        <p14:creationId xmlns:p14="http://schemas.microsoft.com/office/powerpoint/2010/main" val="201524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seguridad no era una prioridad en estos tiempos. Pero, como puede ver, parecen entender que los bancos en la excavación más grande (a la derecha) y la protegieron con apuntalamiento. </a:t>
            </a:r>
          </a:p>
        </p:txBody>
      </p:sp>
    </p:spTree>
    <p:extLst>
      <p:ext uri="{BB962C8B-B14F-4D97-AF65-F5344CB8AC3E}">
        <p14:creationId xmlns:p14="http://schemas.microsoft.com/office/powerpoint/2010/main" val="393420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Algunos de los problemas y peligros básicos de los que hablaremos en este curso se pueden ver en estas fotos. </a:t>
            </a:r>
          </a:p>
        </p:txBody>
      </p:sp>
    </p:spTree>
    <p:extLst>
      <p:ext uri="{BB962C8B-B14F-4D97-AF65-F5344CB8AC3E}">
        <p14:creationId xmlns:p14="http://schemas.microsoft.com/office/powerpoint/2010/main" val="718126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Al analizar el pasado, podemos ver que a veces abordan el acceso y la protección, pero estaban expuestos a los riesgos de los vehículos.</a:t>
            </a:r>
          </a:p>
        </p:txBody>
      </p:sp>
    </p:spTree>
    <p:extLst>
      <p:ext uri="{BB962C8B-B14F-4D97-AF65-F5344CB8AC3E}">
        <p14:creationId xmlns:p14="http://schemas.microsoft.com/office/powerpoint/2010/main" val="2822177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Esta es la respuesta de rescate de zanjas de esa era. </a:t>
            </a:r>
          </a:p>
        </p:txBody>
      </p:sp>
    </p:spTree>
    <p:extLst>
      <p:ext uri="{BB962C8B-B14F-4D97-AF65-F5344CB8AC3E}">
        <p14:creationId xmlns:p14="http://schemas.microsoft.com/office/powerpoint/2010/main" val="1572520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686433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747682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Tree>
    <p:extLst>
      <p:ext uri="{BB962C8B-B14F-4D97-AF65-F5344CB8AC3E}">
        <p14:creationId xmlns:p14="http://schemas.microsoft.com/office/powerpoint/2010/main" val="2004085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a:p>
          <a:p>
            <a:pPr rtl="0"/>
            <a:r>
              <a:rPr lang="es-US"/>
              <a:t>Insert or Drag and Drop Image Here</a:t>
            </a:r>
          </a:p>
          <a:p>
            <a:pPr rtl="0"/>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3161324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2825004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a:p>
          <a:p>
            <a:pPr rtl="0"/>
            <a:r>
              <a:rPr lang="es-US"/>
              <a:t>Insert or Drag and Drop Image Here</a:t>
            </a:r>
          </a:p>
          <a:p>
            <a:pPr rtl="0"/>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495839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1042589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87195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6.png"/><Relationship Id="rId4" Type="http://schemas.openxmlformats.org/officeDocument/2006/relationships/notesSlide" Target="../notesSlides/notesSlide23.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2.png"/><Relationship Id="rId4" Type="http://schemas.openxmlformats.org/officeDocument/2006/relationships/notesSlide" Target="../notesSlides/notesSlide28.xml"/></Relationships>
</file>

<file path=ppt/slides/_rels/slide4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rtlCol="0">
            <a:normAutofit/>
          </a:bodyPr>
          <a:lstStyle/>
          <a:p>
            <a:pPr rtl="0"/>
            <a:r>
              <a:rPr lang="es-US" sz="5400">
                <a:latin typeface="Nunito Light" pitchFamily="2" charset="77"/>
              </a:rPr>
              <a:t>Introducción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rtlCol="0">
            <a:normAutofit fontScale="92500"/>
          </a:bodyPr>
          <a:lstStyle/>
          <a:p>
            <a:pPr rtl="0"/>
            <a:r>
              <a:rPr lang="es-US" sz="1400" dirty="0"/>
              <a:t>Oct. de 2021 – Sep. </a:t>
            </a:r>
            <a:r>
              <a:rPr lang="es-US" sz="1400"/>
              <a:t>de 2022</a:t>
            </a:r>
            <a:endParaRPr lang="es-US" sz="1400"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365009" cy="2400451"/>
          </a:xfrm>
        </p:spPr>
        <p:txBody>
          <a:bodyPr rtlCol="0">
            <a:normAutofit fontScale="92500" lnSpcReduction="10000"/>
          </a:bodyPr>
          <a:lstStyle/>
          <a:p>
            <a:pPr lvl="0" rtl="0"/>
            <a:r>
              <a:rPr lang="es-US" sz="6600"/>
              <a:t>Riesgos en apertura de zanjas y excavaciones </a:t>
            </a:r>
            <a:br>
              <a:rPr lang="es-US" sz="6600"/>
            </a:br>
            <a:r>
              <a:rPr lang="es-US" sz="6600"/>
              <a:t>en la construcción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normAutofit/>
          </a:bodyPr>
          <a:lstStyle/>
          <a:p>
            <a:pPr rtl="0"/>
            <a:r>
              <a:rPr lang="es-US" sz="1600"/>
              <a:t>Becas de capacitación Susan Harwood 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spcAft>
                <a:spcPts val="1200"/>
              </a:spcAft>
            </a:pPr>
            <a:r>
              <a:rPr lang="es-US" sz="2000"/>
              <a:t>Proporcionar un lugar de trabajo sin riesgos reconocidos y cumplir las normas </a:t>
            </a:r>
            <a:br>
              <a:rPr lang="es-US" sz="2000"/>
            </a:br>
            <a:r>
              <a:rPr lang="es-US" sz="2000"/>
              <a:t>de la OSHA.</a:t>
            </a:r>
          </a:p>
          <a:p>
            <a:pPr rtl="0">
              <a:lnSpc>
                <a:spcPct val="100000"/>
              </a:lnSpc>
              <a:spcBef>
                <a:spcPts val="600"/>
              </a:spcBef>
              <a:spcAft>
                <a:spcPts val="1200"/>
              </a:spcAft>
            </a:pPr>
            <a:r>
              <a:rPr lang="es-US" sz="2000"/>
              <a:t>Proporcionar la capacitación sobre seguridad y salud requerida según las normas de la OSHA.</a:t>
            </a:r>
          </a:p>
          <a:p>
            <a:pPr rtl="0">
              <a:lnSpc>
                <a:spcPct val="100000"/>
              </a:lnSpc>
              <a:spcBef>
                <a:spcPts val="600"/>
              </a:spcBef>
              <a:spcAft>
                <a:spcPts val="1200"/>
              </a:spcAft>
            </a:pPr>
            <a:r>
              <a:rPr lang="es-US" sz="2000"/>
              <a:t>Llevar registros de lesiones y enfermedades.</a:t>
            </a:r>
          </a:p>
          <a:p>
            <a:pPr rtl="0">
              <a:lnSpc>
                <a:spcPct val="100000"/>
              </a:lnSpc>
              <a:spcBef>
                <a:spcPts val="600"/>
              </a:spcBef>
              <a:spcAft>
                <a:spcPts val="1200"/>
              </a:spcAft>
            </a:pPr>
            <a:r>
              <a:rPr lang="es-US" sz="2000"/>
              <a:t>Proporcionar exámenes médicos cuando así lo requieran las normas de la OSHA </a:t>
            </a:r>
            <a:br>
              <a:rPr lang="es-US" sz="2000"/>
            </a:br>
            <a:r>
              <a:rPr lang="es-US" sz="2000"/>
              <a:t>y dar a sus trabajadores acceso a la información acerca de los riesgos a los que están expuestos y al historial médico.</a:t>
            </a:r>
          </a:p>
          <a:p>
            <a:pPr rtl="0">
              <a:lnSpc>
                <a:spcPct val="100000"/>
              </a:lnSpc>
              <a:spcBef>
                <a:spcPts val="600"/>
              </a:spcBef>
              <a:spcAft>
                <a:spcPts val="1200"/>
              </a:spcAft>
            </a:pPr>
            <a:r>
              <a:rPr lang="es-US" sz="2000"/>
              <a:t>No discriminar a los trabajadores que hagan valer sus derechos en virtud de la Ley (Sección 11(c)).</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Responsabilidades del empleador</a:t>
            </a:r>
          </a:p>
        </p:txBody>
      </p:sp>
      <p:sp>
        <p:nvSpPr>
          <p:cNvPr id="8" name="Content Placeholder 3">
            <a:extLst>
              <a:ext uri="{FF2B5EF4-FFF2-40B4-BE49-F238E27FC236}">
                <a16:creationId xmlns:a16="http://schemas.microsoft.com/office/drawing/2014/main" id="{6C10AC41-E4FE-420D-A00A-C1B5D2A9700C}"/>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409978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spcAft>
                <a:spcPts val="1200"/>
              </a:spcAft>
            </a:pPr>
            <a:r>
              <a:rPr lang="es-US" sz="2000"/>
              <a:t>Publicar citaciones y avisos de verificación de correcciones de la OSHA.</a:t>
            </a:r>
          </a:p>
          <a:p>
            <a:pPr rtl="0">
              <a:lnSpc>
                <a:spcPct val="100000"/>
              </a:lnSpc>
              <a:spcBef>
                <a:spcPts val="600"/>
              </a:spcBef>
              <a:spcAft>
                <a:spcPts val="1200"/>
              </a:spcAft>
            </a:pPr>
            <a:r>
              <a:rPr lang="es-US" sz="2000"/>
              <a:t>Proporcionar equipos de protección individual (PPE, por sus siglas en inglés) </a:t>
            </a:r>
            <a:br>
              <a:rPr lang="es-US" sz="2000"/>
            </a:br>
            <a:r>
              <a:rPr lang="es-US" sz="2000"/>
              <a:t>y pagar por ellos.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Responsabilidades del empleador</a:t>
            </a:r>
          </a:p>
        </p:txBody>
      </p:sp>
      <p:sp>
        <p:nvSpPr>
          <p:cNvPr id="8" name="Content Placeholder 3">
            <a:extLst>
              <a:ext uri="{FF2B5EF4-FFF2-40B4-BE49-F238E27FC236}">
                <a16:creationId xmlns:a16="http://schemas.microsoft.com/office/drawing/2014/main" id="{AE54835D-9381-4683-A1B1-5576CCA24B9B}"/>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09915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r>
              <a:rPr lang="es-US" sz="2000"/>
              <a:t>Los trabajadores pueden plantear sus preocupaciones acerca de la salud y seguridad en el lugar de trabajo a sus empleadores sin temor de ser despedidos </a:t>
            </a:r>
            <a:br>
              <a:rPr lang="es-US" sz="2000"/>
            </a:br>
            <a:r>
              <a:rPr lang="es-US" sz="2000"/>
              <a:t>o discriminados, siempre y cuando las reclamaciones se realicen de buena fe. </a:t>
            </a:r>
          </a:p>
          <a:p>
            <a:pPr rtl="0">
              <a:lnSpc>
                <a:spcPct val="100000"/>
              </a:lnSpc>
              <a:spcBef>
                <a:spcPts val="600"/>
              </a:spcBef>
            </a:pPr>
            <a:r>
              <a:rPr lang="es-US" sz="2000"/>
              <a:t>Los trabajadores pueden presentar una reclamación ante la OSHA si creen que existe una infracción de las normas de salud y seguridad, o si existe una situación de peligro inminente en el lugar de trabajo. </a:t>
            </a:r>
          </a:p>
          <a:p>
            <a:pPr rtl="0">
              <a:lnSpc>
                <a:spcPct val="100000"/>
              </a:lnSpc>
              <a:spcBef>
                <a:spcPts val="600"/>
              </a:spcBef>
            </a:pPr>
            <a:r>
              <a:rPr lang="es-US" sz="2000"/>
              <a:t>Los reglamentos de la OSHA protegen a los trabajadores que presentan reclamaciones ante sus empleadores respecto a condiciones inseguras o poco saludables en el lugar de trabajo. </a:t>
            </a:r>
          </a:p>
          <a:p>
            <a:pPr rtl="0">
              <a:lnSpc>
                <a:spcPct val="100000"/>
              </a:lnSpc>
              <a:spcBef>
                <a:spcPts val="600"/>
              </a:spcBef>
            </a:pPr>
            <a:r>
              <a:rPr lang="es-US" sz="2000"/>
              <a:t>Los trabajadores pueden solicitar que no se divulgue su nombre al empleador.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Reclamar o solicitar correcciones</a:t>
            </a:r>
          </a:p>
        </p:txBody>
      </p:sp>
      <p:sp>
        <p:nvSpPr>
          <p:cNvPr id="8" name="Content Placeholder 3">
            <a:extLst>
              <a:ext uri="{FF2B5EF4-FFF2-40B4-BE49-F238E27FC236}">
                <a16:creationId xmlns:a16="http://schemas.microsoft.com/office/drawing/2014/main" id="{2FA323CC-8212-442D-9CAE-B5A6C293A4F2}"/>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89976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58241" cy="4650815"/>
          </a:xfrm>
        </p:spPr>
        <p:txBody>
          <a:bodyPr rtlCol="0">
            <a:normAutofit/>
          </a:bodyPr>
          <a:lstStyle/>
          <a:p>
            <a:pPr rtl="0">
              <a:lnSpc>
                <a:spcPct val="100000"/>
              </a:lnSpc>
              <a:spcBef>
                <a:spcPts val="600"/>
              </a:spcBef>
            </a:pPr>
            <a:r>
              <a:rPr lang="es-US" sz="2000"/>
              <a:t>Si un trabajador presenta una reclamación, tiene el derecho de saber qué medidas ha tomado la OSHA respecto de dicha reclamación y solicitar una revisión si no </a:t>
            </a:r>
            <a:br>
              <a:rPr lang="es-US" sz="2000"/>
            </a:br>
            <a:r>
              <a:rPr lang="es-US" sz="2000"/>
              <a:t>se realiza una inspección.</a:t>
            </a:r>
          </a:p>
          <a:p>
            <a:pPr rtl="0">
              <a:lnSpc>
                <a:spcPct val="100000"/>
              </a:lnSpc>
              <a:spcBef>
                <a:spcPts val="600"/>
              </a:spcBef>
            </a:pPr>
            <a:r>
              <a:rPr lang="es-US" sz="2000"/>
              <a:t>Puede encontrar más información relativa a los derechos de los trabajadores </a:t>
            </a:r>
            <a:br>
              <a:rPr lang="es-US" sz="2000"/>
            </a:br>
            <a:r>
              <a:rPr lang="es-US" sz="2000"/>
              <a:t>y al procedimiento de presentación de reclamaciones en el sitio web de OSHA, </a:t>
            </a:r>
            <a:br>
              <a:rPr lang="es-US" sz="2000"/>
            </a:br>
            <a:r>
              <a:rPr lang="es-US" sz="2000"/>
              <a:t>en </a:t>
            </a:r>
            <a:r>
              <a:rPr lang="es-US" sz="2000">
                <a:hlinkClick r:id="rId2"/>
              </a:rPr>
              <a:t>www.osha.gov/as/opa/worker/complain.html</a:t>
            </a:r>
            <a:r>
              <a:rPr lang="es-US" sz="2000"/>
              <a:t>.</a:t>
            </a:r>
            <a:endParaRPr lang="en-US" altLang="en-US" sz="2000"/>
          </a:p>
          <a:p>
            <a:pPr rtl="0">
              <a:lnSpc>
                <a:spcPct val="100000"/>
              </a:lnSpc>
              <a:spcBef>
                <a:spcPts val="600"/>
              </a:spcBef>
            </a:pPr>
            <a:r>
              <a:rPr lang="es-US" sz="2000"/>
              <a:t>NOTA: A menudo, la mejor forma, y la más rápida, de corregir una situación </a:t>
            </a:r>
            <a:br>
              <a:rPr lang="es-US" sz="2000"/>
            </a:br>
            <a:r>
              <a:rPr lang="es-US" sz="2000"/>
              <a:t>de riesgo es notificar a su supervisor o empleador al respecto.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Reclamar o solicitar correcciones</a:t>
            </a:r>
          </a:p>
        </p:txBody>
      </p:sp>
      <p:sp>
        <p:nvSpPr>
          <p:cNvPr id="7" name="Content Placeholder 3">
            <a:extLst>
              <a:ext uri="{FF2B5EF4-FFF2-40B4-BE49-F238E27FC236}">
                <a16:creationId xmlns:a16="http://schemas.microsoft.com/office/drawing/2014/main" id="{E801BC76-152D-435D-9E1B-137BDDF4C85F}"/>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908124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rtlCol="0">
            <a:normAutofit/>
          </a:bodyPr>
          <a:lstStyle/>
          <a:p>
            <a:pPr marL="109537" indent="0" rtl="0">
              <a:lnSpc>
                <a:spcPct val="120000"/>
              </a:lnSpc>
              <a:spcBef>
                <a:spcPts val="600"/>
              </a:spcBef>
              <a:buNone/>
            </a:pPr>
            <a:r>
              <a:rPr lang="es-US" sz="2000" b="1"/>
              <a:t>La protección contra represalias en el lugar de trabajo significa que un empleador </a:t>
            </a:r>
            <a:br>
              <a:rPr lang="es-US" sz="2000" b="1"/>
            </a:br>
            <a:r>
              <a:rPr lang="es-US" sz="2000" b="1"/>
              <a:t>no puede tomar "medidas perjudiciales" contra los trabajadores, tales como:</a:t>
            </a:r>
          </a:p>
          <a:p>
            <a:pPr marL="109537" indent="0" rtl="0">
              <a:lnSpc>
                <a:spcPct val="120000"/>
              </a:lnSpc>
              <a:spcBef>
                <a:spcPts val="600"/>
              </a:spcBef>
              <a:buNone/>
            </a:pPr>
            <a:endParaRPr lang="en-US" altLang="en-US" sz="900" b="1" dirty="0"/>
          </a:p>
          <a:p>
            <a:pPr marL="365125" indent="-255588" rtl="0">
              <a:lnSpc>
                <a:spcPct val="100000"/>
              </a:lnSpc>
              <a:spcBef>
                <a:spcPts val="600"/>
              </a:spcBef>
              <a:spcAft>
                <a:spcPts val="1200"/>
              </a:spcAft>
            </a:pPr>
            <a:r>
              <a:rPr lang="es-US" sz="2000"/>
              <a:t>Despido o desvinculación laboral	</a:t>
            </a:r>
          </a:p>
          <a:p>
            <a:pPr marL="365125" indent="-255588" rtl="0">
              <a:lnSpc>
                <a:spcPct val="100000"/>
              </a:lnSpc>
              <a:spcBef>
                <a:spcPts val="600"/>
              </a:spcBef>
              <a:spcAft>
                <a:spcPts val="1200"/>
              </a:spcAft>
            </a:pPr>
            <a:r>
              <a:rPr lang="es-US" sz="2000"/>
              <a:t>Lista negra (interferir intencionalmente con la capacidad de un empleado para obtener </a:t>
            </a:r>
            <a:br>
              <a:rPr lang="es-US" sz="2000"/>
            </a:br>
            <a:r>
              <a:rPr lang="es-US" sz="2000"/>
              <a:t>un empleo futuro)</a:t>
            </a:r>
          </a:p>
          <a:p>
            <a:pPr marL="365125" indent="-255588" rtl="0">
              <a:lnSpc>
                <a:spcPct val="100000"/>
              </a:lnSpc>
              <a:spcBef>
                <a:spcPts val="600"/>
              </a:spcBef>
              <a:spcAft>
                <a:spcPts val="1200"/>
              </a:spcAft>
            </a:pPr>
            <a:r>
              <a:rPr lang="es-US" sz="2000"/>
              <a:t>Degradación a un puesto de menor jerarquía</a:t>
            </a:r>
          </a:p>
          <a:p>
            <a:pPr marL="365125" indent="-255588" rtl="0">
              <a:lnSpc>
                <a:spcPct val="100000"/>
              </a:lnSpc>
              <a:spcBef>
                <a:spcPts val="600"/>
              </a:spcBef>
              <a:spcAft>
                <a:spcPts val="1200"/>
              </a:spcAft>
            </a:pPr>
            <a:r>
              <a:rPr lang="es-US" sz="2000"/>
              <a:t>Denegar horas extras o ascensos</a:t>
            </a:r>
          </a:p>
          <a:p>
            <a:pPr marL="365125" indent="-255588" rtl="0">
              <a:lnSpc>
                <a:spcPct val="100000"/>
              </a:lnSpc>
              <a:spcBef>
                <a:spcPts val="600"/>
              </a:spcBef>
              <a:spcAft>
                <a:spcPts val="1200"/>
              </a:spcAft>
            </a:pPr>
            <a:r>
              <a:rPr lang="es-US" sz="2000"/>
              <a:t>Aplicar sanciones disciplinarias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928244" cy="914400"/>
          </a:xfrm>
        </p:spPr>
        <p:txBody>
          <a:bodyPr rtlCol="0">
            <a:noAutofit/>
          </a:bodyPr>
          <a:lstStyle/>
          <a:p>
            <a:pPr rtl="0">
              <a:lnSpc>
                <a:spcPct val="120000"/>
              </a:lnSpc>
              <a:spcBef>
                <a:spcPts val="600"/>
              </a:spcBef>
            </a:pPr>
            <a:r>
              <a:rPr lang="es-US" sz="2500"/>
              <a:t>Protección contra represalias en el lugar de trabajo</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087025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rtlCol="0">
            <a:normAutofit/>
          </a:bodyPr>
          <a:lstStyle/>
          <a:p>
            <a:pPr marL="365125" indent="-255588" rtl="0">
              <a:lnSpc>
                <a:spcPct val="100000"/>
              </a:lnSpc>
              <a:spcBef>
                <a:spcPts val="600"/>
              </a:spcBef>
              <a:spcAft>
                <a:spcPts val="1200"/>
              </a:spcAft>
            </a:pPr>
            <a:r>
              <a:rPr lang="es-US" sz="2000"/>
              <a:t>Negar beneficios</a:t>
            </a:r>
          </a:p>
          <a:p>
            <a:pPr marL="365125" lvl="0" indent="-255588" rtl="0">
              <a:lnSpc>
                <a:spcPct val="100000"/>
              </a:lnSpc>
              <a:spcBef>
                <a:spcPts val="600"/>
              </a:spcBef>
              <a:spcAft>
                <a:spcPts val="1200"/>
              </a:spcAft>
            </a:pPr>
            <a:r>
              <a:rPr lang="es-US" sz="2000">
                <a:solidFill>
                  <a:prstClr val="black"/>
                </a:solidFill>
              </a:rPr>
              <a:t>No contratar o no recontratar</a:t>
            </a:r>
          </a:p>
          <a:p>
            <a:pPr marL="365125" lvl="0" indent="-255588" rtl="0">
              <a:lnSpc>
                <a:spcPct val="100000"/>
              </a:lnSpc>
              <a:spcBef>
                <a:spcPts val="600"/>
              </a:spcBef>
              <a:spcAft>
                <a:spcPts val="1200"/>
              </a:spcAft>
            </a:pPr>
            <a:r>
              <a:rPr lang="es-US" sz="2000">
                <a:solidFill>
                  <a:prstClr val="black"/>
                </a:solidFill>
              </a:rPr>
              <a:t>Intimidación o acoso</a:t>
            </a:r>
          </a:p>
          <a:p>
            <a:pPr marL="365125" lvl="0" indent="-255588" rtl="0">
              <a:lnSpc>
                <a:spcPct val="100000"/>
              </a:lnSpc>
              <a:spcBef>
                <a:spcPts val="600"/>
              </a:spcBef>
              <a:spcAft>
                <a:spcPts val="1200"/>
              </a:spcAft>
            </a:pPr>
            <a:r>
              <a:rPr lang="es-US" sz="2000">
                <a:solidFill>
                  <a:prstClr val="black"/>
                </a:solidFill>
              </a:rPr>
              <a:t>Amenazas</a:t>
            </a:r>
          </a:p>
          <a:p>
            <a:pPr marL="365125" lvl="0" indent="-255588" rtl="0">
              <a:lnSpc>
                <a:spcPct val="100000"/>
              </a:lnSpc>
              <a:spcBef>
                <a:spcPts val="600"/>
              </a:spcBef>
              <a:spcAft>
                <a:spcPts val="1200"/>
              </a:spcAft>
            </a:pPr>
            <a:r>
              <a:rPr lang="es-US" sz="2000">
                <a:solidFill>
                  <a:prstClr val="black"/>
                </a:solidFill>
              </a:rPr>
              <a:t>Reasignación a un puesto menos deseable o acciones que afecten a las perspectivas </a:t>
            </a:r>
            <a:br>
              <a:rPr lang="es-US" sz="2000">
                <a:solidFill>
                  <a:prstClr val="black"/>
                </a:solidFill>
              </a:rPr>
            </a:br>
            <a:r>
              <a:rPr lang="es-US" sz="2000">
                <a:solidFill>
                  <a:prstClr val="black"/>
                </a:solidFill>
              </a:rPr>
              <a:t>de ascenso (como excluir a un empleado de las reuniones de capacitación)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2500"/>
              <a:t>Protección contra represalias en el lugar de trabajo</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648940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rtlCol="0">
            <a:normAutofit/>
          </a:bodyPr>
          <a:lstStyle/>
          <a:p>
            <a:pPr marL="365125" indent="-255588" rtl="0">
              <a:lnSpc>
                <a:spcPct val="100000"/>
              </a:lnSpc>
              <a:spcBef>
                <a:spcPts val="600"/>
              </a:spcBef>
              <a:spcAft>
                <a:spcPts val="1200"/>
              </a:spcAft>
            </a:pPr>
            <a:r>
              <a:rPr lang="es-US" sz="2000"/>
              <a:t>Reducir la paga o las horas  </a:t>
            </a:r>
          </a:p>
          <a:p>
            <a:pPr marL="365125" indent="-255588" rtl="0">
              <a:lnSpc>
                <a:spcPct val="100000"/>
              </a:lnSpc>
              <a:spcBef>
                <a:spcPts val="600"/>
              </a:spcBef>
              <a:spcAft>
                <a:spcPts val="1200"/>
              </a:spcAft>
            </a:pPr>
            <a:r>
              <a:rPr lang="es-US" sz="2000"/>
              <a:t>Acciones más sutiles, como aislar, condenar al ostracismo, burlarse o acusar falsamente </a:t>
            </a:r>
            <a:br>
              <a:rPr lang="es-US" sz="2000"/>
            </a:br>
            <a:r>
              <a:rPr lang="es-US" sz="2000"/>
              <a:t>al empleado de bajo rendimiento.  </a:t>
            </a:r>
          </a:p>
          <a:p>
            <a:pPr marL="365125" indent="-255588" rtl="0">
              <a:lnSpc>
                <a:spcPct val="100000"/>
              </a:lnSpc>
              <a:spcBef>
                <a:spcPts val="600"/>
              </a:spcBef>
              <a:spcAft>
                <a:spcPts val="1200"/>
              </a:spcAft>
            </a:pPr>
            <a:r>
              <a:rPr lang="es-US" sz="2000"/>
              <a:t>Despido constructivo (renunciar cuando un empleador hace que las condiciones de trabajo sean intolerables debido a la actividad protegida del empleado)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2500"/>
              <a:t>Protección contra represalias en el lugar de trabajo</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301226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253330" cy="4650815"/>
          </a:xfrm>
        </p:spPr>
        <p:txBody>
          <a:bodyPr rtlCol="0">
            <a:normAutofit/>
          </a:bodyPr>
          <a:lstStyle/>
          <a:p>
            <a:pPr marL="109537" indent="0" rtl="0">
              <a:lnSpc>
                <a:spcPct val="120000"/>
              </a:lnSpc>
              <a:spcBef>
                <a:spcPts val="600"/>
              </a:spcBef>
              <a:buNone/>
            </a:pPr>
            <a:r>
              <a:rPr lang="es-US" sz="2000" b="1"/>
              <a:t>Los trabajadores pueden presentar una reclamación de denunciante dentro de los 30 días posteriores al incidente, por los siguientes medios:</a:t>
            </a:r>
          </a:p>
          <a:p>
            <a:pPr marL="365125" indent="-255588" rtl="0">
              <a:lnSpc>
                <a:spcPct val="120000"/>
              </a:lnSpc>
              <a:spcBef>
                <a:spcPts val="600"/>
              </a:spcBef>
            </a:pPr>
            <a:r>
              <a:rPr lang="es-US" sz="2000"/>
              <a:t>Internet</a:t>
            </a:r>
          </a:p>
          <a:p>
            <a:pPr marL="365125" indent="-255588" rtl="0">
              <a:lnSpc>
                <a:spcPct val="120000"/>
              </a:lnSpc>
              <a:spcBef>
                <a:spcPts val="600"/>
              </a:spcBef>
            </a:pPr>
            <a:r>
              <a:rPr lang="es-US" sz="2000"/>
              <a:t>Fax</a:t>
            </a:r>
          </a:p>
          <a:p>
            <a:pPr marL="365125" indent="-255588" rtl="0">
              <a:lnSpc>
                <a:spcPct val="120000"/>
              </a:lnSpc>
              <a:spcBef>
                <a:spcPts val="600"/>
              </a:spcBef>
            </a:pPr>
            <a:r>
              <a:rPr lang="es-US" sz="2000"/>
              <a:t>Correo </a:t>
            </a:r>
          </a:p>
          <a:p>
            <a:pPr marL="365125" indent="-255588" rtl="0">
              <a:lnSpc>
                <a:spcPct val="120000"/>
              </a:lnSpc>
              <a:spcBef>
                <a:spcPts val="600"/>
              </a:spcBef>
            </a:pPr>
            <a:r>
              <a:rPr lang="es-US" sz="2000"/>
              <a:t>Teléfono </a:t>
            </a:r>
          </a:p>
          <a:p>
            <a:pPr marL="365125" indent="-255588" rtl="0">
              <a:lnSpc>
                <a:spcPct val="120000"/>
              </a:lnSpc>
              <a:spcBef>
                <a:spcPts val="600"/>
              </a:spcBef>
            </a:pPr>
            <a:r>
              <a:rPr lang="es-US" sz="2000"/>
              <a:t>En persona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Cómo presentar una queja de salud o seguridad </a:t>
            </a:r>
          </a:p>
        </p:txBody>
      </p:sp>
      <p:sp>
        <p:nvSpPr>
          <p:cNvPr id="10" name="Content Placeholder 3">
            <a:extLst>
              <a:ext uri="{FF2B5EF4-FFF2-40B4-BE49-F238E27FC236}">
                <a16:creationId xmlns:a16="http://schemas.microsoft.com/office/drawing/2014/main" id="{FA28C1D9-3161-4F8E-AD59-9428EFB2E518}"/>
              </a:ext>
            </a:extLst>
          </p:cNvPr>
          <p:cNvSpPr>
            <a:spLocks noGrp="1"/>
          </p:cNvSpPr>
          <p:nvPr>
            <p:ph sz="quarter" idx="14"/>
          </p:nvPr>
        </p:nvSpPr>
        <p:spPr>
          <a:xfrm>
            <a:off x="730568" y="6504305"/>
            <a:ext cx="4333875" cy="246063"/>
          </a:xfrm>
        </p:spPr>
        <p:txBody>
          <a:bodyPr rtlCol="0"/>
          <a:lstStyle/>
          <a:p>
            <a:pPr rtl="0"/>
            <a:r>
              <a:rPr lang="es-US"/>
              <a:t>Introducción</a:t>
            </a:r>
          </a:p>
        </p:txBody>
      </p:sp>
    </p:spTree>
    <p:extLst>
      <p:ext uri="{BB962C8B-B14F-4D97-AF65-F5344CB8AC3E}">
        <p14:creationId xmlns:p14="http://schemas.microsoft.com/office/powerpoint/2010/main" val="2402265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BAFF60-860A-41ED-A3DC-0200DF0C4A22}"/>
              </a:ext>
            </a:extLst>
          </p:cNvPr>
          <p:cNvSpPr>
            <a:spLocks noGrp="1"/>
          </p:cNvSpPr>
          <p:nvPr>
            <p:ph type="body" sz="quarter" idx="10"/>
          </p:nvPr>
        </p:nvSpPr>
        <p:spPr/>
        <p:txBody>
          <a:bodyPr rtlCol="0">
            <a:normAutofit/>
          </a:bodyPr>
          <a:lstStyle/>
          <a:p>
            <a:pPr rtl="0">
              <a:spcBef>
                <a:spcPts val="600"/>
              </a:spcBef>
              <a:spcAft>
                <a:spcPts val="1200"/>
              </a:spcAft>
            </a:pPr>
            <a:r>
              <a:rPr lang="es-US" sz="2400"/>
              <a:t>El problema</a:t>
            </a:r>
          </a:p>
          <a:p>
            <a:pPr rtl="0">
              <a:spcBef>
                <a:spcPts val="600"/>
              </a:spcBef>
              <a:spcAft>
                <a:spcPts val="1200"/>
              </a:spcAft>
            </a:pPr>
            <a:r>
              <a:rPr lang="es-US" sz="2400"/>
              <a:t>Mensaje básico de OSHA sobre seguridad en excavaciones </a:t>
            </a:r>
            <a:br>
              <a:rPr lang="es-US" sz="2400"/>
            </a:br>
            <a:r>
              <a:rPr lang="es-US" sz="2400"/>
              <a:t>y apertura de zanjas </a:t>
            </a:r>
          </a:p>
          <a:p>
            <a:pPr rtl="0">
              <a:spcBef>
                <a:spcPts val="600"/>
              </a:spcBef>
              <a:spcAft>
                <a:spcPts val="1200"/>
              </a:spcAft>
            </a:pPr>
            <a:r>
              <a:rPr lang="es-US" sz="2400"/>
              <a:t>Servicios públicos</a:t>
            </a:r>
          </a:p>
          <a:p>
            <a:pPr rtl="0">
              <a:spcBef>
                <a:spcPts val="600"/>
              </a:spcBef>
              <a:spcAft>
                <a:spcPts val="1200"/>
              </a:spcAft>
            </a:pPr>
            <a:r>
              <a:rPr lang="es-US" sz="2400"/>
              <a:t>Riesgos </a:t>
            </a:r>
          </a:p>
          <a:p>
            <a:pPr rtl="0">
              <a:spcBef>
                <a:spcPts val="600"/>
              </a:spcBef>
              <a:spcAft>
                <a:spcPts val="1200"/>
              </a:spcAft>
            </a:pPr>
            <a:r>
              <a:rPr lang="es-US" sz="2400"/>
              <a:t>Mecánica y clasificación del terreno</a:t>
            </a:r>
          </a:p>
          <a:p>
            <a:pPr rtl="0"/>
            <a:endParaRPr lang="en-US" sz="1600" dirty="0"/>
          </a:p>
        </p:txBody>
      </p:sp>
      <p:sp>
        <p:nvSpPr>
          <p:cNvPr id="3" name="Text Placeholder 2">
            <a:extLst>
              <a:ext uri="{FF2B5EF4-FFF2-40B4-BE49-F238E27FC236}">
                <a16:creationId xmlns:a16="http://schemas.microsoft.com/office/drawing/2014/main" id="{16458E16-47C9-449D-8EEC-104F482179EE}"/>
              </a:ext>
            </a:extLst>
          </p:cNvPr>
          <p:cNvSpPr>
            <a:spLocks noGrp="1"/>
          </p:cNvSpPr>
          <p:nvPr>
            <p:ph type="body" sz="quarter" idx="13"/>
          </p:nvPr>
        </p:nvSpPr>
        <p:spPr/>
        <p:txBody>
          <a:bodyPr rtlCol="0">
            <a:normAutofit/>
          </a:bodyPr>
          <a:lstStyle/>
          <a:p>
            <a:pPr rtl="0"/>
            <a:r>
              <a:rPr lang="es-US" sz="4000"/>
              <a:t>Qué vamos a tratar hoy </a:t>
            </a:r>
          </a:p>
        </p:txBody>
      </p:sp>
      <p:sp>
        <p:nvSpPr>
          <p:cNvPr id="8" name="Content Placeholder 3">
            <a:extLst>
              <a:ext uri="{FF2B5EF4-FFF2-40B4-BE49-F238E27FC236}">
                <a16:creationId xmlns:a16="http://schemas.microsoft.com/office/drawing/2014/main" id="{9F4FEF61-09DA-41EB-AB86-8185414A4818}"/>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109169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BAFF60-860A-41ED-A3DC-0200DF0C4A22}"/>
              </a:ext>
            </a:extLst>
          </p:cNvPr>
          <p:cNvSpPr>
            <a:spLocks noGrp="1"/>
          </p:cNvSpPr>
          <p:nvPr>
            <p:ph type="body" sz="quarter" idx="10"/>
          </p:nvPr>
        </p:nvSpPr>
        <p:spPr/>
        <p:txBody>
          <a:bodyPr rtlCol="0">
            <a:normAutofit/>
          </a:bodyPr>
          <a:lstStyle/>
          <a:p>
            <a:pPr rtl="0">
              <a:spcBef>
                <a:spcPts val="600"/>
              </a:spcBef>
              <a:spcAft>
                <a:spcPts val="1200"/>
              </a:spcAft>
            </a:pPr>
            <a:r>
              <a:rPr lang="es-US" sz="2400"/>
              <a:t>Sistemas de protección </a:t>
            </a:r>
          </a:p>
          <a:p>
            <a:pPr rtl="0">
              <a:spcBef>
                <a:spcPts val="600"/>
              </a:spcBef>
              <a:spcAft>
                <a:spcPts val="1200"/>
              </a:spcAft>
            </a:pPr>
            <a:r>
              <a:rPr lang="es-US" sz="2400"/>
              <a:t>Gestión de excavaciones y zanjas</a:t>
            </a:r>
          </a:p>
          <a:p>
            <a:pPr marL="0" indent="0" rtl="0">
              <a:buNone/>
            </a:pPr>
            <a:endParaRPr lang="en-US" sz="2400" dirty="0"/>
          </a:p>
          <a:p>
            <a:pPr rtl="0"/>
            <a:endParaRPr lang="en-US" sz="1600" dirty="0"/>
          </a:p>
        </p:txBody>
      </p:sp>
      <p:sp>
        <p:nvSpPr>
          <p:cNvPr id="3" name="Text Placeholder 2">
            <a:extLst>
              <a:ext uri="{FF2B5EF4-FFF2-40B4-BE49-F238E27FC236}">
                <a16:creationId xmlns:a16="http://schemas.microsoft.com/office/drawing/2014/main" id="{16458E16-47C9-449D-8EEC-104F482179EE}"/>
              </a:ext>
            </a:extLst>
          </p:cNvPr>
          <p:cNvSpPr>
            <a:spLocks noGrp="1"/>
          </p:cNvSpPr>
          <p:nvPr>
            <p:ph type="body" sz="quarter" idx="13"/>
          </p:nvPr>
        </p:nvSpPr>
        <p:spPr/>
        <p:txBody>
          <a:bodyPr rtlCol="0">
            <a:normAutofit/>
          </a:bodyPr>
          <a:lstStyle/>
          <a:p>
            <a:pPr rtl="0"/>
            <a:r>
              <a:rPr lang="es-US" sz="4000"/>
              <a:t>Qué vamos a tratar hoy </a:t>
            </a:r>
          </a:p>
        </p:txBody>
      </p:sp>
      <p:sp>
        <p:nvSpPr>
          <p:cNvPr id="8" name="Content Placeholder 3">
            <a:extLst>
              <a:ext uri="{FF2B5EF4-FFF2-40B4-BE49-F238E27FC236}">
                <a16:creationId xmlns:a16="http://schemas.microsoft.com/office/drawing/2014/main" id="{9F4FEF61-09DA-41EB-AB86-8185414A4818}"/>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864267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041121" cy="4650815"/>
          </a:xfrm>
        </p:spPr>
        <p:txBody>
          <a:bodyPr rtlCol="0">
            <a:normAutofit/>
          </a:bodyPr>
          <a:lstStyle/>
          <a:p>
            <a:pPr rtl="0">
              <a:lnSpc>
                <a:spcPct val="120000"/>
              </a:lnSpc>
              <a:spcBef>
                <a:spcPts val="600"/>
              </a:spcBef>
            </a:pPr>
            <a:r>
              <a:rPr lang="es-US" sz="1400" i="1" dirty="0"/>
              <a:t>Este material fue preparado con el número de </a:t>
            </a:r>
            <a:r>
              <a:rPr lang="es-US" sz="1400" i="1"/>
              <a:t>concesión </a:t>
            </a:r>
            <a:r>
              <a:rPr lang="es-US" sz="1400" b="1" i="1"/>
              <a:t>SH-37146-SH1</a:t>
            </a:r>
            <a:r>
              <a:rPr lang="es-US" sz="1400" i="1"/>
              <a:t> </a:t>
            </a:r>
            <a:r>
              <a:rPr lang="es-US" sz="1400" i="1" dirty="0"/>
              <a:t>de la Administración de Seguridad y Salud Laboral del Departamento de Trabajo de los EE. UU. No necesariamente refleja las opiniones o políticas del Departamento de Trabajo de los EE. UU. La mención de nombres comerciales, productos comerciales u organizaciones tampoco implica la aprobación por parte del Gobierno de los EE. UU.  Las fotografías que aparecen en esta presentación pueden ilustrar situaciones que no cumplen los requisitos vigentes de OSHA (por sus siglas en inglés, Administración de Seguridad y Salud Laboral). </a:t>
            </a:r>
          </a:p>
          <a:p>
            <a:pPr rtl="0">
              <a:lnSpc>
                <a:spcPct val="120000"/>
              </a:lnSpc>
              <a:spcBef>
                <a:spcPts val="600"/>
              </a:spcBef>
            </a:pPr>
            <a:r>
              <a:rPr lang="es-US" sz="1400" i="1" dirty="0"/>
              <a:t>Con esta presentación, los desarrolladores de contenido no tienen la intención de proporcionar una capacitación basada en el cumplimiento. Su intención es más bien abordar la concientización sobre los riesgos en la industria de la construcción y reconocer los riesgos comunes que se presentan en muchos lugares de trabajo relativos a la construcción. </a:t>
            </a:r>
          </a:p>
          <a:p>
            <a:pPr rtl="0">
              <a:lnSpc>
                <a:spcPct val="120000"/>
              </a:lnSpc>
              <a:spcBef>
                <a:spcPts val="600"/>
              </a:spcBef>
            </a:pPr>
            <a:r>
              <a:rPr lang="es-US" sz="1400" i="1" dirty="0"/>
              <a:t>NO debe asumirse que las sugerencias, comentarios o recomendaciones que se hacen aquí constituyen una revisión completa de las normas vigentes, ni la discusión de los "problemas" o "preocupaciones" debe interpretarse como una priorización respecto de los riesgos o los posibles controles. Cuando se hayan expresado opiniones ("mejores prácticas"), es importante recordar que los problemas de seguridad en general, y en particular los de los sitios de trabajo de construcción, requerirán de una especificación detallada de dichos sitios o riesgos. Un enfoque "válido para toda ocasión" no resulta recomendable ni probablemente sea muy eficaz.</a:t>
            </a:r>
            <a:endParaRPr lang="en-US" sz="1400" dirty="0"/>
          </a:p>
          <a:p>
            <a:pPr rtl="0"/>
            <a:endParaRPr lang="en-US" sz="1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10000"/>
          </a:bodyPr>
          <a:lstStyle/>
          <a:p>
            <a:pPr rtl="0"/>
            <a:r>
              <a:rPr lang="es-US" sz="3600"/>
              <a:t>Exención de responsabilidad/</a:t>
            </a:r>
            <a:br>
              <a:rPr lang="es-US" sz="3600"/>
            </a:br>
            <a:r>
              <a:rPr lang="es-US" sz="3600"/>
              <a:t>Notas de uso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130C95A-1773-44EC-8BEB-266BCB501D52}"/>
              </a:ext>
            </a:extLst>
          </p:cNvPr>
          <p:cNvSpPr>
            <a:spLocks noGrp="1"/>
          </p:cNvSpPr>
          <p:nvPr>
            <p:ph type="body" sz="quarter" idx="13"/>
          </p:nvPr>
        </p:nvSpPr>
        <p:spPr>
          <a:xfrm>
            <a:off x="1033925" y="1951984"/>
            <a:ext cx="10124151" cy="3031495"/>
          </a:xfrm>
        </p:spPr>
        <p:txBody>
          <a:bodyPr rtlCol="0"/>
          <a:lstStyle/>
          <a:p>
            <a:pPr rtl="0"/>
            <a:r>
              <a:rPr lang="es-US" sz="4000"/>
              <a:t>Apertura de zanjas y excavaciones</a:t>
            </a:r>
          </a:p>
          <a:p>
            <a:pPr rtl="0"/>
            <a:r>
              <a:rPr lang="es-US" sz="4000">
                <a:latin typeface="Nunito Light" pitchFamily="2" charset="77"/>
              </a:rPr>
              <a:t>El problema</a:t>
            </a:r>
          </a:p>
          <a:p>
            <a:pPr rtl="0"/>
            <a:endParaRPr lang="en-US" sz="4000"/>
          </a:p>
        </p:txBody>
      </p:sp>
      <p:sp>
        <p:nvSpPr>
          <p:cNvPr id="4" name="Content Placeholder 3">
            <a:extLst>
              <a:ext uri="{FF2B5EF4-FFF2-40B4-BE49-F238E27FC236}">
                <a16:creationId xmlns:a16="http://schemas.microsoft.com/office/drawing/2014/main" id="{D10037A5-593B-4370-8805-038DC19753E1}"/>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841764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A98EC1-77D9-476A-B1D4-F053FB66B368}"/>
              </a:ext>
            </a:extLst>
          </p:cNvPr>
          <p:cNvPicPr>
            <a:picLocks noChangeAspect="1"/>
          </p:cNvPicPr>
          <p:nvPr/>
        </p:nvPicPr>
        <p:blipFill>
          <a:blip r:embed="rId3"/>
          <a:stretch>
            <a:fillRect/>
          </a:stretch>
        </p:blipFill>
        <p:spPr>
          <a:xfrm>
            <a:off x="3015438" y="1280160"/>
            <a:ext cx="6161123" cy="4625496"/>
          </a:xfrm>
          <a:prstGeom prst="rect">
            <a:avLst/>
          </a:prstGeom>
        </p:spPr>
      </p:pic>
      <p:sp>
        <p:nvSpPr>
          <p:cNvPr id="6" name="Content Placeholder 3">
            <a:extLst>
              <a:ext uri="{FF2B5EF4-FFF2-40B4-BE49-F238E27FC236}">
                <a16:creationId xmlns:a16="http://schemas.microsoft.com/office/drawing/2014/main" id="{36E8F126-A4AC-4103-9506-B8CBADE5FF21}"/>
              </a:ext>
            </a:extLst>
          </p:cNvPr>
          <p:cNvSpPr>
            <a:spLocks noGrp="1"/>
          </p:cNvSpPr>
          <p:nvPr>
            <p:ph sz="quarter" idx="14"/>
          </p:nvPr>
        </p:nvSpPr>
        <p:spPr>
          <a:xfrm>
            <a:off x="730568" y="6504305"/>
            <a:ext cx="4333875" cy="246063"/>
          </a:xfrm>
        </p:spPr>
        <p:txBody>
          <a:bodyPr rtlCol="0"/>
          <a:lstStyle/>
          <a:p>
            <a:pPr rtl="0"/>
            <a:r>
              <a:rPr lang="es-US" sz="900"/>
              <a:t>Introducción</a:t>
            </a:r>
          </a:p>
        </p:txBody>
      </p:sp>
      <p:sp>
        <p:nvSpPr>
          <p:cNvPr id="4" name="Text Placeholder 2">
            <a:extLst>
              <a:ext uri="{FF2B5EF4-FFF2-40B4-BE49-F238E27FC236}">
                <a16:creationId xmlns:a16="http://schemas.microsoft.com/office/drawing/2014/main" id="{005D57F3-D7AD-4D23-91CB-438AFC2F4B5D}"/>
              </a:ext>
            </a:extLst>
          </p:cNvPr>
          <p:cNvSpPr txBox="1">
            <a:spLocks/>
          </p:cNvSpPr>
          <p:nvPr/>
        </p:nvSpPr>
        <p:spPr>
          <a:xfrm>
            <a:off x="1024320" y="461115"/>
            <a:ext cx="8354397" cy="914400"/>
          </a:xfrm>
          <a:prstGeom prst="rect">
            <a:avLst/>
          </a:prstGeom>
        </p:spPr>
        <p:txBody>
          <a:bodyPr rtlCol="0">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4000"/>
              <a:t>Excavaciones del pasado</a:t>
            </a:r>
            <a:endParaRPr lang="en-US" sz="4000" dirty="0"/>
          </a:p>
        </p:txBody>
      </p:sp>
      <p:pic>
        <p:nvPicPr>
          <p:cNvPr id="7" name="Picture 2" descr="Slash cliparts">
            <a:extLst>
              <a:ext uri="{FF2B5EF4-FFF2-40B4-BE49-F238E27FC236}">
                <a16:creationId xmlns:a16="http://schemas.microsoft.com/office/drawing/2014/main" id="{365DA889-9C96-4D14-88C6-A15028A3D2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7108" y="4069590"/>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727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6E9B1A-80D2-4C7B-9F6C-CD1E12EC1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090" y="1201854"/>
            <a:ext cx="4771150" cy="4454291"/>
          </a:xfrm>
          <a:prstGeom prst="rect">
            <a:avLst/>
          </a:prstGeom>
        </p:spPr>
      </p:pic>
      <p:pic>
        <p:nvPicPr>
          <p:cNvPr id="6" name="Picture 5">
            <a:extLst>
              <a:ext uri="{FF2B5EF4-FFF2-40B4-BE49-F238E27FC236}">
                <a16:creationId xmlns:a16="http://schemas.microsoft.com/office/drawing/2014/main" id="{3F150713-7D7E-420A-80A6-F05D4FD05EA1}"/>
              </a:ext>
            </a:extLst>
          </p:cNvPr>
          <p:cNvPicPr>
            <a:picLocks noChangeAspect="1"/>
          </p:cNvPicPr>
          <p:nvPr/>
        </p:nvPicPr>
        <p:blipFill>
          <a:blip r:embed="rId4"/>
          <a:stretch>
            <a:fillRect/>
          </a:stretch>
        </p:blipFill>
        <p:spPr>
          <a:xfrm>
            <a:off x="5552609" y="1499519"/>
            <a:ext cx="6188301" cy="3858961"/>
          </a:xfrm>
          <a:prstGeom prst="rect">
            <a:avLst/>
          </a:prstGeom>
        </p:spPr>
      </p:pic>
      <p:sp>
        <p:nvSpPr>
          <p:cNvPr id="3" name="Text Placeholder 2">
            <a:extLst>
              <a:ext uri="{FF2B5EF4-FFF2-40B4-BE49-F238E27FC236}">
                <a16:creationId xmlns:a16="http://schemas.microsoft.com/office/drawing/2014/main" id="{455761F2-F5B0-48BA-9AF0-23ACCC3015BD}"/>
              </a:ext>
            </a:extLst>
          </p:cNvPr>
          <p:cNvSpPr>
            <a:spLocks noGrp="1"/>
          </p:cNvSpPr>
          <p:nvPr>
            <p:ph type="body" sz="quarter" idx="13"/>
          </p:nvPr>
        </p:nvSpPr>
        <p:spPr/>
        <p:txBody>
          <a:bodyPr rtlCol="0"/>
          <a:lstStyle/>
          <a:p>
            <a:pPr rtl="0"/>
            <a:r>
              <a:rPr lang="es-US" sz="4000"/>
              <a:t>Excavaciones del pasado</a:t>
            </a:r>
          </a:p>
        </p:txBody>
      </p:sp>
      <p:sp>
        <p:nvSpPr>
          <p:cNvPr id="7" name="Content Placeholder 3">
            <a:extLst>
              <a:ext uri="{FF2B5EF4-FFF2-40B4-BE49-F238E27FC236}">
                <a16:creationId xmlns:a16="http://schemas.microsoft.com/office/drawing/2014/main" id="{2DB25BB6-1539-48A8-A870-E3818A3348E9}"/>
              </a:ext>
            </a:extLst>
          </p:cNvPr>
          <p:cNvSpPr>
            <a:spLocks noGrp="1"/>
          </p:cNvSpPr>
          <p:nvPr>
            <p:ph sz="quarter" idx="14"/>
          </p:nvPr>
        </p:nvSpPr>
        <p:spPr/>
        <p:txBody>
          <a:bodyPr rtlCol="0"/>
          <a:lstStyle/>
          <a:p>
            <a:pPr rtl="0"/>
            <a:r>
              <a:rPr lang="es-US" sz="900"/>
              <a:t>Introducción</a:t>
            </a:r>
          </a:p>
        </p:txBody>
      </p:sp>
      <p:pic>
        <p:nvPicPr>
          <p:cNvPr id="8" name="Picture 2" descr="Slash cliparts">
            <a:extLst>
              <a:ext uri="{FF2B5EF4-FFF2-40B4-BE49-F238E27FC236}">
                <a16:creationId xmlns:a16="http://schemas.microsoft.com/office/drawing/2014/main" id="{DEC62BC5-48A6-41E3-B28F-B748514AA0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2540" y="3650025"/>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137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4B712F-8206-48C4-B4F0-CBB094216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68" y="1616630"/>
            <a:ext cx="5605605" cy="3624739"/>
          </a:xfrm>
          <a:prstGeom prst="rect">
            <a:avLst/>
          </a:prstGeom>
        </p:spPr>
      </p:pic>
      <p:pic>
        <p:nvPicPr>
          <p:cNvPr id="6" name="Picture 5">
            <a:extLst>
              <a:ext uri="{FF2B5EF4-FFF2-40B4-BE49-F238E27FC236}">
                <a16:creationId xmlns:a16="http://schemas.microsoft.com/office/drawing/2014/main" id="{D02AA59E-DCD2-4982-B7AD-D23F186488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7673" y="1322936"/>
            <a:ext cx="5327638" cy="4212125"/>
          </a:xfrm>
          <a:prstGeom prst="rect">
            <a:avLst/>
          </a:prstGeom>
        </p:spPr>
      </p:pic>
      <p:sp>
        <p:nvSpPr>
          <p:cNvPr id="7" name="Content Placeholder 3">
            <a:extLst>
              <a:ext uri="{FF2B5EF4-FFF2-40B4-BE49-F238E27FC236}">
                <a16:creationId xmlns:a16="http://schemas.microsoft.com/office/drawing/2014/main" id="{2D0BC99A-BEAC-4027-8F70-996C22BF0205}"/>
              </a:ext>
            </a:extLst>
          </p:cNvPr>
          <p:cNvSpPr>
            <a:spLocks noGrp="1"/>
          </p:cNvSpPr>
          <p:nvPr>
            <p:ph sz="quarter" idx="14"/>
          </p:nvPr>
        </p:nvSpPr>
        <p:spPr>
          <a:xfrm>
            <a:off x="730568" y="6504305"/>
            <a:ext cx="4333875" cy="246063"/>
          </a:xfrm>
        </p:spPr>
        <p:txBody>
          <a:bodyPr rtlCol="0"/>
          <a:lstStyle/>
          <a:p>
            <a:pPr rtl="0"/>
            <a:r>
              <a:rPr lang="es-US" sz="900"/>
              <a:t>Introducción</a:t>
            </a:r>
          </a:p>
        </p:txBody>
      </p:sp>
      <p:sp>
        <p:nvSpPr>
          <p:cNvPr id="8" name="Text Placeholder 2">
            <a:extLst>
              <a:ext uri="{FF2B5EF4-FFF2-40B4-BE49-F238E27FC236}">
                <a16:creationId xmlns:a16="http://schemas.microsoft.com/office/drawing/2014/main" id="{4EC03DE4-9AA0-4459-9294-6169B3ADB770}"/>
              </a:ext>
            </a:extLst>
          </p:cNvPr>
          <p:cNvSpPr txBox="1">
            <a:spLocks/>
          </p:cNvSpPr>
          <p:nvPr/>
        </p:nvSpPr>
        <p:spPr>
          <a:xfrm>
            <a:off x="1024320" y="461115"/>
            <a:ext cx="8354397" cy="914400"/>
          </a:xfrm>
          <a:prstGeom prst="rect">
            <a:avLst/>
          </a:prstGeom>
        </p:spPr>
        <p:txBody>
          <a:bodyPr rtlCol="0">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4000"/>
              <a:t>Excavaciones del pasado</a:t>
            </a:r>
            <a:endParaRPr lang="en-US" sz="4000" dirty="0"/>
          </a:p>
        </p:txBody>
      </p:sp>
      <p:pic>
        <p:nvPicPr>
          <p:cNvPr id="9" name="Picture 2" descr="Slash cliparts">
            <a:extLst>
              <a:ext uri="{FF2B5EF4-FFF2-40B4-BE49-F238E27FC236}">
                <a16:creationId xmlns:a16="http://schemas.microsoft.com/office/drawing/2014/main" id="{5A3C4605-6F5F-4A9E-968D-19B1F0AF3E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9703" y="3168113"/>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126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2858D3-DB41-4FBF-9209-D6AC2896C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995" y="1375514"/>
            <a:ext cx="3393147" cy="4690527"/>
          </a:xfrm>
          <a:prstGeom prst="rect">
            <a:avLst/>
          </a:prstGeom>
        </p:spPr>
      </p:pic>
      <p:pic>
        <p:nvPicPr>
          <p:cNvPr id="7" name="Picture 6">
            <a:extLst>
              <a:ext uri="{FF2B5EF4-FFF2-40B4-BE49-F238E27FC236}">
                <a16:creationId xmlns:a16="http://schemas.microsoft.com/office/drawing/2014/main" id="{D93C8B73-4331-46FF-BF35-4673E7A3FB31}"/>
              </a:ext>
            </a:extLst>
          </p:cNvPr>
          <p:cNvPicPr>
            <a:picLocks noChangeAspect="1"/>
          </p:cNvPicPr>
          <p:nvPr/>
        </p:nvPicPr>
        <p:blipFill>
          <a:blip r:embed="rId4"/>
          <a:stretch>
            <a:fillRect/>
          </a:stretch>
        </p:blipFill>
        <p:spPr>
          <a:xfrm>
            <a:off x="6609548" y="1375515"/>
            <a:ext cx="3130351" cy="4690527"/>
          </a:xfrm>
          <a:prstGeom prst="rect">
            <a:avLst/>
          </a:prstGeom>
        </p:spPr>
      </p:pic>
      <p:sp>
        <p:nvSpPr>
          <p:cNvPr id="6" name="Content Placeholder 3">
            <a:extLst>
              <a:ext uri="{FF2B5EF4-FFF2-40B4-BE49-F238E27FC236}">
                <a16:creationId xmlns:a16="http://schemas.microsoft.com/office/drawing/2014/main" id="{D1583709-4819-4D80-87F6-CF6D1B64AB48}"/>
              </a:ext>
            </a:extLst>
          </p:cNvPr>
          <p:cNvSpPr>
            <a:spLocks noGrp="1"/>
          </p:cNvSpPr>
          <p:nvPr>
            <p:ph sz="quarter" idx="14"/>
          </p:nvPr>
        </p:nvSpPr>
        <p:spPr>
          <a:xfrm>
            <a:off x="730568" y="6504305"/>
            <a:ext cx="4333875" cy="246063"/>
          </a:xfrm>
        </p:spPr>
        <p:txBody>
          <a:bodyPr rtlCol="0"/>
          <a:lstStyle/>
          <a:p>
            <a:pPr rtl="0"/>
            <a:r>
              <a:rPr lang="es-US" sz="900"/>
              <a:t>Introducción</a:t>
            </a:r>
          </a:p>
        </p:txBody>
      </p:sp>
      <p:sp>
        <p:nvSpPr>
          <p:cNvPr id="8" name="Text Placeholder 2">
            <a:extLst>
              <a:ext uri="{FF2B5EF4-FFF2-40B4-BE49-F238E27FC236}">
                <a16:creationId xmlns:a16="http://schemas.microsoft.com/office/drawing/2014/main" id="{F0172B02-20A3-432A-8924-7A5A412488AD}"/>
              </a:ext>
            </a:extLst>
          </p:cNvPr>
          <p:cNvSpPr txBox="1">
            <a:spLocks/>
          </p:cNvSpPr>
          <p:nvPr/>
        </p:nvSpPr>
        <p:spPr>
          <a:xfrm>
            <a:off x="1024320" y="461115"/>
            <a:ext cx="8354397" cy="914400"/>
          </a:xfrm>
          <a:prstGeom prst="rect">
            <a:avLst/>
          </a:prstGeom>
        </p:spPr>
        <p:txBody>
          <a:bodyPr rtlCol="0">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4000"/>
              <a:t>Excavaciones del pasado</a:t>
            </a:r>
            <a:endParaRPr lang="en-US" sz="4000" dirty="0"/>
          </a:p>
        </p:txBody>
      </p:sp>
      <p:pic>
        <p:nvPicPr>
          <p:cNvPr id="9" name="Picture 2" descr="Slash cliparts">
            <a:extLst>
              <a:ext uri="{FF2B5EF4-FFF2-40B4-BE49-F238E27FC236}">
                <a16:creationId xmlns:a16="http://schemas.microsoft.com/office/drawing/2014/main" id="{85568D28-B419-4B24-BA74-2B0420FC43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1486" y="3974236"/>
            <a:ext cx="1508250" cy="15082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lash cliparts">
            <a:extLst>
              <a:ext uri="{FF2B5EF4-FFF2-40B4-BE49-F238E27FC236}">
                <a16:creationId xmlns:a16="http://schemas.microsoft.com/office/drawing/2014/main" id="{F133526C-1607-4A07-A6B1-96DEB26E35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0598" y="4094869"/>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3752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B55819-CBB0-44B0-B97C-AD51C43EE1D8}"/>
              </a:ext>
            </a:extLst>
          </p:cNvPr>
          <p:cNvPicPr>
            <a:picLocks noChangeAspect="1"/>
          </p:cNvPicPr>
          <p:nvPr/>
        </p:nvPicPr>
        <p:blipFill>
          <a:blip r:embed="rId3"/>
          <a:stretch>
            <a:fillRect/>
          </a:stretch>
        </p:blipFill>
        <p:spPr>
          <a:xfrm>
            <a:off x="1238865" y="1162070"/>
            <a:ext cx="3709055" cy="4991057"/>
          </a:xfrm>
          <a:prstGeom prst="rect">
            <a:avLst/>
          </a:prstGeom>
        </p:spPr>
      </p:pic>
      <p:pic>
        <p:nvPicPr>
          <p:cNvPr id="7" name="Picture 6">
            <a:extLst>
              <a:ext uri="{FF2B5EF4-FFF2-40B4-BE49-F238E27FC236}">
                <a16:creationId xmlns:a16="http://schemas.microsoft.com/office/drawing/2014/main" id="{83FC2118-EB35-4BBE-B083-09119B47D92A}"/>
              </a:ext>
            </a:extLst>
          </p:cNvPr>
          <p:cNvPicPr>
            <a:picLocks noChangeAspect="1"/>
          </p:cNvPicPr>
          <p:nvPr/>
        </p:nvPicPr>
        <p:blipFill>
          <a:blip r:embed="rId4"/>
          <a:stretch>
            <a:fillRect/>
          </a:stretch>
        </p:blipFill>
        <p:spPr>
          <a:xfrm>
            <a:off x="5598161" y="1456190"/>
            <a:ext cx="5062670" cy="3945617"/>
          </a:xfrm>
          <a:prstGeom prst="rect">
            <a:avLst/>
          </a:prstGeom>
        </p:spPr>
      </p:pic>
      <p:sp>
        <p:nvSpPr>
          <p:cNvPr id="6" name="Content Placeholder 3">
            <a:extLst>
              <a:ext uri="{FF2B5EF4-FFF2-40B4-BE49-F238E27FC236}">
                <a16:creationId xmlns:a16="http://schemas.microsoft.com/office/drawing/2014/main" id="{7C197997-E1C9-4247-B683-4ACF94A4C603}"/>
              </a:ext>
            </a:extLst>
          </p:cNvPr>
          <p:cNvSpPr>
            <a:spLocks noGrp="1"/>
          </p:cNvSpPr>
          <p:nvPr>
            <p:ph sz="quarter" idx="14"/>
          </p:nvPr>
        </p:nvSpPr>
        <p:spPr>
          <a:xfrm>
            <a:off x="730568" y="6504305"/>
            <a:ext cx="4333875" cy="246063"/>
          </a:xfrm>
        </p:spPr>
        <p:txBody>
          <a:bodyPr rtlCol="0"/>
          <a:lstStyle/>
          <a:p>
            <a:pPr rtl="0"/>
            <a:r>
              <a:rPr lang="es-US" sz="900"/>
              <a:t>Introducción</a:t>
            </a:r>
          </a:p>
        </p:txBody>
      </p:sp>
      <p:sp>
        <p:nvSpPr>
          <p:cNvPr id="8" name="Text Placeholder 2">
            <a:extLst>
              <a:ext uri="{FF2B5EF4-FFF2-40B4-BE49-F238E27FC236}">
                <a16:creationId xmlns:a16="http://schemas.microsoft.com/office/drawing/2014/main" id="{F80B81F1-E5E8-4309-80B5-DBE021EB612A}"/>
              </a:ext>
            </a:extLst>
          </p:cNvPr>
          <p:cNvSpPr txBox="1">
            <a:spLocks/>
          </p:cNvSpPr>
          <p:nvPr/>
        </p:nvSpPr>
        <p:spPr>
          <a:xfrm>
            <a:off x="1024320" y="461115"/>
            <a:ext cx="8354397" cy="914400"/>
          </a:xfrm>
          <a:prstGeom prst="rect">
            <a:avLst/>
          </a:prstGeom>
        </p:spPr>
        <p:txBody>
          <a:bodyPr rtlCol="0">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4000"/>
              <a:t>Excavaciones del pasado</a:t>
            </a:r>
            <a:endParaRPr lang="en-US" sz="4000" dirty="0"/>
          </a:p>
        </p:txBody>
      </p:sp>
      <p:pic>
        <p:nvPicPr>
          <p:cNvPr id="9" name="Picture 2" descr="Slash cliparts">
            <a:extLst>
              <a:ext uri="{FF2B5EF4-FFF2-40B4-BE49-F238E27FC236}">
                <a16:creationId xmlns:a16="http://schemas.microsoft.com/office/drawing/2014/main" id="{05270D47-5D7F-441D-B2BE-A4C66853BA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4762" y="3279323"/>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192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02CA38-A5D9-4186-A006-06BC85D367BB}"/>
              </a:ext>
            </a:extLst>
          </p:cNvPr>
          <p:cNvPicPr>
            <a:picLocks noChangeAspect="1"/>
          </p:cNvPicPr>
          <p:nvPr/>
        </p:nvPicPr>
        <p:blipFill>
          <a:blip r:embed="rId3"/>
          <a:stretch>
            <a:fillRect/>
          </a:stretch>
        </p:blipFill>
        <p:spPr>
          <a:xfrm>
            <a:off x="3007162" y="1329751"/>
            <a:ext cx="6177675" cy="4621644"/>
          </a:xfrm>
          <a:prstGeom prst="rect">
            <a:avLst/>
          </a:prstGeom>
        </p:spPr>
      </p:pic>
      <p:sp>
        <p:nvSpPr>
          <p:cNvPr id="6" name="Content Placeholder 3">
            <a:extLst>
              <a:ext uri="{FF2B5EF4-FFF2-40B4-BE49-F238E27FC236}">
                <a16:creationId xmlns:a16="http://schemas.microsoft.com/office/drawing/2014/main" id="{0CEF0DBF-8955-44E9-BFCD-12D89DE69442}"/>
              </a:ext>
            </a:extLst>
          </p:cNvPr>
          <p:cNvSpPr>
            <a:spLocks noGrp="1"/>
          </p:cNvSpPr>
          <p:nvPr>
            <p:ph sz="quarter" idx="14"/>
          </p:nvPr>
        </p:nvSpPr>
        <p:spPr>
          <a:xfrm>
            <a:off x="730568" y="6504305"/>
            <a:ext cx="4333875" cy="246063"/>
          </a:xfrm>
        </p:spPr>
        <p:txBody>
          <a:bodyPr rtlCol="0"/>
          <a:lstStyle/>
          <a:p>
            <a:pPr rtl="0"/>
            <a:r>
              <a:rPr lang="es-US" sz="900"/>
              <a:t>Introducción</a:t>
            </a:r>
          </a:p>
        </p:txBody>
      </p:sp>
      <p:sp>
        <p:nvSpPr>
          <p:cNvPr id="4" name="Text Placeholder 2">
            <a:extLst>
              <a:ext uri="{FF2B5EF4-FFF2-40B4-BE49-F238E27FC236}">
                <a16:creationId xmlns:a16="http://schemas.microsoft.com/office/drawing/2014/main" id="{0BD705B3-05CC-4D3D-887F-802CD0AF3BC4}"/>
              </a:ext>
            </a:extLst>
          </p:cNvPr>
          <p:cNvSpPr txBox="1">
            <a:spLocks/>
          </p:cNvSpPr>
          <p:nvPr/>
        </p:nvSpPr>
        <p:spPr>
          <a:xfrm>
            <a:off x="1024320" y="461115"/>
            <a:ext cx="8354397" cy="914400"/>
          </a:xfrm>
          <a:prstGeom prst="rect">
            <a:avLst/>
          </a:prstGeom>
        </p:spPr>
        <p:txBody>
          <a:bodyPr rtlCol="0">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4000"/>
              <a:t>Excavaciones del pasado</a:t>
            </a:r>
            <a:endParaRPr lang="en-US" sz="4000" dirty="0"/>
          </a:p>
        </p:txBody>
      </p:sp>
    </p:spTree>
    <p:extLst>
      <p:ext uri="{BB962C8B-B14F-4D97-AF65-F5344CB8AC3E}">
        <p14:creationId xmlns:p14="http://schemas.microsoft.com/office/powerpoint/2010/main" val="227813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1AD54F-2D70-451F-B812-90A3273C27B3}"/>
              </a:ext>
            </a:extLst>
          </p:cNvPr>
          <p:cNvPicPr>
            <a:picLocks noChangeAspect="1"/>
          </p:cNvPicPr>
          <p:nvPr/>
        </p:nvPicPr>
        <p:blipFill>
          <a:blip r:embed="rId3"/>
          <a:stretch>
            <a:fillRect/>
          </a:stretch>
        </p:blipFill>
        <p:spPr>
          <a:xfrm>
            <a:off x="631583" y="1792570"/>
            <a:ext cx="2951683" cy="2477625"/>
          </a:xfrm>
          <a:prstGeom prst="rect">
            <a:avLst/>
          </a:prstGeom>
        </p:spPr>
      </p:pic>
      <p:pic>
        <p:nvPicPr>
          <p:cNvPr id="6" name="Picture 5">
            <a:extLst>
              <a:ext uri="{FF2B5EF4-FFF2-40B4-BE49-F238E27FC236}">
                <a16:creationId xmlns:a16="http://schemas.microsoft.com/office/drawing/2014/main" id="{528A994B-12E6-4D35-943C-2C88DAC328AF}"/>
              </a:ext>
            </a:extLst>
          </p:cNvPr>
          <p:cNvPicPr>
            <a:picLocks noChangeAspect="1"/>
          </p:cNvPicPr>
          <p:nvPr/>
        </p:nvPicPr>
        <p:blipFill>
          <a:blip r:embed="rId4"/>
          <a:stretch>
            <a:fillRect/>
          </a:stretch>
        </p:blipFill>
        <p:spPr>
          <a:xfrm>
            <a:off x="3834447" y="3106994"/>
            <a:ext cx="3933035" cy="2949776"/>
          </a:xfrm>
          <a:prstGeom prst="rect">
            <a:avLst/>
          </a:prstGeom>
        </p:spPr>
      </p:pic>
      <p:pic>
        <p:nvPicPr>
          <p:cNvPr id="7" name="Picture 6">
            <a:extLst>
              <a:ext uri="{FF2B5EF4-FFF2-40B4-BE49-F238E27FC236}">
                <a16:creationId xmlns:a16="http://schemas.microsoft.com/office/drawing/2014/main" id="{0F015D78-B5DF-443F-B525-5B26DD171AAB}"/>
              </a:ext>
            </a:extLst>
          </p:cNvPr>
          <p:cNvPicPr>
            <a:picLocks noChangeAspect="1"/>
          </p:cNvPicPr>
          <p:nvPr/>
        </p:nvPicPr>
        <p:blipFill>
          <a:blip r:embed="rId5"/>
          <a:stretch>
            <a:fillRect/>
          </a:stretch>
        </p:blipFill>
        <p:spPr>
          <a:xfrm>
            <a:off x="8018663" y="1511036"/>
            <a:ext cx="3740718" cy="2522313"/>
          </a:xfrm>
          <a:prstGeom prst="rect">
            <a:avLst/>
          </a:prstGeom>
        </p:spPr>
      </p:pic>
      <p:pic>
        <p:nvPicPr>
          <p:cNvPr id="8" name="Picture 7">
            <a:extLst>
              <a:ext uri="{FF2B5EF4-FFF2-40B4-BE49-F238E27FC236}">
                <a16:creationId xmlns:a16="http://schemas.microsoft.com/office/drawing/2014/main" id="{2C0E8D17-3842-4276-8FDF-B37D316B7206}"/>
              </a:ext>
            </a:extLst>
          </p:cNvPr>
          <p:cNvPicPr>
            <a:picLocks noChangeAspect="1"/>
          </p:cNvPicPr>
          <p:nvPr/>
        </p:nvPicPr>
        <p:blipFill>
          <a:blip r:embed="rId6"/>
          <a:stretch>
            <a:fillRect/>
          </a:stretch>
        </p:blipFill>
        <p:spPr>
          <a:xfrm>
            <a:off x="2300730" y="2562006"/>
            <a:ext cx="938751" cy="938751"/>
          </a:xfrm>
          <a:prstGeom prst="rect">
            <a:avLst/>
          </a:prstGeom>
        </p:spPr>
      </p:pic>
      <p:pic>
        <p:nvPicPr>
          <p:cNvPr id="9" name="Picture 8">
            <a:extLst>
              <a:ext uri="{FF2B5EF4-FFF2-40B4-BE49-F238E27FC236}">
                <a16:creationId xmlns:a16="http://schemas.microsoft.com/office/drawing/2014/main" id="{73B2E653-087C-40C9-9653-0567EBA96029}"/>
              </a:ext>
            </a:extLst>
          </p:cNvPr>
          <p:cNvPicPr>
            <a:picLocks noChangeAspect="1"/>
          </p:cNvPicPr>
          <p:nvPr/>
        </p:nvPicPr>
        <p:blipFill>
          <a:blip r:embed="rId6"/>
          <a:stretch>
            <a:fillRect/>
          </a:stretch>
        </p:blipFill>
        <p:spPr>
          <a:xfrm>
            <a:off x="5453441" y="3825240"/>
            <a:ext cx="961030" cy="961030"/>
          </a:xfrm>
          <a:prstGeom prst="rect">
            <a:avLst/>
          </a:prstGeom>
        </p:spPr>
      </p:pic>
      <p:pic>
        <p:nvPicPr>
          <p:cNvPr id="10" name="Picture 9">
            <a:extLst>
              <a:ext uri="{FF2B5EF4-FFF2-40B4-BE49-F238E27FC236}">
                <a16:creationId xmlns:a16="http://schemas.microsoft.com/office/drawing/2014/main" id="{8D2F676C-C132-40E3-B786-CC7A95308D46}"/>
              </a:ext>
            </a:extLst>
          </p:cNvPr>
          <p:cNvPicPr>
            <a:picLocks noChangeAspect="1"/>
          </p:cNvPicPr>
          <p:nvPr/>
        </p:nvPicPr>
        <p:blipFill>
          <a:blip r:embed="rId6"/>
          <a:stretch>
            <a:fillRect/>
          </a:stretch>
        </p:blipFill>
        <p:spPr>
          <a:xfrm>
            <a:off x="10363954" y="2743200"/>
            <a:ext cx="892277" cy="892277"/>
          </a:xfrm>
          <a:prstGeom prst="rect">
            <a:avLst/>
          </a:prstGeom>
        </p:spPr>
      </p:pic>
      <p:sp>
        <p:nvSpPr>
          <p:cNvPr id="11" name="Content Placeholder 3">
            <a:extLst>
              <a:ext uri="{FF2B5EF4-FFF2-40B4-BE49-F238E27FC236}">
                <a16:creationId xmlns:a16="http://schemas.microsoft.com/office/drawing/2014/main" id="{84515123-2284-4B27-8FEA-5B2373664EC6}"/>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2644730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2FB198-CED0-4D13-8622-40307D99B9BB}"/>
              </a:ext>
            </a:extLst>
          </p:cNvPr>
          <p:cNvPicPr>
            <a:picLocks noChangeAspect="1"/>
          </p:cNvPicPr>
          <p:nvPr/>
        </p:nvPicPr>
        <p:blipFill>
          <a:blip r:embed="rId3"/>
          <a:stretch>
            <a:fillRect/>
          </a:stretch>
        </p:blipFill>
        <p:spPr>
          <a:xfrm>
            <a:off x="3244646" y="1522114"/>
            <a:ext cx="4964904" cy="4214395"/>
          </a:xfrm>
          <a:prstGeom prst="rect">
            <a:avLst/>
          </a:prstGeom>
        </p:spPr>
      </p:pic>
      <p:sp>
        <p:nvSpPr>
          <p:cNvPr id="6" name="Content Placeholder 3">
            <a:extLst>
              <a:ext uri="{FF2B5EF4-FFF2-40B4-BE49-F238E27FC236}">
                <a16:creationId xmlns:a16="http://schemas.microsoft.com/office/drawing/2014/main" id="{F423C7B8-66A2-40B9-9232-52A8EFEBC461}"/>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647961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rtlCol="0"/>
          <a:lstStyle/>
          <a:p>
            <a:pPr rtl="0"/>
            <a:r>
              <a:rPr lang="es-US" sz="2000"/>
              <a:t>El desglose actual de las causas de muertes en sitios de construcción en 2018 es el siguiente (las cifras son un porcentaje del total de 1.008 muertes relacionadas con la construcción que ocurrieron en 2018):</a:t>
            </a:r>
          </a:p>
          <a:p>
            <a:pPr marL="0" indent="0" rtl="0">
              <a:buNone/>
            </a:pPr>
            <a:endParaRPr lang="en-US" sz="2000" dirty="0"/>
          </a:p>
          <a:p>
            <a:pPr lvl="2" rtl="0"/>
            <a:r>
              <a:rPr lang="es-US" sz="1800"/>
              <a:t>Caídas: 338 (33,5 %):</a:t>
            </a:r>
          </a:p>
          <a:p>
            <a:pPr lvl="2" rtl="0"/>
            <a:r>
              <a:rPr lang="es-US" sz="1800"/>
              <a:t>Golpeado por un objeto: 112 (11,1 %):</a:t>
            </a:r>
          </a:p>
          <a:p>
            <a:pPr lvl="2" rtl="0"/>
            <a:r>
              <a:rPr lang="es-US" sz="1800"/>
              <a:t>Electrocuciones: 86 (8,5 %):</a:t>
            </a:r>
          </a:p>
          <a:p>
            <a:pPr lvl="2" rtl="0"/>
            <a:r>
              <a:rPr lang="es-US" sz="1800" b="1"/>
              <a:t>Atrapamientos 55 (5,5 %):</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a:bodyPr>
          <a:lstStyle/>
          <a:p>
            <a:pPr rtl="0"/>
            <a:r>
              <a:rPr lang="es-US" sz="4000"/>
              <a:t>Incidentes, lesiones y muertes</a:t>
            </a:r>
          </a:p>
          <a:p>
            <a:pPr rtl="0"/>
            <a:endParaRPr lang="en-US" sz="4000"/>
          </a:p>
        </p:txBody>
      </p:sp>
      <p:pic>
        <p:nvPicPr>
          <p:cNvPr id="6" name="Picture 5">
            <a:extLst>
              <a:ext uri="{FF2B5EF4-FFF2-40B4-BE49-F238E27FC236}">
                <a16:creationId xmlns:a16="http://schemas.microsoft.com/office/drawing/2014/main" id="{F1A169DC-A646-4AE1-9023-545BF58D2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6849" y="3292005"/>
            <a:ext cx="3578661" cy="2536156"/>
          </a:xfrm>
          <a:prstGeom prst="rect">
            <a:avLst/>
          </a:prstGeom>
        </p:spPr>
      </p:pic>
      <p:sp>
        <p:nvSpPr>
          <p:cNvPr id="7" name="Content Placeholder 3">
            <a:extLst>
              <a:ext uri="{FF2B5EF4-FFF2-40B4-BE49-F238E27FC236}">
                <a16:creationId xmlns:a16="http://schemas.microsoft.com/office/drawing/2014/main" id="{4A465F25-87B2-4555-952B-2713D57A9E3B}"/>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581602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139596" cy="4650815"/>
          </a:xfrm>
        </p:spPr>
        <p:txBody>
          <a:bodyPr rtlCol="0">
            <a:normAutofit/>
          </a:bodyPr>
          <a:lstStyle/>
          <a:p>
            <a:pPr rtl="0">
              <a:lnSpc>
                <a:spcPct val="120000"/>
              </a:lnSpc>
              <a:spcBef>
                <a:spcPts val="600"/>
              </a:spcBef>
            </a:pPr>
            <a:r>
              <a:rPr lang="es-US" sz="1400" i="1"/>
              <a:t>No se hacen declaraciones con respecto a la exhaustividad de la presentación, ni a los métodos exactos de las medidas correctivas que se pondrán en práctica. Se sobreentiende que las condiciones de los lugares varían constantemente y que los desarrolladores de este contenido no pueden asumir la responsabilidad de problemas de seguridad que no hayan tratado ni anticipado, ni tampoco de aquellos que sí han sido abordados aquí o durante la presentación física. Es responsabilidad del empleador, sus subcontratistas y sus empleados cumplir todas las normas y reglamentos pertinentes dentro de la jurisdicción en la que trabajan. Hay disponibles copias de todos los reglamentos de la OSHA en su oficina local de la OSHA. Además, muchos de estos reglamentos y documentos de apoyo han sido proporcionados con esta presentación en formato electrónico o impreso. </a:t>
            </a:r>
          </a:p>
          <a:p>
            <a:pPr rtl="0">
              <a:lnSpc>
                <a:spcPct val="120000"/>
              </a:lnSpc>
              <a:spcBef>
                <a:spcPts val="600"/>
              </a:spcBef>
            </a:pPr>
            <a:r>
              <a:rPr lang="es-US" sz="1400" i="1"/>
              <a:t>Se da por supuesto que las personas que utilizan esta presentación o su contenido para complementar sus programas de capacitación estarán "cualificadas" para hacerlo y que dichas personas estarán preparadas para responder preguntas, resolver problemas y abordar asuntos con sus destinatarios.</a:t>
            </a:r>
          </a:p>
          <a:p>
            <a:pPr rtl="0">
              <a:lnSpc>
                <a:spcPct val="120000"/>
              </a:lnSpc>
              <a:spcBef>
                <a:spcPts val="600"/>
              </a:spcBef>
            </a:pPr>
            <a:r>
              <a:rPr lang="es-US" sz="1400" i="1"/>
              <a:t>Los temas de interés particular (o especialmente propensos a discusión) tienen información adicional que se proporciona en la sección de "notas" de cada diapositiva a lo largo de todo el programa. Como expositor, usted debe estar preparado para hablar de todas las dificultades o inquietudes potenciales o los problemas inherentes a dichas imágenes en particular.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10000"/>
          </a:bodyPr>
          <a:lstStyle/>
          <a:p>
            <a:pPr rtl="0"/>
            <a:r>
              <a:rPr lang="es-US" sz="3600"/>
              <a:t>Exención de responsabilidad/</a:t>
            </a:r>
            <a:br>
              <a:rPr lang="es-US" sz="3600"/>
            </a:br>
            <a:r>
              <a:rPr lang="es-US" sz="3600"/>
              <a:t>Notas de uso</a:t>
            </a:r>
          </a:p>
        </p:txBody>
      </p:sp>
      <p:sp>
        <p:nvSpPr>
          <p:cNvPr id="7" name="Content Placeholder 3">
            <a:extLst>
              <a:ext uri="{FF2B5EF4-FFF2-40B4-BE49-F238E27FC236}">
                <a16:creationId xmlns:a16="http://schemas.microsoft.com/office/drawing/2014/main" id="{FEEB355F-CECF-4853-8345-A5C17D3F1420}"/>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rmAutofit/>
          </a:bodyPr>
          <a:lstStyle/>
          <a:p>
            <a:pPr rtl="0"/>
            <a:r>
              <a:rPr lang="es-US" sz="4000"/>
              <a:t>Incidentes, lesiones y muertes</a:t>
            </a:r>
          </a:p>
        </p:txBody>
      </p:sp>
      <p:pic>
        <p:nvPicPr>
          <p:cNvPr id="6" name="Picture 5">
            <a:extLst>
              <a:ext uri="{FF2B5EF4-FFF2-40B4-BE49-F238E27FC236}">
                <a16:creationId xmlns:a16="http://schemas.microsoft.com/office/drawing/2014/main" id="{94ED6096-FEB9-4F16-A0EE-AE6C9A459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2720" y="1683177"/>
            <a:ext cx="8041321" cy="4081580"/>
          </a:xfrm>
          <a:prstGeom prst="rect">
            <a:avLst/>
          </a:prstGeom>
        </p:spPr>
      </p:pic>
      <p:sp>
        <p:nvSpPr>
          <p:cNvPr id="5" name="Content Placeholder 3">
            <a:extLst>
              <a:ext uri="{FF2B5EF4-FFF2-40B4-BE49-F238E27FC236}">
                <a16:creationId xmlns:a16="http://schemas.microsoft.com/office/drawing/2014/main" id="{0FD626BE-C03C-432E-9481-A6AE0247910F}"/>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277340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rmAutofit/>
          </a:bodyPr>
          <a:lstStyle/>
          <a:p>
            <a:pPr rtl="0"/>
            <a:r>
              <a:rPr lang="es-US" sz="4000"/>
              <a:t>Incidentes, lesiones y muertes</a:t>
            </a:r>
          </a:p>
        </p:txBody>
      </p:sp>
      <p:pic>
        <p:nvPicPr>
          <p:cNvPr id="6" name="Picture 5">
            <a:extLst>
              <a:ext uri="{FF2B5EF4-FFF2-40B4-BE49-F238E27FC236}">
                <a16:creationId xmlns:a16="http://schemas.microsoft.com/office/drawing/2014/main" id="{BBADD8C0-32D4-476E-82B3-4093656A9A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304" y="1518789"/>
            <a:ext cx="11077392" cy="3820420"/>
          </a:xfrm>
          <a:prstGeom prst="rect">
            <a:avLst/>
          </a:prstGeom>
        </p:spPr>
      </p:pic>
      <p:pic>
        <p:nvPicPr>
          <p:cNvPr id="8" name="Picture 7">
            <a:extLst>
              <a:ext uri="{FF2B5EF4-FFF2-40B4-BE49-F238E27FC236}">
                <a16:creationId xmlns:a16="http://schemas.microsoft.com/office/drawing/2014/main" id="{D6E6E765-F3C6-4E44-96DE-CAC293DD0D56}"/>
              </a:ext>
            </a:extLst>
          </p:cNvPr>
          <p:cNvPicPr>
            <a:picLocks noChangeAspect="1"/>
          </p:cNvPicPr>
          <p:nvPr/>
        </p:nvPicPr>
        <p:blipFill>
          <a:blip r:embed="rId4"/>
          <a:stretch>
            <a:fillRect/>
          </a:stretch>
        </p:blipFill>
        <p:spPr>
          <a:xfrm>
            <a:off x="5175419" y="1375515"/>
            <a:ext cx="1109568" cy="883997"/>
          </a:xfrm>
          <a:prstGeom prst="rect">
            <a:avLst/>
          </a:prstGeom>
        </p:spPr>
      </p:pic>
      <p:sp>
        <p:nvSpPr>
          <p:cNvPr id="7" name="Content Placeholder 3">
            <a:extLst>
              <a:ext uri="{FF2B5EF4-FFF2-40B4-BE49-F238E27FC236}">
                <a16:creationId xmlns:a16="http://schemas.microsoft.com/office/drawing/2014/main" id="{B5B6630A-4F01-4D1F-9B72-FB5D313937A4}"/>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792118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rmAutofit/>
          </a:bodyPr>
          <a:lstStyle/>
          <a:p>
            <a:pPr rtl="0"/>
            <a:r>
              <a:rPr lang="es-US" sz="4000"/>
              <a:t>Incidentes, lesiones y muertes</a:t>
            </a:r>
          </a:p>
        </p:txBody>
      </p:sp>
      <p:pic>
        <p:nvPicPr>
          <p:cNvPr id="6" name="Picture 5">
            <a:extLst>
              <a:ext uri="{FF2B5EF4-FFF2-40B4-BE49-F238E27FC236}">
                <a16:creationId xmlns:a16="http://schemas.microsoft.com/office/drawing/2014/main" id="{DB1DE5D1-CC7C-45A2-95D5-9D4F5C916E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8232" y="1275774"/>
            <a:ext cx="6861598" cy="4587581"/>
          </a:xfrm>
          <a:prstGeom prst="rect">
            <a:avLst/>
          </a:prstGeom>
        </p:spPr>
      </p:pic>
      <p:pic>
        <p:nvPicPr>
          <p:cNvPr id="8" name="Picture 7">
            <a:extLst>
              <a:ext uri="{FF2B5EF4-FFF2-40B4-BE49-F238E27FC236}">
                <a16:creationId xmlns:a16="http://schemas.microsoft.com/office/drawing/2014/main" id="{D5A7A510-E7C0-489D-BC97-6FE5E0D30CB6}"/>
              </a:ext>
            </a:extLst>
          </p:cNvPr>
          <p:cNvPicPr>
            <a:picLocks noChangeAspect="1"/>
          </p:cNvPicPr>
          <p:nvPr/>
        </p:nvPicPr>
        <p:blipFill>
          <a:blip r:embed="rId4"/>
          <a:stretch>
            <a:fillRect/>
          </a:stretch>
        </p:blipFill>
        <p:spPr>
          <a:xfrm>
            <a:off x="8131043" y="3212918"/>
            <a:ext cx="865707" cy="713294"/>
          </a:xfrm>
          <a:prstGeom prst="rect">
            <a:avLst/>
          </a:prstGeom>
        </p:spPr>
      </p:pic>
      <p:sp>
        <p:nvSpPr>
          <p:cNvPr id="7" name="Content Placeholder 3">
            <a:extLst>
              <a:ext uri="{FF2B5EF4-FFF2-40B4-BE49-F238E27FC236}">
                <a16:creationId xmlns:a16="http://schemas.microsoft.com/office/drawing/2014/main" id="{1B26837D-FA2C-42C7-8B87-E80CF25CC632}"/>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0899441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1024320" y="1871831"/>
            <a:ext cx="9660804" cy="556737"/>
          </a:xfrm>
        </p:spPr>
        <p:txBody>
          <a:bodyPr rtlCol="0">
            <a:normAutofit/>
          </a:bodyPr>
          <a:lstStyle/>
          <a:p>
            <a:pPr rtl="0"/>
            <a:r>
              <a:rPr lang="es-US" sz="2400" b="1"/>
              <a:t>Las 10 principales infracciones en la construcción</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Cumplimiento año fiscal 19</a:t>
            </a:r>
          </a:p>
        </p:txBody>
      </p:sp>
      <p:pic>
        <p:nvPicPr>
          <p:cNvPr id="6" name="Picture 5">
            <a:extLst>
              <a:ext uri="{FF2B5EF4-FFF2-40B4-BE49-F238E27FC236}">
                <a16:creationId xmlns:a16="http://schemas.microsoft.com/office/drawing/2014/main" id="{79804A63-66BD-41AD-83F9-3494425796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173" y="2522924"/>
            <a:ext cx="5887169" cy="3242876"/>
          </a:xfrm>
          <a:prstGeom prst="rect">
            <a:avLst/>
          </a:prstGeom>
        </p:spPr>
      </p:pic>
      <p:pic>
        <p:nvPicPr>
          <p:cNvPr id="8" name="Picture 7">
            <a:extLst>
              <a:ext uri="{FF2B5EF4-FFF2-40B4-BE49-F238E27FC236}">
                <a16:creationId xmlns:a16="http://schemas.microsoft.com/office/drawing/2014/main" id="{28AFF6A9-D0F3-4708-84F6-D4A98B6E9A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9920" y="2430416"/>
            <a:ext cx="4917593" cy="3580772"/>
          </a:xfrm>
          <a:prstGeom prst="rect">
            <a:avLst/>
          </a:prstGeom>
        </p:spPr>
      </p:pic>
      <p:sp>
        <p:nvSpPr>
          <p:cNvPr id="7" name="Content Placeholder 3">
            <a:extLst>
              <a:ext uri="{FF2B5EF4-FFF2-40B4-BE49-F238E27FC236}">
                <a16:creationId xmlns:a16="http://schemas.microsoft.com/office/drawing/2014/main" id="{17FEAA85-6FA0-4161-B632-7623C981431B}"/>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735442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Cumplimiento año fiscal 19</a:t>
            </a:r>
          </a:p>
        </p:txBody>
      </p:sp>
      <p:pic>
        <p:nvPicPr>
          <p:cNvPr id="5" name="Picture 4">
            <a:extLst>
              <a:ext uri="{FF2B5EF4-FFF2-40B4-BE49-F238E27FC236}">
                <a16:creationId xmlns:a16="http://schemas.microsoft.com/office/drawing/2014/main" id="{BEE9A4F8-810B-4526-BF84-45C2F55A0D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876" y="1406390"/>
            <a:ext cx="8187730" cy="4602387"/>
          </a:xfrm>
          <a:prstGeom prst="rect">
            <a:avLst/>
          </a:prstGeom>
        </p:spPr>
      </p:pic>
      <p:sp>
        <p:nvSpPr>
          <p:cNvPr id="6" name="Content Placeholder 3">
            <a:extLst>
              <a:ext uri="{FF2B5EF4-FFF2-40B4-BE49-F238E27FC236}">
                <a16:creationId xmlns:a16="http://schemas.microsoft.com/office/drawing/2014/main" id="{F3000A8F-6C93-45F7-B022-555A9619E2DF}"/>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7581855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Cumplimiento año fiscal 19</a:t>
            </a:r>
          </a:p>
        </p:txBody>
      </p:sp>
      <p:graphicFrame>
        <p:nvGraphicFramePr>
          <p:cNvPr id="5" name="Content Placeholder 4">
            <a:extLst>
              <a:ext uri="{FF2B5EF4-FFF2-40B4-BE49-F238E27FC236}">
                <a16:creationId xmlns:a16="http://schemas.microsoft.com/office/drawing/2014/main" id="{72F4D3E3-FEC7-451E-AEA1-2F3EA7609F48}"/>
              </a:ext>
            </a:extLst>
          </p:cNvPr>
          <p:cNvGraphicFramePr>
            <a:graphicFrameLocks noGrp="1"/>
          </p:cNvGraphicFramePr>
          <p:nvPr>
            <p:ph sz="quarter" idx="14"/>
            <p:extLst>
              <p:ext uri="{D42A27DB-BD31-4B8C-83A1-F6EECF244321}">
                <p14:modId xmlns:p14="http://schemas.microsoft.com/office/powerpoint/2010/main" val="1653195432"/>
              </p:ext>
            </p:extLst>
          </p:nvPr>
        </p:nvGraphicFramePr>
        <p:xfrm>
          <a:off x="482600" y="1714500"/>
          <a:ext cx="11163300" cy="3886197"/>
        </p:xfrm>
        <a:graphic>
          <a:graphicData uri="http://schemas.openxmlformats.org/drawingml/2006/table">
            <a:tbl>
              <a:tblPr/>
              <a:tblGrid>
                <a:gridCol w="8928686">
                  <a:extLst>
                    <a:ext uri="{9D8B030D-6E8A-4147-A177-3AD203B41FA5}">
                      <a16:colId xmlns:a16="http://schemas.microsoft.com/office/drawing/2014/main" val="1848220142"/>
                    </a:ext>
                  </a:extLst>
                </a:gridCol>
                <a:gridCol w="2234614">
                  <a:extLst>
                    <a:ext uri="{9D8B030D-6E8A-4147-A177-3AD203B41FA5}">
                      <a16:colId xmlns:a16="http://schemas.microsoft.com/office/drawing/2014/main" val="1525415813"/>
                    </a:ext>
                  </a:extLst>
                </a:gridCol>
              </a:tblGrid>
              <a:tr h="435039">
                <a:tc>
                  <a:txBody>
                    <a:bodyPr/>
                    <a:lstStyle/>
                    <a:p>
                      <a:pPr algn="ctr" rtl="0" fontAlgn="b"/>
                      <a:r>
                        <a:rPr lang="es-US" sz="2000" b="1" i="0" u="sng" strike="noStrike">
                          <a:solidFill>
                            <a:srgbClr val="000000"/>
                          </a:solidFill>
                          <a:effectLst/>
                          <a:latin typeface="Calibri" panose="020F0502020204030204" pitchFamily="34" charset="0"/>
                        </a:rPr>
                        <a:t>NORMAS</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1" i="0" u="sng" strike="noStrike">
                          <a:solidFill>
                            <a:srgbClr val="000000"/>
                          </a:solidFill>
                          <a:effectLst/>
                          <a:latin typeface="Calibri" panose="020F0502020204030204" pitchFamily="34" charset="0"/>
                        </a:rPr>
                        <a:t>Condiciones citadas</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681711"/>
                  </a:ext>
                </a:extLst>
              </a:tr>
              <a:tr h="435039">
                <a:tc>
                  <a:txBody>
                    <a:bodyPr/>
                    <a:lstStyle/>
                    <a:p>
                      <a:pPr algn="l" rtl="0" fontAlgn="b"/>
                      <a:r>
                        <a:rPr lang="es-US" sz="2000" b="1" i="0" u="none" strike="noStrike">
                          <a:solidFill>
                            <a:srgbClr val="000000"/>
                          </a:solidFill>
                          <a:effectLst/>
                          <a:latin typeface="Calibri" panose="020F0502020204030204" pitchFamily="34" charset="0"/>
                          <a:cs typeface="Calibri" panose="020F0502020204030204" pitchFamily="34" charset="0"/>
                        </a:rPr>
                        <a:t>1926.652(a)(1)</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i="1">
                          <a:effectLst/>
                          <a:latin typeface="Calibri" panose="020F0502020204030204" pitchFamily="34" charset="0"/>
                          <a:cs typeface="Calibri" panose="020F0502020204030204" pitchFamily="34" charset="0"/>
                        </a:rPr>
                        <a:t>Protección de empleados en excavaciones</a:t>
                      </a:r>
                      <a:r>
                        <a:rPr lang="es-US" sz="2000">
                          <a:effectLst/>
                          <a:latin typeface="Calibri" panose="020F0502020204030204" pitchFamily="34" charset="0"/>
                          <a:cs typeface="Calibri" panose="020F0502020204030204" pitchFamily="34" charset="0"/>
                        </a:rPr>
                        <a:t>.</a:t>
                      </a:r>
                      <a:endParaRPr lang="en-US" sz="20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797</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590729"/>
                  </a:ext>
                </a:extLst>
              </a:tr>
              <a:tr h="435039">
                <a:tc>
                  <a:txBody>
                    <a:bodyPr/>
                    <a:lstStyle/>
                    <a:p>
                      <a:pPr algn="l" rtl="0" fontAlgn="b"/>
                      <a:r>
                        <a:rPr lang="es-US" sz="2000" b="1" i="0" u="none" strike="noStrike">
                          <a:solidFill>
                            <a:srgbClr val="000000"/>
                          </a:solidFill>
                          <a:effectLst/>
                          <a:latin typeface="Calibri" panose="020F0502020204030204" pitchFamily="34" charset="0"/>
                          <a:cs typeface="Calibri" panose="020F0502020204030204" pitchFamily="34" charset="0"/>
                        </a:rPr>
                        <a:t>1926.651(c)(2)</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i="1">
                          <a:effectLst/>
                          <a:latin typeface="Calibri" panose="020F0502020204030204" pitchFamily="34" charset="0"/>
                          <a:cs typeface="Calibri" panose="020F0502020204030204" pitchFamily="34" charset="0"/>
                        </a:rPr>
                        <a:t>Medios de salida de excavaciones de zanjas</a:t>
                      </a:r>
                      <a:r>
                        <a:rPr lang="es-US" sz="2000">
                          <a:effectLst/>
                          <a:latin typeface="Calibri" panose="020F0502020204030204" pitchFamily="34" charset="0"/>
                          <a:cs typeface="Calibri" panose="020F0502020204030204" pitchFamily="34" charset="0"/>
                        </a:rPr>
                        <a:t>.</a:t>
                      </a:r>
                      <a:endParaRPr lang="en-US" sz="20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380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9925744"/>
                  </a:ext>
                </a:extLst>
              </a:tr>
              <a:tr h="43503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US" sz="2000" b="1" i="0" u="none" strike="noStrike">
                          <a:solidFill>
                            <a:srgbClr val="000000"/>
                          </a:solidFill>
                          <a:effectLst/>
                          <a:latin typeface="Calibri" panose="020F0502020204030204" pitchFamily="34" charset="0"/>
                          <a:cs typeface="Calibri" panose="020F0502020204030204" pitchFamily="34" charset="0"/>
                        </a:rPr>
                        <a:t>1926.651(j)(2)</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i="1">
                          <a:effectLst/>
                          <a:latin typeface="Calibri" panose="020F0502020204030204" pitchFamily="34" charset="0"/>
                          <a:cs typeface="Calibri" panose="020F0502020204030204" pitchFamily="34" charset="0"/>
                        </a:rPr>
                        <a:t>Protección de empleados contra piedras o terreno sueltos</a:t>
                      </a:r>
                      <a:endParaRPr lang="en-US" sz="20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310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546015"/>
                  </a:ext>
                </a:extLst>
              </a:tr>
              <a:tr h="43503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US" sz="2000" b="1" i="0" u="none" strike="noStrike">
                          <a:solidFill>
                            <a:srgbClr val="000000"/>
                          </a:solidFill>
                          <a:effectLst/>
                          <a:latin typeface="Calibri" panose="020F0502020204030204" pitchFamily="34" charset="0"/>
                          <a:cs typeface="Calibri" panose="020F0502020204030204" pitchFamily="34" charset="0"/>
                        </a:rPr>
                        <a:t>1926.651(k)(1)</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a:effectLst/>
                          <a:latin typeface="Calibri" panose="020F0502020204030204" pitchFamily="34" charset="0"/>
                          <a:cs typeface="Calibri" panose="020F0502020204030204" pitchFamily="34" charset="0"/>
                        </a:rPr>
                        <a:t>Inspecciones diarias de excavaciones</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277</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88755"/>
                  </a:ext>
                </a:extLst>
              </a:tr>
              <a:tr h="8555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US" sz="2000" b="1" i="0" u="none" strike="noStrike">
                          <a:solidFill>
                            <a:srgbClr val="000000"/>
                          </a:solidFill>
                          <a:effectLst/>
                          <a:latin typeface="Calibri" panose="020F0502020204030204" pitchFamily="34" charset="0"/>
                          <a:cs typeface="Calibri" panose="020F0502020204030204" pitchFamily="34" charset="0"/>
                        </a:rPr>
                        <a:t>1926.651(k)(2)</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a:effectLst/>
                          <a:latin typeface="Calibri" panose="020F0502020204030204" pitchFamily="34" charset="0"/>
                          <a:cs typeface="Calibri" panose="020F0502020204030204" pitchFamily="34" charset="0"/>
                        </a:rPr>
                        <a:t>Cuando la persona competente encuentra evidencia de una situación que podría resultar en un posible derrumbamiento</a:t>
                      </a:r>
                      <a:endParaRPr lang="en-US" sz="20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100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531023"/>
                  </a:ext>
                </a:extLst>
              </a:tr>
              <a:tr h="855501">
                <a:tc>
                  <a:txBody>
                    <a:bodyPr/>
                    <a:lstStyle/>
                    <a:p>
                      <a:pPr algn="l" rtl="0" fontAlgn="b"/>
                      <a:r>
                        <a:rPr lang="es-US" sz="2000" b="1" i="0" u="none" strike="noStrike">
                          <a:solidFill>
                            <a:srgbClr val="000000"/>
                          </a:solidFill>
                          <a:effectLst/>
                          <a:latin typeface="Calibri" panose="020F0502020204030204" pitchFamily="34" charset="0"/>
                          <a:cs typeface="Calibri" panose="020F0502020204030204" pitchFamily="34" charset="0"/>
                        </a:rPr>
                        <a:t>1926.651(h)(1)</a:t>
                      </a:r>
                      <a:r>
                        <a:rPr lang="es-US" sz="2000" b="0" i="0" u="none" strike="noStrike">
                          <a:solidFill>
                            <a:srgbClr val="000000"/>
                          </a:solidFill>
                          <a:effectLst/>
                          <a:latin typeface="Calibri" panose="020F0502020204030204" pitchFamily="34" charset="0"/>
                          <a:cs typeface="Calibri" panose="020F0502020204030204" pitchFamily="34" charset="0"/>
                        </a:rPr>
                        <a:t> - </a:t>
                      </a:r>
                      <a:r>
                        <a:rPr lang="es-US" sz="2000" i="1">
                          <a:effectLst/>
                          <a:latin typeface="Calibri" panose="020F0502020204030204" pitchFamily="34" charset="0"/>
                          <a:cs typeface="Calibri" panose="020F0502020204030204" pitchFamily="34" charset="0"/>
                        </a:rPr>
                        <a:t>Protección contra los peligros asociados con la acumulación de agua</a:t>
                      </a:r>
                      <a:r>
                        <a:rPr lang="es-US" sz="2000">
                          <a:effectLst/>
                          <a:latin typeface="Calibri" panose="020F0502020204030204" pitchFamily="34" charset="0"/>
                          <a:cs typeface="Calibri" panose="020F0502020204030204" pitchFamily="34" charset="0"/>
                        </a:rPr>
                        <a:t>.</a:t>
                      </a:r>
                      <a:endParaRPr lang="en-US" sz="20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US" sz="2000" b="0" i="0" u="none" strike="noStrike">
                          <a:solidFill>
                            <a:srgbClr val="000000"/>
                          </a:solidFill>
                          <a:effectLst/>
                          <a:latin typeface="Calibri" panose="020F0502020204030204" pitchFamily="34" charset="0"/>
                        </a:rPr>
                        <a:t>49</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3795343"/>
                  </a:ext>
                </a:extLst>
              </a:tr>
            </a:tbl>
          </a:graphicData>
        </a:graphic>
      </p:graphicFrame>
      <p:sp>
        <p:nvSpPr>
          <p:cNvPr id="4" name="Content Placeholder 3">
            <a:extLst>
              <a:ext uri="{FF2B5EF4-FFF2-40B4-BE49-F238E27FC236}">
                <a16:creationId xmlns:a16="http://schemas.microsoft.com/office/drawing/2014/main" id="{98A6D07D-EB48-4FB1-AB0F-926343136DC0}"/>
              </a:ext>
            </a:extLst>
          </p:cNvPr>
          <p:cNvSpPr txBox="1">
            <a:spLocks/>
          </p:cNvSpPr>
          <p:nvPr/>
        </p:nvSpPr>
        <p:spPr>
          <a:xfrm>
            <a:off x="730568" y="650430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Introducción</a:t>
            </a:r>
          </a:p>
        </p:txBody>
      </p:sp>
    </p:spTree>
    <p:extLst>
      <p:ext uri="{BB962C8B-B14F-4D97-AF65-F5344CB8AC3E}">
        <p14:creationId xmlns:p14="http://schemas.microsoft.com/office/powerpoint/2010/main" val="561997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54DA77-9A3C-4612-B971-501389A098CC}"/>
              </a:ext>
            </a:extLst>
          </p:cNvPr>
          <p:cNvPicPr>
            <a:picLocks noChangeAspect="1"/>
          </p:cNvPicPr>
          <p:nvPr/>
        </p:nvPicPr>
        <p:blipFill>
          <a:blip r:embed="rId3"/>
          <a:stretch>
            <a:fillRect/>
          </a:stretch>
        </p:blipFill>
        <p:spPr>
          <a:xfrm>
            <a:off x="6019060" y="2226429"/>
            <a:ext cx="5491520" cy="3647352"/>
          </a:xfrm>
          <a:prstGeom prst="rect">
            <a:avLst/>
          </a:prstGeom>
        </p:spPr>
      </p:pic>
      <p:sp>
        <p:nvSpPr>
          <p:cNvPr id="2" name="Text Placeholder 1">
            <a:extLst>
              <a:ext uri="{FF2B5EF4-FFF2-40B4-BE49-F238E27FC236}">
                <a16:creationId xmlns:a16="http://schemas.microsoft.com/office/drawing/2014/main" id="{E932FEBC-60A1-4297-94B2-7DCC94AA66C0}"/>
              </a:ext>
            </a:extLst>
          </p:cNvPr>
          <p:cNvSpPr>
            <a:spLocks noGrp="1"/>
          </p:cNvSpPr>
          <p:nvPr>
            <p:ph type="body" sz="quarter" idx="10"/>
          </p:nvPr>
        </p:nvSpPr>
        <p:spPr>
          <a:xfrm>
            <a:off x="371115" y="1375515"/>
            <a:ext cx="11329653" cy="2977140"/>
          </a:xfrm>
        </p:spPr>
        <p:txBody>
          <a:bodyPr rtlCol="0">
            <a:normAutofit/>
          </a:bodyPr>
          <a:lstStyle/>
          <a:p>
            <a:pPr rtl="0"/>
            <a:r>
              <a:rPr lang="es-US" sz="2000"/>
              <a:t>¿Hay razones por infracciones intencionadas? </a:t>
            </a:r>
          </a:p>
          <a:p>
            <a:pPr lvl="2" rtl="0"/>
            <a:r>
              <a:rPr lang="es-US" sz="1800"/>
              <a:t>La norma existe desde la década de 1990 y es muy razonable.</a:t>
            </a:r>
          </a:p>
          <a:p>
            <a:pPr lvl="2" rtl="0"/>
            <a:r>
              <a:rPr lang="es-US" sz="1800"/>
              <a:t>Los empleadores deben conocer la norma</a:t>
            </a:r>
          </a:p>
          <a:p>
            <a:pPr lvl="1" rtl="0"/>
            <a:endParaRPr lang="en-US" sz="2800" dirty="0"/>
          </a:p>
        </p:txBody>
      </p:sp>
      <p:sp>
        <p:nvSpPr>
          <p:cNvPr id="3" name="Text Placeholder 2">
            <a:extLst>
              <a:ext uri="{FF2B5EF4-FFF2-40B4-BE49-F238E27FC236}">
                <a16:creationId xmlns:a16="http://schemas.microsoft.com/office/drawing/2014/main" id="{01362331-6B07-477F-9C9D-E3073C3DF038}"/>
              </a:ext>
            </a:extLst>
          </p:cNvPr>
          <p:cNvSpPr>
            <a:spLocks noGrp="1"/>
          </p:cNvSpPr>
          <p:nvPr>
            <p:ph type="body" sz="quarter" idx="13"/>
          </p:nvPr>
        </p:nvSpPr>
        <p:spPr/>
        <p:txBody>
          <a:bodyPr rtlCol="0"/>
          <a:lstStyle/>
          <a:p>
            <a:pPr rtl="0"/>
            <a:r>
              <a:rPr lang="es-US" sz="4000"/>
              <a:t>Cumplimiento </a:t>
            </a:r>
          </a:p>
        </p:txBody>
      </p:sp>
      <p:pic>
        <p:nvPicPr>
          <p:cNvPr id="6" name="Picture 5">
            <a:extLst>
              <a:ext uri="{FF2B5EF4-FFF2-40B4-BE49-F238E27FC236}">
                <a16:creationId xmlns:a16="http://schemas.microsoft.com/office/drawing/2014/main" id="{5948E6F7-973A-4DAD-91C4-3F05A0DC8B82}"/>
              </a:ext>
            </a:extLst>
          </p:cNvPr>
          <p:cNvPicPr>
            <a:picLocks noChangeAspect="1"/>
          </p:cNvPicPr>
          <p:nvPr/>
        </p:nvPicPr>
        <p:blipFill>
          <a:blip r:embed="rId4"/>
          <a:stretch>
            <a:fillRect/>
          </a:stretch>
        </p:blipFill>
        <p:spPr>
          <a:xfrm>
            <a:off x="1024320" y="2563115"/>
            <a:ext cx="4237241" cy="3176457"/>
          </a:xfrm>
          <a:prstGeom prst="rect">
            <a:avLst/>
          </a:prstGeom>
        </p:spPr>
      </p:pic>
      <p:sp>
        <p:nvSpPr>
          <p:cNvPr id="7" name="Content Placeholder 3">
            <a:extLst>
              <a:ext uri="{FF2B5EF4-FFF2-40B4-BE49-F238E27FC236}">
                <a16:creationId xmlns:a16="http://schemas.microsoft.com/office/drawing/2014/main" id="{90747520-4DDA-40CC-932E-5F20D9F005E9}"/>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832683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BE5F4F-DBC5-48A4-A5E1-A3C392C5B24E}"/>
              </a:ext>
            </a:extLst>
          </p:cNvPr>
          <p:cNvSpPr>
            <a:spLocks noGrp="1"/>
          </p:cNvSpPr>
          <p:nvPr>
            <p:ph type="body" sz="quarter" idx="10"/>
          </p:nvPr>
        </p:nvSpPr>
        <p:spPr>
          <a:xfrm>
            <a:off x="488272" y="1871831"/>
            <a:ext cx="8584707" cy="3960558"/>
          </a:xfrm>
        </p:spPr>
        <p:txBody>
          <a:bodyPr rtlCol="0">
            <a:normAutofit/>
          </a:bodyPr>
          <a:lstStyle/>
          <a:p>
            <a:pPr rtl="0"/>
            <a:r>
              <a:rPr lang="es-US" sz="2400" b="1"/>
              <a:t>Atlantic Drain Service Company</a:t>
            </a:r>
          </a:p>
          <a:p>
            <a:pPr lvl="2" rtl="0"/>
            <a:r>
              <a:rPr lang="es-US" sz="1800" b="1"/>
              <a:t>El propietario fue sentenciado a 2 años por homicidio involuntario por un jurado de Massachusetts. </a:t>
            </a:r>
            <a:r>
              <a:rPr lang="es-US" sz="1200"/>
              <a:t>(Noticias WBUR de 5 de diciembre de 2019)</a:t>
            </a:r>
          </a:p>
          <a:p>
            <a:pPr lvl="2" rtl="0"/>
            <a:r>
              <a:rPr lang="es-US" sz="1800"/>
              <a:t>Dos empleados murieron en una excavación de 14 pies de profundidad sin ningún sistema de protección instalado. </a:t>
            </a:r>
            <a:r>
              <a:rPr lang="es-US" sz="1200"/>
              <a:t>(21 de octubre de 2016)</a:t>
            </a:r>
          </a:p>
          <a:p>
            <a:pPr lvl="2" rtl="0"/>
            <a:r>
              <a:rPr lang="es-US" sz="1800"/>
              <a:t>El empleador fue acusado por 18 infracciones intencionadas y graves de la Subparte P (Excavaciones) - </a:t>
            </a:r>
            <a:r>
              <a:rPr lang="es-US" sz="1200"/>
              <a:t>(Inspección de OSHA No. 1186266.015)</a:t>
            </a:r>
          </a:p>
          <a:p>
            <a:pPr rtl="0"/>
            <a:r>
              <a:rPr lang="es-US" sz="2400" b="1"/>
              <a:t>ContractOne</a:t>
            </a:r>
            <a:endParaRPr lang="en-US" sz="2400" b="1" dirty="0"/>
          </a:p>
          <a:p>
            <a:pPr lvl="2" rtl="0"/>
            <a:r>
              <a:rPr lang="es-US" sz="1800" b="1"/>
              <a:t>Un jurado de Colorado condenó al propietario / empleador por </a:t>
            </a:r>
            <a:br>
              <a:rPr lang="es-US" sz="1800" b="1"/>
            </a:br>
            <a:r>
              <a:rPr lang="es-US" sz="1800" b="1"/>
              <a:t>la muerte de un empleado en una zanja desprotegida en 2018. </a:t>
            </a:r>
          </a:p>
          <a:p>
            <a:pPr lvl="2" rtl="0"/>
            <a:r>
              <a:rPr lang="es-US" sz="1800"/>
              <a:t>OSHA emitió 11 citaciones, incluidas las citaciones intencionadas. </a:t>
            </a:r>
            <a:r>
              <a:rPr lang="es-US" sz="1200"/>
              <a:t>(Inspección OSHA N.º 1323059.015)</a:t>
            </a:r>
          </a:p>
          <a:p>
            <a:pPr lvl="2" rtl="0"/>
            <a:endParaRPr lang="en-US" sz="1800" dirty="0"/>
          </a:p>
          <a:p>
            <a:pPr lvl="2" rtl="0"/>
            <a:endParaRPr lang="en-US" sz="1800" dirty="0"/>
          </a:p>
        </p:txBody>
      </p:sp>
      <p:sp>
        <p:nvSpPr>
          <p:cNvPr id="5" name="Text Placeholder 2">
            <a:extLst>
              <a:ext uri="{FF2B5EF4-FFF2-40B4-BE49-F238E27FC236}">
                <a16:creationId xmlns:a16="http://schemas.microsoft.com/office/drawing/2014/main" id="{A2010817-3582-4AAC-9AB2-76862464D9DD}"/>
              </a:ext>
            </a:extLst>
          </p:cNvPr>
          <p:cNvSpPr>
            <a:spLocks noGrp="1"/>
          </p:cNvSpPr>
          <p:nvPr>
            <p:ph type="body" sz="quarter" idx="13"/>
          </p:nvPr>
        </p:nvSpPr>
        <p:spPr>
          <a:xfrm>
            <a:off x="1024320" y="461115"/>
            <a:ext cx="8354397" cy="914400"/>
          </a:xfrm>
        </p:spPr>
        <p:txBody>
          <a:bodyPr rtlCol="0">
            <a:normAutofit/>
          </a:bodyPr>
          <a:lstStyle/>
          <a:p>
            <a:pPr rtl="0"/>
            <a:r>
              <a:rPr lang="es-US" sz="4000"/>
              <a:t>Cumplimiento penal</a:t>
            </a:r>
          </a:p>
        </p:txBody>
      </p:sp>
      <p:pic>
        <p:nvPicPr>
          <p:cNvPr id="6" name="Picture 5">
            <a:extLst>
              <a:ext uri="{FF2B5EF4-FFF2-40B4-BE49-F238E27FC236}">
                <a16:creationId xmlns:a16="http://schemas.microsoft.com/office/drawing/2014/main" id="{94943D6C-7D48-4211-82E9-A141C2F7AA91}"/>
              </a:ext>
            </a:extLst>
          </p:cNvPr>
          <p:cNvPicPr>
            <a:picLocks noChangeAspect="1"/>
          </p:cNvPicPr>
          <p:nvPr/>
        </p:nvPicPr>
        <p:blipFill>
          <a:blip r:embed="rId3"/>
          <a:stretch>
            <a:fillRect/>
          </a:stretch>
        </p:blipFill>
        <p:spPr>
          <a:xfrm>
            <a:off x="9072979" y="1675504"/>
            <a:ext cx="2911875" cy="1939309"/>
          </a:xfrm>
          <a:prstGeom prst="rect">
            <a:avLst/>
          </a:prstGeom>
        </p:spPr>
      </p:pic>
      <p:sp>
        <p:nvSpPr>
          <p:cNvPr id="7" name="Content Placeholder 3">
            <a:extLst>
              <a:ext uri="{FF2B5EF4-FFF2-40B4-BE49-F238E27FC236}">
                <a16:creationId xmlns:a16="http://schemas.microsoft.com/office/drawing/2014/main" id="{90747520-4DDA-40CC-932E-5F20D9F005E9}"/>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292216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lnSpcReduction="10000"/>
          </a:bodyPr>
          <a:lstStyle/>
          <a:p>
            <a:pPr rtl="0"/>
            <a:r>
              <a:rPr lang="es-US" sz="3200"/>
              <a:t>Programa nacional de énfasis de apertura de zanjas y excavaciones</a:t>
            </a:r>
          </a:p>
          <a:p>
            <a:pPr rtl="0"/>
            <a:endParaRPr lang="en-US" sz="3200"/>
          </a:p>
        </p:txBody>
      </p:sp>
      <p:graphicFrame>
        <p:nvGraphicFramePr>
          <p:cNvPr id="8" name="Content Placeholder 7">
            <a:extLst>
              <a:ext uri="{FF2B5EF4-FFF2-40B4-BE49-F238E27FC236}">
                <a16:creationId xmlns:a16="http://schemas.microsoft.com/office/drawing/2014/main" id="{5BAC977A-F9DE-495D-B118-D7CBE7DBF1B4}"/>
              </a:ext>
            </a:extLst>
          </p:cNvPr>
          <p:cNvGraphicFramePr>
            <a:graphicFrameLocks noGrp="1"/>
          </p:cNvGraphicFramePr>
          <p:nvPr>
            <p:ph sz="quarter" idx="14"/>
            <p:extLst>
              <p:ext uri="{D42A27DB-BD31-4B8C-83A1-F6EECF244321}">
                <p14:modId xmlns:p14="http://schemas.microsoft.com/office/powerpoint/2010/main" val="288262888"/>
              </p:ext>
            </p:extLst>
          </p:nvPr>
        </p:nvGraphicFramePr>
        <p:xfrm>
          <a:off x="4118076" y="1909424"/>
          <a:ext cx="4600241" cy="3718499"/>
        </p:xfrm>
        <a:graphic>
          <a:graphicData uri="http://schemas.openxmlformats.org/drawingml/2006/table">
            <a:tbl>
              <a:tblPr firstRow="1" bandRow="1"/>
              <a:tblGrid>
                <a:gridCol w="1457125">
                  <a:extLst>
                    <a:ext uri="{9D8B030D-6E8A-4147-A177-3AD203B41FA5}">
                      <a16:colId xmlns:a16="http://schemas.microsoft.com/office/drawing/2014/main" val="2965451096"/>
                    </a:ext>
                  </a:extLst>
                </a:gridCol>
                <a:gridCol w="1693621">
                  <a:extLst>
                    <a:ext uri="{9D8B030D-6E8A-4147-A177-3AD203B41FA5}">
                      <a16:colId xmlns:a16="http://schemas.microsoft.com/office/drawing/2014/main" val="3343452898"/>
                    </a:ext>
                  </a:extLst>
                </a:gridCol>
                <a:gridCol w="1449495">
                  <a:extLst>
                    <a:ext uri="{9D8B030D-6E8A-4147-A177-3AD203B41FA5}">
                      <a16:colId xmlns:a16="http://schemas.microsoft.com/office/drawing/2014/main" val="2994072514"/>
                    </a:ext>
                  </a:extLst>
                </a:gridCol>
              </a:tblGrid>
              <a:tr h="698931">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rtl="0"/>
                      <a:endParaRPr lang="en-US"/>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US"/>
                        <a:t>Objetivo</a:t>
                      </a:r>
                    </a:p>
                    <a:p>
                      <a:pPr algn="ctr" rtl="0"/>
                      <a:endParaRPr lang="en-US"/>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rtl="0"/>
                      <a:r>
                        <a:rPr lang="es-US"/>
                        <a:t>Total</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extLst>
                  <a:ext uri="{0D108BD9-81ED-4DB2-BD59-A6C34878D82A}">
                    <a16:rowId xmlns:a16="http://schemas.microsoft.com/office/drawing/2014/main" val="60610892"/>
                  </a:ext>
                </a:extLst>
              </a:tr>
              <a:tr h="101280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r>
                        <a:rPr lang="es-US"/>
                        <a:t>Año fiscal 2020-21</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rtl="0"/>
                      <a:r>
                        <a:rPr lang="es-US" b="1"/>
                        <a:t>2619</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r>
                        <a:rPr lang="es-US"/>
                        <a:t>En curso</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extLst>
                  <a:ext uri="{0D108BD9-81ED-4DB2-BD59-A6C34878D82A}">
                    <a16:rowId xmlns:a16="http://schemas.microsoft.com/office/drawing/2014/main" val="1181143297"/>
                  </a:ext>
                </a:extLst>
              </a:tr>
              <a:tr h="109236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r>
                        <a:rPr lang="es-US"/>
                        <a:t> Año fiscal 2019 (Final)</a:t>
                      </a:r>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rtl="0"/>
                      <a:r>
                        <a:rPr lang="es-US" sz="1800" b="1" i="0" kern="1200">
                          <a:solidFill>
                            <a:schemeClr val="dk1"/>
                          </a:solidFill>
                          <a:effectLst/>
                          <a:latin typeface="+mn-lt"/>
                          <a:ea typeface="+mn-ea"/>
                          <a:cs typeface="+mn-cs"/>
                        </a:rPr>
                        <a:t>2710</a:t>
                      </a:r>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extLst>
                  <a:ext uri="{0D108BD9-81ED-4DB2-BD59-A6C34878D82A}">
                    <a16:rowId xmlns:a16="http://schemas.microsoft.com/office/drawing/2014/main" val="973931705"/>
                  </a:ext>
                </a:extLst>
              </a:tr>
              <a:tr h="79254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r>
                        <a:rPr lang="es-US"/>
                        <a:t>Año fiscal 2018</a:t>
                      </a:r>
                    </a:p>
                    <a:p>
                      <a:pPr rtl="0"/>
                      <a:r>
                        <a:rPr lang="es-US"/>
                        <a:t>(Final)</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rtl="0"/>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rtl="0"/>
                      <a:r>
                        <a:rPr lang="es-US" b="1"/>
                        <a:t>2324</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extLst>
                  <a:ext uri="{0D108BD9-81ED-4DB2-BD59-A6C34878D82A}">
                    <a16:rowId xmlns:a16="http://schemas.microsoft.com/office/drawing/2014/main" val="1225682651"/>
                  </a:ext>
                </a:extLst>
              </a:tr>
            </a:tbl>
          </a:graphicData>
        </a:graphic>
      </p:graphicFrame>
      <p:graphicFrame>
        <p:nvGraphicFramePr>
          <p:cNvPr id="5" name="Object 4">
            <a:extLst>
              <a:ext uri="{FF2B5EF4-FFF2-40B4-BE49-F238E27FC236}">
                <a16:creationId xmlns:a16="http://schemas.microsoft.com/office/drawing/2014/main" id="{A16E2E30-526A-49C8-A97C-66B3A646647F}"/>
              </a:ext>
            </a:extLst>
          </p:cNvPr>
          <p:cNvGraphicFramePr>
            <a:graphicFrameLocks noChangeAspect="1"/>
          </p:cNvGraphicFramePr>
          <p:nvPr>
            <p:extLst>
              <p:ext uri="{D42A27DB-BD31-4B8C-83A1-F6EECF244321}">
                <p14:modId xmlns:p14="http://schemas.microsoft.com/office/powerpoint/2010/main" val="3354810510"/>
              </p:ext>
            </p:extLst>
          </p:nvPr>
        </p:nvGraphicFramePr>
        <p:xfrm>
          <a:off x="409673" y="1375515"/>
          <a:ext cx="3614658" cy="4678357"/>
        </p:xfrm>
        <a:graphic>
          <a:graphicData uri="http://schemas.openxmlformats.org/presentationml/2006/ole">
            <mc:AlternateContent xmlns:mc="http://schemas.openxmlformats.org/markup-compatibility/2006">
              <mc:Choice xmlns:v="urn:schemas-microsoft-com:vml" Requires="v">
                <p:oleObj name="Acrobat Document" r:id="rId3" imgW="5829243" imgH="7543697" progId="Acrobat.Document.DC">
                  <p:embed/>
                </p:oleObj>
              </mc:Choice>
              <mc:Fallback>
                <p:oleObj name="Acrobat Document" r:id="rId3" imgW="5829243" imgH="7543697" progId="Acrobat.Document.DC">
                  <p:embed/>
                  <p:pic>
                    <p:nvPicPr>
                      <p:cNvPr id="5" name="Object 4">
                        <a:extLst>
                          <a:ext uri="{FF2B5EF4-FFF2-40B4-BE49-F238E27FC236}">
                            <a16:creationId xmlns:a16="http://schemas.microsoft.com/office/drawing/2014/main" id="{A16E2E30-526A-49C8-A97C-66B3A646647F}"/>
                          </a:ext>
                        </a:extLst>
                      </p:cNvPr>
                      <p:cNvPicPr/>
                      <p:nvPr/>
                    </p:nvPicPr>
                    <p:blipFill>
                      <a:blip r:embed="rId4"/>
                      <a:stretch>
                        <a:fillRect/>
                      </a:stretch>
                    </p:blipFill>
                    <p:spPr>
                      <a:xfrm>
                        <a:off x="409673" y="1375515"/>
                        <a:ext cx="3614658" cy="4678357"/>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4DFBD7F5-AF24-4254-A7C4-5CE2814EB709}"/>
              </a:ext>
            </a:extLst>
          </p:cNvPr>
          <p:cNvPicPr>
            <a:picLocks noChangeAspect="1"/>
          </p:cNvPicPr>
          <p:nvPr/>
        </p:nvPicPr>
        <p:blipFill>
          <a:blip r:embed="rId5"/>
          <a:stretch>
            <a:fillRect/>
          </a:stretch>
        </p:blipFill>
        <p:spPr>
          <a:xfrm>
            <a:off x="9104847" y="2268821"/>
            <a:ext cx="2677480" cy="2844824"/>
          </a:xfrm>
          <a:prstGeom prst="rect">
            <a:avLst/>
          </a:prstGeom>
        </p:spPr>
      </p:pic>
      <p:pic>
        <p:nvPicPr>
          <p:cNvPr id="10" name="Picture 9">
            <a:extLst>
              <a:ext uri="{FF2B5EF4-FFF2-40B4-BE49-F238E27FC236}">
                <a16:creationId xmlns:a16="http://schemas.microsoft.com/office/drawing/2014/main" id="{FB74ECCD-907B-477F-B65B-372669DBB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26367" y="3573525"/>
            <a:ext cx="1761896" cy="1091279"/>
          </a:xfrm>
          <a:prstGeom prst="rect">
            <a:avLst/>
          </a:prstGeom>
        </p:spPr>
      </p:pic>
      <p:sp>
        <p:nvSpPr>
          <p:cNvPr id="9" name="Content Placeholder 3">
            <a:extLst>
              <a:ext uri="{FF2B5EF4-FFF2-40B4-BE49-F238E27FC236}">
                <a16:creationId xmlns:a16="http://schemas.microsoft.com/office/drawing/2014/main" id="{45A377E2-C23F-4019-A58B-E9B4FDC263F7}"/>
              </a:ext>
            </a:extLst>
          </p:cNvPr>
          <p:cNvSpPr txBox="1">
            <a:spLocks/>
          </p:cNvSpPr>
          <p:nvPr/>
        </p:nvSpPr>
        <p:spPr>
          <a:xfrm>
            <a:off x="730568" y="650430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Introducción</a:t>
            </a:r>
          </a:p>
        </p:txBody>
      </p:sp>
    </p:spTree>
    <p:extLst>
      <p:ext uri="{BB962C8B-B14F-4D97-AF65-F5344CB8AC3E}">
        <p14:creationId xmlns:p14="http://schemas.microsoft.com/office/powerpoint/2010/main" val="36700754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A320FA2-BA89-4AC2-B0E8-29E74E18E565}"/>
              </a:ext>
            </a:extLst>
          </p:cNvPr>
          <p:cNvSpPr>
            <a:spLocks noGrp="1"/>
          </p:cNvSpPr>
          <p:nvPr>
            <p:ph type="body" sz="quarter" idx="13"/>
          </p:nvPr>
        </p:nvSpPr>
        <p:spPr>
          <a:xfrm>
            <a:off x="1033925" y="1951984"/>
            <a:ext cx="10124151" cy="3031495"/>
          </a:xfrm>
        </p:spPr>
        <p:txBody>
          <a:bodyPr rtlCol="0"/>
          <a:lstStyle/>
          <a:p>
            <a:pPr rtl="0"/>
            <a:r>
              <a:rPr lang="es-US" sz="4000"/>
              <a:t>Apertura de zanjas y excavaciones</a:t>
            </a:r>
          </a:p>
          <a:p>
            <a:pPr rtl="0"/>
            <a:r>
              <a:rPr lang="es-US" sz="4000">
                <a:effectLst/>
                <a:latin typeface="Nunito Light" panose="00000400000000000000" pitchFamily="2" charset="0"/>
                <a:ea typeface="Calibri" panose="020F0502020204030204" pitchFamily="34" charset="0"/>
                <a:cs typeface="Times New Roman" panose="02020603050405020304" pitchFamily="18" charset="0"/>
              </a:rPr>
              <a:t>Mensaje de OSHA </a:t>
            </a:r>
            <a:endParaRPr lang="en-US" sz="4000">
              <a:latin typeface="Nunito Light" panose="00000400000000000000" pitchFamily="2" charset="0"/>
            </a:endParaRPr>
          </a:p>
          <a:p>
            <a:pPr rtl="0"/>
            <a:r>
              <a:rPr lang="es-US" sz="4000"/>
              <a:t> </a:t>
            </a:r>
          </a:p>
          <a:p>
            <a:pPr rtl="0"/>
            <a:endParaRPr lang="en-US" sz="4000"/>
          </a:p>
        </p:txBody>
      </p:sp>
      <p:sp>
        <p:nvSpPr>
          <p:cNvPr id="4" name="Content Placeholder 3">
            <a:extLst>
              <a:ext uri="{FF2B5EF4-FFF2-40B4-BE49-F238E27FC236}">
                <a16:creationId xmlns:a16="http://schemas.microsoft.com/office/drawing/2014/main" id="{E0CDB7E2-B880-41E4-A33D-C638D53D5BBF}"/>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663311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10472530" cy="4519747"/>
          </a:xfrm>
        </p:spPr>
        <p:txBody>
          <a:bodyPr rtlCol="0">
            <a:normAutofit/>
          </a:bodyPr>
          <a:lstStyle/>
          <a:p>
            <a:pPr marL="0" indent="0" rtl="0">
              <a:lnSpc>
                <a:spcPct val="110000"/>
              </a:lnSpc>
              <a:spcBef>
                <a:spcPts val="600"/>
              </a:spcBef>
              <a:buNone/>
            </a:pPr>
            <a:r>
              <a:rPr lang="es-US" sz="1600" b="1"/>
              <a:t>0.8 </a:t>
            </a:r>
            <a:r>
              <a:rPr lang="es-US" sz="1600" b="1">
                <a:solidFill>
                  <a:srgbClr val="000000"/>
                </a:solidFill>
              </a:rPr>
              <a:t>CEUs de IACET </a:t>
            </a:r>
            <a:r>
              <a:rPr lang="es-US" sz="1600">
                <a:solidFill>
                  <a:srgbClr val="000000"/>
                </a:solidFill>
              </a:rPr>
              <a:t>| La agencia de Contratistas Generales Asociados de America (AGC, por sus siglas en inglés) ha sido designada como Proveedor Acreditado por la Asociación para la Continuidad en la Educación y la Capacitación (IACET, por sus siglas en inglés).  Al obtener esta acreditación, la AGC ha demostrado que cumple las normas de ANSI/IACET reconocidas internacionalmente como un estándar de referencia de procedimientos recomendados. Debido a su condición de Proveedor Acreditado, AGC está autorizado para ofrecer CEUs de la IACET para sus programas que reúnen los requisitos de acuerdo con las normas de ANSI/IACET.</a:t>
            </a:r>
          </a:p>
          <a:p>
            <a:pPr marL="0" indent="0" rtl="0">
              <a:lnSpc>
                <a:spcPct val="110000"/>
              </a:lnSpc>
              <a:spcBef>
                <a:spcPts val="600"/>
              </a:spcBef>
              <a:buNone/>
            </a:pPr>
            <a:endParaRPr lang="en-US" sz="1600">
              <a:solidFill>
                <a:srgbClr val="000000"/>
              </a:solidFill>
            </a:endParaRPr>
          </a:p>
          <a:p>
            <a:pPr marL="0" indent="0" rtl="0">
              <a:lnSpc>
                <a:spcPct val="110000"/>
              </a:lnSpc>
              <a:spcBef>
                <a:spcPts val="600"/>
              </a:spcBef>
              <a:buNone/>
            </a:pPr>
            <a:r>
              <a:rPr lang="es-US" sz="1600" b="1">
                <a:solidFill>
                  <a:srgbClr val="000000"/>
                </a:solidFill>
              </a:rPr>
              <a:t>Para calificar para las CEU de IACET, los participantes deben: </a:t>
            </a:r>
          </a:p>
          <a:p>
            <a:pPr lvl="1" rtl="0">
              <a:lnSpc>
                <a:spcPct val="110000"/>
              </a:lnSpc>
              <a:spcBef>
                <a:spcPts val="600"/>
              </a:spcBef>
              <a:buFont typeface="+mj-lt"/>
              <a:buAutoNum type="arabicPeriod"/>
            </a:pPr>
            <a:r>
              <a:rPr lang="es-US" sz="1600">
                <a:solidFill>
                  <a:srgbClr val="000000"/>
                </a:solidFill>
              </a:rPr>
              <a:t>Asistir a la conferencia al menos el 90 % de su duración. </a:t>
            </a:r>
          </a:p>
          <a:p>
            <a:pPr lvl="1" rtl="0">
              <a:lnSpc>
                <a:spcPct val="110000"/>
              </a:lnSpc>
              <a:spcBef>
                <a:spcPts val="600"/>
              </a:spcBef>
              <a:buFont typeface="+mj-lt"/>
              <a:buAutoNum type="arabicPeriod"/>
            </a:pPr>
            <a:r>
              <a:rPr lang="es-US" sz="1600">
                <a:solidFill>
                  <a:srgbClr val="000000"/>
                </a:solidFill>
              </a:rPr>
              <a:t>Completar la evaluación del instructor y la evaluación del curso total.</a:t>
            </a:r>
          </a:p>
          <a:p>
            <a:pPr lvl="1" rtl="0">
              <a:lnSpc>
                <a:spcPct val="110000"/>
              </a:lnSpc>
              <a:spcBef>
                <a:spcPts val="600"/>
              </a:spcBef>
              <a:buFont typeface="+mj-lt"/>
              <a:buAutoNum type="arabicPeriod"/>
            </a:pPr>
            <a:r>
              <a:rPr lang="es-US" sz="1600">
                <a:solidFill>
                  <a:srgbClr val="000000"/>
                </a:solidFill>
              </a:rPr>
              <a:t>Completar un examen con una calificación del 75 % o más. </a:t>
            </a:r>
          </a:p>
          <a:p>
            <a:pPr marL="0" indent="0" rtl="0">
              <a:lnSpc>
                <a:spcPct val="110000"/>
              </a:lnSpc>
              <a:spcBef>
                <a:spcPts val="600"/>
              </a:spcBef>
              <a:buNone/>
            </a:pPr>
            <a:endParaRPr lang="en-US" sz="1600">
              <a:solidFill>
                <a:srgbClr val="000000"/>
              </a:solidFill>
            </a:endParaRPr>
          </a:p>
          <a:p>
            <a:pPr marL="0" indent="0" rtl="0">
              <a:lnSpc>
                <a:spcPct val="110000"/>
              </a:lnSpc>
              <a:spcBef>
                <a:spcPts val="600"/>
              </a:spcBef>
              <a:buNone/>
            </a:pPr>
            <a:r>
              <a:rPr lang="es-US" sz="1600">
                <a:solidFill>
                  <a:srgbClr val="FF0000"/>
                </a:solidFill>
              </a:rPr>
              <a:t>Para obtener un certificado, debe completar la evaluación del instructor y la del curso total, y obtener una calificación de aprobado en el examen.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2800"/>
              <a:t>Cómo obtener unidades de educación continua (CEU, por sus siglas en inglés)</a:t>
            </a:r>
          </a:p>
        </p:txBody>
      </p:sp>
      <p:pic>
        <p:nvPicPr>
          <p:cNvPr id="6" name="Picture 2">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83126" y="3399020"/>
            <a:ext cx="2663890" cy="16545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a:extLst>
              <a:ext uri="{FF2B5EF4-FFF2-40B4-BE49-F238E27FC236}">
                <a16:creationId xmlns:a16="http://schemas.microsoft.com/office/drawing/2014/main" id="{C8A623D1-CEA3-4ED3-8EFA-F55D5F7748DE}"/>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lstStyle/>
          <a:p>
            <a:pPr rtl="0"/>
            <a:r>
              <a:rPr lang="es-US" sz="4000"/>
              <a:t>Resumen de normas </a:t>
            </a:r>
          </a:p>
        </p:txBody>
      </p:sp>
      <p:pic>
        <p:nvPicPr>
          <p:cNvPr id="5" name="Excavations in Construction_Trenching">
            <a:hlinkClick r:id="" action="ppaction://media"/>
            <a:extLst>
              <a:ext uri="{FF2B5EF4-FFF2-40B4-BE49-F238E27FC236}">
                <a16:creationId xmlns:a16="http://schemas.microsoft.com/office/drawing/2014/main" id="{84C16684-3379-451E-A84F-9AE8621FA11E}"/>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5"/>
          <a:stretch>
            <a:fillRect/>
          </a:stretch>
        </p:blipFill>
        <p:spPr>
          <a:xfrm>
            <a:off x="2231401" y="1422026"/>
            <a:ext cx="7729198" cy="4356474"/>
          </a:xfrm>
        </p:spPr>
      </p:pic>
      <p:sp>
        <p:nvSpPr>
          <p:cNvPr id="4" name="Content Placeholder 3">
            <a:extLst>
              <a:ext uri="{FF2B5EF4-FFF2-40B4-BE49-F238E27FC236}">
                <a16:creationId xmlns:a16="http://schemas.microsoft.com/office/drawing/2014/main" id="{2C580D96-62E5-41D4-85F8-A152AA3924BC}"/>
              </a:ext>
            </a:extLst>
          </p:cNvPr>
          <p:cNvSpPr txBox="1">
            <a:spLocks/>
          </p:cNvSpPr>
          <p:nvPr/>
        </p:nvSpPr>
        <p:spPr>
          <a:xfrm>
            <a:off x="730568" y="650430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Introducción</a:t>
            </a:r>
          </a:p>
        </p:txBody>
      </p:sp>
    </p:spTree>
    <p:extLst>
      <p:ext uri="{BB962C8B-B14F-4D97-AF65-F5344CB8AC3E}">
        <p14:creationId xmlns:p14="http://schemas.microsoft.com/office/powerpoint/2010/main" val="199857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21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rtlCol="0"/>
          <a:lstStyle/>
          <a:p>
            <a:pPr rtl="0"/>
            <a:r>
              <a:rPr lang="es-US" sz="2400"/>
              <a:t>Las siguientes medidas laborales seguras ayudarán a mantener </a:t>
            </a:r>
            <a:br>
              <a:rPr lang="es-US" sz="2400"/>
            </a:br>
            <a:r>
              <a:rPr lang="es-US" sz="2400"/>
              <a:t>las zanjas seguras para los trabajadores:</a:t>
            </a:r>
          </a:p>
          <a:p>
            <a:pPr marL="0" indent="0" rtl="0">
              <a:buNone/>
            </a:pPr>
            <a:endParaRPr lang="en-US" sz="2400"/>
          </a:p>
          <a:p>
            <a:pPr lvl="2" rtl="0"/>
            <a:r>
              <a:rPr lang="es-US" b="1"/>
              <a:t>PREPARAR</a:t>
            </a:r>
          </a:p>
          <a:p>
            <a:pPr marL="914400" lvl="2" indent="0" rtl="0">
              <a:buNone/>
            </a:pPr>
            <a:endParaRPr lang="en-US" sz="900" b="1"/>
          </a:p>
          <a:p>
            <a:pPr lvl="2" rtl="0"/>
            <a:r>
              <a:rPr lang="es-US" b="1"/>
              <a:t>PROTEGER</a:t>
            </a:r>
          </a:p>
          <a:p>
            <a:pPr marL="914400" lvl="2" indent="0" rtl="0">
              <a:buNone/>
            </a:pPr>
            <a:endParaRPr lang="en-US" sz="900" b="1"/>
          </a:p>
          <a:p>
            <a:pPr lvl="2" rtl="0"/>
            <a:r>
              <a:rPr lang="es-US" b="1"/>
              <a:t>INSPECCIONAR</a:t>
            </a:r>
            <a:endParaRPr lang="en-US" sz="1800" b="1"/>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normAutofit/>
          </a:bodyPr>
          <a:lstStyle/>
          <a:p>
            <a:pPr rtl="0"/>
            <a:r>
              <a:rPr lang="es-US" sz="3600"/>
              <a:t>Preparar, proteger e inspeccionar</a:t>
            </a:r>
          </a:p>
        </p:txBody>
      </p:sp>
      <p:pic>
        <p:nvPicPr>
          <p:cNvPr id="5" name="Picture 4">
            <a:extLst>
              <a:ext uri="{FF2B5EF4-FFF2-40B4-BE49-F238E27FC236}">
                <a16:creationId xmlns:a16="http://schemas.microsoft.com/office/drawing/2014/main" id="{E3E9D946-18E3-4C9E-A747-7E137EB8E16D}"/>
              </a:ext>
            </a:extLst>
          </p:cNvPr>
          <p:cNvPicPr>
            <a:picLocks noChangeAspect="1"/>
          </p:cNvPicPr>
          <p:nvPr/>
        </p:nvPicPr>
        <p:blipFill>
          <a:blip r:embed="rId3"/>
          <a:stretch>
            <a:fillRect/>
          </a:stretch>
        </p:blipFill>
        <p:spPr>
          <a:xfrm>
            <a:off x="5753120" y="2809074"/>
            <a:ext cx="2996577" cy="3310665"/>
          </a:xfrm>
          <a:prstGeom prst="rect">
            <a:avLst/>
          </a:prstGeom>
        </p:spPr>
      </p:pic>
      <p:sp>
        <p:nvSpPr>
          <p:cNvPr id="6" name="Content Placeholder 3">
            <a:extLst>
              <a:ext uri="{FF2B5EF4-FFF2-40B4-BE49-F238E27FC236}">
                <a16:creationId xmlns:a16="http://schemas.microsoft.com/office/drawing/2014/main" id="{42405C68-C684-4210-B098-F0EF9A33009C}"/>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3442253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1024320" y="1871831"/>
            <a:ext cx="9660804" cy="4071769"/>
          </a:xfrm>
        </p:spPr>
        <p:txBody>
          <a:bodyPr rtlCol="0"/>
          <a:lstStyle/>
          <a:p>
            <a:pPr rtl="0"/>
            <a:r>
              <a:rPr lang="es-US" sz="2400" b="1"/>
              <a:t>PREPARAR</a:t>
            </a:r>
            <a:r>
              <a:rPr lang="es-US" sz="1600"/>
              <a:t> </a:t>
            </a:r>
            <a:r>
              <a:rPr lang="es-US" sz="2400"/>
              <a:t>una zanja segura</a:t>
            </a:r>
            <a:r>
              <a:rPr lang="es-US" sz="1600"/>
              <a:t>.</a:t>
            </a:r>
          </a:p>
          <a:p>
            <a:pPr lvl="2" rtl="0"/>
            <a:r>
              <a:rPr lang="es-US"/>
              <a:t>Proporcione una entrada y salida seguras antes de comenzar a trabajar.</a:t>
            </a:r>
          </a:p>
          <a:p>
            <a:pPr lvl="2" rtl="0"/>
            <a:r>
              <a:rPr lang="es-US"/>
              <a:t>Mantenga los materiales al menos a 2 pies de distancia del borde.</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normAutofit/>
          </a:bodyPr>
          <a:lstStyle/>
          <a:p>
            <a:pPr rtl="0"/>
            <a:r>
              <a:rPr lang="es-US" sz="3600"/>
              <a:t>Preparar, proteger e inspeccionar</a:t>
            </a:r>
          </a:p>
        </p:txBody>
      </p:sp>
      <p:pic>
        <p:nvPicPr>
          <p:cNvPr id="5" name="Picture 4">
            <a:extLst>
              <a:ext uri="{FF2B5EF4-FFF2-40B4-BE49-F238E27FC236}">
                <a16:creationId xmlns:a16="http://schemas.microsoft.com/office/drawing/2014/main" id="{5B4F43F5-7BA7-46BA-A293-F3C8F90DF4A1}"/>
              </a:ext>
            </a:extLst>
          </p:cNvPr>
          <p:cNvPicPr>
            <a:picLocks noChangeAspect="1"/>
          </p:cNvPicPr>
          <p:nvPr/>
        </p:nvPicPr>
        <p:blipFill>
          <a:blip r:embed="rId3"/>
          <a:stretch>
            <a:fillRect/>
          </a:stretch>
        </p:blipFill>
        <p:spPr>
          <a:xfrm>
            <a:off x="1506876" y="3274142"/>
            <a:ext cx="3178323" cy="2386187"/>
          </a:xfrm>
          <a:prstGeom prst="rect">
            <a:avLst/>
          </a:prstGeom>
        </p:spPr>
      </p:pic>
      <p:pic>
        <p:nvPicPr>
          <p:cNvPr id="6" name="Picture 5">
            <a:extLst>
              <a:ext uri="{FF2B5EF4-FFF2-40B4-BE49-F238E27FC236}">
                <a16:creationId xmlns:a16="http://schemas.microsoft.com/office/drawing/2014/main" id="{382EEAB5-10B2-4BB1-916F-15A876A04CF7}"/>
              </a:ext>
            </a:extLst>
          </p:cNvPr>
          <p:cNvPicPr>
            <a:picLocks noChangeAspect="1"/>
          </p:cNvPicPr>
          <p:nvPr/>
        </p:nvPicPr>
        <p:blipFill>
          <a:blip r:embed="rId4"/>
          <a:stretch>
            <a:fillRect/>
          </a:stretch>
        </p:blipFill>
        <p:spPr>
          <a:xfrm>
            <a:off x="6832600" y="3319262"/>
            <a:ext cx="3511600" cy="2341067"/>
          </a:xfrm>
          <a:prstGeom prst="rect">
            <a:avLst/>
          </a:prstGeom>
        </p:spPr>
      </p:pic>
      <p:sp>
        <p:nvSpPr>
          <p:cNvPr id="7" name="Content Placeholder 3">
            <a:extLst>
              <a:ext uri="{FF2B5EF4-FFF2-40B4-BE49-F238E27FC236}">
                <a16:creationId xmlns:a16="http://schemas.microsoft.com/office/drawing/2014/main" id="{DA93F138-3B68-48BA-9B6C-B2667F257614}"/>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3844165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rtlCol="0"/>
          <a:lstStyle/>
          <a:p>
            <a:pPr rtl="0"/>
            <a:r>
              <a:rPr lang="es-US" sz="2400" b="1"/>
              <a:t>PROTEGER </a:t>
            </a:r>
            <a:r>
              <a:rPr lang="es-US" sz="2400"/>
              <a:t>a los trabajadores de un derrumbamiento mediante </a:t>
            </a:r>
            <a:br>
              <a:rPr lang="es-US" sz="2400"/>
            </a:br>
            <a:r>
              <a:rPr lang="es-US" sz="2400"/>
              <a:t>el uso de sistemas de protección.</a:t>
            </a:r>
          </a:p>
          <a:p>
            <a:pPr lvl="2" rtl="0"/>
            <a:r>
              <a:rPr lang="es-US"/>
              <a:t>Paredes de zanja inclinadas o bancadas, o</a:t>
            </a:r>
          </a:p>
          <a:p>
            <a:pPr lvl="2" rtl="0"/>
            <a:r>
              <a:rPr lang="es-US"/>
              <a:t>Apuntalamiento de la pared de la zanja con soportes, o</a:t>
            </a:r>
          </a:p>
          <a:p>
            <a:pPr lvl="2" rtl="0"/>
            <a:r>
              <a:rPr lang="es-US"/>
              <a:t>Protección de muros de zanjas con cajas de zanjas.</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normAutofit/>
          </a:bodyPr>
          <a:lstStyle/>
          <a:p>
            <a:pPr rtl="0"/>
            <a:r>
              <a:rPr lang="es-US" sz="3600"/>
              <a:t>Preparar, proteger e inspeccionar</a:t>
            </a:r>
          </a:p>
        </p:txBody>
      </p:sp>
      <p:pic>
        <p:nvPicPr>
          <p:cNvPr id="5" name="Picture 4">
            <a:extLst>
              <a:ext uri="{FF2B5EF4-FFF2-40B4-BE49-F238E27FC236}">
                <a16:creationId xmlns:a16="http://schemas.microsoft.com/office/drawing/2014/main" id="{13241E4E-EDDB-4BF2-8D49-A57D5D137E9A}"/>
              </a:ext>
            </a:extLst>
          </p:cNvPr>
          <p:cNvPicPr>
            <a:picLocks noChangeAspect="1"/>
          </p:cNvPicPr>
          <p:nvPr/>
        </p:nvPicPr>
        <p:blipFill>
          <a:blip r:embed="rId3"/>
          <a:stretch>
            <a:fillRect/>
          </a:stretch>
        </p:blipFill>
        <p:spPr>
          <a:xfrm>
            <a:off x="8895276" y="2421749"/>
            <a:ext cx="2718083" cy="3693438"/>
          </a:xfrm>
          <a:prstGeom prst="rect">
            <a:avLst/>
          </a:prstGeom>
        </p:spPr>
      </p:pic>
      <p:sp>
        <p:nvSpPr>
          <p:cNvPr id="6" name="Content Placeholder 3">
            <a:extLst>
              <a:ext uri="{FF2B5EF4-FFF2-40B4-BE49-F238E27FC236}">
                <a16:creationId xmlns:a16="http://schemas.microsoft.com/office/drawing/2014/main" id="{C8B175F4-59CA-4B99-81E8-8E321C1A5BF5}"/>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9078932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rtlCol="0"/>
          <a:lstStyle/>
          <a:p>
            <a:pPr rtl="0"/>
            <a:r>
              <a:rPr lang="es-US" sz="2400" b="1"/>
              <a:t>INSPECCIONAR</a:t>
            </a:r>
            <a:r>
              <a:rPr lang="es-US" sz="2400"/>
              <a:t> la zanja en busca de peligros.</a:t>
            </a:r>
          </a:p>
          <a:p>
            <a:pPr lvl="2" rtl="0"/>
            <a:r>
              <a:rPr lang="es-US"/>
              <a:t>Busque agua estancada y otros peligros ambientales.</a:t>
            </a:r>
          </a:p>
          <a:p>
            <a:pPr lvl="2" rtl="0"/>
            <a:r>
              <a:rPr lang="es-US"/>
              <a:t>Nunca ingrese a una zanja a menos que haya sido inspeccionada </a:t>
            </a:r>
            <a:br>
              <a:rPr lang="es-US"/>
            </a:br>
            <a:r>
              <a:rPr lang="es-US"/>
              <a:t>y aprobada por la persona competente.</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normAutofit/>
          </a:bodyPr>
          <a:lstStyle/>
          <a:p>
            <a:pPr rtl="0"/>
            <a:r>
              <a:rPr lang="es-US" sz="3600"/>
              <a:t>Preparar, proteger e inspeccionar</a:t>
            </a:r>
          </a:p>
        </p:txBody>
      </p:sp>
      <p:pic>
        <p:nvPicPr>
          <p:cNvPr id="5" name="Picture 4">
            <a:extLst>
              <a:ext uri="{FF2B5EF4-FFF2-40B4-BE49-F238E27FC236}">
                <a16:creationId xmlns:a16="http://schemas.microsoft.com/office/drawing/2014/main" id="{9290F26D-2BCD-48DE-8139-8496E48262EF}"/>
              </a:ext>
            </a:extLst>
          </p:cNvPr>
          <p:cNvPicPr>
            <a:picLocks noChangeAspect="1"/>
          </p:cNvPicPr>
          <p:nvPr/>
        </p:nvPicPr>
        <p:blipFill>
          <a:blip r:embed="rId3"/>
          <a:stretch>
            <a:fillRect/>
          </a:stretch>
        </p:blipFill>
        <p:spPr>
          <a:xfrm>
            <a:off x="7506449" y="3214039"/>
            <a:ext cx="2181914" cy="2911457"/>
          </a:xfrm>
          <a:prstGeom prst="rect">
            <a:avLst/>
          </a:prstGeom>
        </p:spPr>
      </p:pic>
      <p:sp>
        <p:nvSpPr>
          <p:cNvPr id="6" name="Content Placeholder 3">
            <a:extLst>
              <a:ext uri="{FF2B5EF4-FFF2-40B4-BE49-F238E27FC236}">
                <a16:creationId xmlns:a16="http://schemas.microsoft.com/office/drawing/2014/main" id="{04BFA308-DF07-4595-9087-5042F31ACAD6}"/>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734185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5 Things You Should Know to Stay Safe in a Trench">
            <a:hlinkClick r:id="" action="ppaction://media"/>
            <a:extLst>
              <a:ext uri="{FF2B5EF4-FFF2-40B4-BE49-F238E27FC236}">
                <a16:creationId xmlns:a16="http://schemas.microsoft.com/office/drawing/2014/main" id="{1213541B-4446-470E-8241-B27495E83C23}"/>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5"/>
          <a:stretch>
            <a:fillRect/>
          </a:stretch>
        </p:blipFill>
        <p:spPr>
          <a:xfrm>
            <a:off x="2100685" y="1506900"/>
            <a:ext cx="7990629" cy="4487500"/>
          </a:xfrm>
        </p:spPr>
      </p:pic>
      <p:sp>
        <p:nvSpPr>
          <p:cNvPr id="4" name="Content Placeholder 3">
            <a:extLst>
              <a:ext uri="{FF2B5EF4-FFF2-40B4-BE49-F238E27FC236}">
                <a16:creationId xmlns:a16="http://schemas.microsoft.com/office/drawing/2014/main" id="{414EAFB9-39D5-41A5-8240-E1A6E5715934}"/>
              </a:ext>
            </a:extLst>
          </p:cNvPr>
          <p:cNvSpPr txBox="1">
            <a:spLocks/>
          </p:cNvSpPr>
          <p:nvPr/>
        </p:nvSpPr>
        <p:spPr>
          <a:xfrm>
            <a:off x="730568" y="6504305"/>
            <a:ext cx="4333875" cy="246063"/>
          </a:xfrm>
          <a:prstGeom prst="rect">
            <a:avLst/>
          </a:prstGeom>
        </p:spPr>
        <p:txBody>
          <a:bodyPr rtlCol="0">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900"/>
              <a:t>Introducción</a:t>
            </a:r>
          </a:p>
        </p:txBody>
      </p:sp>
    </p:spTree>
    <p:extLst>
      <p:ext uri="{BB962C8B-B14F-4D97-AF65-F5344CB8AC3E}">
        <p14:creationId xmlns:p14="http://schemas.microsoft.com/office/powerpoint/2010/main" val="165813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rtlCol="0"/>
          <a:lstStyle/>
          <a:p>
            <a:pPr marL="0" indent="0" rtl="0">
              <a:buNone/>
            </a:pPr>
            <a:r>
              <a:rPr lang="es-US" sz="8800" b="1"/>
              <a:t>1</a:t>
            </a:r>
            <a:r>
              <a:rPr lang="es-US" sz="1600"/>
              <a:t> </a:t>
            </a:r>
            <a:r>
              <a:rPr lang="es-US" sz="2400"/>
              <a:t>Asegúrese de que haya una forma segura de entrar y salir.</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Picture 4">
            <a:extLst>
              <a:ext uri="{FF2B5EF4-FFF2-40B4-BE49-F238E27FC236}">
                <a16:creationId xmlns:a16="http://schemas.microsoft.com/office/drawing/2014/main" id="{51A65D45-4DD0-4492-AE83-0A0CD123BEE8}"/>
              </a:ext>
            </a:extLst>
          </p:cNvPr>
          <p:cNvPicPr>
            <a:picLocks noChangeAspect="1"/>
          </p:cNvPicPr>
          <p:nvPr/>
        </p:nvPicPr>
        <p:blipFill>
          <a:blip r:embed="rId3"/>
          <a:stretch>
            <a:fillRect/>
          </a:stretch>
        </p:blipFill>
        <p:spPr>
          <a:xfrm>
            <a:off x="6764518" y="3785418"/>
            <a:ext cx="5025762" cy="2012135"/>
          </a:xfrm>
          <a:prstGeom prst="rect">
            <a:avLst/>
          </a:prstGeom>
        </p:spPr>
      </p:pic>
      <p:sp>
        <p:nvSpPr>
          <p:cNvPr id="6" name="Content Placeholder 3">
            <a:extLst>
              <a:ext uri="{FF2B5EF4-FFF2-40B4-BE49-F238E27FC236}">
                <a16:creationId xmlns:a16="http://schemas.microsoft.com/office/drawing/2014/main" id="{B5627F2A-B644-4FE9-BC08-854EBC9A9ED4}"/>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225640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rtlCol="0"/>
          <a:lstStyle/>
          <a:p>
            <a:pPr marL="0" indent="0" rtl="0">
              <a:buNone/>
            </a:pPr>
            <a:r>
              <a:rPr lang="es-US" sz="8800" b="1"/>
              <a:t>2 </a:t>
            </a:r>
            <a:r>
              <a:rPr lang="es-US" sz="1600"/>
              <a:t> </a:t>
            </a:r>
            <a:r>
              <a:rPr lang="es-US" sz="2400"/>
              <a:t>Las zanjas deben tener protección contra derrumbamientos</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Picture 4">
            <a:extLst>
              <a:ext uri="{FF2B5EF4-FFF2-40B4-BE49-F238E27FC236}">
                <a16:creationId xmlns:a16="http://schemas.microsoft.com/office/drawing/2014/main" id="{95AE2488-3102-433D-8E4E-7C62064A1BD6}"/>
              </a:ext>
            </a:extLst>
          </p:cNvPr>
          <p:cNvPicPr>
            <a:picLocks noChangeAspect="1"/>
          </p:cNvPicPr>
          <p:nvPr/>
        </p:nvPicPr>
        <p:blipFill>
          <a:blip r:embed="rId3"/>
          <a:stretch>
            <a:fillRect/>
          </a:stretch>
        </p:blipFill>
        <p:spPr>
          <a:xfrm>
            <a:off x="7079226" y="3623957"/>
            <a:ext cx="4577802" cy="2204204"/>
          </a:xfrm>
          <a:prstGeom prst="rect">
            <a:avLst/>
          </a:prstGeom>
        </p:spPr>
      </p:pic>
      <p:sp>
        <p:nvSpPr>
          <p:cNvPr id="6" name="Content Placeholder 3">
            <a:extLst>
              <a:ext uri="{FF2B5EF4-FFF2-40B4-BE49-F238E27FC236}">
                <a16:creationId xmlns:a16="http://schemas.microsoft.com/office/drawing/2014/main" id="{16DE426B-421A-41C4-8A5F-BE4CFEBFAB4A}"/>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1443434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rtlCol="0">
            <a:normAutofit/>
          </a:bodyPr>
          <a:lstStyle/>
          <a:p>
            <a:pPr marL="0" indent="0" rtl="0">
              <a:buNone/>
            </a:pPr>
            <a:r>
              <a:rPr lang="es-US" sz="8800" b="1"/>
              <a:t>3</a:t>
            </a:r>
            <a:r>
              <a:rPr lang="es-US" sz="2400"/>
              <a:t> Mantenga los materiales alejados del borde de la zanja</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Picture 4">
            <a:extLst>
              <a:ext uri="{FF2B5EF4-FFF2-40B4-BE49-F238E27FC236}">
                <a16:creationId xmlns:a16="http://schemas.microsoft.com/office/drawing/2014/main" id="{65771921-DE63-4D66-87AF-9BCA0012AAC1}"/>
              </a:ext>
            </a:extLst>
          </p:cNvPr>
          <p:cNvPicPr>
            <a:picLocks noChangeAspect="1"/>
          </p:cNvPicPr>
          <p:nvPr/>
        </p:nvPicPr>
        <p:blipFill>
          <a:blip r:embed="rId3"/>
          <a:stretch>
            <a:fillRect/>
          </a:stretch>
        </p:blipFill>
        <p:spPr>
          <a:xfrm>
            <a:off x="6906275" y="3307985"/>
            <a:ext cx="4377128" cy="2520176"/>
          </a:xfrm>
          <a:prstGeom prst="rect">
            <a:avLst/>
          </a:prstGeom>
        </p:spPr>
      </p:pic>
      <p:sp>
        <p:nvSpPr>
          <p:cNvPr id="6" name="Content Placeholder 3">
            <a:extLst>
              <a:ext uri="{FF2B5EF4-FFF2-40B4-BE49-F238E27FC236}">
                <a16:creationId xmlns:a16="http://schemas.microsoft.com/office/drawing/2014/main" id="{6CEB41EB-57BC-4509-9B1A-59BCC42C32B1}"/>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6029644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rtlCol="0"/>
          <a:lstStyle/>
          <a:p>
            <a:pPr marL="0" indent="0" rtl="0">
              <a:buNone/>
            </a:pPr>
            <a:r>
              <a:rPr lang="es-US" sz="8800" b="1"/>
              <a:t>4</a:t>
            </a:r>
            <a:r>
              <a:rPr lang="es-US" sz="1600"/>
              <a:t> </a:t>
            </a:r>
            <a:r>
              <a:rPr lang="es-US" sz="2400"/>
              <a:t>Busque agua estancada u otros peligros.</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Picture 4">
            <a:extLst>
              <a:ext uri="{FF2B5EF4-FFF2-40B4-BE49-F238E27FC236}">
                <a16:creationId xmlns:a16="http://schemas.microsoft.com/office/drawing/2014/main" id="{551C12FC-2512-428C-8B95-40B209DFB431}"/>
              </a:ext>
            </a:extLst>
          </p:cNvPr>
          <p:cNvPicPr>
            <a:picLocks noChangeAspect="1"/>
          </p:cNvPicPr>
          <p:nvPr/>
        </p:nvPicPr>
        <p:blipFill>
          <a:blip r:embed="rId3"/>
          <a:stretch>
            <a:fillRect/>
          </a:stretch>
        </p:blipFill>
        <p:spPr>
          <a:xfrm>
            <a:off x="6096000" y="3554675"/>
            <a:ext cx="5344719" cy="2124137"/>
          </a:xfrm>
          <a:prstGeom prst="rect">
            <a:avLst/>
          </a:prstGeom>
        </p:spPr>
      </p:pic>
      <p:sp>
        <p:nvSpPr>
          <p:cNvPr id="6" name="Content Placeholder 3">
            <a:extLst>
              <a:ext uri="{FF2B5EF4-FFF2-40B4-BE49-F238E27FC236}">
                <a16:creationId xmlns:a16="http://schemas.microsoft.com/office/drawing/2014/main" id="{AAD61B93-84C2-4585-803C-794DE56CDB75}"/>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402415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181798" cy="4650815"/>
          </a:xfrm>
        </p:spPr>
        <p:txBody>
          <a:bodyPr rtlCol="0">
            <a:normAutofit/>
          </a:bodyPr>
          <a:lstStyle/>
          <a:p>
            <a:pPr marL="0" indent="0" rtl="0">
              <a:lnSpc>
                <a:spcPct val="100000"/>
              </a:lnSpc>
              <a:spcBef>
                <a:spcPts val="600"/>
              </a:spcBef>
              <a:buNone/>
            </a:pPr>
            <a:r>
              <a:rPr lang="es-US" sz="2000"/>
              <a:t>La capacitación revisará los estándares de OSHA sobre la apertura de zanjas y excavaciones, las mejores prácticas de la industria y los recursos para obtener asistencia adicional sobre seguridad en zanjas y excavaciones.  La capacitación proporcionará información a los empleadores y empleados que necesiten saber lo siguiente: </a:t>
            </a:r>
          </a:p>
          <a:p>
            <a:pPr marL="0" indent="0" rtl="0">
              <a:lnSpc>
                <a:spcPct val="100000"/>
              </a:lnSpc>
              <a:spcBef>
                <a:spcPts val="600"/>
              </a:spcBef>
              <a:buNone/>
            </a:pPr>
            <a:endParaRPr lang="en-US" altLang="en-US" sz="2000" dirty="0"/>
          </a:p>
          <a:p>
            <a:pPr rtl="0"/>
            <a:r>
              <a:rPr lang="es-US" sz="2000"/>
              <a:t>El problema de apertura de zanjas y excavaciones</a:t>
            </a:r>
          </a:p>
          <a:p>
            <a:pPr rtl="0"/>
            <a:r>
              <a:rPr lang="es-US" sz="2000"/>
              <a:t>Mensaje básico de OSHA sobre seguridad en apertura de excavaciones y zanjas </a:t>
            </a:r>
          </a:p>
          <a:p>
            <a:pPr rtl="0"/>
            <a:r>
              <a:rPr lang="es-US" sz="2000"/>
              <a:t>Protección de servicios públicos</a:t>
            </a:r>
          </a:p>
          <a:p>
            <a:pPr rtl="0"/>
            <a:r>
              <a:rPr lang="es-US" sz="2000"/>
              <a:t>Riesgos </a:t>
            </a:r>
          </a:p>
          <a:p>
            <a:pPr rtl="0"/>
            <a:r>
              <a:rPr lang="es-US" sz="2000"/>
              <a:t>Análisis y clasificación del terreno</a:t>
            </a:r>
            <a:endParaRPr lang="en-US" altLang="en-US" sz="2000" dirty="0"/>
          </a:p>
          <a:p>
            <a:pPr marL="0" indent="0" rtl="0">
              <a:lnSpc>
                <a:spcPct val="120000"/>
              </a:lnSpc>
              <a:spcBef>
                <a:spcPts val="600"/>
              </a:spcBef>
              <a:buNone/>
            </a:pPr>
            <a:endParaRPr lang="en-US" altLang="en-US" sz="900" dirty="0"/>
          </a:p>
          <a:p>
            <a:pPr rtl="0">
              <a:lnSpc>
                <a:spcPct val="110000"/>
              </a:lnSpc>
              <a:spcBef>
                <a:spcPts val="600"/>
              </a:spcBef>
            </a:pPr>
            <a:endParaRPr lang="en-US" altLang="en-US" sz="20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Objetivos de aprendizaje generales</a:t>
            </a:r>
          </a:p>
        </p:txBody>
      </p:sp>
      <p:sp>
        <p:nvSpPr>
          <p:cNvPr id="7" name="Content Placeholder 3">
            <a:extLst>
              <a:ext uri="{FF2B5EF4-FFF2-40B4-BE49-F238E27FC236}">
                <a16:creationId xmlns:a16="http://schemas.microsoft.com/office/drawing/2014/main" id="{9900EE81-9E79-4AFC-96F2-1853672050D7}"/>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363166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a:xfrm>
            <a:off x="1024319" y="1871831"/>
            <a:ext cx="10371267" cy="3310665"/>
          </a:xfrm>
        </p:spPr>
        <p:txBody>
          <a:bodyPr rtlCol="0"/>
          <a:lstStyle/>
          <a:p>
            <a:pPr marL="717550" indent="-717550" rtl="0">
              <a:buNone/>
            </a:pPr>
            <a:r>
              <a:rPr lang="es-US" sz="8800" b="1"/>
              <a:t>5</a:t>
            </a:r>
            <a:r>
              <a:rPr lang="es-US" sz="1600"/>
              <a:t> </a:t>
            </a:r>
            <a:r>
              <a:rPr lang="es-US" sz="2400"/>
              <a:t>Nunca ingrese a una zanja a menos que haya sido inspeccionada adecuadamente</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rtlCol="0">
            <a:normAutofit lnSpcReduction="10000"/>
          </a:bodyPr>
          <a:lstStyle/>
          <a:p>
            <a:pPr rtl="0"/>
            <a:r>
              <a:rPr lang="es-US" sz="3200"/>
              <a:t>5 Cosas que debe hacer para mantenerse a salvo </a:t>
            </a:r>
          </a:p>
        </p:txBody>
      </p:sp>
      <p:pic>
        <p:nvPicPr>
          <p:cNvPr id="5" name="Picture 4">
            <a:extLst>
              <a:ext uri="{FF2B5EF4-FFF2-40B4-BE49-F238E27FC236}">
                <a16:creationId xmlns:a16="http://schemas.microsoft.com/office/drawing/2014/main" id="{9FF0F551-6F7E-47B0-8085-2FC8C301F222}"/>
              </a:ext>
            </a:extLst>
          </p:cNvPr>
          <p:cNvPicPr>
            <a:picLocks noChangeAspect="1"/>
          </p:cNvPicPr>
          <p:nvPr/>
        </p:nvPicPr>
        <p:blipFill>
          <a:blip r:embed="rId3"/>
          <a:stretch>
            <a:fillRect/>
          </a:stretch>
        </p:blipFill>
        <p:spPr>
          <a:xfrm>
            <a:off x="5688328" y="3726426"/>
            <a:ext cx="5707258" cy="1977423"/>
          </a:xfrm>
          <a:prstGeom prst="rect">
            <a:avLst/>
          </a:prstGeom>
        </p:spPr>
      </p:pic>
      <p:sp>
        <p:nvSpPr>
          <p:cNvPr id="6" name="Content Placeholder 3">
            <a:extLst>
              <a:ext uri="{FF2B5EF4-FFF2-40B4-BE49-F238E27FC236}">
                <a16:creationId xmlns:a16="http://schemas.microsoft.com/office/drawing/2014/main" id="{A6924387-2535-4B19-8C3A-5EC9C9A97F65}"/>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6410490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rtlCol="0">
            <a:normAutofit/>
          </a:bodyPr>
          <a:lstStyle/>
          <a:p>
            <a:pPr rtl="0"/>
            <a:endParaRPr lang="en-US" sz="2400"/>
          </a:p>
          <a:p>
            <a:pPr rtl="0"/>
            <a:r>
              <a:rPr lang="es-US" sz="2400"/>
              <a:t>Inclínela</a:t>
            </a:r>
          </a:p>
          <a:p>
            <a:pPr rtl="0"/>
            <a:r>
              <a:rPr lang="es-US" sz="2400"/>
              <a:t>Apuntálela</a:t>
            </a:r>
          </a:p>
          <a:p>
            <a:pPr rtl="0"/>
            <a:r>
              <a:rPr lang="es-US" sz="2400"/>
              <a:t>Protéjala</a:t>
            </a:r>
          </a:p>
          <a:p>
            <a:pPr rtl="0"/>
            <a:r>
              <a:rPr lang="es-US" sz="2400"/>
              <a:t>Manténgase </a:t>
            </a:r>
            <a:br>
              <a:rPr lang="es-US" sz="2400"/>
            </a:br>
            <a:r>
              <a:rPr lang="es-US" sz="2400"/>
              <a:t>al margen</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fontScale="92500" lnSpcReduction="10000"/>
          </a:bodyPr>
          <a:lstStyle/>
          <a:p>
            <a:pPr rtl="0"/>
            <a:r>
              <a:rPr lang="es-US" sz="2800"/>
              <a:t>Inclínela, apuntálela y protéjala o </a:t>
            </a:r>
          </a:p>
          <a:p>
            <a:pPr rtl="0"/>
            <a:r>
              <a:rPr lang="es-US" sz="2800"/>
              <a:t>Manténgase al margen</a:t>
            </a:r>
          </a:p>
        </p:txBody>
      </p:sp>
      <p:pic>
        <p:nvPicPr>
          <p:cNvPr id="6" name="Picture 5">
            <a:extLst>
              <a:ext uri="{FF2B5EF4-FFF2-40B4-BE49-F238E27FC236}">
                <a16:creationId xmlns:a16="http://schemas.microsoft.com/office/drawing/2014/main" id="{EA5646AA-BF53-4F0B-B543-B36E29941A82}"/>
              </a:ext>
            </a:extLst>
          </p:cNvPr>
          <p:cNvPicPr>
            <a:picLocks noChangeAspect="1"/>
          </p:cNvPicPr>
          <p:nvPr/>
        </p:nvPicPr>
        <p:blipFill>
          <a:blip r:embed="rId3"/>
          <a:stretch>
            <a:fillRect/>
          </a:stretch>
        </p:blipFill>
        <p:spPr>
          <a:xfrm>
            <a:off x="7459895" y="1418090"/>
            <a:ext cx="3837644" cy="4218146"/>
          </a:xfrm>
          <a:prstGeom prst="rect">
            <a:avLst/>
          </a:prstGeom>
        </p:spPr>
      </p:pic>
      <p:sp>
        <p:nvSpPr>
          <p:cNvPr id="7" name="Content Placeholder 3">
            <a:extLst>
              <a:ext uri="{FF2B5EF4-FFF2-40B4-BE49-F238E27FC236}">
                <a16:creationId xmlns:a16="http://schemas.microsoft.com/office/drawing/2014/main" id="{80F75E71-ACEB-4645-AD16-43D6DB72ED16}"/>
              </a:ext>
            </a:extLst>
          </p:cNvPr>
          <p:cNvSpPr>
            <a:spLocks noGrp="1"/>
          </p:cNvSpPr>
          <p:nvPr>
            <p:ph sz="quarter" idx="14"/>
          </p:nvPr>
        </p:nvSpPr>
        <p:spPr>
          <a:xfrm>
            <a:off x="730568" y="6504305"/>
            <a:ext cx="4333875" cy="246063"/>
          </a:xfrm>
        </p:spPr>
        <p:txBody>
          <a:bodyPr rtlCol="0"/>
          <a:lstStyle/>
          <a:p>
            <a:pPr rtl="0"/>
            <a:r>
              <a:rPr lang="es-US" sz="900"/>
              <a:t>Introducción</a:t>
            </a:r>
          </a:p>
        </p:txBody>
      </p:sp>
      <p:pic>
        <p:nvPicPr>
          <p:cNvPr id="2050" name="Picture 2">
            <a:extLst>
              <a:ext uri="{FF2B5EF4-FFF2-40B4-BE49-F238E27FC236}">
                <a16:creationId xmlns:a16="http://schemas.microsoft.com/office/drawing/2014/main" id="{52771055-4956-4AA9-9671-9E98C5EBB06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070562" y="2231526"/>
            <a:ext cx="2857500" cy="2591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4015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body" sz="quarter" idx="13"/>
          </p:nvPr>
        </p:nvSpPr>
        <p:spPr/>
        <p:txBody>
          <a:bodyPr rtlCol="0"/>
          <a:lstStyle/>
          <a:p>
            <a:pPr rtl="0"/>
            <a:r>
              <a:rPr lang="es-US" sz="4000"/>
              <a:t>¿Tiene preguntas?</a:t>
            </a:r>
          </a:p>
        </p:txBody>
      </p:sp>
      <p:sp>
        <p:nvSpPr>
          <p:cNvPr id="4" name="Content Placeholder 3">
            <a:extLst>
              <a:ext uri="{FF2B5EF4-FFF2-40B4-BE49-F238E27FC236}">
                <a16:creationId xmlns:a16="http://schemas.microsoft.com/office/drawing/2014/main" id="{514D516E-8A4C-40C2-ABA0-85D8C0C162C0}"/>
              </a:ext>
            </a:extLst>
          </p:cNvPr>
          <p:cNvSpPr>
            <a:spLocks noGrp="1"/>
          </p:cNvSpPr>
          <p:nvPr>
            <p:ph sz="quarter" idx="14"/>
          </p:nvPr>
        </p:nvSpPr>
        <p:spPr>
          <a:xfrm>
            <a:off x="73056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1104096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r>
              <a:rPr lang="es-US" sz="2000"/>
              <a:t>Sistemas de protección </a:t>
            </a:r>
          </a:p>
          <a:p>
            <a:pPr rtl="0"/>
            <a:r>
              <a:rPr lang="es-US" sz="2000"/>
              <a:t>Gestión de zanjas y excavaciones</a:t>
            </a:r>
          </a:p>
          <a:p>
            <a:pPr marL="0" indent="0" rtl="0">
              <a:lnSpc>
                <a:spcPct val="100000"/>
              </a:lnSpc>
              <a:spcBef>
                <a:spcPts val="600"/>
              </a:spcBef>
              <a:buNone/>
            </a:pPr>
            <a:endParaRPr lang="en-US" altLang="en-US" sz="2000" dirty="0"/>
          </a:p>
          <a:p>
            <a:pPr marL="0" indent="0" rtl="0">
              <a:lnSpc>
                <a:spcPct val="120000"/>
              </a:lnSpc>
              <a:spcBef>
                <a:spcPts val="600"/>
              </a:spcBef>
              <a:buNone/>
            </a:pPr>
            <a:endParaRPr lang="en-US" altLang="en-US" sz="900" dirty="0"/>
          </a:p>
          <a:p>
            <a:pPr rtl="0">
              <a:lnSpc>
                <a:spcPct val="110000"/>
              </a:lnSpc>
              <a:spcBef>
                <a:spcPts val="600"/>
              </a:spcBef>
            </a:pPr>
            <a:endParaRPr lang="en-US" altLang="en-US" sz="20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Objetivos de aprendizaje generales</a:t>
            </a:r>
          </a:p>
        </p:txBody>
      </p:sp>
      <p:sp>
        <p:nvSpPr>
          <p:cNvPr id="7" name="Content Placeholder 3">
            <a:extLst>
              <a:ext uri="{FF2B5EF4-FFF2-40B4-BE49-F238E27FC236}">
                <a16:creationId xmlns:a16="http://schemas.microsoft.com/office/drawing/2014/main" id="{9900EE81-9E79-4AFC-96F2-1853672050D7}"/>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291578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rtlCol="0">
            <a:normAutofit/>
          </a:bodyPr>
          <a:lstStyle/>
          <a:p>
            <a:pPr marL="0" indent="0" algn="ctr" rtl="0">
              <a:lnSpc>
                <a:spcPct val="110000"/>
              </a:lnSpc>
              <a:spcBef>
                <a:spcPts val="600"/>
              </a:spcBef>
              <a:buNone/>
            </a:pPr>
            <a:endParaRPr lang="en-US" sz="2000"/>
          </a:p>
          <a:p>
            <a:pPr marL="0" indent="0" algn="ctr" rtl="0">
              <a:lnSpc>
                <a:spcPct val="110000"/>
              </a:lnSpc>
              <a:spcBef>
                <a:spcPts val="600"/>
              </a:spcBef>
              <a:buNone/>
            </a:pPr>
            <a:endParaRPr lang="en-US" sz="2000"/>
          </a:p>
          <a:p>
            <a:pPr marL="0" indent="0" algn="ctr" rtl="0">
              <a:lnSpc>
                <a:spcPct val="110000"/>
              </a:lnSpc>
              <a:spcBef>
                <a:spcPts val="600"/>
              </a:spcBef>
              <a:buNone/>
            </a:pPr>
            <a:endParaRPr lang="en-US" sz="2000"/>
          </a:p>
          <a:p>
            <a:pPr marL="0" indent="0" algn="ctr" rtl="0">
              <a:lnSpc>
                <a:spcPct val="110000"/>
              </a:lnSpc>
              <a:spcBef>
                <a:spcPts val="600"/>
              </a:spcBef>
              <a:buNone/>
            </a:pPr>
            <a:r>
              <a:rPr lang="es-US" sz="2000"/>
              <a:t>Los conferenciantes de eventos de AGC podrían tener intereses privados, incluidos, entre otros, exposición a la industria, aumento de los servicios de consultoría, venta de libros o recepción de una remuneración económica u honorarios por hablar.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4000"/>
              <a:t>Declaración del conferenciante</a:t>
            </a:r>
          </a:p>
        </p:txBody>
      </p:sp>
      <p:sp>
        <p:nvSpPr>
          <p:cNvPr id="7" name="Content Placeholder 3">
            <a:extLst>
              <a:ext uri="{FF2B5EF4-FFF2-40B4-BE49-F238E27FC236}">
                <a16:creationId xmlns:a16="http://schemas.microsoft.com/office/drawing/2014/main" id="{2C01739C-5F2E-4FCC-B815-496F56059862}"/>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811583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r>
              <a:rPr lang="es-US" sz="2000" b="1"/>
              <a:t>Usted tiene derecho a:</a:t>
            </a:r>
          </a:p>
          <a:p>
            <a:pPr rtl="0">
              <a:lnSpc>
                <a:spcPct val="100000"/>
              </a:lnSpc>
              <a:spcBef>
                <a:spcPts val="600"/>
              </a:spcBef>
              <a:spcAft>
                <a:spcPts val="1200"/>
              </a:spcAft>
            </a:pPr>
            <a:r>
              <a:rPr lang="es-US" sz="2000"/>
              <a:t>Un lugar de trabajo seguro y saludable. </a:t>
            </a:r>
          </a:p>
          <a:p>
            <a:pPr rtl="0">
              <a:lnSpc>
                <a:spcPct val="100000"/>
              </a:lnSpc>
              <a:spcBef>
                <a:spcPts val="600"/>
              </a:spcBef>
              <a:spcAft>
                <a:spcPts val="1200"/>
              </a:spcAft>
            </a:pPr>
            <a:r>
              <a:rPr lang="es-US" sz="2000"/>
              <a:t>Recibir información sobre productos químicos peligrosos.</a:t>
            </a:r>
          </a:p>
          <a:p>
            <a:pPr rtl="0">
              <a:lnSpc>
                <a:spcPct val="100000"/>
              </a:lnSpc>
              <a:spcBef>
                <a:spcPts val="600"/>
              </a:spcBef>
              <a:spcAft>
                <a:spcPts val="1200"/>
              </a:spcAft>
            </a:pPr>
            <a:r>
              <a:rPr lang="es-US" sz="2000"/>
              <a:t>Recibir información acerca de lesiones y enfermedades en su lugar de trabajo. </a:t>
            </a:r>
          </a:p>
          <a:p>
            <a:pPr rtl="0">
              <a:lnSpc>
                <a:spcPct val="100000"/>
              </a:lnSpc>
              <a:spcBef>
                <a:spcPts val="600"/>
              </a:spcBef>
              <a:spcAft>
                <a:spcPts val="1200"/>
              </a:spcAft>
            </a:pPr>
            <a:r>
              <a:rPr lang="es-US" sz="2000"/>
              <a:t>Informar de situaciones de riesgo a su empleador o solicitar su corrección. </a:t>
            </a:r>
          </a:p>
          <a:p>
            <a:pPr rtl="0">
              <a:lnSpc>
                <a:spcPct val="100000"/>
              </a:lnSpc>
              <a:spcBef>
                <a:spcPts val="600"/>
              </a:spcBef>
              <a:spcAft>
                <a:spcPts val="1200"/>
              </a:spcAft>
            </a:pPr>
            <a:r>
              <a:rPr lang="es-US" sz="2000"/>
              <a:t>Capacitación en seguridad y salud.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Los derechos que le otorga la OSHA</a:t>
            </a:r>
          </a:p>
        </p:txBody>
      </p:sp>
      <p:sp>
        <p:nvSpPr>
          <p:cNvPr id="7" name="Content Placeholder 3">
            <a:extLst>
              <a:ext uri="{FF2B5EF4-FFF2-40B4-BE49-F238E27FC236}">
                <a16:creationId xmlns:a16="http://schemas.microsoft.com/office/drawing/2014/main" id="{601CBCA9-4584-462C-8E9C-34179CC1E35F}"/>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374119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spcAft>
                <a:spcPts val="1200"/>
              </a:spcAft>
            </a:pPr>
            <a:r>
              <a:rPr lang="es-US" sz="2000"/>
              <a:t>Exposición a riesgos e historial médico.</a:t>
            </a:r>
          </a:p>
          <a:p>
            <a:pPr rtl="0">
              <a:lnSpc>
                <a:spcPct val="100000"/>
              </a:lnSpc>
              <a:spcBef>
                <a:spcPts val="600"/>
              </a:spcBef>
              <a:spcAft>
                <a:spcPts val="1200"/>
              </a:spcAft>
            </a:pPr>
            <a:r>
              <a:rPr lang="es-US" sz="2000"/>
              <a:t>Presentar una reclamación ante la OSHA.</a:t>
            </a:r>
          </a:p>
          <a:p>
            <a:pPr rtl="0">
              <a:lnSpc>
                <a:spcPct val="100000"/>
              </a:lnSpc>
              <a:spcBef>
                <a:spcPts val="600"/>
              </a:spcBef>
              <a:spcAft>
                <a:spcPts val="1200"/>
              </a:spcAft>
            </a:pPr>
            <a:r>
              <a:rPr lang="es-US" sz="2000"/>
              <a:t>Participar en inspecciones realizadas por la OSHA.</a:t>
            </a:r>
          </a:p>
          <a:p>
            <a:pPr rtl="0">
              <a:lnSpc>
                <a:spcPct val="100000"/>
              </a:lnSpc>
              <a:spcBef>
                <a:spcPts val="600"/>
              </a:spcBef>
              <a:spcAft>
                <a:spcPts val="1200"/>
              </a:spcAft>
            </a:pPr>
            <a:r>
              <a:rPr lang="es-US" sz="2000"/>
              <a:t>No ser objeto de represalias por ejercer sus derechos a la salud y la seguridad.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sz="3600"/>
              <a:t>Los derechos que le otorga la OSHA</a:t>
            </a:r>
          </a:p>
        </p:txBody>
      </p:sp>
      <p:sp>
        <p:nvSpPr>
          <p:cNvPr id="7" name="Content Placeholder 3">
            <a:extLst>
              <a:ext uri="{FF2B5EF4-FFF2-40B4-BE49-F238E27FC236}">
                <a16:creationId xmlns:a16="http://schemas.microsoft.com/office/drawing/2014/main" id="{601CBCA9-4584-462C-8E9C-34179CC1E35F}"/>
              </a:ext>
            </a:extLst>
          </p:cNvPr>
          <p:cNvSpPr>
            <a:spLocks noGrp="1"/>
          </p:cNvSpPr>
          <p:nvPr>
            <p:ph sz="quarter" idx="14"/>
          </p:nvPr>
        </p:nvSpPr>
        <p:spPr>
          <a:xfrm>
            <a:off x="659448" y="6504305"/>
            <a:ext cx="4333875" cy="246063"/>
          </a:xfrm>
        </p:spPr>
        <p:txBody>
          <a:bodyPr rtlCol="0"/>
          <a:lstStyle/>
          <a:p>
            <a:pPr rtl="0"/>
            <a:r>
              <a:rPr lang="es-US" sz="900"/>
              <a:t>Introducción</a:t>
            </a:r>
          </a:p>
        </p:txBody>
      </p:sp>
    </p:spTree>
    <p:extLst>
      <p:ext uri="{BB962C8B-B14F-4D97-AF65-F5344CB8AC3E}">
        <p14:creationId xmlns:p14="http://schemas.microsoft.com/office/powerpoint/2010/main" val="2635700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7D4899E-D85B-4D60-8AD0-F0B5A9796464}"/>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1c9a19bd-b907-49a7-9695-f54f6a240b79"/>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156</TotalTime>
  <Words>3531</Words>
  <Application>Microsoft Office PowerPoint</Application>
  <PresentationFormat>Widescreen</PresentationFormat>
  <Paragraphs>301</Paragraphs>
  <Slides>52</Slides>
  <Notes>35</Notes>
  <HiddenSlides>0</HiddenSlides>
  <MMClips>2</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52</vt:i4>
      </vt:variant>
    </vt:vector>
  </HeadingPairs>
  <TitlesOfParts>
    <vt:vector size="61" baseType="lpstr">
      <vt:lpstr>Nunito</vt:lpstr>
      <vt:lpstr>Nunito ExtraLight</vt:lpstr>
      <vt:lpstr>Arial</vt:lpstr>
      <vt:lpstr>Nunito Light</vt:lpstr>
      <vt:lpstr>Poppins</vt:lpstr>
      <vt:lpstr>Calibri</vt:lpstr>
      <vt:lpstr>Office Theme</vt:lpstr>
      <vt:lpstr>1_Office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20</cp:revision>
  <cp:lastPrinted>2020-03-03T16:06:55Z</cp:lastPrinted>
  <dcterms:created xsi:type="dcterms:W3CDTF">2019-05-30T18:50:33Z</dcterms:created>
  <dcterms:modified xsi:type="dcterms:W3CDTF">2022-03-04T14:37:25Z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