
<file path=[Content_Types].xml><?xml version="1.0" encoding="utf-8"?>
<Types xmlns="http://schemas.openxmlformats.org/package/2006/content-types">
  <Default Extension="fntdata" ContentType="application/x-fontdata"/>
  <Default Extension="gif" ContentType="image/gif"/>
  <Default Extension="jfif" ContentType="image/jpeg"/>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Lst>
  <p:notesMasterIdLst>
    <p:notesMasterId r:id="rId32"/>
  </p:notesMasterIdLst>
  <p:handoutMasterIdLst>
    <p:handoutMasterId r:id="rId33"/>
  </p:handoutMasterIdLst>
  <p:sldIdLst>
    <p:sldId id="257" r:id="rId5"/>
    <p:sldId id="325" r:id="rId6"/>
    <p:sldId id="319" r:id="rId7"/>
    <p:sldId id="324" r:id="rId8"/>
    <p:sldId id="320" r:id="rId9"/>
    <p:sldId id="322" r:id="rId10"/>
    <p:sldId id="323" r:id="rId11"/>
    <p:sldId id="315" r:id="rId12"/>
    <p:sldId id="287" r:id="rId13"/>
    <p:sldId id="318" r:id="rId14"/>
    <p:sldId id="310" r:id="rId15"/>
    <p:sldId id="311" r:id="rId16"/>
    <p:sldId id="312" r:id="rId17"/>
    <p:sldId id="308" r:id="rId18"/>
    <p:sldId id="307" r:id="rId19"/>
    <p:sldId id="304" r:id="rId20"/>
    <p:sldId id="309" r:id="rId21"/>
    <p:sldId id="316" r:id="rId22"/>
    <p:sldId id="306" r:id="rId23"/>
    <p:sldId id="313" r:id="rId24"/>
    <p:sldId id="314" r:id="rId25"/>
    <p:sldId id="317" r:id="rId26"/>
    <p:sldId id="305" r:id="rId27"/>
    <p:sldId id="301" r:id="rId28"/>
    <p:sldId id="302" r:id="rId29"/>
    <p:sldId id="299" r:id="rId30"/>
    <p:sldId id="298" r:id="rId31"/>
  </p:sldIdLst>
  <p:sldSz cx="12192000" cy="6858000"/>
  <p:notesSz cx="7315200" cy="9601200"/>
  <p:embeddedFontLst>
    <p:embeddedFont>
      <p:font typeface="Calibri" panose="020F0502020204030204" pitchFamily="34" charset="0"/>
      <p:regular r:id="rId34"/>
      <p:bold r:id="rId35"/>
      <p:italic r:id="rId36"/>
      <p:boldItalic r:id="rId37"/>
    </p:embeddedFont>
    <p:embeddedFont>
      <p:font typeface="Calibri Light" panose="020F0302020204030204" pitchFamily="34" charset="0"/>
      <p:regular r:id="rId38"/>
      <p:italic r:id="rId39"/>
    </p:embeddedFont>
    <p:embeddedFont>
      <p:font typeface="Nunito" panose="00000500000000000000" pitchFamily="2" charset="0"/>
      <p:regular r:id="rId40"/>
      <p:bold r:id="rId41"/>
      <p:italic r:id="rId42"/>
      <p:boldItalic r:id="rId43"/>
    </p:embeddedFont>
    <p:embeddedFont>
      <p:font typeface="Nunito ExtraLight" panose="00000300000000000000" pitchFamily="2" charset="0"/>
      <p:regular r:id="rId44"/>
      <p:italic r:id="rId45"/>
    </p:embeddedFont>
    <p:embeddedFont>
      <p:font typeface="Nunito Light" panose="00000400000000000000" pitchFamily="2" charset="0"/>
      <p:regular r:id="rId46"/>
      <p:italic r:id="rId47"/>
    </p:embeddedFont>
    <p:embeddedFont>
      <p:font typeface="Poppins" panose="00000500000000000000" pitchFamily="2" charset="0"/>
      <p:regular r:id="rId48"/>
      <p:bold r:id="rId49"/>
      <p:italic r:id="rId50"/>
      <p:boldItalic r:id="rId51"/>
    </p:embeddedFont>
  </p:embeddedFontLst>
  <p:defaultTextStyle>
    <a:defPPr rtl="0">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8832" autoAdjust="0"/>
    <p:restoredTop sz="88602" autoAdjust="0"/>
  </p:normalViewPr>
  <p:slideViewPr>
    <p:cSldViewPr snapToGrid="0" snapToObjects="1">
      <p:cViewPr varScale="1">
        <p:scale>
          <a:sx n="63" d="100"/>
          <a:sy n="63" d="100"/>
        </p:scale>
        <p:origin x="1040" y="64"/>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snapToObjects="1">
      <p:cViewPr varScale="1">
        <p:scale>
          <a:sx n="84" d="100"/>
          <a:sy n="84" d="100"/>
        </p:scale>
        <p:origin x="3828" y="9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6.fntdata"/><Relationship Id="rId21" Type="http://schemas.openxmlformats.org/officeDocument/2006/relationships/slide" Target="slides/slide17.xml"/><Relationship Id="rId34" Type="http://schemas.openxmlformats.org/officeDocument/2006/relationships/font" Target="fonts/font1.fntdata"/><Relationship Id="rId42" Type="http://schemas.openxmlformats.org/officeDocument/2006/relationships/font" Target="fonts/font9.fntdata"/><Relationship Id="rId47" Type="http://schemas.openxmlformats.org/officeDocument/2006/relationships/font" Target="fonts/font14.fntdata"/><Relationship Id="rId50" Type="http://schemas.openxmlformats.org/officeDocument/2006/relationships/font" Target="fonts/font17.fntdata"/><Relationship Id="rId55"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font" Target="fonts/font12.fntdata"/><Relationship Id="rId53"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font" Target="fonts/font11.fntdata"/><Relationship Id="rId52"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font" Target="fonts/font2.fntdata"/><Relationship Id="rId43" Type="http://schemas.openxmlformats.org/officeDocument/2006/relationships/font" Target="fonts/font10.fntdata"/><Relationship Id="rId48" Type="http://schemas.openxmlformats.org/officeDocument/2006/relationships/font" Target="fonts/font15.fntdata"/><Relationship Id="rId56"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font" Target="fonts/font18.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handoutMaster" Target="handoutMasters/handoutMaster1.xml"/><Relationship Id="rId38" Type="http://schemas.openxmlformats.org/officeDocument/2006/relationships/font" Target="fonts/font5.fntdata"/><Relationship Id="rId46" Type="http://schemas.openxmlformats.org/officeDocument/2006/relationships/font" Target="fonts/font13.fntdata"/><Relationship Id="rId20" Type="http://schemas.openxmlformats.org/officeDocument/2006/relationships/slide" Target="slides/slide16.xml"/><Relationship Id="rId41" Type="http://schemas.openxmlformats.org/officeDocument/2006/relationships/font" Target="fonts/font8.fntdata"/><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3.fntdata"/><Relationship Id="rId49" Type="http://schemas.openxmlformats.org/officeDocument/2006/relationships/font" Target="fonts/font16.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zia Shah" userId="834fe6aa-7260-4947-9af5-9af74eff913c" providerId="ADAL" clId="{848AE4F3-7EDF-47ED-BC8C-B2B5748C538F}"/>
    <pc:docChg chg="custSel modSld">
      <pc:chgData name="Nazia Shah" userId="834fe6aa-7260-4947-9af5-9af74eff913c" providerId="ADAL" clId="{848AE4F3-7EDF-47ED-BC8C-B2B5748C538F}" dt="2021-07-30T15:09:37.563" v="0" actId="27636"/>
      <pc:docMkLst>
        <pc:docMk/>
      </pc:docMkLst>
      <pc:sldChg chg="modSp mod">
        <pc:chgData name="Nazia Shah" userId="834fe6aa-7260-4947-9af5-9af74eff913c" providerId="ADAL" clId="{848AE4F3-7EDF-47ED-BC8C-B2B5748C538F}" dt="2021-07-30T15:09:37.563" v="0" actId="27636"/>
        <pc:sldMkLst>
          <pc:docMk/>
          <pc:sldMk cId="2949312402" sldId="257"/>
        </pc:sldMkLst>
        <pc:spChg chg="mod">
          <ac:chgData name="Nazia Shah" userId="834fe6aa-7260-4947-9af5-9af74eff913c" providerId="ADAL" clId="{848AE4F3-7EDF-47ED-BC8C-B2B5748C538F}" dt="2021-07-30T15:09:37.563" v="0" actId="27636"/>
          <ac:spMkLst>
            <pc:docMk/>
            <pc:sldMk cId="2949312402" sldId="257"/>
            <ac:spMk id="3" creationId="{01700092-37DC-0D44-AD62-E34A154E92D6}"/>
          </ac:spMkLst>
        </pc:spChg>
      </pc:sldChg>
    </pc:docChg>
  </pc:docChgLst>
  <pc:docChgLst>
    <pc:chgData name="Nazia Shah" userId="834fe6aa-7260-4947-9af5-9af74eff913c" providerId="ADAL" clId="{73351BBA-9586-41BA-8177-641D06C4F9B6}"/>
    <pc:docChg chg="modSld">
      <pc:chgData name="Nazia Shah" userId="834fe6aa-7260-4947-9af5-9af74eff913c" providerId="ADAL" clId="{73351BBA-9586-41BA-8177-641D06C4F9B6}" dt="2022-03-03T21:07:03.078" v="0"/>
      <pc:docMkLst>
        <pc:docMk/>
      </pc:docMkLst>
      <pc:sldChg chg="modSp mod">
        <pc:chgData name="Nazia Shah" userId="834fe6aa-7260-4947-9af5-9af74eff913c" providerId="ADAL" clId="{73351BBA-9586-41BA-8177-641D06C4F9B6}" dt="2022-03-03T21:07:03.078" v="0"/>
        <pc:sldMkLst>
          <pc:docMk/>
          <pc:sldMk cId="2949312402" sldId="257"/>
        </pc:sldMkLst>
        <pc:spChg chg="mod">
          <ac:chgData name="Nazia Shah" userId="834fe6aa-7260-4947-9af5-9af74eff913c" providerId="ADAL" clId="{73351BBA-9586-41BA-8177-641D06C4F9B6}" dt="2022-03-03T21:07:03.078" v="0"/>
          <ac:spMkLst>
            <pc:docMk/>
            <pc:sldMk cId="2949312402" sldId="257"/>
            <ac:spMk id="3" creationId="{01700092-37DC-0D44-AD62-E34A154E92D6}"/>
          </ac:spMkLst>
        </pc:spChg>
      </pc:sldChg>
    </pc:docChg>
  </pc:docChgLst>
  <pc:docChgLst>
    <pc:chgData name="Nazia Shah" userId="834fe6aa-7260-4947-9af5-9af74eff913c" providerId="ADAL" clId="{E665A9A1-2790-41A5-AF61-6E5AD5CE72A1}"/>
    <pc:docChg chg="modSld">
      <pc:chgData name="Nazia Shah" userId="834fe6aa-7260-4947-9af5-9af74eff913c" providerId="ADAL" clId="{E665A9A1-2790-41A5-AF61-6E5AD5CE72A1}" dt="2021-03-19T12:27:16.859" v="12" actId="20577"/>
      <pc:docMkLst>
        <pc:docMk/>
      </pc:docMkLst>
      <pc:sldChg chg="modSp mod">
        <pc:chgData name="Nazia Shah" userId="834fe6aa-7260-4947-9af5-9af74eff913c" providerId="ADAL" clId="{E665A9A1-2790-41A5-AF61-6E5AD5CE72A1}" dt="2021-03-19T12:27:16.859" v="12" actId="20577"/>
        <pc:sldMkLst>
          <pc:docMk/>
          <pc:sldMk cId="3469090817" sldId="325"/>
        </pc:sldMkLst>
        <pc:spChg chg="mod">
          <ac:chgData name="Nazia Shah" userId="834fe6aa-7260-4947-9af5-9af74eff913c" providerId="ADAL" clId="{E665A9A1-2790-41A5-AF61-6E5AD5CE72A1}" dt="2021-03-19T12:27:16.859" v="12" actId="20577"/>
          <ac:spMkLst>
            <pc:docMk/>
            <pc:sldMk cId="3469090817" sldId="325"/>
            <ac:spMk id="3" creationId="{80540183-87AE-4BBF-B896-DC369C523E2F}"/>
          </ac:spMkLst>
        </pc:spChg>
        <pc:spChg chg="mod">
          <ac:chgData name="Nazia Shah" userId="834fe6aa-7260-4947-9af5-9af74eff913c" providerId="ADAL" clId="{E665A9A1-2790-41A5-AF61-6E5AD5CE72A1}" dt="2021-03-19T12:27:03.510" v="0"/>
          <ac:spMkLst>
            <pc:docMk/>
            <pc:sldMk cId="3469090817" sldId="325"/>
            <ac:spMk id="4" creationId="{CF681C8C-0D74-48EF-B78A-80CA2F2BAF3A}"/>
          </ac:spMkLst>
        </pc:spChg>
      </pc:sldChg>
    </pc:docChg>
  </pc:docChgLst>
  <pc:docChgLst>
    <pc:chgData name="Nazia Shah" clId="Web-{24F5248E-3845-4E96-A5E5-724152F20A7F}"/>
    <pc:docChg chg="modSld">
      <pc:chgData name="Nazia Shah" userId="" providerId="" clId="Web-{24F5248E-3845-4E96-A5E5-724152F20A7F}" dt="2021-04-06T19:29:37.302" v="4" actId="20577"/>
      <pc:docMkLst>
        <pc:docMk/>
      </pc:docMkLst>
      <pc:sldChg chg="modSp">
        <pc:chgData name="Nazia Shah" userId="" providerId="" clId="Web-{24F5248E-3845-4E96-A5E5-724152F20A7F}" dt="2021-04-06T19:29:37.302" v="4" actId="20577"/>
        <pc:sldMkLst>
          <pc:docMk/>
          <pc:sldMk cId="1853939" sldId="324"/>
        </pc:sldMkLst>
        <pc:spChg chg="mod">
          <ac:chgData name="Nazia Shah" userId="" providerId="" clId="Web-{24F5248E-3845-4E96-A5E5-724152F20A7F}" dt="2021-04-06T19:29:37.302" v="4" actId="20577"/>
          <ac:spMkLst>
            <pc:docMk/>
            <pc:sldMk cId="1853939" sldId="324"/>
            <ac:spMk id="5" creationId="{CA7C2651-3554-4485-A33E-546FDF32C569}"/>
          </ac:spMkLst>
        </pc:spChg>
      </pc:sldChg>
    </pc:docChg>
  </pc:docChgLst>
  <pc:docChgLst>
    <pc:chgData name="Nazia Shah" clId="Web-{6C8F7DA4-EB80-447A-8070-C2565849D310}"/>
    <pc:docChg chg="modSld">
      <pc:chgData name="Nazia Shah" userId="" providerId="" clId="Web-{6C8F7DA4-EB80-447A-8070-C2565849D310}" dt="2021-04-06T19:30:17.784" v="8" actId="14100"/>
      <pc:docMkLst>
        <pc:docMk/>
      </pc:docMkLst>
      <pc:sldChg chg="modSp">
        <pc:chgData name="Nazia Shah" userId="" providerId="" clId="Web-{6C8F7DA4-EB80-447A-8070-C2565849D310}" dt="2021-04-06T19:30:17.784" v="8" actId="14100"/>
        <pc:sldMkLst>
          <pc:docMk/>
          <pc:sldMk cId="1853939" sldId="324"/>
        </pc:sldMkLst>
        <pc:spChg chg="mod">
          <ac:chgData name="Nazia Shah" userId="" providerId="" clId="Web-{6C8F7DA4-EB80-447A-8070-C2565849D310}" dt="2021-04-06T19:30:17.784" v="8" actId="14100"/>
          <ac:spMkLst>
            <pc:docMk/>
            <pc:sldMk cId="1853939" sldId="324"/>
            <ac:spMk id="5" creationId="{CA7C2651-3554-4485-A33E-546FDF32C569}"/>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E85044-CA6D-4456-9DCB-063FFA4D98A0}"/>
              </a:ext>
            </a:extLst>
          </p:cNvPr>
          <p:cNvSpPr>
            <a:spLocks noGrp="1"/>
          </p:cNvSpPr>
          <p:nvPr>
            <p:ph type="hdr" sz="quarter"/>
          </p:nvPr>
        </p:nvSpPr>
        <p:spPr>
          <a:xfrm>
            <a:off x="0" y="0"/>
            <a:ext cx="3169920" cy="481727"/>
          </a:xfrm>
          <a:prstGeom prst="rect">
            <a:avLst/>
          </a:prstGeom>
        </p:spPr>
        <p:txBody>
          <a:bodyPr vert="horz" lIns="96653" tIns="48327" rIns="96653" bIns="48327" rtlCol="0"/>
          <a:lstStyle>
            <a:lvl1pPr algn="l">
              <a:defRPr sz="1200"/>
            </a:lvl1pPr>
          </a:lstStyle>
          <a:p>
            <a:pPr rtl="0"/>
            <a:endParaRPr lang="en-US"/>
          </a:p>
        </p:txBody>
      </p:sp>
      <p:sp>
        <p:nvSpPr>
          <p:cNvPr id="3" name="Date Placeholder 2">
            <a:extLst>
              <a:ext uri="{FF2B5EF4-FFF2-40B4-BE49-F238E27FC236}">
                <a16:creationId xmlns:a16="http://schemas.microsoft.com/office/drawing/2014/main" id="{E95F1D7E-E338-4EB8-BC67-D40A0BBF2AFE}"/>
              </a:ext>
            </a:extLst>
          </p:cNvPr>
          <p:cNvSpPr>
            <a:spLocks noGrp="1"/>
          </p:cNvSpPr>
          <p:nvPr>
            <p:ph type="dt" sz="quarter" idx="1"/>
          </p:nvPr>
        </p:nvSpPr>
        <p:spPr>
          <a:xfrm>
            <a:off x="4143587" y="0"/>
            <a:ext cx="3169920" cy="481727"/>
          </a:xfrm>
          <a:prstGeom prst="rect">
            <a:avLst/>
          </a:prstGeom>
        </p:spPr>
        <p:txBody>
          <a:bodyPr vert="horz" lIns="96653" tIns="48327" rIns="96653" bIns="48327" rtlCol="0"/>
          <a:lstStyle>
            <a:lvl1pPr algn="r">
              <a:defRPr sz="1200"/>
            </a:lvl1pPr>
          </a:lstStyle>
          <a:p>
            <a:pPr rtl="0"/>
            <a:endParaRPr lang="en-US"/>
          </a:p>
        </p:txBody>
      </p:sp>
      <p:sp>
        <p:nvSpPr>
          <p:cNvPr id="4" name="Footer Placeholder 3">
            <a:extLst>
              <a:ext uri="{FF2B5EF4-FFF2-40B4-BE49-F238E27FC236}">
                <a16:creationId xmlns:a16="http://schemas.microsoft.com/office/drawing/2014/main" id="{FF0DD429-52B5-47E3-A2C3-5E98695EC7DD}"/>
              </a:ext>
            </a:extLst>
          </p:cNvPr>
          <p:cNvSpPr>
            <a:spLocks noGrp="1"/>
          </p:cNvSpPr>
          <p:nvPr>
            <p:ph type="ftr" sz="quarter" idx="2"/>
          </p:nvPr>
        </p:nvSpPr>
        <p:spPr>
          <a:xfrm>
            <a:off x="0" y="9119475"/>
            <a:ext cx="3169920" cy="481726"/>
          </a:xfrm>
          <a:prstGeom prst="rect">
            <a:avLst/>
          </a:prstGeom>
        </p:spPr>
        <p:txBody>
          <a:bodyPr vert="horz" lIns="96653" tIns="48327" rIns="96653" bIns="48327" rtlCol="0" anchor="b"/>
          <a:lstStyle>
            <a:lvl1pPr algn="l">
              <a:defRPr sz="1200"/>
            </a:lvl1pPr>
          </a:lstStyle>
          <a:p>
            <a:pPr rtl="0"/>
            <a:endParaRPr lang="en-US"/>
          </a:p>
        </p:txBody>
      </p:sp>
      <p:sp>
        <p:nvSpPr>
          <p:cNvPr id="5" name="Slide Number Placeholder 4">
            <a:extLst>
              <a:ext uri="{FF2B5EF4-FFF2-40B4-BE49-F238E27FC236}">
                <a16:creationId xmlns:a16="http://schemas.microsoft.com/office/drawing/2014/main" id="{B4338778-294F-4378-A7F6-9001478D8850}"/>
              </a:ext>
            </a:extLst>
          </p:cNvPr>
          <p:cNvSpPr>
            <a:spLocks noGrp="1"/>
          </p:cNvSpPr>
          <p:nvPr>
            <p:ph type="sldNum" sz="quarter" idx="3"/>
          </p:nvPr>
        </p:nvSpPr>
        <p:spPr>
          <a:xfrm>
            <a:off x="4143587" y="9119475"/>
            <a:ext cx="3169920" cy="481726"/>
          </a:xfrm>
          <a:prstGeom prst="rect">
            <a:avLst/>
          </a:prstGeom>
        </p:spPr>
        <p:txBody>
          <a:bodyPr vert="horz" lIns="96653" tIns="48327" rIns="96653" bIns="48327" rtlCol="0" anchor="b"/>
          <a:lstStyle>
            <a:lvl1pPr algn="r">
              <a:defRPr sz="1200"/>
            </a:lvl1pPr>
          </a:lstStyle>
          <a:p>
            <a:pPr rtl="0"/>
            <a:fld id="{C2255E06-F9F4-4173-9E67-A741A00148FA}" type="slidenum">
              <a:rPr lang="en-US" smtClean="0"/>
              <a:t>‹#›</a:t>
            </a:fld>
            <a:endParaRPr lang="en-US"/>
          </a:p>
        </p:txBody>
      </p:sp>
    </p:spTree>
    <p:extLst>
      <p:ext uri="{BB962C8B-B14F-4D97-AF65-F5344CB8AC3E}">
        <p14:creationId xmlns:p14="http://schemas.microsoft.com/office/powerpoint/2010/main" val="2469624235"/>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53" tIns="48327" rIns="96653" bIns="48327" rtlCol="0"/>
          <a:lstStyle>
            <a:lvl1pPr algn="l">
              <a:defRPr sz="1200"/>
            </a:lvl1pPr>
          </a:lstStyle>
          <a:p>
            <a:pPr rtl="0"/>
            <a:endParaRPr lang="en-US"/>
          </a:p>
        </p:txBody>
      </p:sp>
      <p:sp>
        <p:nvSpPr>
          <p:cNvPr id="3" name="Date Placeholder 2"/>
          <p:cNvSpPr>
            <a:spLocks noGrp="1"/>
          </p:cNvSpPr>
          <p:nvPr>
            <p:ph type="dt" idx="1"/>
          </p:nvPr>
        </p:nvSpPr>
        <p:spPr>
          <a:xfrm>
            <a:off x="4143587" y="0"/>
            <a:ext cx="3169920" cy="481727"/>
          </a:xfrm>
          <a:prstGeom prst="rect">
            <a:avLst/>
          </a:prstGeom>
        </p:spPr>
        <p:txBody>
          <a:bodyPr vert="horz" lIns="96653" tIns="48327" rIns="96653" bIns="48327" rtlCol="0"/>
          <a:lstStyle>
            <a:lvl1pPr algn="r">
              <a:defRPr sz="1200"/>
            </a:lvl1pPr>
          </a:lstStyle>
          <a:p>
            <a:pPr rtl="0"/>
            <a:endParaRPr lang="en-US"/>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53" tIns="48327" rIns="96653" bIns="48327" rtlCol="0" anchor="ctr"/>
          <a:lstStyle/>
          <a:p>
            <a:pPr rtl="0"/>
            <a:endParaRPr lang="en-US"/>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53" tIns="48327" rIns="96653" bIns="48327"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p>
        </p:txBody>
      </p:sp>
      <p:sp>
        <p:nvSpPr>
          <p:cNvPr id="6" name="Footer Placeholder 5"/>
          <p:cNvSpPr>
            <a:spLocks noGrp="1"/>
          </p:cNvSpPr>
          <p:nvPr>
            <p:ph type="ftr" sz="quarter" idx="4"/>
          </p:nvPr>
        </p:nvSpPr>
        <p:spPr>
          <a:xfrm>
            <a:off x="0" y="9119475"/>
            <a:ext cx="3169920" cy="481726"/>
          </a:xfrm>
          <a:prstGeom prst="rect">
            <a:avLst/>
          </a:prstGeom>
        </p:spPr>
        <p:txBody>
          <a:bodyPr vert="horz" lIns="96653" tIns="48327" rIns="96653" bIns="48327" rtlCol="0" anchor="b"/>
          <a:lstStyle>
            <a:lvl1pPr algn="l">
              <a:defRPr sz="1200"/>
            </a:lvl1pPr>
          </a:lstStyle>
          <a:p>
            <a:pPr rtl="0"/>
            <a:endParaRPr lang="en-US"/>
          </a:p>
        </p:txBody>
      </p:sp>
      <p:sp>
        <p:nvSpPr>
          <p:cNvPr id="7" name="Slide Number Placeholder 6"/>
          <p:cNvSpPr>
            <a:spLocks noGrp="1"/>
          </p:cNvSpPr>
          <p:nvPr>
            <p:ph type="sldNum" sz="quarter" idx="5"/>
          </p:nvPr>
        </p:nvSpPr>
        <p:spPr>
          <a:xfrm>
            <a:off x="4143587" y="9119475"/>
            <a:ext cx="3169920" cy="481726"/>
          </a:xfrm>
          <a:prstGeom prst="rect">
            <a:avLst/>
          </a:prstGeom>
        </p:spPr>
        <p:txBody>
          <a:bodyPr vert="horz" lIns="96653" tIns="48327" rIns="96653" bIns="48327" rtlCol="0" anchor="b"/>
          <a:lstStyle>
            <a:lvl1pPr algn="r">
              <a:defRPr sz="1200"/>
            </a:lvl1pPr>
          </a:lstStyle>
          <a:p>
            <a:pPr rtl="0"/>
            <a:fld id="{EC3E72B5-85CF-4B3F-8E83-F8AF90B971C9}" type="slidenum">
              <a:rPr lang="en-US" smtClean="0"/>
              <a:t>‹#›</a:t>
            </a:fld>
            <a:endParaRPr lang="en-US"/>
          </a:p>
        </p:txBody>
      </p:sp>
    </p:spTree>
    <p:extLst>
      <p:ext uri="{BB962C8B-B14F-4D97-AF65-F5344CB8AC3E}">
        <p14:creationId xmlns:p14="http://schemas.microsoft.com/office/powerpoint/2010/main" val="885170590"/>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Asegurarse de que todos trabajen de forma segura alrededor de las instalaciones subterráneas es clave para prevenir daños.  A continuación, se describen algunos de los principales factores que deben considerarse al trabajar cerca de cada clase de instalación de servicio público y lo que debe hacerse si se producen daños.  Es importante que usted y su grupo de trabajo se mantengan a salvo para que todos puedan irse a casa al final del día.</a:t>
            </a:r>
          </a:p>
          <a:p>
            <a:pPr rtl="0"/>
            <a:endParaRPr lang="en-US" dirty="0"/>
          </a:p>
          <a:p>
            <a:pPr rtl="0"/>
            <a:r>
              <a:rPr lang="es-US"/>
              <a:t> </a:t>
            </a:r>
          </a:p>
          <a:p>
            <a:pPr rtl="0"/>
            <a:endParaRPr lang="en-US" dirty="0"/>
          </a:p>
          <a:p>
            <a:pPr rtl="0"/>
            <a:r>
              <a:rPr lang="es-US"/>
              <a:t>SEGURIDAD GENERAL EN EL LUGAR DE TRABAJO:</a:t>
            </a:r>
          </a:p>
          <a:p>
            <a:pPr rtl="0"/>
            <a:endParaRPr lang="en-US" dirty="0"/>
          </a:p>
          <a:p>
            <a:pPr rtl="0"/>
            <a:r>
              <a:rPr lang="es-US"/>
              <a:t>Siempre verifique las instrucciones de señalización antes de comenzar su trabajo utilizando una copia del boleto de localización para confirmar que las señales son correctas y coinciden con el boleto.</a:t>
            </a:r>
          </a:p>
          <a:p>
            <a:pPr rtl="0"/>
            <a:r>
              <a:rPr lang="es-US"/>
              <a:t>Tome fotos o videos para documentar las señales antes de comenzar a excavar.</a:t>
            </a:r>
          </a:p>
          <a:p>
            <a:pPr rtl="0"/>
            <a:r>
              <a:rPr lang="es-US"/>
              <a:t>NO excave fuera del área de trabajo solicitada.</a:t>
            </a:r>
          </a:p>
          <a:p>
            <a:pPr rtl="0"/>
            <a:r>
              <a:rPr lang="es-US"/>
              <a:t>Si va a excavar fuera del área de las instrucciones de señalización, DEBE llamar a la línea directa para excavadores para presentar una nueva solicitud de localización que cubra el área de excavación ampliada.</a:t>
            </a:r>
          </a:p>
          <a:p>
            <a:pPr rtl="0"/>
            <a:r>
              <a:rPr lang="es-US"/>
              <a:t>Nunca suponga que un sitio está despejado si no ve señales. Los indicadores sobre el suelo pueden dar pistas sobre lo que puede no haberse señalizado en un lugar de trabajo.</a:t>
            </a:r>
          </a:p>
          <a:p>
            <a:pPr rtl="0"/>
            <a:r>
              <a:rPr lang="es-US"/>
              <a:t>Comuníquese con el proveedor local o con el localizador de instalaciones de servicios públicos si tiene alguna pregunta o inquietud sobre señales de ubicación poco claras o faltantes. Siempre es buena idea solicitar información adicional si las señales no son claras.</a:t>
            </a:r>
          </a:p>
          <a:p>
            <a:pPr rtl="0"/>
            <a:r>
              <a:rPr lang="es-US"/>
              <a:t> </a:t>
            </a:r>
          </a:p>
          <a:p>
            <a:pPr rtl="0"/>
            <a:endParaRPr lang="en-US" dirty="0"/>
          </a:p>
          <a:p>
            <a:pPr rtl="0"/>
            <a:r>
              <a:rPr lang="es-US"/>
              <a:t>TUBERÍAS DE GAS NATURAL Y PETRÓLEO:</a:t>
            </a:r>
          </a:p>
          <a:p>
            <a:pPr rtl="0"/>
            <a:endParaRPr lang="en-US" dirty="0"/>
          </a:p>
          <a:p>
            <a:pPr rtl="0"/>
            <a:r>
              <a:rPr lang="es-US"/>
              <a:t>Por lo general, las compañías de tuberías de transmisión exigen que un representante de ellas esté en el sitio cuando se excava cerca de una tubería. Esto se conoce como vigilancia o estado de alerta (</a:t>
            </a:r>
            <a:r>
              <a:rPr lang="en-US" i="1"/>
              <a:t>watchdog</a:t>
            </a:r>
            <a:r>
              <a:rPr lang="en-US"/>
              <a:t> o </a:t>
            </a:r>
            <a:r>
              <a:rPr lang="en-US" i="1"/>
              <a:t>standby</a:t>
            </a:r>
            <a:r>
              <a:rPr lang="en-US"/>
              <a:t>).</a:t>
            </a:r>
          </a:p>
          <a:p>
            <a:pPr rtl="0"/>
            <a:r>
              <a:rPr lang="es-US"/>
              <a:t>El propietario de la instalación DEBE ser notificado cada vez que se sospeche que se ha producido un daño en una instalación. Lo exige la ley. Incluso algo tan leve como una abolladura o un arañazo puede causar fallas en las instalaciones en el futuro.</a:t>
            </a:r>
          </a:p>
          <a:p>
            <a:pPr rtl="0"/>
            <a:r>
              <a:rPr lang="es-US"/>
              <a:t>Si se ha hecho contacto con una instalación de gas natural o de líquidos inflamables, conozca las señales de advertencia de una fuga, que incluyen las siguientes:</a:t>
            </a:r>
          </a:p>
          <a:p>
            <a:pPr rtl="0"/>
            <a:r>
              <a:rPr lang="es-US"/>
              <a:t>Hay olor a huevo podrido o aceite. Tenga en cuenta que es posible que las líneas de transmisión de gas natural no tengan olor.</a:t>
            </a:r>
          </a:p>
          <a:p>
            <a:pPr rtl="0"/>
            <a:r>
              <a:rPr lang="es-US"/>
              <a:t>Se oye un ruido semejante a un silbido, un soplo o un rugido.</a:t>
            </a:r>
          </a:p>
          <a:p>
            <a:pPr rtl="0"/>
            <a:r>
              <a:rPr lang="es-US"/>
              <a:t>Se ve una nube blanca o niebla, agua burbujeante, vegetación descolorida o muerta, llamas o vapores.</a:t>
            </a:r>
          </a:p>
          <a:p>
            <a:pPr rtl="0"/>
            <a:r>
              <a:rPr lang="es-US"/>
              <a:t>En el caso de una fuga de productos derivados del petróleo, es posible que se vea un brillo aceitoso o un charco de líquido.</a:t>
            </a:r>
          </a:p>
          <a:p>
            <a:pPr rtl="0"/>
            <a:r>
              <a:rPr lang="es-US"/>
              <a:t>Recuerde que el gas natural es más liviano que el aire y se disipará rápidamente en la atmósfera. Otros productos derivados del petróleo que se encuentran en las tuberías son más pesados que el aire y se acumularán en áreas bajas.</a:t>
            </a:r>
          </a:p>
          <a:p>
            <a:pPr rtl="0"/>
            <a:r>
              <a:rPr lang="es-US"/>
              <a:t>Incluso un golpe menor puede provocar una exposición y daños inesperados. Teniendo esto en cuenta, debe hacer lo siguiente:</a:t>
            </a:r>
          </a:p>
          <a:p>
            <a:pPr rtl="0"/>
            <a:r>
              <a:rPr lang="es-US"/>
              <a:t>Informe siempre acerca de todas las muescas, abolladuras, arañazos o cables trazadores cortados.</a:t>
            </a:r>
          </a:p>
          <a:p>
            <a:pPr rtl="0"/>
            <a:r>
              <a:rPr lang="es-US"/>
              <a:t>Nunca detenga una fuga ni intente repararla usted mismo. La electricidad estática de la tubería podría causar una combustión.</a:t>
            </a:r>
          </a:p>
          <a:p>
            <a:pPr rtl="0"/>
            <a:r>
              <a:rPr lang="es-US"/>
              <a:t>Nunca entierre una fuga, dado que el gas natural puede desplazarse bajo tierra y encontrar una fuente de ignición remota.</a:t>
            </a:r>
          </a:p>
          <a:p>
            <a:pPr rtl="0"/>
            <a:r>
              <a:rPr lang="es-US"/>
              <a:t>Nunca opere ningún equipo de las tuberías, lo que incluye girar válvulas. Girar una válvula puede causar problemas en cualquier parte del sistema de tubería.</a:t>
            </a:r>
          </a:p>
          <a:p>
            <a:pPr rtl="0"/>
            <a:r>
              <a:rPr lang="es-US"/>
              <a:t>Si hay un escape de gas natural o líquidos inflamables, DEBE hacer lo siguiente:</a:t>
            </a:r>
          </a:p>
          <a:p>
            <a:pPr rtl="0"/>
            <a:r>
              <a:rPr lang="es-US"/>
              <a:t>Elimine todas las fuentes de ignición al apagar de inmediato el equipo, teléfonos celulares, encendedores, automóviles y camiones.</a:t>
            </a:r>
          </a:p>
          <a:p>
            <a:pPr rtl="0"/>
            <a:r>
              <a:rPr lang="es-US"/>
              <a:t>Evacúe de inmediato el área y manténgase, con respecto a la avería, del lado de donde viene el viento. No arranque ningún vehículo para salir del área, ya que esto podría convertirse en una fuente de ignición.</a:t>
            </a:r>
          </a:p>
          <a:p>
            <a:pPr rtl="0"/>
            <a:r>
              <a:rPr lang="es-US"/>
              <a:t>Llame al 911 desde un lugar seguro y notifique al propietario de la instalación lo antes posible.</a:t>
            </a:r>
          </a:p>
          <a:p>
            <a:pPr rtl="0"/>
            <a:r>
              <a:rPr lang="es-US"/>
              <a:t>La información de contacto de la compañía de servicios públicos se puede encontrar en los postes que indican la presencia de tuberías ubicados a lo largo de las carreteras.</a:t>
            </a:r>
          </a:p>
          <a:p>
            <a:pPr rtl="0"/>
            <a:r>
              <a:rPr lang="es-US"/>
              <a:t>El contratista es responsable de asegurar el área y de garantizar la seguridad de los trabajadores y demás personas hasta que lleguen los servicios de emergencia.</a:t>
            </a:r>
          </a:p>
          <a:p>
            <a:pPr rtl="0"/>
            <a:r>
              <a:rPr lang="es-US"/>
              <a:t> </a:t>
            </a:r>
          </a:p>
          <a:p>
            <a:pPr rtl="0"/>
            <a:endParaRPr lang="en-US" dirty="0"/>
          </a:p>
          <a:p>
            <a:pPr rtl="0"/>
            <a:r>
              <a:rPr lang="es-US"/>
              <a:t>LÍNEAS ELÉCTRICAS:</a:t>
            </a:r>
          </a:p>
          <a:p>
            <a:pPr rtl="0"/>
            <a:endParaRPr lang="en-US" dirty="0"/>
          </a:p>
          <a:p>
            <a:pPr rtl="0"/>
            <a:r>
              <a:rPr lang="es-US"/>
              <a:t>Trate todas las líneas sin energía como si estuvieran energizadas. El aislamiento puede tener agujeros o fallas que pueden provocar descargas.</a:t>
            </a:r>
          </a:p>
          <a:p>
            <a:pPr rtl="0"/>
            <a:r>
              <a:rPr lang="es-US"/>
              <a:t>Cuando una línea parpadea y se detiene, no significa que esté desenergizada. Las líneas pueden volver a recibir energía en cualquier momento.</a:t>
            </a:r>
          </a:p>
          <a:p>
            <a:pPr rtl="0"/>
            <a:r>
              <a:rPr lang="es-US"/>
              <a:t>Si una pieza del equipo entra en contacto con una instalación energizada mientras el operador está en ella, se recomienda que el operador intente retirar la máquina o el equipo. Solo haga esto si se puede desenganchar de manera segura sin causar daños adicionales ni riesgo de lesiones o muerte.</a:t>
            </a:r>
          </a:p>
          <a:p>
            <a:pPr rtl="0"/>
            <a:r>
              <a:rPr lang="es-US"/>
              <a:t>Si el equipo no se puede quitar con seguridad del cable energizado, el trabajador debe permanecer en el equipo. Está energizado, pero seguro como un pájaro posado sobre un cable.</a:t>
            </a:r>
          </a:p>
          <a:p>
            <a:pPr rtl="0"/>
            <a:r>
              <a:rPr lang="es-US"/>
              <a:t>Llame a la compañía eléctrica de inmediato para apagar la corriente.</a:t>
            </a:r>
          </a:p>
          <a:p>
            <a:pPr rtl="0"/>
            <a:r>
              <a:rPr lang="es-US"/>
              <a:t>Advierta a los demás que se mantengan alejados del área mientras el suelo y el equipo están energizados.</a:t>
            </a:r>
          </a:p>
          <a:p>
            <a:pPr rtl="0"/>
            <a:r>
              <a:rPr lang="es-US"/>
              <a:t>Si no puede permanecer en el equipo debido a un incendio:</a:t>
            </a:r>
          </a:p>
          <a:p>
            <a:pPr rtl="0"/>
            <a:r>
              <a:rPr lang="es-US"/>
              <a:t>salte lejos del equipo asegurándose de caer con ambos pies juntos y sin tocar el equipo y el suelo al mismo tiempo;</a:t>
            </a:r>
          </a:p>
          <a:p>
            <a:pPr rtl="0"/>
            <a:r>
              <a:rPr lang="es-US"/>
              <a:t>aléjese arrastrando los pies sin separarlos (que el talón de un pie nunca se aleje más allá de la punta del otro pie).</a:t>
            </a:r>
          </a:p>
          <a:p>
            <a:pPr rtl="0"/>
            <a:r>
              <a:rPr lang="es-US"/>
              <a:t>Hacer esto evitará que se encuentre en más de un anillo de voltaje a la vez e impedirá que se electrocute.</a:t>
            </a:r>
          </a:p>
          <a:p>
            <a:pPr rtl="0"/>
            <a:r>
              <a:rPr lang="es-US"/>
              <a:t> </a:t>
            </a:r>
          </a:p>
          <a:p>
            <a:pPr rtl="0"/>
            <a:endParaRPr lang="en-US" dirty="0"/>
          </a:p>
          <a:p>
            <a:pPr rtl="0"/>
            <a:r>
              <a:rPr lang="es-US"/>
              <a:t>LÍNEAS DE FIBRA ÓPTICA Y DE COMUNICACIÓN:</a:t>
            </a:r>
          </a:p>
          <a:p>
            <a:pPr rtl="0"/>
            <a:endParaRPr lang="en-US" dirty="0"/>
          </a:p>
          <a:p>
            <a:pPr rtl="0"/>
            <a:r>
              <a:rPr lang="es-US"/>
              <a:t>Las líneas de comunicación pueden estar justo debajo de la superficie. Nunca dé por sentado que se encuentran a una profundidad mayor que aquella a la que usted está excavando.</a:t>
            </a:r>
          </a:p>
          <a:p>
            <a:pPr rtl="0"/>
            <a:r>
              <a:rPr lang="es-US"/>
              <a:t>Los daños a las líneas de comunicación pueden afectar al servicio de telefonía celular y 911, así como a las conexiones a Internet.</a:t>
            </a:r>
          </a:p>
          <a:p>
            <a:pPr rtl="0"/>
            <a:r>
              <a:rPr lang="es-US"/>
              <a:t>Informe de inmediato acerca de cualquier línea dañada al propietario de la instalación para que pueda iniciar el proceso de reparación.</a:t>
            </a:r>
          </a:p>
          <a:p>
            <a:pPr rtl="0"/>
            <a:r>
              <a:rPr lang="es-US"/>
              <a:t>El costo de reparar una línea de fibra óptica es mucho mayor que reparar otras líneas de comunicación. Muchas veces no se pueden reparar y deben reemplazarse.</a:t>
            </a:r>
          </a:p>
          <a:p>
            <a:pPr rtl="0"/>
            <a:r>
              <a:rPr lang="es-US"/>
              <a:t>Las líneas de fibra óptica se están volviendo más comunes, especialmente en áreas rurales y en los negocios domésticos. Los daños pueden causar retrasos costosos en el trabajo, no solo para usted y su equipo, sino también para los propietarios de negocios. El costo de las reparaciones y las reclamaciones de terceros incrementan el costo total del daño.</a:t>
            </a:r>
          </a:p>
          <a:p>
            <a:pPr rtl="0"/>
            <a:r>
              <a:rPr lang="es-US"/>
              <a:t>Nunca mire hacia el extremo de una línea de fibra óptica dañada. Las luces láser pueden provocar lesiones oculares.</a:t>
            </a:r>
          </a:p>
          <a:p>
            <a:pPr rtl="0"/>
            <a:r>
              <a:rPr lang="es-US"/>
              <a:t> </a:t>
            </a:r>
          </a:p>
          <a:p>
            <a:pPr rtl="0"/>
            <a:endParaRPr lang="en-US" dirty="0"/>
          </a:p>
          <a:p>
            <a:pPr rtl="0"/>
            <a:r>
              <a:rPr lang="es-US"/>
              <a:t>CONDUCTOS DE AGUA Y ALCANTARILLADO:</a:t>
            </a:r>
          </a:p>
          <a:p>
            <a:pPr rtl="0"/>
            <a:endParaRPr lang="en-US" dirty="0"/>
          </a:p>
          <a:p>
            <a:pPr rtl="0"/>
            <a:r>
              <a:rPr lang="es-US"/>
              <a:t>El agua a presión puede provocar lesiones graves.</a:t>
            </a:r>
          </a:p>
          <a:p>
            <a:pPr rtl="0"/>
            <a:r>
              <a:rPr lang="es-US"/>
              <a:t>Un simple daño leve a los conductos de agua a alta presión, como arañazos o mellas hechas con una pala, puede provocar averías en las tuberías.</a:t>
            </a:r>
          </a:p>
          <a:p>
            <a:pPr rtl="0"/>
            <a:r>
              <a:rPr lang="es-US"/>
              <a:t>Las aguas residuales contienen bacterias que pueden representar un riesgo importante para la salud.</a:t>
            </a:r>
          </a:p>
          <a:p>
            <a:pPr rtl="0"/>
            <a:r>
              <a:rPr lang="es-US"/>
              <a:t>El sulfuro de hidrógeno de las alcantarillas es inflamable. Evite las llamas vivas y otras fuentes de ignición.</a:t>
            </a:r>
          </a:p>
          <a:p>
            <a:pPr rtl="0"/>
            <a:r>
              <a:rPr lang="es-US"/>
              <a:t>No cierre las válvulas para detener una pérdida de agua. Cerrar la válvula incorrecta puede afectar a los caudales de agua que se necesitan para combatir incendios.</a:t>
            </a:r>
          </a:p>
          <a:p>
            <a:pPr rtl="0"/>
            <a:r>
              <a:rPr lang="es-US"/>
              <a:t>¿Desea obtener más información?</a:t>
            </a:r>
          </a:p>
        </p:txBody>
      </p:sp>
    </p:spTree>
    <p:extLst>
      <p:ext uri="{BB962C8B-B14F-4D97-AF65-F5344CB8AC3E}">
        <p14:creationId xmlns:p14="http://schemas.microsoft.com/office/powerpoint/2010/main" val="36675772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1926.651(b)(3)</a:t>
            </a:r>
          </a:p>
          <a:p>
            <a:pPr rtl="0"/>
            <a:r>
              <a:rPr lang="es-US"/>
              <a:t>Cuando las operaciones de excavación se acercan a la ubicación estimada de las instalaciones subterráneas, la ubicación exacta de las instalaciones se determinará por medios seguros y aceptables.</a:t>
            </a:r>
          </a:p>
          <a:p>
            <a:pPr rtl="0"/>
            <a:endParaRPr lang="en-US" dirty="0"/>
          </a:p>
          <a:p>
            <a:pPr rtl="0"/>
            <a:endParaRPr lang="en-US" dirty="0"/>
          </a:p>
          <a:p>
            <a:pPr rtl="0"/>
            <a:endParaRPr lang="en-US" dirty="0"/>
          </a:p>
        </p:txBody>
      </p:sp>
    </p:spTree>
    <p:extLst>
      <p:ext uri="{BB962C8B-B14F-4D97-AF65-F5344CB8AC3E}">
        <p14:creationId xmlns:p14="http://schemas.microsoft.com/office/powerpoint/2010/main" val="35360896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1926.651(b)(3)</a:t>
            </a:r>
          </a:p>
          <a:p>
            <a:pPr rtl="0"/>
            <a:r>
              <a:rPr lang="es-US"/>
              <a:t>Cuando las operaciones de excavación se acercan a la ubicación estimada de las instalaciones subterráneas, la ubicación exacta de las instalaciones se determinará por medios seguros y aceptables.</a:t>
            </a:r>
          </a:p>
          <a:p>
            <a:pPr rtl="0"/>
            <a:endParaRPr lang="en-US" dirty="0"/>
          </a:p>
        </p:txBody>
      </p:sp>
    </p:spTree>
    <p:extLst>
      <p:ext uri="{BB962C8B-B14F-4D97-AF65-F5344CB8AC3E}">
        <p14:creationId xmlns:p14="http://schemas.microsoft.com/office/powerpoint/2010/main" val="26971735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Esto es menos destructivo que la excavación manual con palas.</a:t>
            </a:r>
          </a:p>
          <a:p>
            <a:pPr rtl="0"/>
            <a:endParaRPr lang="en-US" dirty="0"/>
          </a:p>
          <a:p>
            <a:pPr rtl="0"/>
            <a:r>
              <a:rPr lang="es-US"/>
              <a:t>Al hacer perforaciones de prueba, los equipos de trabajo en instalaciones de servicios públicos utilizan una excavadora por aspiración portátil. Primero, se hacen hoyos de prueba, que suelen medir entre 6 y 12 pulgadas de profundidad, a lo largo de la línea donde se planea excavar o comenzar una construcción. Se excava el suelo con succión de alta velocidad hasta que la línea de servicios públicos queda parcialmente descubierta.</a:t>
            </a:r>
          </a:p>
          <a:p>
            <a:pPr rtl="0"/>
            <a:endParaRPr lang="en-US" dirty="0"/>
          </a:p>
          <a:p>
            <a:pPr rtl="0"/>
            <a:r>
              <a:rPr lang="es-US"/>
              <a:t>Para esto, se pueden utilizar tanto la excavación por aire como por hidrovacío. Estos métodos utilizan agua o aire a presión para retirar rápidamente el contenido del suelo. Esto permite a los operadores tener una visión clara de las características del subsuelo.</a:t>
            </a:r>
          </a:p>
          <a:p>
            <a:pPr rtl="0"/>
            <a:endParaRPr lang="en-US" dirty="0"/>
          </a:p>
          <a:p>
            <a:pPr rtl="0"/>
            <a:r>
              <a:rPr lang="es-US"/>
              <a:t>La excavación por aspiración con agua o con aire es capaz de pasar de manera segura incluso a través de tierra dura y compacta, suelo rocoso y arcilla. A diferencia de los métodos tradicionales de utilizar una pala o equipo pesado, no cortará una línea de servicios públicos oculta bajo la superficie. La excavación por aspiración es un proceso no invasivo, no mecánico y no destructivo. La perforación de hoyos de prueba mediante excavación por aspiración simplemente deja al descubierto la línea sin dañarla ni moverla. Además, en comparación con estos otros métodos, la excavación por aspiración deja una huella más pequeña en el sitio y reduce el tiempo necesario para terminar el trabajo.</a:t>
            </a:r>
          </a:p>
          <a:p>
            <a:pPr rtl="0"/>
            <a:endParaRPr lang="en-US" dirty="0"/>
          </a:p>
          <a:p>
            <a:pPr rtl="0"/>
            <a:r>
              <a:rPr lang="es-US"/>
              <a:t>Luego, la suciedad y los escombros de rocas desplazados se succionan del área de excavación mediante una manguera de gran tamaño y se almacenan en un tanque en el camión. Se pueden usar camiones excavadores con tanques de diferente capacidad para adaptarse a la dimensión del trabajo. Una vez que se han localizado con precisión las líneas, la tierra húmeda o seca acumulada que se retiró durante el proceso de excavación puede volver a colocarse como relleno.</a:t>
            </a:r>
            <a:endParaRPr lang="en-US" dirty="0"/>
          </a:p>
        </p:txBody>
      </p:sp>
    </p:spTree>
    <p:extLst>
      <p:ext uri="{BB962C8B-B14F-4D97-AF65-F5344CB8AC3E}">
        <p14:creationId xmlns:p14="http://schemas.microsoft.com/office/powerpoint/2010/main" val="2644798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1926.651(b)(4)</a:t>
            </a:r>
          </a:p>
          <a:p>
            <a:pPr rtl="0"/>
            <a:r>
              <a:rPr lang="es-US"/>
              <a:t>Mientras la excavación esté abierta, las instalaciones subterráneas deben protegerse, apoyarse o retirarse según sea necesario para proteger a los empleados.</a:t>
            </a:r>
          </a:p>
          <a:p>
            <a:pPr rtl="0"/>
            <a:endParaRPr lang="en-US" dirty="0"/>
          </a:p>
        </p:txBody>
      </p:sp>
    </p:spTree>
    <p:extLst>
      <p:ext uri="{BB962C8B-B14F-4D97-AF65-F5344CB8AC3E}">
        <p14:creationId xmlns:p14="http://schemas.microsoft.com/office/powerpoint/2010/main" val="37582423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Si hay un escape de gas natural o líquidos inflamables, DEBE hacer lo siguiente:</a:t>
            </a:r>
          </a:p>
          <a:p>
            <a:pPr rtl="0"/>
            <a:r>
              <a:rPr lang="es-US"/>
              <a:t>Elimine todas las fuentes de ignición al apagar de inmediato el equipo, teléfonos celulares, encendedores, automóviles y camiones.</a:t>
            </a:r>
          </a:p>
          <a:p>
            <a:pPr rtl="0"/>
            <a:r>
              <a:rPr lang="es-US"/>
              <a:t>Evacúe de inmediato el área y manténgase, con respecto a la avería, del lado de donde viene el viento. No arranque ningún vehículo para salir del área, ya que esto podría convertirse en una fuente de ignición.</a:t>
            </a:r>
          </a:p>
          <a:p>
            <a:pPr rtl="0"/>
            <a:r>
              <a:rPr lang="es-US"/>
              <a:t>TUBERÍAS DE GAS NATURAL Y PETRÓLEO:</a:t>
            </a:r>
          </a:p>
          <a:p>
            <a:pPr rtl="0"/>
            <a:endParaRPr lang="en-US" dirty="0"/>
          </a:p>
          <a:p>
            <a:pPr rtl="0"/>
            <a:r>
              <a:rPr lang="es-US"/>
              <a:t>Por lo general, las compañías de tuberías de transmisión exigen que un representante de ellas esté en el sitio cuando se excava cerca de una tubería. Esto se conoce como vigilancia o estado de alerta (</a:t>
            </a:r>
            <a:r>
              <a:rPr lang="en-US" i="1"/>
              <a:t>watchdog</a:t>
            </a:r>
            <a:r>
              <a:rPr lang="en-US"/>
              <a:t> o </a:t>
            </a:r>
            <a:r>
              <a:rPr lang="en-US" i="1"/>
              <a:t>standby</a:t>
            </a:r>
            <a:r>
              <a:rPr lang="en-US"/>
              <a:t>).</a:t>
            </a:r>
          </a:p>
          <a:p>
            <a:pPr rtl="0"/>
            <a:r>
              <a:rPr lang="es-US"/>
              <a:t>El propietario de la instalación DEBE ser notificado cada vez que se sospeche que se ha producido un daño en una instalación. Lo exige la ley. Incluso algo tan leve como una abolladura o un arañazo puede causar fallas en las instalaciones en el futuro.</a:t>
            </a:r>
          </a:p>
          <a:p>
            <a:pPr rtl="0"/>
            <a:r>
              <a:rPr lang="es-US"/>
              <a:t>Si se ha hecho contacto con una instalación de gas natural o de líquidos inflamables, conozca las señales de advertencia de una fuga, que incluyen las siguientes:</a:t>
            </a:r>
          </a:p>
          <a:p>
            <a:pPr rtl="0"/>
            <a:r>
              <a:rPr lang="es-US"/>
              <a:t>Hay olor a huevo podrido o aceite. Tenga en cuenta que es posible que las líneas de transmisión de gas natural no tengan olor.</a:t>
            </a:r>
          </a:p>
          <a:p>
            <a:pPr rtl="0"/>
            <a:r>
              <a:rPr lang="es-US"/>
              <a:t>Se oye un ruido semejante a un silbido, un soplo o un rugido.</a:t>
            </a:r>
          </a:p>
          <a:p>
            <a:pPr rtl="0"/>
            <a:r>
              <a:rPr lang="es-US"/>
              <a:t>Se ve una nube blanca o niebla, agua burbujeante, vegetación descolorida o muerta, llamas o vapores.</a:t>
            </a:r>
          </a:p>
          <a:p>
            <a:pPr rtl="0"/>
            <a:r>
              <a:rPr lang="es-US"/>
              <a:t>En el caso de una fuga de productos derivados del petróleo, es posible que se vea un brillo aceitoso o un charco de líquido.</a:t>
            </a:r>
          </a:p>
          <a:p>
            <a:pPr rtl="0"/>
            <a:r>
              <a:rPr lang="es-US"/>
              <a:t>Recuerde que el gas natural es más liviano que el aire y se disipará rápidamente en la atmósfera. Otros productos derivados del petróleo que se encuentran en las tuberías son más pesados que el aire y se acumularán en áreas bajas.</a:t>
            </a:r>
          </a:p>
          <a:p>
            <a:pPr rtl="0"/>
            <a:r>
              <a:rPr lang="es-US"/>
              <a:t>Incluso un golpe menor puede provocar una exposición y daños inesperados. Teniendo esto en cuenta, debe hacer lo siguiente:</a:t>
            </a:r>
          </a:p>
          <a:p>
            <a:pPr rtl="0"/>
            <a:r>
              <a:rPr lang="es-US"/>
              <a:t>Informe siempre acerca de todas las muescas, abolladuras, arañazos o cables trazadores cortados.</a:t>
            </a:r>
          </a:p>
          <a:p>
            <a:pPr rtl="0"/>
            <a:r>
              <a:rPr lang="es-US"/>
              <a:t>Nunca detenga una fuga ni intente repararla usted mismo. La electricidad estática de la tubería podría causar una combustión.</a:t>
            </a:r>
          </a:p>
          <a:p>
            <a:pPr rtl="0"/>
            <a:r>
              <a:rPr lang="es-US"/>
              <a:t>Nunca entierre una fuga, dado que el gas natural puede desplazarse bajo tierra y encontrar una fuente de ignición remota.</a:t>
            </a:r>
          </a:p>
          <a:p>
            <a:pPr rtl="0"/>
            <a:r>
              <a:rPr lang="es-US"/>
              <a:t>Nunca opere ningún equipo de las tuberías, lo que incluye girar válvulas. Girar una válvula puede causar problemas en cualquier parte del sistema de tuberías. Llame al 911 desde un lugar seguro y notifique al propietario de la instalación lo antes posible.</a:t>
            </a:r>
          </a:p>
          <a:p>
            <a:pPr rtl="0"/>
            <a:r>
              <a:rPr lang="es-US"/>
              <a:t>La información de contacto de la compañía de servicios públicos se puede encontrar en los postes que indican la presencia de tuberías ubicados a lo largo de las carreteras.</a:t>
            </a:r>
          </a:p>
          <a:p>
            <a:pPr rtl="0"/>
            <a:r>
              <a:rPr lang="es-US"/>
              <a:t>El contratista es responsable de asegurar el área y de garantizar la seguridad de los trabajadores y demás personas hasta que lleguen los servicios de emergencia.</a:t>
            </a:r>
          </a:p>
        </p:txBody>
      </p:sp>
    </p:spTree>
    <p:extLst>
      <p:ext uri="{BB962C8B-B14F-4D97-AF65-F5344CB8AC3E}">
        <p14:creationId xmlns:p14="http://schemas.microsoft.com/office/powerpoint/2010/main" val="14738926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a:p>
        </p:txBody>
      </p:sp>
    </p:spTree>
    <p:extLst>
      <p:ext uri="{BB962C8B-B14F-4D97-AF65-F5344CB8AC3E}">
        <p14:creationId xmlns:p14="http://schemas.microsoft.com/office/powerpoint/2010/main" val="28861663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Los </a:t>
            </a:r>
            <a:r>
              <a:rPr lang="es-US" b="1" u="sng"/>
              <a:t>daños</a:t>
            </a:r>
            <a:r>
              <a:rPr lang="es-US"/>
              <a:t> consisten en los costos de reparación de las líneas de servicios públicos y otras pérdidas, como cortes en los servicios, daños a instalaciones adyacentes, tiempo de inactividad comercial, etc. </a:t>
            </a:r>
          </a:p>
          <a:p>
            <a:pPr rtl="0"/>
            <a:endParaRPr lang="en-US" dirty="0"/>
          </a:p>
          <a:p>
            <a:pPr rtl="0"/>
            <a:r>
              <a:rPr lang="es-US"/>
              <a:t>Daños en 2019</a:t>
            </a:r>
          </a:p>
          <a:p>
            <a:pPr rtl="0"/>
            <a:r>
              <a:rPr lang="es-US"/>
              <a:t>·	Los daños están en aumento. El número de informes de daños ingresados en la DIRT, tanto antes como después de aplicar el método para comparar y ponderar múltiples informes de un mismo evento, alcanzó un máximo histórico de 534 151 y 453 766, respectivamente.</a:t>
            </a:r>
          </a:p>
          <a:p>
            <a:pPr rtl="0"/>
            <a:r>
              <a:rPr lang="es-US"/>
              <a:t>·	El número aproximado de averías totales en los EE. UU. ha aumentado un 4,5 % interanual hasta llegar a 532 000, lo que refleja un aumento del 4,5 % en daños por millón de dólares en gastos de construcción. Cabe destacar que la cantidad de transmisiones por cada dólar gastado en construcción aumentó en 2019, un indicador potencial de estrés en el sistema de prevención de daños.</a:t>
            </a:r>
          </a:p>
          <a:p>
            <a:pPr rtl="0"/>
            <a:r>
              <a:rPr lang="es-US"/>
              <a:t>·	Las mejoras en la calidad de las presentaciones a la DIRT podrían aumentar sustancialmente la solidez del Informe DIRT y las recomendaciones resultantes.</a:t>
            </a:r>
          </a:p>
          <a:p>
            <a:pPr rtl="0"/>
            <a:r>
              <a:rPr lang="es-US"/>
              <a:t>Enormes costos sociales de los daños</a:t>
            </a:r>
          </a:p>
          <a:p>
            <a:pPr rtl="0"/>
            <a:r>
              <a:rPr lang="es-US"/>
              <a:t>·	Solo para 2019, los costos sociales de los daños a los servicios públicos enterrados en los EE. UU. Se estiman en $ 30 000 millones. Este valor aproximado tiene en cuenta los costos directos (reparación de instalaciones) y los costos indirectos (daños a la propiedad, facturas médicas, compañías que no pueden operar, etc.). Todas las partes tienen un claro interés en reducir los daños a las instalaciones de servicios públicos ubicadas bajo tierra como medio para reducir estos enormes costos sociales.</a:t>
            </a:r>
          </a:p>
          <a:p>
            <a:pPr rtl="0"/>
            <a:r>
              <a:rPr lang="es-US"/>
              <a:t>Análisis de las causas fundamentales</a:t>
            </a:r>
          </a:p>
          <a:p>
            <a:pPr rtl="0"/>
            <a:r>
              <a:rPr lang="es-US"/>
              <a:t>·	No notificar al centro de atención telefónica de llamada única o al 811 (no presentar una solicitud de localización) sigue siendo la mayor causa fundamental de daño individual. Sin embargo, los grupos de causas fundamentales correspondientes a problemas de excavación, problemas de localización y uso no válido de la solicitud de localización parecen casi iguales, lo que sugiere que se necesitan mejoras en cada paso del proceso de excavación segura para revertir la tendencia de generación de daños.</a:t>
            </a:r>
          </a:p>
          <a:p>
            <a:pPr rtl="0"/>
            <a:r>
              <a:rPr lang="es-US"/>
              <a:t>·	Distinguir entre la responsabilidad de los daños y la causa fundamental del daño en el momento de enviar informes a la DIRT ilustraría mejor los aspectos en los que, de haber cambios de comportamiento, se podrían obtener mejores resultados de seguridad.</a:t>
            </a:r>
          </a:p>
          <a:p>
            <a:pPr rtl="0"/>
            <a:r>
              <a:rPr lang="es-US"/>
              <a:t>Revisión de las mejores prácticas</a:t>
            </a:r>
          </a:p>
          <a:p>
            <a:pPr rtl="0"/>
            <a:r>
              <a:rPr lang="es-US"/>
              <a:t>·	Las categorías más importantes de causas fundamentales de daños corresponden a las mejores prácticas que carecen de especificidad, lo que probablemente refleja la dificultad de lograr un consenso entre los 16 grupos de partes interesadas de la CGA, como requiere del proceso de mejores prácticas.</a:t>
            </a:r>
          </a:p>
          <a:p>
            <a:pPr rtl="0"/>
            <a:r>
              <a:rPr lang="es-US"/>
              <a:t>·	Una vez solucionados los problemas más sencillos, las restantes dificultades que enfrenta la industria son más complejas. Aun así, el Informe DIRT de 2019 recomienda reexaminar las Mejores Prácticas clave para combatir las mayores causas de daños a las instalaciones subterráneas de servicios públicos.</a:t>
            </a:r>
          </a:p>
          <a:p>
            <a:pPr rtl="0"/>
            <a:r>
              <a:rPr lang="es-US"/>
              <a:t>Panel interactivo</a:t>
            </a:r>
          </a:p>
          <a:p>
            <a:pPr rtl="0"/>
            <a:r>
              <a:rPr lang="es-US"/>
              <a:t>·	Explore los datos de la DIRT de 2019 (y 2018) utilizando el Panel interactivo, que permite a los usuarios aplicar una variedad de filtros para crear vistas de datos personalizadas.</a:t>
            </a:r>
          </a:p>
          <a:p>
            <a:pPr rtl="0"/>
            <a:r>
              <a:rPr lang="es-US"/>
              <a:t>COMMON GROUND ALLIANCE	2</a:t>
            </a:r>
          </a:p>
          <a:p>
            <a:pPr rtl="0"/>
            <a:endParaRPr lang="en-US" dirty="0"/>
          </a:p>
        </p:txBody>
      </p:sp>
    </p:spTree>
    <p:extLst>
      <p:ext uri="{BB962C8B-B14F-4D97-AF65-F5344CB8AC3E}">
        <p14:creationId xmlns:p14="http://schemas.microsoft.com/office/powerpoint/2010/main" val="40089516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La tabla 2 muestra la causa fundamental de eventos para cada tipo de instalación dañada. Las columnas de autoinforme indican el nivel en el que la fuente del evento pertinente (cuando corresponde) envía informes a la DIRT. La tuberías de líquido y de gas natural son las únicas instalaciones en las que los autoinformes son la fuente principal. Representan menos del 50 % de casos de autoinforme porque otras fuentes como los localizadores, los excavadores y los reguladores también ingresan informes DIRT correspondientes a esas instalaciones.</a:t>
            </a:r>
          </a:p>
          <a:p>
            <a:pPr rtl="0"/>
            <a:endParaRPr lang="en-US" dirty="0"/>
          </a:p>
          <a:p>
            <a:pPr rtl="0"/>
            <a:r>
              <a:rPr lang="es-US" u="sng">
                <a:solidFill>
                  <a:srgbClr val="0070C0"/>
                </a:solidFill>
              </a:rPr>
              <a:t>https://commongroundalliance.com/Publications-Media/DIRT-Report/2019-DIRT-Report</a:t>
            </a:r>
          </a:p>
          <a:p>
            <a:pPr rtl="0"/>
            <a:endParaRPr lang="en-US" dirty="0"/>
          </a:p>
        </p:txBody>
      </p:sp>
    </p:spTree>
    <p:extLst>
      <p:ext uri="{BB962C8B-B14F-4D97-AF65-F5344CB8AC3E}">
        <p14:creationId xmlns:p14="http://schemas.microsoft.com/office/powerpoint/2010/main" val="15780168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La figura 5 muestra los grupos más importantes de causas fundamentales entre 2015 y 2019, excluidas las causas desconocidas. Las causas fundamentales de la DIRT se renovaron a partir de 2018. Antes de eso, las instalaciones abandonadas se agrupaban junto con la categoría de “causas fundamentales varias”. Actualmente, las instalaciones abandonadas se agrupan junto con las prácticas de localización y se presentan de esa manera en la figura 5 para todo el gráfico. Sacar las instalaciones abandonadas del grupo de “causas fundamentales varias” hace que el total de las causas fundamentales varias restantes sea insignificante, y no se las tiene en cuenta en la figura 5. La renovación también contribuyó a la disminución de las prácticas de excavación y al aumento correspondiente de manera aproximada del uso no válido de solicitudes en la transición 2017-2018. 6 Con estos ajustes, la figura 5 nos permite visualizar las tendencias en los grupos de causas fundamentales durante los últimos cinco años. En 2019, los grupos de causas fundamentales correspondientes a la no presentación de la solicitud de localización, prácticas de excavación y prácticas de localización convergen de manera aproximada hacia un mismo valor, y el impacto del uso no válido de la solicitud también está creciendo en importancia.</a:t>
            </a:r>
          </a:p>
        </p:txBody>
      </p:sp>
    </p:spTree>
    <p:extLst>
      <p:ext uri="{BB962C8B-B14F-4D97-AF65-F5344CB8AC3E}">
        <p14:creationId xmlns:p14="http://schemas.microsoft.com/office/powerpoint/2010/main" val="39645876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marR="91440" algn="r" rtl="0" fontAlgn="base">
              <a:lnSpc>
                <a:spcPts val="1545"/>
              </a:lnSpc>
              <a:spcBef>
                <a:spcPts val="0"/>
              </a:spcBef>
              <a:spcAft>
                <a:spcPts val="3450"/>
              </a:spcAft>
            </a:pPr>
            <a:r>
              <a:rPr lang="es-US" sz="1600" b="1">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INFORME DIRT DE 2019</a:t>
            </a:r>
            <a:endParaRPr lang="en-US" sz="1200" dirty="0">
              <a:effectLst/>
              <a:latin typeface="Times New Roman" panose="02020603050405020304" pitchFamily="18" charset="0"/>
              <a:ea typeface="PMingLiU" panose="02020500000000000000" pitchFamily="18" charset="-120"/>
            </a:endParaRPr>
          </a:p>
          <a:p>
            <a:pPr marL="457200" marR="0" rtl="0" fontAlgn="base">
              <a:lnSpc>
                <a:spcPts val="1620"/>
              </a:lnSpc>
              <a:spcBef>
                <a:spcPts val="195"/>
              </a:spcBef>
              <a:spcAft>
                <a:spcPts val="0"/>
              </a:spcAft>
            </a:pPr>
            <a:r>
              <a:rPr lang="es-US" sz="1800" b="1">
                <a:solidFill>
                  <a:srgbClr val="001F5F"/>
                </a:solidFill>
                <a:effectLst/>
                <a:latin typeface="Calibri" panose="020F0502020204030204" pitchFamily="34" charset="0"/>
                <a:ea typeface="Calibri" panose="020F0502020204030204" pitchFamily="34" charset="0"/>
                <a:cs typeface="Times New Roman" panose="02020603050405020304" pitchFamily="18" charset="0"/>
              </a:rPr>
              <a:t>Análisis de las causas fundamentales</a:t>
            </a:r>
            <a:endParaRPr lang="en-US" sz="1200" dirty="0">
              <a:effectLst/>
              <a:latin typeface="Times New Roman" panose="02020603050405020304" pitchFamily="18" charset="0"/>
              <a:ea typeface="PMingLiU" panose="02020500000000000000" pitchFamily="18" charset="-120"/>
            </a:endParaRPr>
          </a:p>
          <a:p>
            <a:pPr marL="342900" marR="502920" lvl="0" indent="-342900" algn="just" rtl="0" fontAlgn="base">
              <a:lnSpc>
                <a:spcPts val="1535"/>
              </a:lnSpc>
              <a:spcBef>
                <a:spcPts val="435"/>
              </a:spcBef>
              <a:spcAft>
                <a:spcPts val="0"/>
              </a:spcAft>
              <a:buClr>
                <a:srgbClr val="000000"/>
              </a:buClr>
              <a:buSzPts val="1150"/>
              <a:buFont typeface="Arial" panose="020B0604020202020204" pitchFamily="34" charset="0"/>
              <a:buChar char="·"/>
              <a:tabLst>
                <a:tab pos="274320" algn="l"/>
              </a:tabLst>
            </a:pPr>
            <a:r>
              <a:rPr lang="es-US" sz="1200" spc="-20">
                <a:solidFill>
                  <a:srgbClr val="000000"/>
                </a:solidFill>
                <a:effectLst/>
                <a:latin typeface="Calibri Light" panose="020F0302020204030204" pitchFamily="34" charset="0"/>
                <a:ea typeface="Calibri Light" panose="020F0302020204030204" pitchFamily="34" charset="0"/>
                <a:cs typeface="Times New Roman" panose="02020603050405020304" pitchFamily="18" charset="0"/>
              </a:rPr>
              <a:t>Los grupos más importantes de causas fundamentales de DIRT se están igualando en cuanto a su contribución al número total de daños, lo que indica que es necesario introducir mejoras sistemáticas en todo el proceso de prevención de daños.</a:t>
            </a:r>
            <a:endParaRPr lang="en-US" sz="1200" spc="-20" dirty="0">
              <a:effectLst/>
              <a:latin typeface="Symbol" panose="05050102010706020507" pitchFamily="18" charset="2"/>
              <a:ea typeface="Symbol" panose="05050102010706020507" pitchFamily="18" charset="2"/>
            </a:endParaRPr>
          </a:p>
          <a:p>
            <a:pPr marL="342900" marR="502920" lvl="0" indent="-342900" algn="just" rtl="0" fontAlgn="base">
              <a:lnSpc>
                <a:spcPts val="1535"/>
              </a:lnSpc>
              <a:spcBef>
                <a:spcPts val="265"/>
              </a:spcBef>
              <a:spcAft>
                <a:spcPts val="0"/>
              </a:spcAft>
              <a:buClr>
                <a:srgbClr val="000000"/>
              </a:buClr>
              <a:buSzPts val="1150"/>
              <a:buFont typeface="Arial" panose="020B0604020202020204" pitchFamily="34" charset="0"/>
              <a:buChar char="·"/>
              <a:tabLst>
                <a:tab pos="274320" algn="l"/>
              </a:tabLst>
            </a:pPr>
            <a:r>
              <a:rPr lang="es-US" sz="1200" spc="-20">
                <a:solidFill>
                  <a:srgbClr val="000000"/>
                </a:solidFill>
                <a:effectLst/>
                <a:latin typeface="Calibri Light" panose="020F0302020204030204" pitchFamily="34" charset="0"/>
                <a:ea typeface="Calibri Light" panose="020F0302020204030204" pitchFamily="34" charset="0"/>
                <a:cs typeface="Times New Roman" panose="02020603050405020304" pitchFamily="18" charset="0"/>
              </a:rPr>
              <a:t>Es importante distinguir entre la responsabilidad por daños y las verdaderas causas de los daños para identificar con precisión en qué partes del proceso los cambios de conducta podrían conducir a cambios en los resultados.</a:t>
            </a:r>
            <a:endParaRPr lang="en-US" sz="1200" spc="-20" dirty="0">
              <a:effectLst/>
              <a:latin typeface="Symbol" panose="05050102010706020507" pitchFamily="18" charset="2"/>
              <a:ea typeface="Symbol" panose="05050102010706020507" pitchFamily="18" charset="2"/>
            </a:endParaRPr>
          </a:p>
          <a:p>
            <a:pPr marL="342900" marR="502920" lvl="0" indent="-342900" algn="just" rtl="0" fontAlgn="base">
              <a:lnSpc>
                <a:spcPts val="1535"/>
              </a:lnSpc>
              <a:spcBef>
                <a:spcPts val="290"/>
              </a:spcBef>
              <a:spcAft>
                <a:spcPts val="0"/>
              </a:spcAft>
              <a:buClr>
                <a:srgbClr val="000000"/>
              </a:buClr>
              <a:buSzPts val="1150"/>
              <a:buFont typeface="Arial" panose="020B0604020202020204" pitchFamily="34" charset="0"/>
              <a:buChar char="·"/>
              <a:tabLst>
                <a:tab pos="274320" algn="l"/>
              </a:tabLst>
            </a:pPr>
            <a:r>
              <a:rPr lang="es-US" sz="1200" spc="-20">
                <a:solidFill>
                  <a:srgbClr val="000000"/>
                </a:solidFill>
                <a:effectLst/>
                <a:latin typeface="Calibri Light" panose="020F0302020204030204" pitchFamily="34" charset="0"/>
                <a:ea typeface="Calibri Light" panose="020F0302020204030204" pitchFamily="34" charset="0"/>
                <a:cs typeface="Times New Roman" panose="02020603050405020304" pitchFamily="18" charset="0"/>
              </a:rPr>
              <a:t>La falta de notificación al centro de llamadas (sin solicitud de localización) sigue siendo la principal causa individual de daños, con un 29,1 %, seguida por el hecho de que la excavadora no mantenga el espacio libre (16,7 %) y la instalación marcada incorrectamente debido a un error del localizador (10,6 %).</a:t>
            </a:r>
            <a:endParaRPr lang="en-US" sz="1200" spc="-20" dirty="0">
              <a:effectLst/>
              <a:latin typeface="Symbol" panose="05050102010706020507" pitchFamily="18" charset="2"/>
              <a:ea typeface="Symbol" panose="05050102010706020507" pitchFamily="18" charset="2"/>
            </a:endParaRPr>
          </a:p>
          <a:p>
            <a:pPr marL="457200" marR="0" rtl="0" fontAlgn="base">
              <a:lnSpc>
                <a:spcPts val="1225"/>
              </a:lnSpc>
              <a:spcBef>
                <a:spcPts val="2160"/>
              </a:spcBef>
              <a:spcAft>
                <a:spcPts val="1175"/>
              </a:spcAft>
            </a:pPr>
            <a:r>
              <a:rPr lang="es-US" sz="1400" b="1" i="1">
                <a:solidFill>
                  <a:srgbClr val="2E5395"/>
                </a:solidFill>
                <a:effectLst/>
                <a:latin typeface="Calibri" panose="020F0502020204030204" pitchFamily="34" charset="0"/>
                <a:ea typeface="Calibri" panose="020F0502020204030204" pitchFamily="34" charset="0"/>
                <a:cs typeface="Times New Roman" panose="02020603050405020304" pitchFamily="18" charset="0"/>
              </a:rPr>
              <a:t>Causas fundamentales por grupo</a:t>
            </a:r>
            <a:endParaRPr lang="en-US" sz="1200" dirty="0">
              <a:effectLst/>
              <a:latin typeface="Times New Roman" panose="02020603050405020304" pitchFamily="18" charset="0"/>
              <a:ea typeface="PMingLiU" panose="02020500000000000000" pitchFamily="18" charset="-120"/>
            </a:endParaRPr>
          </a:p>
          <a:p>
            <a:pPr marL="457200" marR="502920" rtl="0" fontAlgn="base">
              <a:lnSpc>
                <a:spcPts val="1130"/>
              </a:lnSpc>
              <a:spcBef>
                <a:spcPts val="35"/>
              </a:spcBef>
              <a:spcAft>
                <a:spcPts val="0"/>
              </a:spcAft>
            </a:pPr>
            <a:r>
              <a:rPr lang="es-US" sz="1050" spc="-2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Tabla 4</a:t>
            </a:r>
            <a:r>
              <a:rPr lang="es-US" sz="1000" spc="-2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Daños informados según su causa fundamental en 2019 (codificados por color según el grupo de causa fundamental). El Comité de Datos clasifica estas 26 causas fundamentales en 6 grupos para proporcionar una imagen instantánea y de gran precisión de lo que salió mal en el proceso de prevención de daños.</a:t>
            </a:r>
            <a:endParaRPr lang="en-US" sz="1200" dirty="0">
              <a:effectLst/>
              <a:latin typeface="Times New Roman" panose="02020603050405020304" pitchFamily="18" charset="0"/>
              <a:ea typeface="PMingLiU" panose="02020500000000000000" pitchFamily="18" charset="-120"/>
            </a:endParaRPr>
          </a:p>
          <a:p>
            <a:pPr marL="457200" marR="0" rtl="0" fontAlgn="base">
              <a:lnSpc>
                <a:spcPts val="1210"/>
              </a:lnSpc>
              <a:spcBef>
                <a:spcPts val="7415"/>
              </a:spcBef>
              <a:spcAft>
                <a:spcPts val="0"/>
              </a:spcAft>
              <a:tabLst>
                <a:tab pos="5806440" algn="l"/>
              </a:tabLst>
            </a:pPr>
            <a:r>
              <a:rPr lang="es-US" sz="1200" spc="-1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COMMON GROUND ALLIANCE	12</a:t>
            </a:r>
            <a:endParaRPr lang="en-US" sz="1200" dirty="0">
              <a:effectLst/>
              <a:latin typeface="Times New Roman" panose="02020603050405020304" pitchFamily="18" charset="0"/>
              <a:ea typeface="PMingLiU" panose="02020500000000000000" pitchFamily="18" charset="-120"/>
            </a:endParaRPr>
          </a:p>
          <a:p>
            <a:pPr rtl="0"/>
            <a:endParaRPr lang="en-US" dirty="0"/>
          </a:p>
        </p:txBody>
      </p:sp>
    </p:spTree>
    <p:extLst>
      <p:ext uri="{BB962C8B-B14F-4D97-AF65-F5344CB8AC3E}">
        <p14:creationId xmlns:p14="http://schemas.microsoft.com/office/powerpoint/2010/main" val="12656859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1926.651(b)</a:t>
            </a:r>
          </a:p>
          <a:p>
            <a:pPr rtl="0"/>
            <a:r>
              <a:rPr lang="es-US"/>
              <a:t>Instalaciones subterráneas.</a:t>
            </a:r>
          </a:p>
          <a:p>
            <a:pPr rtl="0"/>
            <a:endParaRPr lang="en-US" dirty="0"/>
          </a:p>
          <a:p>
            <a:pPr rtl="0"/>
            <a:r>
              <a:rPr lang="es-US"/>
              <a:t>1926.651(b)(1)</a:t>
            </a:r>
          </a:p>
          <a:p>
            <a:pPr rtl="0"/>
            <a:r>
              <a:rPr lang="es-US"/>
              <a:t>Antes de comenzar una excavación, debe determinarse la ubicación estimada de las instalaciones de servicios públicos, como alcantarillado, teléfono, combustible, electricidad, tuberías de agua o cualquier otra instalación subterránea que sea razonable esperar encontrar durante el trabajo de excavación.</a:t>
            </a:r>
          </a:p>
          <a:p>
            <a:pPr rtl="0"/>
            <a:endParaRPr lang="en-US" dirty="0"/>
          </a:p>
          <a:p>
            <a:pPr rtl="0"/>
            <a:r>
              <a:rPr lang="es-US"/>
              <a:t>1926.651(b)(2)</a:t>
            </a:r>
          </a:p>
          <a:p>
            <a:pPr rtl="0"/>
            <a:r>
              <a:rPr lang="es-US"/>
              <a:t>Es necesario comunicarse con las compañías de servicios públicos o con los propietarios dentro de los tiempos de respuesta locales establecidos o habituales para informarles sobre el trabajo propuesto y pedirles que indiquen la ubicación de las instalaciones subterráneas de servicios públicos antes comenzar la excavación. Cuando las compañías de servicios públicos o los propietarios no pueden responder a una solicitud de localizar instalaciones subterráneas de servicios públicos en el plazo de 24 horas (a menos que la ley estatal o local exija un período más prolongado), o no pueden establecer la ubicación exacta de estas instalaciones, el empleador puede proceder, siempre que lo haga con precaución y que se utilice el equipo de detección proporcionado u otros medios aceptables para localizar las instalaciones de servicios públicos.</a:t>
            </a:r>
          </a:p>
          <a:p>
            <a:pPr rtl="0"/>
            <a:endParaRPr lang="en-US" dirty="0"/>
          </a:p>
          <a:p>
            <a:pPr rtl="0"/>
            <a:r>
              <a:rPr lang="es-US"/>
              <a:t>1926.651(b)(3)</a:t>
            </a:r>
          </a:p>
          <a:p>
            <a:pPr rtl="0"/>
            <a:r>
              <a:rPr lang="es-US"/>
              <a:t>Cuando las operaciones de excavación se acercan a la ubicación estimada de las instalaciones subterráneas, la ubicación exacta de las instalaciones se determinará por medios seguros y aceptables.</a:t>
            </a:r>
          </a:p>
          <a:p>
            <a:pPr rtl="0"/>
            <a:endParaRPr lang="en-US" dirty="0"/>
          </a:p>
          <a:p>
            <a:pPr rtl="0"/>
            <a:r>
              <a:rPr lang="es-US"/>
              <a:t>1926.651(b)(4)</a:t>
            </a:r>
          </a:p>
          <a:p>
            <a:pPr rtl="0"/>
            <a:r>
              <a:rPr lang="es-US"/>
              <a:t>Mientras la excavación esté abierta, las instalaciones subterráneas deben protegerse, apoyarse o retirarse según sea necesario para proteger a los empleados.</a:t>
            </a:r>
          </a:p>
          <a:p>
            <a:pPr rtl="0"/>
            <a:endParaRPr lang="en-US" dirty="0"/>
          </a:p>
        </p:txBody>
      </p:sp>
    </p:spTree>
    <p:extLst>
      <p:ext uri="{BB962C8B-B14F-4D97-AF65-F5344CB8AC3E}">
        <p14:creationId xmlns:p14="http://schemas.microsoft.com/office/powerpoint/2010/main" val="22651753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1926.651(b)(2)</a:t>
            </a:r>
          </a:p>
          <a:p>
            <a:pPr rtl="0"/>
            <a:r>
              <a:rPr lang="es-US"/>
              <a:t>Es necesario comunicarse con las compañías de servicios públicos o con los propietarios dentro de los tiempos de respuesta locales establecidos o habituales para informarles sobre el trabajo propuesto y pedirles que indiquen la ubicación de las instalaciones subterráneas de servicios públicos antes comenzar la excavación. Cuando las compañías de servicios públicos o los propietarios no pueden responder a una solicitud de localizar instalaciones subterráneas de servicios públicos en el plazo de 24 horas (a menos que la ley estatal o local exija un período más prolongado), o no pueden establecer la ubicación exacta de estas instalaciones, el empleador puede proceder, siempre que lo haga con precaución y que se utilice el equipo de detección proporcionado u otros medios aceptables para localizar las instalaciones de servicios públicos.</a:t>
            </a:r>
          </a:p>
          <a:p>
            <a:pPr rtl="0"/>
            <a:endParaRPr lang="en-US" dirty="0"/>
          </a:p>
          <a:p>
            <a:pPr rtl="0"/>
            <a:endParaRPr lang="en-US" dirty="0"/>
          </a:p>
        </p:txBody>
      </p:sp>
    </p:spTree>
    <p:extLst>
      <p:ext uri="{BB962C8B-B14F-4D97-AF65-F5344CB8AC3E}">
        <p14:creationId xmlns:p14="http://schemas.microsoft.com/office/powerpoint/2010/main" val="24504612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1926.651(b)(2)</a:t>
            </a:r>
          </a:p>
          <a:p>
            <a:pPr rtl="0"/>
            <a:r>
              <a:rPr lang="es-US"/>
              <a:t>Es necesario comunicarse con las compañías de servicios públicos o con los propietarios dentro de los tiempos de respuesta locales establecidos o habituales para informarles sobre el trabajo propuesto y pedirles que indiquen la ubicación de las instalaciones subterráneas de servicios públicos antes comenzar la excavación. Cuando las compañías de servicios públicos o los propietarios no pueden responder a una solicitud de localizar instalaciones subterráneas de servicios públicos en el plazo de 24 horas (a menos que la ley estatal o local exija un período más prolongado), o no pueden establecer la ubicación exacta de estas instalaciones, el empleador puede proceder, siempre que lo haga con precaución y que se utilice el equipo de detección proporcionado u otros medios aceptables para localizar las instalaciones de servicios públicos.</a:t>
            </a:r>
          </a:p>
          <a:p>
            <a:pPr rtl="0"/>
            <a:endParaRPr lang="en-US" dirty="0"/>
          </a:p>
        </p:txBody>
      </p:sp>
    </p:spTree>
    <p:extLst>
      <p:ext uri="{BB962C8B-B14F-4D97-AF65-F5344CB8AC3E}">
        <p14:creationId xmlns:p14="http://schemas.microsoft.com/office/powerpoint/2010/main" val="9607975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Siempre verifique las instrucciones de señalización antes de comenzar su trabajo utilizando una copia del boleto de localización para confirmar que las señales son correctas y coinciden con el boleto.</a:t>
            </a:r>
          </a:p>
          <a:p>
            <a:pPr rtl="0"/>
            <a:r>
              <a:rPr lang="es-US"/>
              <a:t>Tome fotos o videos para documentar las señales antes de comenzar a excavar.</a:t>
            </a:r>
          </a:p>
          <a:p>
            <a:pPr rtl="0"/>
            <a:r>
              <a:rPr lang="es-US"/>
              <a:t>NO excave fuera del área de trabajo solicitada.</a:t>
            </a:r>
          </a:p>
          <a:p>
            <a:pPr rtl="0"/>
            <a:r>
              <a:rPr lang="es-US"/>
              <a:t>Si va a excavar fuera del área de las instrucciones de señalización, DEBE llamar a la línea directa para excavadores para presentar una nueva solicitud de localización que cubra el área de excavación ampliada.</a:t>
            </a:r>
          </a:p>
          <a:p>
            <a:pPr rtl="0"/>
            <a:r>
              <a:rPr lang="es-US"/>
              <a:t>Nunca suponga que un sitio está despejado si no ve señales. Los indicadores sobre el suelo pueden dar pistas sobre lo que puede no haberse señalizado en un lugar de trabajo.</a:t>
            </a:r>
          </a:p>
          <a:p>
            <a:pPr rtl="0"/>
            <a:r>
              <a:rPr lang="es-US"/>
              <a:t>Comuníquese con el proveedor local o con el localizador de instalaciones de servicios públicos si tiene alguna pregunta o inquietud sobre señales de ubicación poco claras o faltantes. Siempre es buena idea solicitar información adicional si las señales no son claras.</a:t>
            </a:r>
          </a:p>
          <a:p>
            <a:pPr rtl="0"/>
            <a:r>
              <a:rPr lang="es-US"/>
              <a:t> </a:t>
            </a:r>
          </a:p>
        </p:txBody>
      </p:sp>
    </p:spTree>
    <p:extLst>
      <p:ext uri="{BB962C8B-B14F-4D97-AF65-F5344CB8AC3E}">
        <p14:creationId xmlns:p14="http://schemas.microsoft.com/office/powerpoint/2010/main" val="4230450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5D69A5E-3D04-304B-8B2D-79305FF83877}"/>
              </a:ext>
            </a:extLst>
          </p:cNvPr>
          <p:cNvSpPr>
            <a:spLocks noGrp="1"/>
          </p:cNvSpPr>
          <p:nvPr>
            <p:ph type="body" sz="quarter" idx="13" hasCustomPrompt="1"/>
          </p:nvPr>
        </p:nvSpPr>
        <p:spPr>
          <a:xfrm>
            <a:off x="476471" y="4875295"/>
            <a:ext cx="5255942" cy="914400"/>
          </a:xfrm>
          <a:prstGeom prst="rect">
            <a:avLst/>
          </a:prstGeom>
        </p:spPr>
        <p:txBody>
          <a:bodyPr rtlCol="0">
            <a:noAutofit/>
          </a:bodyPr>
          <a:lstStyle>
            <a:lvl1pPr marL="0" marR="0" indent="0" algn="l" defTabSz="914400" rtl="0" eaLnBrk="1" fontAlgn="auto" latinLnBrk="0" hangingPunct="1">
              <a:lnSpc>
                <a:spcPct val="100000"/>
              </a:lnSpc>
              <a:spcBef>
                <a:spcPts val="600"/>
              </a:spcBef>
              <a:spcAft>
                <a:spcPts val="0"/>
              </a:spcAft>
              <a:buClrTx/>
              <a:buSzTx/>
              <a:buFontTx/>
              <a:buNone/>
              <a:tabLst/>
              <a:defRPr sz="1400" b="0" i="0">
                <a:latin typeface="Nunito" pitchFamily="2" charset="77"/>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s-US" sz="1400" b="0" i="0">
                <a:solidFill>
                  <a:srgbClr val="4E4E4E"/>
                </a:solidFill>
                <a:effectLst/>
                <a:latin typeface="Nunito ExtraLight" pitchFamily="2" charset="77"/>
                <a:ea typeface="Calibri" panose="020F0502020204030204" pitchFamily="34" charset="0"/>
                <a:cs typeface="Arial" panose="020B0604020202020204" pitchFamily="34" charset="0"/>
              </a:rPr>
              <a:t>Name</a:t>
            </a:r>
          </a:p>
          <a:p>
            <a:pPr marL="0" marR="0" lvl="0" indent="0" algn="l" defTabSz="914400" rtl="0" eaLnBrk="1" fontAlgn="auto" latinLnBrk="0" hangingPunct="1">
              <a:lnSpc>
                <a:spcPct val="100000"/>
              </a:lnSpc>
              <a:spcBef>
                <a:spcPts val="600"/>
              </a:spcBef>
              <a:spcAft>
                <a:spcPts val="0"/>
              </a:spcAft>
              <a:buClrTx/>
              <a:buSzTx/>
              <a:buFontTx/>
              <a:buNone/>
              <a:tabLst/>
              <a:defRPr/>
            </a:pPr>
            <a:r>
              <a:rPr lang="es-US" sz="1400" b="0" i="0">
                <a:solidFill>
                  <a:srgbClr val="4E4E4E"/>
                </a:solidFill>
                <a:effectLst/>
                <a:latin typeface="Nunito ExtraLight" pitchFamily="2" charset="77"/>
                <a:ea typeface="Calibri" panose="020F0502020204030204" pitchFamily="34" charset="0"/>
                <a:cs typeface="Arial" panose="020B0604020202020204" pitchFamily="34" charset="0"/>
              </a:rPr>
              <a:t>Title</a:t>
            </a:r>
          </a:p>
          <a:p>
            <a:pPr marL="0" marR="0" lvl="0" indent="0" algn="l" defTabSz="914400" rtl="0" eaLnBrk="1" fontAlgn="auto" latinLnBrk="0" hangingPunct="1">
              <a:lnSpc>
                <a:spcPct val="100000"/>
              </a:lnSpc>
              <a:spcBef>
                <a:spcPts val="600"/>
              </a:spcBef>
              <a:spcAft>
                <a:spcPts val="0"/>
              </a:spcAft>
              <a:buClrTx/>
              <a:buSzTx/>
              <a:buFontTx/>
              <a:buNone/>
              <a:tabLst/>
              <a:defRPr/>
            </a:pPr>
            <a:r>
              <a:rPr lang="es-US" sz="1400" b="0" i="0">
                <a:solidFill>
                  <a:srgbClr val="4E4E4E"/>
                </a:solidFill>
                <a:effectLst/>
                <a:latin typeface="Nunito ExtraLight" pitchFamily="2" charset="77"/>
                <a:cs typeface="Arial" panose="020B0604020202020204" pitchFamily="34" charset="0"/>
              </a:rPr>
              <a:t>The Associated General Contractors of America</a:t>
            </a:r>
            <a:endParaRPr lang="en-US" sz="1400" b="0" i="0" dirty="0">
              <a:solidFill>
                <a:srgbClr val="4E4E4E"/>
              </a:solidFill>
              <a:latin typeface="Nunito ExtraLight" pitchFamily="2" charset="77"/>
            </a:endParaRP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clrChange>
              <a:clrFrom>
                <a:srgbClr val="FFFFFF"/>
              </a:clrFrom>
              <a:clrTo>
                <a:srgbClr val="FFFFFF">
                  <a:alpha val="0"/>
                </a:srgbClr>
              </a:clrTo>
            </a:clrChange>
          </a:blip>
          <a:stretch>
            <a:fillRect/>
          </a:stretch>
        </p:blipFill>
        <p:spPr>
          <a:xfrm>
            <a:off x="476471" y="548152"/>
            <a:ext cx="2537555" cy="100584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476471" y="2004769"/>
            <a:ext cx="2361979" cy="299646"/>
          </a:xfrm>
          <a:prstGeom prst="rect">
            <a:avLst/>
          </a:prstGeom>
        </p:spPr>
        <p:txBody>
          <a:bodyPr rtlCol="0">
            <a:normAutofit/>
          </a:bodyPr>
          <a:lstStyle>
            <a:lvl1pPr marL="0" indent="0">
              <a:buFontTx/>
              <a:buNone/>
              <a:defRPr sz="1800" b="1" i="0">
                <a:solidFill>
                  <a:srgbClr val="EA0029"/>
                </a:solidFill>
                <a:latin typeface="Poppins" pitchFamily="2" charset="77"/>
                <a:cs typeface="Poppins" pitchFamily="2" charset="77"/>
              </a:defRPr>
            </a:lvl1pPr>
          </a:lstStyle>
          <a:p>
            <a:pPr lvl="0" rtl="0"/>
            <a:r>
              <a:rPr lang="es-US"/>
              <a:t>Place Date Here</a:t>
            </a:r>
          </a:p>
        </p:txBody>
      </p:sp>
      <p:sp>
        <p:nvSpPr>
          <p:cNvPr id="21" name="Text Placeholder 19">
            <a:extLst>
              <a:ext uri="{FF2B5EF4-FFF2-40B4-BE49-F238E27FC236}">
                <a16:creationId xmlns:a16="http://schemas.microsoft.com/office/drawing/2014/main" id="{5B94F17A-C46E-D64D-9E67-CBA51BCA8BC1}"/>
              </a:ext>
            </a:extLst>
          </p:cNvPr>
          <p:cNvSpPr>
            <a:spLocks noGrp="1"/>
          </p:cNvSpPr>
          <p:nvPr>
            <p:ph type="body" sz="quarter" idx="11" hasCustomPrompt="1"/>
          </p:nvPr>
        </p:nvSpPr>
        <p:spPr>
          <a:xfrm>
            <a:off x="476471" y="2576268"/>
            <a:ext cx="10686829" cy="2028117"/>
          </a:xfrm>
          <a:prstGeom prst="rect">
            <a:avLst/>
          </a:prstGeom>
        </p:spPr>
        <p:txBody>
          <a:bodyPr rtlCol="0">
            <a:normAutofit/>
          </a:bodyPr>
          <a:lstStyle>
            <a:lvl1pPr marL="0" indent="0">
              <a:buFontTx/>
              <a:buNone/>
              <a:defRPr sz="8000" b="1" i="0">
                <a:solidFill>
                  <a:srgbClr val="221F1F"/>
                </a:solidFill>
                <a:latin typeface="Poppins" pitchFamily="2" charset="77"/>
                <a:cs typeface="Poppins" pitchFamily="2" charset="77"/>
              </a:defRPr>
            </a:lvl1pPr>
          </a:lstStyle>
          <a:p>
            <a:pPr lvl="0" rtl="0"/>
            <a:r>
              <a:rPr lang="es-US"/>
              <a:t>Place Presentation Title Here</a:t>
            </a:r>
          </a:p>
        </p:txBody>
      </p:sp>
      <p:sp>
        <p:nvSpPr>
          <p:cNvPr id="23" name="Text Placeholder 19">
            <a:extLst>
              <a:ext uri="{FF2B5EF4-FFF2-40B4-BE49-F238E27FC236}">
                <a16:creationId xmlns:a16="http://schemas.microsoft.com/office/drawing/2014/main" id="{7681E22C-DC4C-674E-8F7D-9DB61A30A915}"/>
              </a:ext>
            </a:extLst>
          </p:cNvPr>
          <p:cNvSpPr>
            <a:spLocks noGrp="1"/>
          </p:cNvSpPr>
          <p:nvPr>
            <p:ph type="body" sz="quarter" idx="12" hasCustomPrompt="1"/>
          </p:nvPr>
        </p:nvSpPr>
        <p:spPr>
          <a:xfrm>
            <a:off x="4981575" y="712934"/>
            <a:ext cx="6733954" cy="676275"/>
          </a:xfrm>
          <a:prstGeom prst="rect">
            <a:avLst/>
          </a:prstGeom>
        </p:spPr>
        <p:txBody>
          <a:bodyPr rtlCol="0" anchor="ctr">
            <a:normAutofit/>
          </a:bodyPr>
          <a:lstStyle>
            <a:lvl1pPr marL="0" indent="0" algn="r">
              <a:lnSpc>
                <a:spcPts val="1860"/>
              </a:lnSpc>
              <a:buFontTx/>
              <a:buNone/>
              <a:defRPr sz="1800" b="1" i="0">
                <a:solidFill>
                  <a:srgbClr val="929497"/>
                </a:solidFill>
                <a:latin typeface="Poppins" pitchFamily="2" charset="77"/>
                <a:cs typeface="Poppins" pitchFamily="2" charset="77"/>
              </a:defRPr>
            </a:lvl1pPr>
          </a:lstStyle>
          <a:p>
            <a:pPr lvl="0" rtl="0"/>
            <a:r>
              <a:rPr lang="es-US"/>
              <a:t>Event Name</a:t>
            </a:r>
          </a:p>
        </p:txBody>
      </p:sp>
      <p:sp>
        <p:nvSpPr>
          <p:cNvPr id="24" name="Rectangle 23">
            <a:extLst>
              <a:ext uri="{FF2B5EF4-FFF2-40B4-BE49-F238E27FC236}">
                <a16:creationId xmlns:a16="http://schemas.microsoft.com/office/drawing/2014/main" id="{47CA5187-4A9A-4541-9A36-E87DBF5AFD56}"/>
              </a:ext>
            </a:extLst>
          </p:cNvPr>
          <p:cNvSpPr/>
          <p:nvPr userDrawn="1"/>
        </p:nvSpPr>
        <p:spPr>
          <a:xfrm>
            <a:off x="0" y="6181725"/>
            <a:ext cx="12192000" cy="676275"/>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Tree>
    <p:extLst>
      <p:ext uri="{BB962C8B-B14F-4D97-AF65-F5344CB8AC3E}">
        <p14:creationId xmlns:p14="http://schemas.microsoft.com/office/powerpoint/2010/main" val="430145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1024320" y="1871831"/>
            <a:ext cx="9660804" cy="3310665"/>
          </a:xfrm>
          <a:prstGeom prst="rect">
            <a:avLst/>
          </a:prstGeom>
        </p:spPr>
        <p:txBody>
          <a:bodyPr rtlCol="0">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Point One</a:t>
            </a:r>
          </a:p>
          <a:p>
            <a:pPr rtl="0"/>
            <a:r>
              <a:rPr lang="es-US"/>
              <a:t>Point Two</a:t>
            </a:r>
          </a:p>
          <a:p>
            <a:pPr rtl="0"/>
            <a:r>
              <a:rPr lang="es-US"/>
              <a:t>Point Three</a:t>
            </a:r>
          </a:p>
          <a:p>
            <a:pPr rtl="0"/>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rtlCol="0">
            <a:normAutofit/>
          </a:bodyPr>
          <a:lstStyle>
            <a:lvl1pPr marL="0" indent="0" algn="l">
              <a:buFontTx/>
              <a:buNone/>
              <a:defRPr sz="4400" b="1" i="0">
                <a:latin typeface="Poppins" pitchFamily="2" charset="77"/>
                <a:cs typeface="Poppins" pitchFamily="2" charset="77"/>
              </a:defRPr>
            </a:lvl1pPr>
          </a:lstStyle>
          <a:p>
            <a:pPr rtl="0"/>
            <a:r>
              <a:rPr lang="es-US"/>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Light" pitchFamily="2" charset="77"/>
              </a:defRPr>
            </a:lvl1pPr>
          </a:lstStyle>
          <a:p>
            <a:pPr lvl="0" rtl="0"/>
            <a:r>
              <a:rPr lang="es-US"/>
              <a:t>Presentation Name </a:t>
            </a:r>
          </a:p>
        </p:txBody>
      </p:sp>
    </p:spTree>
    <p:extLst>
      <p:ext uri="{BB962C8B-B14F-4D97-AF65-F5344CB8AC3E}">
        <p14:creationId xmlns:p14="http://schemas.microsoft.com/office/powerpoint/2010/main" val="6386685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reak or Intro to New Topic">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769754" y="1951984"/>
            <a:ext cx="8354397" cy="3031495"/>
          </a:xfrm>
          <a:prstGeom prst="rect">
            <a:avLst/>
          </a:prstGeom>
        </p:spPr>
        <p:txBody>
          <a:bodyPr rtlCol="0" anchor="ctr">
            <a:normAutofit/>
          </a:bodyPr>
          <a:lstStyle>
            <a:lvl1pPr marL="0" indent="0" algn="ctr">
              <a:buFontTx/>
              <a:buNone/>
              <a:defRPr sz="4400" b="1" i="0">
                <a:latin typeface="Poppins" pitchFamily="2" charset="77"/>
                <a:cs typeface="Poppins" pitchFamily="2" charset="77"/>
              </a:defRPr>
            </a:lvl1pPr>
          </a:lstStyle>
          <a:p>
            <a:pPr rtl="0"/>
            <a:r>
              <a:rPr lang="es-US"/>
              <a:t>Break or Intro of New Topic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pitchFamily="2" charset="77"/>
              </a:defRPr>
            </a:lvl1pPr>
          </a:lstStyle>
          <a:p>
            <a:pPr lvl="0" rtl="0"/>
            <a:r>
              <a:rPr lang="es-US"/>
              <a:t>Presentation Name </a:t>
            </a:r>
          </a:p>
        </p:txBody>
      </p:sp>
    </p:spTree>
    <p:extLst>
      <p:ext uri="{BB962C8B-B14F-4D97-AF65-F5344CB8AC3E}">
        <p14:creationId xmlns:p14="http://schemas.microsoft.com/office/powerpoint/2010/main" val="3150237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reak or Intro to New Topic with Image Background">
    <p:spTree>
      <p:nvGrpSpPr>
        <p:cNvPr id="1" name=""/>
        <p:cNvGrpSpPr/>
        <p:nvPr/>
      </p:nvGrpSpPr>
      <p:grpSpPr>
        <a:xfrm>
          <a:off x="0" y="0"/>
          <a:ext cx="0" cy="0"/>
          <a:chOff x="0" y="0"/>
          <a:chExt cx="0" cy="0"/>
        </a:xfrm>
      </p:grpSpPr>
      <p:sp>
        <p:nvSpPr>
          <p:cNvPr id="10" name="Picture Placeholder 7">
            <a:extLst>
              <a:ext uri="{FF2B5EF4-FFF2-40B4-BE49-F238E27FC236}">
                <a16:creationId xmlns:a16="http://schemas.microsoft.com/office/drawing/2014/main" id="{84713546-9960-9A4A-9FC8-169B3D75C706}"/>
              </a:ext>
            </a:extLst>
          </p:cNvPr>
          <p:cNvSpPr>
            <a:spLocks noGrp="1"/>
          </p:cNvSpPr>
          <p:nvPr>
            <p:ph type="pic" sz="quarter" idx="12" hasCustomPrompt="1"/>
          </p:nvPr>
        </p:nvSpPr>
        <p:spPr>
          <a:xfrm>
            <a:off x="0" y="0"/>
            <a:ext cx="12192000" cy="6264130"/>
          </a:xfrm>
          <a:prstGeom prst="rect">
            <a:avLst/>
          </a:prstGeom>
          <a:solidFill>
            <a:schemeClr val="bg1">
              <a:lumMod val="85000"/>
            </a:schemeClr>
          </a:solidFill>
        </p:spPr>
        <p:txBody>
          <a:bodyPr wrap="square" lIns="360000" tIns="360000" rtlCol="0">
            <a:noAutofit/>
          </a:bodyPr>
          <a:lstStyle>
            <a:lvl1pPr marL="0" indent="0">
              <a:buNone/>
              <a:defRPr sz="1100" i="0">
                <a:latin typeface="Nunito" pitchFamily="2" charset="77"/>
                <a:cs typeface="Times New Roman" panose="02020603050405020304" pitchFamily="18" charset="0"/>
              </a:defRPr>
            </a:lvl1pPr>
          </a:lstStyle>
          <a:p>
            <a:pPr rtl="0"/>
            <a:r>
              <a:rPr lang="es-US"/>
              <a:t>Insert or Drag and Drop Image Here</a:t>
            </a: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315878"/>
            <a:ext cx="2306868" cy="87653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2001044" y="2233949"/>
            <a:ext cx="8189912" cy="2249488"/>
          </a:xfrm>
          <a:prstGeom prst="rect">
            <a:avLst/>
          </a:prstGeom>
        </p:spPr>
        <p:txBody>
          <a:bodyPr rtlCol="0">
            <a:normAutofit/>
          </a:bodyPr>
          <a:lstStyle>
            <a:lvl1pPr marL="0" indent="0" algn="ctr">
              <a:buFontTx/>
              <a:buNone/>
              <a:defRPr sz="4400" b="1" i="0">
                <a:latin typeface="Poppins" pitchFamily="2" charset="77"/>
                <a:cs typeface="Poppins" pitchFamily="2" charset="77"/>
              </a:defRPr>
            </a:lvl1pPr>
          </a:lstStyle>
          <a:p>
            <a:pPr rtl="0"/>
            <a:r>
              <a:rPr lang="es-US"/>
              <a:t>Break or Intro of New Topic Title with Image Background</a:t>
            </a:r>
          </a:p>
        </p:txBody>
      </p:sp>
      <p:sp>
        <p:nvSpPr>
          <p:cNvPr id="11" name="Rectangle 10">
            <a:extLst>
              <a:ext uri="{FF2B5EF4-FFF2-40B4-BE49-F238E27FC236}">
                <a16:creationId xmlns:a16="http://schemas.microsoft.com/office/drawing/2014/main" id="{2471D833-4557-D94E-8ADE-FD091E9D93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13" name="TextBox 12">
            <a:extLst>
              <a:ext uri="{FF2B5EF4-FFF2-40B4-BE49-F238E27FC236}">
                <a16:creationId xmlns:a16="http://schemas.microsoft.com/office/drawing/2014/main" id="{E6004C4B-A28E-7B41-9B2C-BE000A519973}"/>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15" name="Content Placeholder 6">
            <a:extLst>
              <a:ext uri="{FF2B5EF4-FFF2-40B4-BE49-F238E27FC236}">
                <a16:creationId xmlns:a16="http://schemas.microsoft.com/office/drawing/2014/main" id="{C3B31CC9-5F1F-0044-92E6-231AE1F73B8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pitchFamily="2" charset="77"/>
              </a:defRPr>
            </a:lvl1pPr>
          </a:lstStyle>
          <a:p>
            <a:pPr lvl="0" rtl="0"/>
            <a:r>
              <a:rPr lang="es-US"/>
              <a:t>Presentation Name </a:t>
            </a:r>
          </a:p>
        </p:txBody>
      </p:sp>
    </p:spTree>
    <p:extLst>
      <p:ext uri="{BB962C8B-B14F-4D97-AF65-F5344CB8AC3E}">
        <p14:creationId xmlns:p14="http://schemas.microsoft.com/office/powerpoint/2010/main" val="8230867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ide Title + SubTitle +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6096001" y="2241908"/>
            <a:ext cx="5343688" cy="1303233"/>
          </a:xfrm>
          <a:prstGeom prst="rect">
            <a:avLst/>
          </a:prstGeom>
        </p:spPr>
        <p:txBody>
          <a:bodyPr rtlCol="0">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Point One</a:t>
            </a:r>
          </a:p>
          <a:p>
            <a:pPr rtl="0"/>
            <a:r>
              <a:rPr lang="es-US"/>
              <a:t>Point Two</a:t>
            </a:r>
          </a:p>
          <a:p>
            <a:pPr rtl="0"/>
            <a:r>
              <a:rPr lang="es-US"/>
              <a:t>Point Three</a:t>
            </a:r>
          </a:p>
          <a:p>
            <a:pPr rtl="0"/>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752311" y="1722008"/>
            <a:ext cx="4535652" cy="3460487"/>
          </a:xfrm>
          <a:prstGeom prst="rect">
            <a:avLst/>
          </a:prstGeom>
        </p:spPr>
        <p:txBody>
          <a:bodyPr rtlCol="0" anchor="ctr">
            <a:normAutofit/>
          </a:bodyPr>
          <a:lstStyle>
            <a:lvl1pPr marL="0" indent="0" algn="l">
              <a:buFontTx/>
              <a:buNone/>
              <a:defRPr sz="4400" b="1" i="0">
                <a:latin typeface="Poppins" pitchFamily="2" charset="77"/>
                <a:cs typeface="Poppins" pitchFamily="2" charset="77"/>
              </a:defRPr>
            </a:lvl1pPr>
          </a:lstStyle>
          <a:p>
            <a:pPr rtl="0"/>
            <a:r>
              <a:rPr lang="es-US"/>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Light" pitchFamily="2" charset="77"/>
              </a:defRPr>
            </a:lvl1pPr>
          </a:lstStyle>
          <a:p>
            <a:pPr lvl="0" rtl="0"/>
            <a:r>
              <a:rPr lang="es-US"/>
              <a:t>Presentation Name </a:t>
            </a:r>
          </a:p>
        </p:txBody>
      </p:sp>
      <p:sp>
        <p:nvSpPr>
          <p:cNvPr id="9" name="Text Placeholder 19">
            <a:extLst>
              <a:ext uri="{FF2B5EF4-FFF2-40B4-BE49-F238E27FC236}">
                <a16:creationId xmlns:a16="http://schemas.microsoft.com/office/drawing/2014/main" id="{83CD2D48-D8D2-8341-A05F-05D85603BAA4}"/>
              </a:ext>
            </a:extLst>
          </p:cNvPr>
          <p:cNvSpPr>
            <a:spLocks noGrp="1"/>
          </p:cNvSpPr>
          <p:nvPr>
            <p:ph type="body" sz="quarter" idx="15" hasCustomPrompt="1"/>
          </p:nvPr>
        </p:nvSpPr>
        <p:spPr>
          <a:xfrm>
            <a:off x="6115437" y="1722008"/>
            <a:ext cx="5324252" cy="299646"/>
          </a:xfrm>
          <a:prstGeom prst="rect">
            <a:avLst/>
          </a:prstGeom>
        </p:spPr>
        <p:txBody>
          <a:bodyPr rtlCol="0">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Subtitle One</a:t>
            </a:r>
          </a:p>
        </p:txBody>
      </p:sp>
      <p:sp>
        <p:nvSpPr>
          <p:cNvPr id="10" name="Text Placeholder 19">
            <a:extLst>
              <a:ext uri="{FF2B5EF4-FFF2-40B4-BE49-F238E27FC236}">
                <a16:creationId xmlns:a16="http://schemas.microsoft.com/office/drawing/2014/main" id="{D4B82B2C-700B-B440-9881-26B39C427D26}"/>
              </a:ext>
            </a:extLst>
          </p:cNvPr>
          <p:cNvSpPr>
            <a:spLocks noGrp="1"/>
          </p:cNvSpPr>
          <p:nvPr>
            <p:ph type="body" sz="quarter" idx="16" hasCustomPrompt="1"/>
          </p:nvPr>
        </p:nvSpPr>
        <p:spPr>
          <a:xfrm>
            <a:off x="6115437" y="3771525"/>
            <a:ext cx="5324252" cy="299646"/>
          </a:xfrm>
          <a:prstGeom prst="rect">
            <a:avLst/>
          </a:prstGeom>
        </p:spPr>
        <p:txBody>
          <a:bodyPr rtlCol="0">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Subtitle Two</a:t>
            </a:r>
          </a:p>
        </p:txBody>
      </p:sp>
      <p:sp>
        <p:nvSpPr>
          <p:cNvPr id="11" name="Text Placeholder 19">
            <a:extLst>
              <a:ext uri="{FF2B5EF4-FFF2-40B4-BE49-F238E27FC236}">
                <a16:creationId xmlns:a16="http://schemas.microsoft.com/office/drawing/2014/main" id="{8704C630-C5B3-8647-9FA3-B1575313F4C7}"/>
              </a:ext>
            </a:extLst>
          </p:cNvPr>
          <p:cNvSpPr>
            <a:spLocks noGrp="1"/>
          </p:cNvSpPr>
          <p:nvPr>
            <p:ph type="body" sz="quarter" idx="17" hasCustomPrompt="1"/>
          </p:nvPr>
        </p:nvSpPr>
        <p:spPr>
          <a:xfrm>
            <a:off x="6096001" y="4301936"/>
            <a:ext cx="5343688" cy="1303233"/>
          </a:xfrm>
          <a:prstGeom prst="rect">
            <a:avLst/>
          </a:prstGeom>
        </p:spPr>
        <p:txBody>
          <a:bodyPr rtlCol="0">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Point One</a:t>
            </a:r>
          </a:p>
          <a:p>
            <a:pPr rtl="0"/>
            <a:r>
              <a:rPr lang="es-US"/>
              <a:t>Point Two</a:t>
            </a:r>
          </a:p>
          <a:p>
            <a:pPr rtl="0"/>
            <a:r>
              <a:rPr lang="es-US"/>
              <a:t>Point Three</a:t>
            </a:r>
          </a:p>
          <a:p>
            <a:pPr rtl="0"/>
            <a:endParaRPr lang="en-US" dirty="0"/>
          </a:p>
        </p:txBody>
      </p:sp>
    </p:spTree>
    <p:extLst>
      <p:ext uri="{BB962C8B-B14F-4D97-AF65-F5344CB8AC3E}">
        <p14:creationId xmlns:p14="http://schemas.microsoft.com/office/powerpoint/2010/main" val="40599716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5680821" y="2506972"/>
            <a:ext cx="4914677" cy="3393537"/>
          </a:xfrm>
          <a:prstGeom prst="rect">
            <a:avLst/>
          </a:prstGeom>
        </p:spPr>
        <p:txBody>
          <a:bodyPr rtlCol="0">
            <a:normAutofit/>
          </a:bodyPr>
          <a:lstStyle>
            <a:lvl1pPr marL="285750" indent="-285750">
              <a:buClr>
                <a:srgbClr val="EA0029"/>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Point One</a:t>
            </a:r>
          </a:p>
          <a:p>
            <a:pPr rtl="0"/>
            <a:r>
              <a:rPr lang="es-US"/>
              <a:t>Point Two</a:t>
            </a:r>
          </a:p>
          <a:p>
            <a:pPr rtl="0"/>
            <a:r>
              <a:rPr lang="es-US"/>
              <a:t>Point Three</a:t>
            </a:r>
          </a:p>
          <a:p>
            <a:pPr rtl="0"/>
            <a:r>
              <a:rPr lang="es-US"/>
              <a:t>Point Four</a:t>
            </a:r>
          </a:p>
        </p:txBody>
      </p:sp>
      <p:sp>
        <p:nvSpPr>
          <p:cNvPr id="16" name="Picture Placeholder 42">
            <a:extLst>
              <a:ext uri="{FF2B5EF4-FFF2-40B4-BE49-F238E27FC236}">
                <a16:creationId xmlns:a16="http://schemas.microsoft.com/office/drawing/2014/main" id="{1B2D02DA-A124-E149-AA36-1EAE876D872C}"/>
              </a:ext>
            </a:extLst>
          </p:cNvPr>
          <p:cNvSpPr>
            <a:spLocks noGrp="1"/>
          </p:cNvSpPr>
          <p:nvPr>
            <p:ph type="pic" sz="quarter" idx="33"/>
          </p:nvPr>
        </p:nvSpPr>
        <p:spPr>
          <a:xfrm>
            <a:off x="574165" y="1353496"/>
            <a:ext cx="4224079" cy="4547014"/>
          </a:xfrm>
          <a:prstGeom prst="rect">
            <a:avLst/>
          </a:prstGeom>
          <a:solidFill>
            <a:schemeClr val="bg1">
              <a:lumMod val="85000"/>
            </a:schemeClr>
          </a:solidFill>
        </p:spPr>
        <p:txBody>
          <a:bodyPr wrap="square" rtlCol="0">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Nunito" pitchFamily="2" charset="77"/>
              </a:defRPr>
            </a:lvl1pPr>
          </a:lstStyle>
          <a:p>
            <a:pPr rtl="0"/>
            <a:endParaRPr lang="en-US" dirty="0"/>
          </a:p>
          <a:p>
            <a:pPr rtl="0"/>
            <a:r>
              <a:rPr lang="es-US"/>
              <a:t>Insert or Drag and Drop Image Here</a:t>
            </a:r>
          </a:p>
          <a:p>
            <a:pPr rtl="0"/>
            <a:endParaRPr lang="en-US" dirty="0"/>
          </a:p>
        </p:txBody>
      </p:sp>
      <p:sp>
        <p:nvSpPr>
          <p:cNvPr id="17" name="Text Placeholder 4">
            <a:extLst>
              <a:ext uri="{FF2B5EF4-FFF2-40B4-BE49-F238E27FC236}">
                <a16:creationId xmlns:a16="http://schemas.microsoft.com/office/drawing/2014/main" id="{526F6137-B09D-7742-A38F-35C76166FE37}"/>
              </a:ext>
            </a:extLst>
          </p:cNvPr>
          <p:cNvSpPr>
            <a:spLocks noGrp="1"/>
          </p:cNvSpPr>
          <p:nvPr>
            <p:ph type="body" sz="quarter" idx="13" hasCustomPrompt="1"/>
          </p:nvPr>
        </p:nvSpPr>
        <p:spPr>
          <a:xfrm>
            <a:off x="5680821" y="1684805"/>
            <a:ext cx="4914677" cy="687257"/>
          </a:xfrm>
          <a:prstGeom prst="rect">
            <a:avLst/>
          </a:prstGeom>
        </p:spPr>
        <p:txBody>
          <a:bodyPr rtlCol="0">
            <a:normAutofit/>
          </a:bodyPr>
          <a:lstStyle>
            <a:lvl1pPr marL="0" indent="0">
              <a:buFontTx/>
              <a:buNone/>
              <a:defRPr sz="3200" b="1" i="0">
                <a:latin typeface="Poppins" pitchFamily="2" charset="77"/>
                <a:cs typeface="Poppins" pitchFamily="2" charset="77"/>
              </a:defRPr>
            </a:lvl1pPr>
          </a:lstStyle>
          <a:p>
            <a:pPr rtl="0"/>
            <a:r>
              <a:rPr lang="es-US"/>
              <a:t>Insert Heading</a:t>
            </a:r>
          </a:p>
        </p:txBody>
      </p:sp>
      <p:pic>
        <p:nvPicPr>
          <p:cNvPr id="18" name="Picture 17">
            <a:extLst>
              <a:ext uri="{FF2B5EF4-FFF2-40B4-BE49-F238E27FC236}">
                <a16:creationId xmlns:a16="http://schemas.microsoft.com/office/drawing/2014/main"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5" name="TextBox 34">
            <a:extLst>
              <a:ext uri="{FF2B5EF4-FFF2-40B4-BE49-F238E27FC236}">
                <a16:creationId xmlns:a16="http://schemas.microsoft.com/office/drawing/2014/main"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3" name="Text Placeholder 2">
            <a:extLst>
              <a:ext uri="{FF2B5EF4-FFF2-40B4-BE49-F238E27FC236}">
                <a16:creationId xmlns:a16="http://schemas.microsoft.com/office/drawing/2014/main" id="{35BBB2C7-1649-714B-9036-6F3313F76B67}"/>
              </a:ext>
            </a:extLst>
          </p:cNvPr>
          <p:cNvSpPr>
            <a:spLocks noGrp="1"/>
          </p:cNvSpPr>
          <p:nvPr>
            <p:ph type="body" sz="quarter" idx="34" hasCustomPrompt="1"/>
          </p:nvPr>
        </p:nvSpPr>
        <p:spPr>
          <a:xfrm>
            <a:off x="904875" y="6488113"/>
            <a:ext cx="4622800" cy="246062"/>
          </a:xfrm>
          <a:prstGeom prst="rect">
            <a:avLst/>
          </a:prstGeom>
        </p:spPr>
        <p:txBody>
          <a:bodyPr rtlCol="0">
            <a:noAutofit/>
          </a:bodyPr>
          <a:lstStyle>
            <a:lvl1pPr marL="0" indent="0">
              <a:buFontTx/>
              <a:buNone/>
              <a:defRPr sz="1000">
                <a:latin typeface="Nunito" pitchFamily="2" charset="77"/>
              </a:defRPr>
            </a:lvl1pPr>
          </a:lstStyle>
          <a:p>
            <a:pPr lvl="0" rtl="0"/>
            <a:r>
              <a:rPr lang="es-US"/>
              <a:t>Presentation Name</a:t>
            </a:r>
          </a:p>
        </p:txBody>
      </p:sp>
    </p:spTree>
    <p:extLst>
      <p:ext uri="{BB962C8B-B14F-4D97-AF65-F5344CB8AC3E}">
        <p14:creationId xmlns:p14="http://schemas.microsoft.com/office/powerpoint/2010/main" val="20452477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pitchFamily="2" charset="77"/>
              </a:defRPr>
            </a:lvl1pPr>
          </a:lstStyle>
          <a:p>
            <a:pPr lvl="0" rtl="0"/>
            <a:r>
              <a:rPr lang="es-US"/>
              <a:t>Presentation Name </a:t>
            </a:r>
          </a:p>
        </p:txBody>
      </p:sp>
    </p:spTree>
    <p:extLst>
      <p:ext uri="{BB962C8B-B14F-4D97-AF65-F5344CB8AC3E}">
        <p14:creationId xmlns:p14="http://schemas.microsoft.com/office/powerpoint/2010/main" val="9851861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7159253"/>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Lst>
  <p:txStyles>
    <p:titleStyle>
      <a:lvl1pPr algn="l" defTabSz="914400" rtl="0" eaLnBrk="1" latinLnBrk="0" hangingPunct="1">
        <a:lnSpc>
          <a:spcPct val="90000"/>
        </a:lnSpc>
        <a:spcBef>
          <a:spcPct val="0"/>
        </a:spcBef>
        <a:buNone/>
        <a:defRPr sz="4400" b="1" kern="1200">
          <a:solidFill>
            <a:schemeClr val="tx1"/>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3" Type="http://schemas.openxmlformats.org/officeDocument/2006/relationships/image" Target="../media/image15.png"/><Relationship Id="rId7" Type="http://schemas.openxmlformats.org/officeDocument/2006/relationships/image" Target="../media/image19.gif"/><Relationship Id="rId12" Type="http://schemas.openxmlformats.org/officeDocument/2006/relationships/image" Target="../media/image24.pn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26.png"/></Relationships>
</file>

<file path=ppt/slides/_rels/slide11.xml.rels><?xml version="1.0" encoding="UTF-8" standalone="yes"?>
<Relationships xmlns="http://schemas.openxmlformats.org/package/2006/relationships"><Relationship Id="rId3" Type="http://schemas.openxmlformats.org/officeDocument/2006/relationships/image" Target="../media/image27.jfi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7.jpg"/></Relationships>
</file>

<file path=ppt/slides/_rels/slide1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g"/><Relationship Id="rId7" Type="http://schemas.openxmlformats.org/officeDocument/2006/relationships/image" Target="../media/image8.jfif"/><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jp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7D08FC9-76A8-D54F-BCF8-2C9F6BA10451}"/>
              </a:ext>
            </a:extLst>
          </p:cNvPr>
          <p:cNvSpPr>
            <a:spLocks noGrp="1"/>
          </p:cNvSpPr>
          <p:nvPr>
            <p:ph type="body" sz="quarter" idx="13"/>
          </p:nvPr>
        </p:nvSpPr>
        <p:spPr>
          <a:xfrm>
            <a:off x="476470" y="4875295"/>
            <a:ext cx="6121277" cy="914400"/>
          </a:xfrm>
        </p:spPr>
        <p:txBody>
          <a:bodyPr rtlCol="0">
            <a:normAutofit fontScale="70000" lnSpcReduction="20000"/>
          </a:bodyPr>
          <a:lstStyle/>
          <a:p>
            <a:pPr rtl="0"/>
            <a:r>
              <a:rPr lang="es-US" sz="4400">
                <a:latin typeface="Nunito Light" pitchFamily="2" charset="77"/>
              </a:rPr>
              <a:t>Protección de servicios públicos</a:t>
            </a:r>
          </a:p>
        </p:txBody>
      </p:sp>
      <p:sp>
        <p:nvSpPr>
          <p:cNvPr id="3" name="Text Placeholder 2">
            <a:extLst>
              <a:ext uri="{FF2B5EF4-FFF2-40B4-BE49-F238E27FC236}">
                <a16:creationId xmlns:a16="http://schemas.microsoft.com/office/drawing/2014/main" id="{01700092-37DC-0D44-AD62-E34A154E92D6}"/>
              </a:ext>
            </a:extLst>
          </p:cNvPr>
          <p:cNvSpPr>
            <a:spLocks noGrp="1"/>
          </p:cNvSpPr>
          <p:nvPr>
            <p:ph type="body" sz="quarter" idx="10"/>
          </p:nvPr>
        </p:nvSpPr>
        <p:spPr/>
        <p:txBody>
          <a:bodyPr rtlCol="0">
            <a:normAutofit fontScale="92500"/>
          </a:bodyPr>
          <a:lstStyle/>
          <a:p>
            <a:pPr rtl="0"/>
            <a:r>
              <a:rPr lang="es-US" sz="1400"/>
              <a:t>Oct. de 2021 – Sep. de 2022</a:t>
            </a:r>
            <a:endParaRPr lang="es-US" sz="1400" dirty="0"/>
          </a:p>
        </p:txBody>
      </p:sp>
      <p:sp>
        <p:nvSpPr>
          <p:cNvPr id="4" name="Text Placeholder 3">
            <a:extLst>
              <a:ext uri="{FF2B5EF4-FFF2-40B4-BE49-F238E27FC236}">
                <a16:creationId xmlns:a16="http://schemas.microsoft.com/office/drawing/2014/main" id="{25464C09-28DB-654A-9CBE-A18E47989EE6}"/>
              </a:ext>
            </a:extLst>
          </p:cNvPr>
          <p:cNvSpPr>
            <a:spLocks noGrp="1"/>
          </p:cNvSpPr>
          <p:nvPr>
            <p:ph type="body" sz="quarter" idx="11"/>
          </p:nvPr>
        </p:nvSpPr>
        <p:spPr>
          <a:xfrm>
            <a:off x="476471" y="2474843"/>
            <a:ext cx="11365009" cy="2400451"/>
          </a:xfrm>
        </p:spPr>
        <p:txBody>
          <a:bodyPr rtlCol="0">
            <a:normAutofit fontScale="92500" lnSpcReduction="10000"/>
          </a:bodyPr>
          <a:lstStyle/>
          <a:p>
            <a:pPr lvl="0" rtl="0"/>
            <a:r>
              <a:rPr lang="es-US" sz="6600"/>
              <a:t>Riesgos en apertura de zanjas y excavaciones </a:t>
            </a:r>
            <a:br>
              <a:rPr lang="es-US" sz="6600"/>
            </a:br>
            <a:r>
              <a:rPr lang="es-US" sz="6600"/>
              <a:t>en la construcción</a:t>
            </a:r>
          </a:p>
        </p:txBody>
      </p:sp>
      <p:sp>
        <p:nvSpPr>
          <p:cNvPr id="5" name="Text Placeholder 4">
            <a:extLst>
              <a:ext uri="{FF2B5EF4-FFF2-40B4-BE49-F238E27FC236}">
                <a16:creationId xmlns:a16="http://schemas.microsoft.com/office/drawing/2014/main" id="{BD2F0370-A462-EA47-A926-2777BBA4F2A5}"/>
              </a:ext>
            </a:extLst>
          </p:cNvPr>
          <p:cNvSpPr>
            <a:spLocks noGrp="1"/>
          </p:cNvSpPr>
          <p:nvPr>
            <p:ph type="body" sz="quarter" idx="12"/>
          </p:nvPr>
        </p:nvSpPr>
        <p:spPr/>
        <p:txBody>
          <a:bodyPr rtlCol="0">
            <a:normAutofit/>
          </a:bodyPr>
          <a:lstStyle/>
          <a:p>
            <a:pPr rtl="0"/>
            <a:r>
              <a:rPr lang="es-US" sz="1600"/>
              <a:t>Becas de capacitación Susan Harwood OSHA</a:t>
            </a:r>
          </a:p>
        </p:txBody>
      </p:sp>
    </p:spTree>
    <p:extLst>
      <p:ext uri="{BB962C8B-B14F-4D97-AF65-F5344CB8AC3E}">
        <p14:creationId xmlns:p14="http://schemas.microsoft.com/office/powerpoint/2010/main" val="29493124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4B91EBA-91B4-4C18-B5B0-E78F30C3B7CE}"/>
              </a:ext>
            </a:extLst>
          </p:cNvPr>
          <p:cNvSpPr>
            <a:spLocks noGrp="1"/>
          </p:cNvSpPr>
          <p:nvPr>
            <p:ph type="body" sz="quarter" idx="13"/>
          </p:nvPr>
        </p:nvSpPr>
        <p:spPr>
          <a:xfrm>
            <a:off x="540197" y="246124"/>
            <a:ext cx="8354397" cy="914400"/>
          </a:xfrm>
        </p:spPr>
        <p:txBody>
          <a:bodyPr rtlCol="0">
            <a:normAutofit/>
          </a:bodyPr>
          <a:lstStyle/>
          <a:p>
            <a:pPr rtl="0"/>
            <a:r>
              <a:rPr lang="es-US" sz="2800"/>
              <a:t>Cada estado tiene un centro de atención telefónica de llamada única</a:t>
            </a:r>
          </a:p>
        </p:txBody>
      </p:sp>
      <p:pic>
        <p:nvPicPr>
          <p:cNvPr id="6" name="Content Placeholder 5">
            <a:extLst>
              <a:ext uri="{FF2B5EF4-FFF2-40B4-BE49-F238E27FC236}">
                <a16:creationId xmlns:a16="http://schemas.microsoft.com/office/drawing/2014/main" id="{B0F92C2B-FE87-481A-B55C-D47EA13CC313}"/>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3338013" y="2103716"/>
            <a:ext cx="5772868" cy="3341417"/>
          </a:xfrm>
        </p:spPr>
      </p:pic>
      <p:pic>
        <p:nvPicPr>
          <p:cNvPr id="8" name="Picture 7">
            <a:extLst>
              <a:ext uri="{FF2B5EF4-FFF2-40B4-BE49-F238E27FC236}">
                <a16:creationId xmlns:a16="http://schemas.microsoft.com/office/drawing/2014/main" id="{3758D864-C382-4352-85DE-9608330843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26923" y="5379196"/>
            <a:ext cx="2359561" cy="790575"/>
          </a:xfrm>
          <a:prstGeom prst="rect">
            <a:avLst/>
          </a:prstGeom>
        </p:spPr>
      </p:pic>
      <p:pic>
        <p:nvPicPr>
          <p:cNvPr id="10" name="Picture 9">
            <a:extLst>
              <a:ext uri="{FF2B5EF4-FFF2-40B4-BE49-F238E27FC236}">
                <a16:creationId xmlns:a16="http://schemas.microsoft.com/office/drawing/2014/main" id="{2C92D2F3-7D71-40DB-9A0F-9BBF0AA40C0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28950" y="3909466"/>
            <a:ext cx="1930845" cy="619328"/>
          </a:xfrm>
          <a:prstGeom prst="rect">
            <a:avLst/>
          </a:prstGeom>
        </p:spPr>
      </p:pic>
      <p:pic>
        <p:nvPicPr>
          <p:cNvPr id="12" name="Picture 11">
            <a:extLst>
              <a:ext uri="{FF2B5EF4-FFF2-40B4-BE49-F238E27FC236}">
                <a16:creationId xmlns:a16="http://schemas.microsoft.com/office/drawing/2014/main" id="{EE4A29EB-BDA3-4B2C-ACD6-09F726D8856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58981" y="1263888"/>
            <a:ext cx="1722496" cy="1004282"/>
          </a:xfrm>
          <a:prstGeom prst="rect">
            <a:avLst/>
          </a:prstGeom>
        </p:spPr>
      </p:pic>
      <p:pic>
        <p:nvPicPr>
          <p:cNvPr id="14" name="Picture 13">
            <a:extLst>
              <a:ext uri="{FF2B5EF4-FFF2-40B4-BE49-F238E27FC236}">
                <a16:creationId xmlns:a16="http://schemas.microsoft.com/office/drawing/2014/main" id="{7303ED61-2817-4AFC-B7EA-9734EB5D687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15232" y="5364186"/>
            <a:ext cx="2141920" cy="821475"/>
          </a:xfrm>
          <a:prstGeom prst="rect">
            <a:avLst/>
          </a:prstGeom>
        </p:spPr>
      </p:pic>
      <p:pic>
        <p:nvPicPr>
          <p:cNvPr id="16" name="Picture 15" descr="Logo&#10;&#10;Description automatically generated">
            <a:extLst>
              <a:ext uri="{FF2B5EF4-FFF2-40B4-BE49-F238E27FC236}">
                <a16:creationId xmlns:a16="http://schemas.microsoft.com/office/drawing/2014/main" id="{1EE6971C-BE11-4433-9F9E-2A46EAE5C65D}"/>
              </a:ext>
            </a:extLst>
          </p:cNvPr>
          <p:cNvPicPr>
            <a:picLocks noChangeAspect="1"/>
          </p:cNvPicPr>
          <p:nvPr/>
        </p:nvPicPr>
        <p:blipFill>
          <a:blip r:embed="rId7"/>
          <a:stretch>
            <a:fillRect/>
          </a:stretch>
        </p:blipFill>
        <p:spPr>
          <a:xfrm>
            <a:off x="9281477" y="4114591"/>
            <a:ext cx="2743200" cy="864296"/>
          </a:xfrm>
          <a:prstGeom prst="rect">
            <a:avLst/>
          </a:prstGeom>
        </p:spPr>
      </p:pic>
      <p:pic>
        <p:nvPicPr>
          <p:cNvPr id="18" name="Picture 17">
            <a:extLst>
              <a:ext uri="{FF2B5EF4-FFF2-40B4-BE49-F238E27FC236}">
                <a16:creationId xmlns:a16="http://schemas.microsoft.com/office/drawing/2014/main" id="{C0C20103-A0AB-441E-81D0-4072991C0BF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262975" y="3204759"/>
            <a:ext cx="3830828" cy="648000"/>
          </a:xfrm>
          <a:prstGeom prst="rect">
            <a:avLst/>
          </a:prstGeom>
        </p:spPr>
      </p:pic>
      <p:pic>
        <p:nvPicPr>
          <p:cNvPr id="20" name="Picture 19">
            <a:extLst>
              <a:ext uri="{FF2B5EF4-FFF2-40B4-BE49-F238E27FC236}">
                <a16:creationId xmlns:a16="http://schemas.microsoft.com/office/drawing/2014/main" id="{7A19A9E9-278B-4BE6-8EBB-25226E5355B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527899" y="1316581"/>
            <a:ext cx="2594017" cy="1224952"/>
          </a:xfrm>
          <a:prstGeom prst="rect">
            <a:avLst/>
          </a:prstGeom>
        </p:spPr>
      </p:pic>
      <p:pic>
        <p:nvPicPr>
          <p:cNvPr id="22" name="Picture 21">
            <a:extLst>
              <a:ext uri="{FF2B5EF4-FFF2-40B4-BE49-F238E27FC236}">
                <a16:creationId xmlns:a16="http://schemas.microsoft.com/office/drawing/2014/main" id="{1BE00B80-7E8F-4EF6-832C-3C56F379D7D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14611" y="2775562"/>
            <a:ext cx="2779761" cy="866508"/>
          </a:xfrm>
          <a:prstGeom prst="rect">
            <a:avLst/>
          </a:prstGeom>
        </p:spPr>
      </p:pic>
      <p:pic>
        <p:nvPicPr>
          <p:cNvPr id="25" name="Picture 24" descr="A picture containing graphical user interface&#10;&#10;Description automatically generated">
            <a:extLst>
              <a:ext uri="{FF2B5EF4-FFF2-40B4-BE49-F238E27FC236}">
                <a16:creationId xmlns:a16="http://schemas.microsoft.com/office/drawing/2014/main" id="{EF95A67A-2290-47D7-971E-36CB1248D36B}"/>
              </a:ext>
            </a:extLst>
          </p:cNvPr>
          <p:cNvPicPr>
            <a:picLocks noChangeAspect="1"/>
          </p:cNvPicPr>
          <p:nvPr/>
        </p:nvPicPr>
        <p:blipFill>
          <a:blip r:embed="rId11"/>
          <a:stretch>
            <a:fillRect/>
          </a:stretch>
        </p:blipFill>
        <p:spPr>
          <a:xfrm>
            <a:off x="90515" y="1505195"/>
            <a:ext cx="2371725" cy="847725"/>
          </a:xfrm>
          <a:prstGeom prst="rect">
            <a:avLst/>
          </a:prstGeom>
        </p:spPr>
      </p:pic>
      <p:pic>
        <p:nvPicPr>
          <p:cNvPr id="27" name="Picture 26">
            <a:extLst>
              <a:ext uri="{FF2B5EF4-FFF2-40B4-BE49-F238E27FC236}">
                <a16:creationId xmlns:a16="http://schemas.microsoft.com/office/drawing/2014/main" id="{42FC3A52-E777-48F8-8DF0-CCB07618D6DA}"/>
              </a:ext>
            </a:extLst>
          </p:cNvPr>
          <p:cNvPicPr>
            <a:picLocks noChangeAspect="1"/>
          </p:cNvPicPr>
          <p:nvPr/>
        </p:nvPicPr>
        <p:blipFill>
          <a:blip r:embed="rId12"/>
          <a:stretch>
            <a:fillRect/>
          </a:stretch>
        </p:blipFill>
        <p:spPr>
          <a:xfrm>
            <a:off x="519223" y="4776952"/>
            <a:ext cx="2743200" cy="1143000"/>
          </a:xfrm>
          <a:prstGeom prst="rect">
            <a:avLst/>
          </a:prstGeom>
        </p:spPr>
      </p:pic>
      <p:pic>
        <p:nvPicPr>
          <p:cNvPr id="29" name="Picture 28">
            <a:extLst>
              <a:ext uri="{FF2B5EF4-FFF2-40B4-BE49-F238E27FC236}">
                <a16:creationId xmlns:a16="http://schemas.microsoft.com/office/drawing/2014/main" id="{46FB6A22-631C-4D69-9F28-14ADCD63366D}"/>
              </a:ext>
            </a:extLst>
          </p:cNvPr>
          <p:cNvPicPr>
            <a:picLocks noChangeAspect="1"/>
          </p:cNvPicPr>
          <p:nvPr/>
        </p:nvPicPr>
        <p:blipFill>
          <a:blip r:embed="rId13"/>
          <a:stretch>
            <a:fillRect/>
          </a:stretch>
        </p:blipFill>
        <p:spPr>
          <a:xfrm>
            <a:off x="2813283" y="1163643"/>
            <a:ext cx="2533331" cy="1068916"/>
          </a:xfrm>
          <a:prstGeom prst="rect">
            <a:avLst/>
          </a:prstGeom>
        </p:spPr>
      </p:pic>
      <p:pic>
        <p:nvPicPr>
          <p:cNvPr id="31" name="Picture 30">
            <a:extLst>
              <a:ext uri="{FF2B5EF4-FFF2-40B4-BE49-F238E27FC236}">
                <a16:creationId xmlns:a16="http://schemas.microsoft.com/office/drawing/2014/main" id="{2CB8BF0B-E697-44EB-A416-E8E71CC48AC9}"/>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380714" y="5149290"/>
            <a:ext cx="2643963" cy="1013620"/>
          </a:xfrm>
          <a:prstGeom prst="rect">
            <a:avLst/>
          </a:prstGeom>
        </p:spPr>
      </p:pic>
      <p:sp>
        <p:nvSpPr>
          <p:cNvPr id="19" name="Content Placeholder 3">
            <a:extLst>
              <a:ext uri="{FF2B5EF4-FFF2-40B4-BE49-F238E27FC236}">
                <a16:creationId xmlns:a16="http://schemas.microsoft.com/office/drawing/2014/main" id="{8A586D4F-7B5E-4DFB-9F4B-FFD04B9B3A49}"/>
              </a:ext>
            </a:extLst>
          </p:cNvPr>
          <p:cNvSpPr txBox="1">
            <a:spLocks/>
          </p:cNvSpPr>
          <p:nvPr/>
        </p:nvSpPr>
        <p:spPr>
          <a:xfrm>
            <a:off x="72548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Protección de servicios públicos</a:t>
            </a:r>
            <a:endParaRPr lang="en-US" sz="900" dirty="0"/>
          </a:p>
        </p:txBody>
      </p:sp>
    </p:spTree>
    <p:extLst>
      <p:ext uri="{BB962C8B-B14F-4D97-AF65-F5344CB8AC3E}">
        <p14:creationId xmlns:p14="http://schemas.microsoft.com/office/powerpoint/2010/main" val="40553019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A close up of a device&#10;&#10;Description automatically generated">
            <a:extLst>
              <a:ext uri="{FF2B5EF4-FFF2-40B4-BE49-F238E27FC236}">
                <a16:creationId xmlns:a16="http://schemas.microsoft.com/office/drawing/2014/main" id="{889B936A-4748-4F80-8E9B-766DC4A982B2}"/>
              </a:ext>
            </a:extLst>
          </p:cNvPr>
          <p:cNvPicPr>
            <a:picLocks noGrp="1" noChangeAspect="1"/>
          </p:cNvPicPr>
          <p:nvPr>
            <p:ph sz="quarter" idx="14"/>
          </p:nvPr>
        </p:nvPicPr>
        <p:blipFill>
          <a:blip r:embed="rId3"/>
          <a:stretch>
            <a:fillRect/>
          </a:stretch>
        </p:blipFill>
        <p:spPr>
          <a:xfrm>
            <a:off x="7826958" y="4082168"/>
            <a:ext cx="3815694" cy="2057482"/>
          </a:xfrm>
        </p:spPr>
      </p:pic>
      <p:sp>
        <p:nvSpPr>
          <p:cNvPr id="2" name="Text Placeholder 1">
            <a:extLst>
              <a:ext uri="{FF2B5EF4-FFF2-40B4-BE49-F238E27FC236}">
                <a16:creationId xmlns:a16="http://schemas.microsoft.com/office/drawing/2014/main" id="{487AAE2F-10C3-4D88-87ED-4B03448E3B78}"/>
              </a:ext>
            </a:extLst>
          </p:cNvPr>
          <p:cNvSpPr>
            <a:spLocks noGrp="1"/>
          </p:cNvSpPr>
          <p:nvPr>
            <p:ph type="body" sz="quarter" idx="10"/>
          </p:nvPr>
        </p:nvSpPr>
        <p:spPr>
          <a:xfrm>
            <a:off x="1146594" y="1657291"/>
            <a:ext cx="9910611" cy="3449281"/>
          </a:xfrm>
        </p:spPr>
        <p:txBody>
          <a:bodyPr rtlCol="0">
            <a:normAutofit/>
          </a:bodyPr>
          <a:lstStyle/>
          <a:p>
            <a:pPr rtl="0"/>
            <a:r>
              <a:rPr lang="es-US" sz="2400"/>
              <a:t>La entidad que llevará a cabo la excavación debe solicitar y conservar el boleto de localización.  </a:t>
            </a:r>
          </a:p>
          <a:p>
            <a:pPr rtl="0"/>
            <a:r>
              <a:rPr lang="es-US" sz="2400"/>
              <a:t>Un contratista no puede excavar en la ubicación del boleto de otro contratista.</a:t>
            </a:r>
          </a:p>
          <a:p>
            <a:pPr rtl="0"/>
            <a:r>
              <a:rPr lang="es-US" sz="2400"/>
              <a:t>Si la entidad correcta (aquella que realiza la excavación) no tiene </a:t>
            </a:r>
            <a:br>
              <a:rPr lang="es-US" sz="2400"/>
            </a:br>
            <a:r>
              <a:rPr lang="es-US" sz="2400"/>
              <a:t>un número de boleto válido, esto podría ocasionar posibles problemas de responsabilidad en caso </a:t>
            </a:r>
            <a:br>
              <a:rPr lang="es-US" sz="2400"/>
            </a:br>
            <a:r>
              <a:rPr lang="es-US" sz="2400"/>
              <a:t>de que se dañen instalaciones </a:t>
            </a:r>
            <a:br>
              <a:rPr lang="es-US" sz="2400"/>
            </a:br>
            <a:r>
              <a:rPr lang="es-US" sz="2400"/>
              <a:t>de servicios públicos.  </a:t>
            </a:r>
          </a:p>
          <a:p>
            <a:pPr marL="0" indent="0" rtl="0">
              <a:buNone/>
            </a:pPr>
            <a:endParaRPr lang="en-US" sz="1600" dirty="0"/>
          </a:p>
        </p:txBody>
      </p:sp>
      <p:sp>
        <p:nvSpPr>
          <p:cNvPr id="3" name="Text Placeholder 2">
            <a:extLst>
              <a:ext uri="{FF2B5EF4-FFF2-40B4-BE49-F238E27FC236}">
                <a16:creationId xmlns:a16="http://schemas.microsoft.com/office/drawing/2014/main" id="{9F73CF76-5000-4DBD-896E-A8C9A1CB6C99}"/>
              </a:ext>
            </a:extLst>
          </p:cNvPr>
          <p:cNvSpPr>
            <a:spLocks noGrp="1"/>
          </p:cNvSpPr>
          <p:nvPr>
            <p:ph type="body" sz="quarter" idx="13"/>
          </p:nvPr>
        </p:nvSpPr>
        <p:spPr/>
        <p:txBody>
          <a:bodyPr rtlCol="0">
            <a:normAutofit fontScale="92500" lnSpcReduction="10000"/>
          </a:bodyPr>
          <a:lstStyle/>
          <a:p>
            <a:pPr rtl="0"/>
            <a:r>
              <a:rPr lang="es-US" sz="3600"/>
              <a:t>Responsabilidad de la solicitud de localización</a:t>
            </a:r>
          </a:p>
        </p:txBody>
      </p:sp>
      <p:sp>
        <p:nvSpPr>
          <p:cNvPr id="5" name="Content Placeholder 3">
            <a:extLst>
              <a:ext uri="{FF2B5EF4-FFF2-40B4-BE49-F238E27FC236}">
                <a16:creationId xmlns:a16="http://schemas.microsoft.com/office/drawing/2014/main" id="{8A586D4F-7B5E-4DFB-9F4B-FFD04B9B3A49}"/>
              </a:ext>
            </a:extLst>
          </p:cNvPr>
          <p:cNvSpPr txBox="1">
            <a:spLocks/>
          </p:cNvSpPr>
          <p:nvPr/>
        </p:nvSpPr>
        <p:spPr>
          <a:xfrm>
            <a:off x="72548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Protección de servicios públicos</a:t>
            </a:r>
            <a:endParaRPr lang="en-US" sz="900" dirty="0"/>
          </a:p>
        </p:txBody>
      </p:sp>
    </p:spTree>
    <p:extLst>
      <p:ext uri="{BB962C8B-B14F-4D97-AF65-F5344CB8AC3E}">
        <p14:creationId xmlns:p14="http://schemas.microsoft.com/office/powerpoint/2010/main" val="181481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7041AD-9773-4904-9776-D97998767662}"/>
              </a:ext>
            </a:extLst>
          </p:cNvPr>
          <p:cNvSpPr>
            <a:spLocks noGrp="1"/>
          </p:cNvSpPr>
          <p:nvPr>
            <p:ph type="body" sz="quarter" idx="10"/>
          </p:nvPr>
        </p:nvSpPr>
        <p:spPr>
          <a:xfrm>
            <a:off x="519274" y="1503800"/>
            <a:ext cx="6976680" cy="2689161"/>
          </a:xfrm>
        </p:spPr>
        <p:txBody>
          <a:bodyPr rtlCol="0">
            <a:normAutofit/>
          </a:bodyPr>
          <a:lstStyle/>
          <a:p>
            <a:pPr rtl="0"/>
            <a:r>
              <a:rPr lang="es-US" sz="2000"/>
              <a:t>La solicitud de localización se envía desde el centro de atención telefónica de llamada única a todos los servicios públicos que se muestran en el área donde se realizarán los trabajos.</a:t>
            </a:r>
          </a:p>
          <a:p>
            <a:pPr rtl="0"/>
            <a:r>
              <a:rPr lang="es-US" sz="2000"/>
              <a:t>Las compañías de servicios públicos, o su contratista </a:t>
            </a:r>
            <a:br>
              <a:rPr lang="es-US" sz="2000"/>
            </a:br>
            <a:r>
              <a:rPr lang="es-US" sz="2000"/>
              <a:t>de localización, señalizan las instalaciones de acuerdo con las pautas y los códigos de color </a:t>
            </a:r>
            <a:br>
              <a:rPr lang="es-US" sz="2000"/>
            </a:br>
            <a:r>
              <a:rPr lang="es-US" sz="2000"/>
              <a:t>específicos de cada estado.</a:t>
            </a:r>
          </a:p>
          <a:p>
            <a:pPr rtl="0"/>
            <a:endParaRPr lang="en-US" sz="1400" dirty="0"/>
          </a:p>
        </p:txBody>
      </p:sp>
      <p:sp>
        <p:nvSpPr>
          <p:cNvPr id="3" name="Text Placeholder 2">
            <a:extLst>
              <a:ext uri="{FF2B5EF4-FFF2-40B4-BE49-F238E27FC236}">
                <a16:creationId xmlns:a16="http://schemas.microsoft.com/office/drawing/2014/main" id="{D5A35FB4-63D9-4EFB-859E-897E3EBECF36}"/>
              </a:ext>
            </a:extLst>
          </p:cNvPr>
          <p:cNvSpPr>
            <a:spLocks noGrp="1"/>
          </p:cNvSpPr>
          <p:nvPr>
            <p:ph type="body" sz="quarter" idx="13"/>
          </p:nvPr>
        </p:nvSpPr>
        <p:spPr/>
        <p:txBody>
          <a:bodyPr rtlCol="0">
            <a:normAutofit fontScale="92500" lnSpcReduction="10000"/>
          </a:bodyPr>
          <a:lstStyle/>
          <a:p>
            <a:pPr rtl="0"/>
            <a:r>
              <a:rPr lang="es-US" sz="3600"/>
              <a:t>Localización de instalaciones</a:t>
            </a:r>
            <a:br>
              <a:rPr lang="es-US" sz="3600"/>
            </a:br>
            <a:r>
              <a:rPr lang="es-US" sz="3600"/>
              <a:t>de servicios públicos</a:t>
            </a:r>
          </a:p>
        </p:txBody>
      </p:sp>
      <p:pic>
        <p:nvPicPr>
          <p:cNvPr id="6" name="Content Placeholder 5" descr="A picture containing outdoor, transport, road, person&#10;&#10;Description automatically generated">
            <a:extLst>
              <a:ext uri="{FF2B5EF4-FFF2-40B4-BE49-F238E27FC236}">
                <a16:creationId xmlns:a16="http://schemas.microsoft.com/office/drawing/2014/main" id="{7BCAF7B3-4D02-44E0-94AF-52348BCA4567}"/>
              </a:ext>
            </a:extLst>
          </p:cNvPr>
          <p:cNvPicPr>
            <a:picLocks noGrp="1" noChangeAspect="1"/>
          </p:cNvPicPr>
          <p:nvPr>
            <p:ph sz="quarter" idx="14"/>
          </p:nvPr>
        </p:nvPicPr>
        <p:blipFill rotWithShape="1">
          <a:blip r:embed="rId2"/>
          <a:srcRect l="21360" t="39639" r="21957" b="-907"/>
          <a:stretch/>
        </p:blipFill>
        <p:spPr>
          <a:xfrm>
            <a:off x="5826643" y="3533025"/>
            <a:ext cx="2525232" cy="2729551"/>
          </a:xfrm>
        </p:spPr>
      </p:pic>
      <p:pic>
        <p:nvPicPr>
          <p:cNvPr id="8" name="Picture 7">
            <a:extLst>
              <a:ext uri="{FF2B5EF4-FFF2-40B4-BE49-F238E27FC236}">
                <a16:creationId xmlns:a16="http://schemas.microsoft.com/office/drawing/2014/main" id="{E4995F50-5686-4959-A13C-4C952065D8E9}"/>
              </a:ext>
            </a:extLst>
          </p:cNvPr>
          <p:cNvPicPr>
            <a:picLocks noChangeAspect="1"/>
          </p:cNvPicPr>
          <p:nvPr/>
        </p:nvPicPr>
        <p:blipFill>
          <a:blip r:embed="rId3"/>
          <a:stretch>
            <a:fillRect/>
          </a:stretch>
        </p:blipFill>
        <p:spPr>
          <a:xfrm>
            <a:off x="8676167" y="1402096"/>
            <a:ext cx="3283371" cy="2790865"/>
          </a:xfrm>
          <a:prstGeom prst="rect">
            <a:avLst/>
          </a:prstGeom>
        </p:spPr>
      </p:pic>
      <p:sp>
        <p:nvSpPr>
          <p:cNvPr id="7" name="Content Placeholder 3">
            <a:extLst>
              <a:ext uri="{FF2B5EF4-FFF2-40B4-BE49-F238E27FC236}">
                <a16:creationId xmlns:a16="http://schemas.microsoft.com/office/drawing/2014/main" id="{EA439470-BC20-40A2-82AA-35E09F660AA2}"/>
              </a:ext>
            </a:extLst>
          </p:cNvPr>
          <p:cNvSpPr txBox="1">
            <a:spLocks/>
          </p:cNvSpPr>
          <p:nvPr/>
        </p:nvSpPr>
        <p:spPr>
          <a:xfrm>
            <a:off x="72548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Protección de servicios públicos</a:t>
            </a:r>
            <a:endParaRPr lang="en-US" sz="900" dirty="0"/>
          </a:p>
        </p:txBody>
      </p:sp>
    </p:spTree>
    <p:extLst>
      <p:ext uri="{BB962C8B-B14F-4D97-AF65-F5344CB8AC3E}">
        <p14:creationId xmlns:p14="http://schemas.microsoft.com/office/powerpoint/2010/main" val="21014194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1AE6A57-C4F5-41FC-97FB-E4EE324AEDCC}"/>
              </a:ext>
            </a:extLst>
          </p:cNvPr>
          <p:cNvSpPr>
            <a:spLocks noGrp="1"/>
          </p:cNvSpPr>
          <p:nvPr>
            <p:ph type="body" sz="quarter" idx="10"/>
          </p:nvPr>
        </p:nvSpPr>
        <p:spPr>
          <a:xfrm>
            <a:off x="338520" y="1658386"/>
            <a:ext cx="7699694" cy="3310665"/>
          </a:xfrm>
        </p:spPr>
        <p:txBody>
          <a:bodyPr rtlCol="0"/>
          <a:lstStyle/>
          <a:p>
            <a:pPr rtl="0"/>
            <a:r>
              <a:rPr lang="es-US" sz="2400"/>
              <a:t>Es posible que no se incluyan los servicios públicos privados en propiedades privadas.</a:t>
            </a:r>
          </a:p>
          <a:p>
            <a:pPr rtl="0"/>
            <a:r>
              <a:rPr lang="es-US" sz="2400"/>
              <a:t>Localizar esas instalaciones puede ser responsabilidad del propietario.</a:t>
            </a:r>
          </a:p>
          <a:p>
            <a:pPr rtl="0"/>
            <a:endParaRPr lang="en-US" sz="1600" dirty="0"/>
          </a:p>
        </p:txBody>
      </p:sp>
      <p:sp>
        <p:nvSpPr>
          <p:cNvPr id="3" name="Text Placeholder 2">
            <a:extLst>
              <a:ext uri="{FF2B5EF4-FFF2-40B4-BE49-F238E27FC236}">
                <a16:creationId xmlns:a16="http://schemas.microsoft.com/office/drawing/2014/main" id="{6E25258B-F9B2-49EF-B366-F9975E0B875D}"/>
              </a:ext>
            </a:extLst>
          </p:cNvPr>
          <p:cNvSpPr>
            <a:spLocks noGrp="1"/>
          </p:cNvSpPr>
          <p:nvPr>
            <p:ph type="body" sz="quarter" idx="13"/>
          </p:nvPr>
        </p:nvSpPr>
        <p:spPr/>
        <p:txBody>
          <a:bodyPr rtlCol="0"/>
          <a:lstStyle/>
          <a:p>
            <a:pPr rtl="0"/>
            <a:r>
              <a:rPr lang="es-US" sz="4000"/>
              <a:t>Servicios públicos privados</a:t>
            </a:r>
          </a:p>
        </p:txBody>
      </p:sp>
      <p:pic>
        <p:nvPicPr>
          <p:cNvPr id="6" name="Content Placeholder 5" descr="A picture containing outdoor, train, track, building&#10;&#10;Description automatically generated">
            <a:extLst>
              <a:ext uri="{FF2B5EF4-FFF2-40B4-BE49-F238E27FC236}">
                <a16:creationId xmlns:a16="http://schemas.microsoft.com/office/drawing/2014/main" id="{ADF0680E-7A52-4739-ABEA-072C630EAC1E}"/>
              </a:ext>
            </a:extLst>
          </p:cNvPr>
          <p:cNvPicPr>
            <a:picLocks noGrp="1" noChangeAspect="1"/>
          </p:cNvPicPr>
          <p:nvPr>
            <p:ph sz="quarter" idx="14"/>
          </p:nvPr>
        </p:nvPicPr>
        <p:blipFill>
          <a:blip r:embed="rId2"/>
          <a:stretch>
            <a:fillRect/>
          </a:stretch>
        </p:blipFill>
        <p:spPr>
          <a:xfrm>
            <a:off x="7917110" y="1492206"/>
            <a:ext cx="3772454" cy="3772454"/>
          </a:xfrm>
        </p:spPr>
      </p:pic>
      <p:pic>
        <p:nvPicPr>
          <p:cNvPr id="8" name="Picture 7" descr="A picture containing building, outdoor, sitting, fire&#10;&#10;Description automatically generated">
            <a:extLst>
              <a:ext uri="{FF2B5EF4-FFF2-40B4-BE49-F238E27FC236}">
                <a16:creationId xmlns:a16="http://schemas.microsoft.com/office/drawing/2014/main" id="{DC9ECAC0-2A74-408A-85EE-2D2484B1ECF0}"/>
              </a:ext>
            </a:extLst>
          </p:cNvPr>
          <p:cNvPicPr>
            <a:picLocks noChangeAspect="1"/>
          </p:cNvPicPr>
          <p:nvPr/>
        </p:nvPicPr>
        <p:blipFill>
          <a:blip r:embed="rId3"/>
          <a:stretch>
            <a:fillRect/>
          </a:stretch>
        </p:blipFill>
        <p:spPr>
          <a:xfrm>
            <a:off x="3694261" y="3827599"/>
            <a:ext cx="3772454" cy="2221893"/>
          </a:xfrm>
          <a:prstGeom prst="rect">
            <a:avLst/>
          </a:prstGeom>
        </p:spPr>
      </p:pic>
      <p:sp>
        <p:nvSpPr>
          <p:cNvPr id="7" name="Content Placeholder 3">
            <a:extLst>
              <a:ext uri="{FF2B5EF4-FFF2-40B4-BE49-F238E27FC236}">
                <a16:creationId xmlns:a16="http://schemas.microsoft.com/office/drawing/2014/main" id="{5147969C-38AF-46CF-9230-C2FCED685211}"/>
              </a:ext>
            </a:extLst>
          </p:cNvPr>
          <p:cNvSpPr txBox="1">
            <a:spLocks/>
          </p:cNvSpPr>
          <p:nvPr/>
        </p:nvSpPr>
        <p:spPr>
          <a:xfrm>
            <a:off x="72548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Protección de servicios públicos</a:t>
            </a:r>
            <a:endParaRPr lang="en-US" sz="900" dirty="0"/>
          </a:p>
        </p:txBody>
      </p:sp>
    </p:spTree>
    <p:extLst>
      <p:ext uri="{BB962C8B-B14F-4D97-AF65-F5344CB8AC3E}">
        <p14:creationId xmlns:p14="http://schemas.microsoft.com/office/powerpoint/2010/main" val="34400875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17B216C-2681-4E81-8964-2356C1436AC4}"/>
              </a:ext>
            </a:extLst>
          </p:cNvPr>
          <p:cNvSpPr>
            <a:spLocks noGrp="1"/>
          </p:cNvSpPr>
          <p:nvPr>
            <p:ph type="body" sz="quarter" idx="10"/>
          </p:nvPr>
        </p:nvSpPr>
        <p:spPr>
          <a:xfrm>
            <a:off x="371115" y="1544328"/>
            <a:ext cx="6057819" cy="4221464"/>
          </a:xfrm>
        </p:spPr>
        <p:txBody>
          <a:bodyPr rtlCol="0">
            <a:normAutofit/>
          </a:bodyPr>
          <a:lstStyle/>
          <a:p>
            <a:pPr rtl="0"/>
            <a:r>
              <a:rPr lang="es-US" sz="2400" b="1"/>
              <a:t>Eléctricos</a:t>
            </a:r>
            <a:r>
              <a:rPr lang="es-US" sz="2400"/>
              <a:t>: potencia de alta tensión; potencia de baja tensión, como circuitos de luz.</a:t>
            </a:r>
          </a:p>
          <a:p>
            <a:pPr rtl="0"/>
            <a:r>
              <a:rPr lang="es-US" sz="2400" b="1"/>
              <a:t>Gas</a:t>
            </a:r>
            <a:r>
              <a:rPr lang="es-US" sz="2400"/>
              <a:t>: gas natural, propano, combustibles líquidos, etc.</a:t>
            </a:r>
          </a:p>
          <a:p>
            <a:pPr rtl="0"/>
            <a:r>
              <a:rPr lang="es-US" sz="2400" b="1"/>
              <a:t>Comunicación</a:t>
            </a:r>
            <a:r>
              <a:rPr lang="es-US" sz="2400"/>
              <a:t>: teléfono, datos, fibra óptica.</a:t>
            </a:r>
          </a:p>
          <a:p>
            <a:pPr rtl="0"/>
            <a:r>
              <a:rPr lang="es-US" sz="2400" b="1"/>
              <a:t>Agua</a:t>
            </a:r>
            <a:r>
              <a:rPr lang="es-US" sz="2400"/>
              <a:t>: tuberías principales, tuberías secundarias a baja presión, etc.</a:t>
            </a:r>
          </a:p>
          <a:p>
            <a:pPr rtl="0"/>
            <a:r>
              <a:rPr lang="es-US" sz="2400" b="1"/>
              <a:t>Alcantarillado</a:t>
            </a:r>
            <a:r>
              <a:rPr lang="es-US" sz="2400"/>
              <a:t>: sanitario, de drenaje, etc.</a:t>
            </a:r>
          </a:p>
          <a:p>
            <a:pPr rtl="0"/>
            <a:endParaRPr lang="en-US" sz="1600" dirty="0"/>
          </a:p>
        </p:txBody>
      </p:sp>
      <p:sp>
        <p:nvSpPr>
          <p:cNvPr id="3" name="Text Placeholder 2">
            <a:extLst>
              <a:ext uri="{FF2B5EF4-FFF2-40B4-BE49-F238E27FC236}">
                <a16:creationId xmlns:a16="http://schemas.microsoft.com/office/drawing/2014/main" id="{F48B70CC-05DF-4BFF-9C8D-93FFE6E7A8EC}"/>
              </a:ext>
            </a:extLst>
          </p:cNvPr>
          <p:cNvSpPr>
            <a:spLocks noGrp="1"/>
          </p:cNvSpPr>
          <p:nvPr>
            <p:ph type="body" sz="quarter" idx="13"/>
          </p:nvPr>
        </p:nvSpPr>
        <p:spPr/>
        <p:txBody>
          <a:bodyPr rtlCol="0">
            <a:normAutofit fontScale="92500" lnSpcReduction="10000"/>
          </a:bodyPr>
          <a:lstStyle/>
          <a:p>
            <a:pPr rtl="0"/>
            <a:r>
              <a:rPr lang="es-US" sz="3600"/>
              <a:t>Clases de instalaciones de servicios públicos encontradas</a:t>
            </a:r>
          </a:p>
        </p:txBody>
      </p:sp>
      <p:pic>
        <p:nvPicPr>
          <p:cNvPr id="7" name="Picture 6">
            <a:extLst>
              <a:ext uri="{FF2B5EF4-FFF2-40B4-BE49-F238E27FC236}">
                <a16:creationId xmlns:a16="http://schemas.microsoft.com/office/drawing/2014/main" id="{6D214237-23C9-48A2-877A-65F21857C3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58640" y="1238350"/>
            <a:ext cx="5052237" cy="4381299"/>
          </a:xfrm>
          <a:prstGeom prst="rect">
            <a:avLst/>
          </a:prstGeom>
        </p:spPr>
      </p:pic>
      <p:sp>
        <p:nvSpPr>
          <p:cNvPr id="5" name="TextBox 4">
            <a:extLst>
              <a:ext uri="{FF2B5EF4-FFF2-40B4-BE49-F238E27FC236}">
                <a16:creationId xmlns:a16="http://schemas.microsoft.com/office/drawing/2014/main" id="{37729458-6E8A-4D13-9C4F-4E4AF4F2AA61}"/>
              </a:ext>
            </a:extLst>
          </p:cNvPr>
          <p:cNvSpPr txBox="1"/>
          <p:nvPr/>
        </p:nvSpPr>
        <p:spPr>
          <a:xfrm>
            <a:off x="6794695" y="5596979"/>
            <a:ext cx="4740813" cy="400110"/>
          </a:xfrm>
          <a:prstGeom prst="rect">
            <a:avLst/>
          </a:prstGeom>
          <a:noFill/>
        </p:spPr>
        <p:txBody>
          <a:bodyPr wrap="square" rtlCol="0">
            <a:spAutoFit/>
          </a:bodyPr>
          <a:lstStyle/>
          <a:p>
            <a:pPr algn="ctr" rtl="0"/>
            <a:r>
              <a:rPr lang="es-US" sz="2000" b="1"/>
              <a:t>Codificación universal por color</a:t>
            </a:r>
          </a:p>
        </p:txBody>
      </p:sp>
      <p:sp>
        <p:nvSpPr>
          <p:cNvPr id="9" name="Content Placeholder 3">
            <a:extLst>
              <a:ext uri="{FF2B5EF4-FFF2-40B4-BE49-F238E27FC236}">
                <a16:creationId xmlns:a16="http://schemas.microsoft.com/office/drawing/2014/main" id="{A56B916D-0228-41D6-A135-0A1A0E1FD09D}"/>
              </a:ext>
            </a:extLst>
          </p:cNvPr>
          <p:cNvSpPr txBox="1">
            <a:spLocks/>
          </p:cNvSpPr>
          <p:nvPr/>
        </p:nvSpPr>
        <p:spPr>
          <a:xfrm>
            <a:off x="72548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Protección de servicios públicos</a:t>
            </a:r>
            <a:endParaRPr lang="en-US" sz="900" dirty="0"/>
          </a:p>
        </p:txBody>
      </p:sp>
    </p:spTree>
    <p:extLst>
      <p:ext uri="{BB962C8B-B14F-4D97-AF65-F5344CB8AC3E}">
        <p14:creationId xmlns:p14="http://schemas.microsoft.com/office/powerpoint/2010/main" val="7354426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3010B92-D573-48E6-97C7-FAFEF15E828D}"/>
              </a:ext>
            </a:extLst>
          </p:cNvPr>
          <p:cNvSpPr>
            <a:spLocks noGrp="1"/>
          </p:cNvSpPr>
          <p:nvPr>
            <p:ph type="body" sz="quarter" idx="13"/>
          </p:nvPr>
        </p:nvSpPr>
        <p:spPr/>
        <p:txBody>
          <a:bodyPr rtlCol="0">
            <a:normAutofit fontScale="85000" lnSpcReduction="20000"/>
          </a:bodyPr>
          <a:lstStyle/>
          <a:p>
            <a:pPr rtl="0"/>
            <a:r>
              <a:rPr lang="es-US" sz="3600"/>
              <a:t>Señalización de instalaciones</a:t>
            </a:r>
          </a:p>
          <a:p>
            <a:pPr rtl="0"/>
            <a:r>
              <a:rPr lang="es-US" sz="3600"/>
              <a:t>de servicios públicos</a:t>
            </a:r>
          </a:p>
        </p:txBody>
      </p:sp>
      <p:pic>
        <p:nvPicPr>
          <p:cNvPr id="6" name="Content Placeholder 5" descr="A close up of a street&#10;&#10;Description automatically generated">
            <a:extLst>
              <a:ext uri="{FF2B5EF4-FFF2-40B4-BE49-F238E27FC236}">
                <a16:creationId xmlns:a16="http://schemas.microsoft.com/office/drawing/2014/main" id="{191BF1C0-38C4-43D0-984E-488FEAC99C20}"/>
              </a:ext>
            </a:extLst>
          </p:cNvPr>
          <p:cNvPicPr>
            <a:picLocks noGrp="1" noChangeAspect="1"/>
          </p:cNvPicPr>
          <p:nvPr>
            <p:ph sz="quarter" idx="14"/>
          </p:nvPr>
        </p:nvPicPr>
        <p:blipFill>
          <a:blip r:embed="rId2"/>
          <a:stretch>
            <a:fillRect/>
          </a:stretch>
        </p:blipFill>
        <p:spPr>
          <a:xfrm>
            <a:off x="6176046" y="1366025"/>
            <a:ext cx="5530057" cy="4125950"/>
          </a:xfrm>
        </p:spPr>
      </p:pic>
      <p:pic>
        <p:nvPicPr>
          <p:cNvPr id="8" name="Picture 7" descr="A picture containing outdoor, grass, building, chalk&#10;&#10;Description automatically generated">
            <a:extLst>
              <a:ext uri="{FF2B5EF4-FFF2-40B4-BE49-F238E27FC236}">
                <a16:creationId xmlns:a16="http://schemas.microsoft.com/office/drawing/2014/main" id="{B976E373-7CDB-4919-ACE7-211D57258FC5}"/>
              </a:ext>
            </a:extLst>
          </p:cNvPr>
          <p:cNvPicPr>
            <a:picLocks noChangeAspect="1"/>
          </p:cNvPicPr>
          <p:nvPr/>
        </p:nvPicPr>
        <p:blipFill>
          <a:blip r:embed="rId3"/>
          <a:stretch>
            <a:fillRect/>
          </a:stretch>
        </p:blipFill>
        <p:spPr>
          <a:xfrm>
            <a:off x="376159" y="1375515"/>
            <a:ext cx="5501266" cy="4125949"/>
          </a:xfrm>
          <a:prstGeom prst="rect">
            <a:avLst/>
          </a:prstGeom>
        </p:spPr>
      </p:pic>
      <p:sp>
        <p:nvSpPr>
          <p:cNvPr id="7" name="Content Placeholder 3">
            <a:extLst>
              <a:ext uri="{FF2B5EF4-FFF2-40B4-BE49-F238E27FC236}">
                <a16:creationId xmlns:a16="http://schemas.microsoft.com/office/drawing/2014/main" id="{255FAD8B-9127-438A-8211-918461201859}"/>
              </a:ext>
            </a:extLst>
          </p:cNvPr>
          <p:cNvSpPr txBox="1">
            <a:spLocks/>
          </p:cNvSpPr>
          <p:nvPr/>
        </p:nvSpPr>
        <p:spPr>
          <a:xfrm>
            <a:off x="72548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Protección de servicios públicos</a:t>
            </a:r>
            <a:endParaRPr lang="en-US" sz="900" dirty="0"/>
          </a:p>
        </p:txBody>
      </p:sp>
    </p:spTree>
    <p:extLst>
      <p:ext uri="{BB962C8B-B14F-4D97-AF65-F5344CB8AC3E}">
        <p14:creationId xmlns:p14="http://schemas.microsoft.com/office/powerpoint/2010/main" val="15816029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F0F33CF-0B80-4698-9765-DD1E4CAAA902}"/>
              </a:ext>
            </a:extLst>
          </p:cNvPr>
          <p:cNvSpPr>
            <a:spLocks noGrp="1"/>
          </p:cNvSpPr>
          <p:nvPr>
            <p:ph type="body" sz="quarter" idx="10"/>
          </p:nvPr>
        </p:nvSpPr>
        <p:spPr>
          <a:xfrm>
            <a:off x="1024320" y="1871831"/>
            <a:ext cx="5292074" cy="3310665"/>
          </a:xfrm>
        </p:spPr>
        <p:txBody>
          <a:bodyPr rtlCol="0">
            <a:normAutofit/>
          </a:bodyPr>
          <a:lstStyle/>
          <a:p>
            <a:pPr rtl="0"/>
            <a:r>
              <a:rPr lang="es-US" sz="2400"/>
              <a:t>Es una buena práctica fotografiar las señales.</a:t>
            </a:r>
          </a:p>
          <a:p>
            <a:pPr rtl="0"/>
            <a:r>
              <a:rPr lang="es-US" sz="2400"/>
              <a:t>Puede ser útil si surgen problemas.</a:t>
            </a:r>
          </a:p>
        </p:txBody>
      </p:sp>
      <p:sp>
        <p:nvSpPr>
          <p:cNvPr id="3" name="Text Placeholder 2">
            <a:extLst>
              <a:ext uri="{FF2B5EF4-FFF2-40B4-BE49-F238E27FC236}">
                <a16:creationId xmlns:a16="http://schemas.microsoft.com/office/drawing/2014/main" id="{3F638167-7648-4F17-AC8B-0881B3AF0266}"/>
              </a:ext>
            </a:extLst>
          </p:cNvPr>
          <p:cNvSpPr>
            <a:spLocks noGrp="1"/>
          </p:cNvSpPr>
          <p:nvPr>
            <p:ph type="body" sz="quarter" idx="13"/>
          </p:nvPr>
        </p:nvSpPr>
        <p:spPr/>
        <p:txBody>
          <a:bodyPr rtlCol="0"/>
          <a:lstStyle/>
          <a:p>
            <a:pPr rtl="0"/>
            <a:r>
              <a:rPr lang="es-US" sz="4000"/>
              <a:t>Documentación </a:t>
            </a:r>
            <a:endParaRPr lang="en-US" sz="4000" dirty="0"/>
          </a:p>
        </p:txBody>
      </p:sp>
      <p:pic>
        <p:nvPicPr>
          <p:cNvPr id="6" name="Picture 5">
            <a:extLst>
              <a:ext uri="{FF2B5EF4-FFF2-40B4-BE49-F238E27FC236}">
                <a16:creationId xmlns:a16="http://schemas.microsoft.com/office/drawing/2014/main" id="{E05F64CC-DE86-4988-BB98-A12C30B6C888}"/>
              </a:ext>
            </a:extLst>
          </p:cNvPr>
          <p:cNvPicPr>
            <a:picLocks noChangeAspect="1"/>
          </p:cNvPicPr>
          <p:nvPr/>
        </p:nvPicPr>
        <p:blipFill>
          <a:blip r:embed="rId3"/>
          <a:stretch>
            <a:fillRect/>
          </a:stretch>
        </p:blipFill>
        <p:spPr>
          <a:xfrm>
            <a:off x="6445096" y="1678600"/>
            <a:ext cx="5180192" cy="3697125"/>
          </a:xfrm>
          <a:prstGeom prst="rect">
            <a:avLst/>
          </a:prstGeom>
        </p:spPr>
      </p:pic>
      <p:sp>
        <p:nvSpPr>
          <p:cNvPr id="7" name="Content Placeholder 3">
            <a:extLst>
              <a:ext uri="{FF2B5EF4-FFF2-40B4-BE49-F238E27FC236}">
                <a16:creationId xmlns:a16="http://schemas.microsoft.com/office/drawing/2014/main" id="{0591E690-28E0-43B6-8D0B-C31FDFE79A7C}"/>
              </a:ext>
            </a:extLst>
          </p:cNvPr>
          <p:cNvSpPr txBox="1">
            <a:spLocks/>
          </p:cNvSpPr>
          <p:nvPr/>
        </p:nvSpPr>
        <p:spPr>
          <a:xfrm>
            <a:off x="72548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Protección de servicios públicos</a:t>
            </a:r>
            <a:endParaRPr lang="en-US" sz="900" dirty="0"/>
          </a:p>
        </p:txBody>
      </p:sp>
    </p:spTree>
    <p:extLst>
      <p:ext uri="{BB962C8B-B14F-4D97-AF65-F5344CB8AC3E}">
        <p14:creationId xmlns:p14="http://schemas.microsoft.com/office/powerpoint/2010/main" val="28014335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AC061CC-08DE-461E-89DA-8B2DC40827F5}"/>
              </a:ext>
            </a:extLst>
          </p:cNvPr>
          <p:cNvSpPr>
            <a:spLocks noGrp="1"/>
          </p:cNvSpPr>
          <p:nvPr>
            <p:ph type="body" sz="quarter" idx="10"/>
          </p:nvPr>
        </p:nvSpPr>
        <p:spPr>
          <a:xfrm>
            <a:off x="577752" y="1334887"/>
            <a:ext cx="10315303" cy="4225941"/>
          </a:xfrm>
        </p:spPr>
        <p:txBody>
          <a:bodyPr rtlCol="0">
            <a:normAutofit/>
          </a:bodyPr>
          <a:lstStyle/>
          <a:p>
            <a:pPr marL="609600" indent="-609600" rtl="0">
              <a:lnSpc>
                <a:spcPct val="90000"/>
              </a:lnSpc>
            </a:pPr>
            <a:r>
              <a:rPr lang="es-US" sz="2400"/>
              <a:t>Es posible que los requisitos de señalización de un estado no especifiquen una distancia máxima a la que deban estar las señales con respecto de las instalaciones de servicios públicos señalizadas.  </a:t>
            </a:r>
          </a:p>
          <a:p>
            <a:pPr marL="609600" indent="-609600" rtl="0">
              <a:lnSpc>
                <a:spcPct val="90000"/>
              </a:lnSpc>
            </a:pPr>
            <a:r>
              <a:rPr lang="es-US" sz="2400"/>
              <a:t>Esto reviste una importancia particular porque la localización no es una ciencia exacta y, por lo tanto, la ubicación real de la instalación podría diferir de la posición de las señales.</a:t>
            </a:r>
          </a:p>
          <a:p>
            <a:pPr marL="609600" indent="-609600" rtl="0">
              <a:lnSpc>
                <a:spcPct val="90000"/>
              </a:lnSpc>
            </a:pPr>
            <a:r>
              <a:rPr lang="es-US" sz="2400"/>
              <a:t>Siempre tenga en cuenta que la instalación de servicios públicos puede estar a cierta distancia de las señales.</a:t>
            </a:r>
          </a:p>
          <a:p>
            <a:pPr marL="609600" indent="-609600" rtl="0"/>
            <a:r>
              <a:rPr lang="es-US" sz="2400"/>
              <a:t>La ubicación física de los servicios públicos debe determinarse mediante métodos como sondeo o excavación manual utilizando </a:t>
            </a:r>
            <a:br>
              <a:rPr lang="es-US" sz="2400"/>
            </a:br>
            <a:r>
              <a:rPr lang="es-US" sz="2400"/>
              <a:t>las señales como referencia.</a:t>
            </a:r>
          </a:p>
          <a:p>
            <a:pPr marL="609600" indent="-609600" rtl="0">
              <a:lnSpc>
                <a:spcPct val="90000"/>
              </a:lnSpc>
            </a:pPr>
            <a:endParaRPr lang="en-US" altLang="en-US" sz="2400" dirty="0"/>
          </a:p>
          <a:p>
            <a:pPr rtl="0"/>
            <a:endParaRPr lang="en-US" sz="1600" dirty="0"/>
          </a:p>
        </p:txBody>
      </p:sp>
      <p:sp>
        <p:nvSpPr>
          <p:cNvPr id="3" name="Text Placeholder 2">
            <a:extLst>
              <a:ext uri="{FF2B5EF4-FFF2-40B4-BE49-F238E27FC236}">
                <a16:creationId xmlns:a16="http://schemas.microsoft.com/office/drawing/2014/main" id="{40F60D5E-10A9-4F89-9A8A-5FB32EED6CBF}"/>
              </a:ext>
            </a:extLst>
          </p:cNvPr>
          <p:cNvSpPr>
            <a:spLocks noGrp="1"/>
          </p:cNvSpPr>
          <p:nvPr>
            <p:ph type="body" sz="quarter" idx="13"/>
          </p:nvPr>
        </p:nvSpPr>
        <p:spPr/>
        <p:txBody>
          <a:bodyPr rtlCol="0"/>
          <a:lstStyle/>
          <a:p>
            <a:pPr rtl="0"/>
            <a:r>
              <a:rPr lang="es-US" sz="4000"/>
              <a:t>Localización y señalización</a:t>
            </a:r>
          </a:p>
        </p:txBody>
      </p:sp>
      <p:sp>
        <p:nvSpPr>
          <p:cNvPr id="5" name="Content Placeholder 3">
            <a:extLst>
              <a:ext uri="{FF2B5EF4-FFF2-40B4-BE49-F238E27FC236}">
                <a16:creationId xmlns:a16="http://schemas.microsoft.com/office/drawing/2014/main" id="{472136B8-61E1-45E2-A4CE-5BE06DA937F3}"/>
              </a:ext>
            </a:extLst>
          </p:cNvPr>
          <p:cNvSpPr txBox="1">
            <a:spLocks/>
          </p:cNvSpPr>
          <p:nvPr/>
        </p:nvSpPr>
        <p:spPr>
          <a:xfrm>
            <a:off x="72548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Protección de servicios públicos</a:t>
            </a:r>
            <a:endParaRPr lang="en-US" sz="900" dirty="0"/>
          </a:p>
        </p:txBody>
      </p:sp>
    </p:spTree>
    <p:extLst>
      <p:ext uri="{BB962C8B-B14F-4D97-AF65-F5344CB8AC3E}">
        <p14:creationId xmlns:p14="http://schemas.microsoft.com/office/powerpoint/2010/main" val="12496708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D329664-DCF7-4B8C-8F26-82FD08591ECD}"/>
              </a:ext>
            </a:extLst>
          </p:cNvPr>
          <p:cNvSpPr>
            <a:spLocks noGrp="1"/>
          </p:cNvSpPr>
          <p:nvPr>
            <p:ph type="body" sz="quarter" idx="13"/>
          </p:nvPr>
        </p:nvSpPr>
        <p:spPr/>
        <p:txBody>
          <a:bodyPr rtlCol="0">
            <a:normAutofit lnSpcReduction="10000"/>
          </a:bodyPr>
          <a:lstStyle/>
          <a:p>
            <a:pPr rtl="0"/>
            <a:r>
              <a:rPr lang="es-US" sz="3200"/>
              <a:t>Localización física de las instalaciones de servicios públicos</a:t>
            </a:r>
          </a:p>
        </p:txBody>
      </p:sp>
      <p:pic>
        <p:nvPicPr>
          <p:cNvPr id="6" name="Content Placeholder 5" descr="A picture containing outdoor, person, raft, orange&#10;&#10;Description automatically generated">
            <a:extLst>
              <a:ext uri="{FF2B5EF4-FFF2-40B4-BE49-F238E27FC236}">
                <a16:creationId xmlns:a16="http://schemas.microsoft.com/office/drawing/2014/main" id="{EB09BA55-5690-44F5-B33B-B3AC49E37C58}"/>
              </a:ext>
            </a:extLst>
          </p:cNvPr>
          <p:cNvPicPr>
            <a:picLocks noGrp="1" noChangeAspect="1"/>
          </p:cNvPicPr>
          <p:nvPr>
            <p:ph sz="quarter" idx="14"/>
          </p:nvPr>
        </p:nvPicPr>
        <p:blipFill>
          <a:blip r:embed="rId3"/>
          <a:stretch>
            <a:fillRect/>
          </a:stretch>
        </p:blipFill>
        <p:spPr>
          <a:xfrm>
            <a:off x="8608780" y="1635287"/>
            <a:ext cx="3140672" cy="3592929"/>
          </a:xfrm>
        </p:spPr>
      </p:pic>
      <p:pic>
        <p:nvPicPr>
          <p:cNvPr id="8" name="Picture 7" descr="A picture containing outdoor, bat, person, baseball&#10;&#10;Description automatically generated">
            <a:extLst>
              <a:ext uri="{FF2B5EF4-FFF2-40B4-BE49-F238E27FC236}">
                <a16:creationId xmlns:a16="http://schemas.microsoft.com/office/drawing/2014/main" id="{9E7BAED4-C878-4081-A547-998E9DE3A007}"/>
              </a:ext>
            </a:extLst>
          </p:cNvPr>
          <p:cNvPicPr>
            <a:picLocks noChangeAspect="1"/>
          </p:cNvPicPr>
          <p:nvPr/>
        </p:nvPicPr>
        <p:blipFill rotWithShape="1">
          <a:blip r:embed="rId4"/>
          <a:srcRect l="23385"/>
          <a:stretch/>
        </p:blipFill>
        <p:spPr>
          <a:xfrm>
            <a:off x="4816551" y="1288788"/>
            <a:ext cx="3140672" cy="4099269"/>
          </a:xfrm>
          <a:prstGeom prst="rect">
            <a:avLst/>
          </a:prstGeom>
        </p:spPr>
      </p:pic>
      <p:sp>
        <p:nvSpPr>
          <p:cNvPr id="7" name="Content Placeholder 3">
            <a:extLst>
              <a:ext uri="{FF2B5EF4-FFF2-40B4-BE49-F238E27FC236}">
                <a16:creationId xmlns:a16="http://schemas.microsoft.com/office/drawing/2014/main" id="{C180C1BA-D83D-4C78-9E62-D8C0CC4EF650}"/>
              </a:ext>
            </a:extLst>
          </p:cNvPr>
          <p:cNvSpPr txBox="1">
            <a:spLocks/>
          </p:cNvSpPr>
          <p:nvPr/>
        </p:nvSpPr>
        <p:spPr>
          <a:xfrm>
            <a:off x="72548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Protección de servicios públicos</a:t>
            </a:r>
            <a:endParaRPr lang="en-US" sz="900" dirty="0"/>
          </a:p>
        </p:txBody>
      </p:sp>
      <p:sp>
        <p:nvSpPr>
          <p:cNvPr id="4" name="TextBox 3">
            <a:extLst>
              <a:ext uri="{FF2B5EF4-FFF2-40B4-BE49-F238E27FC236}">
                <a16:creationId xmlns:a16="http://schemas.microsoft.com/office/drawing/2014/main" id="{5A225B84-EF2B-40E1-9283-E10BD442D57E}"/>
              </a:ext>
            </a:extLst>
          </p:cNvPr>
          <p:cNvSpPr txBox="1"/>
          <p:nvPr/>
        </p:nvSpPr>
        <p:spPr>
          <a:xfrm>
            <a:off x="5059363" y="5305122"/>
            <a:ext cx="3140671" cy="307777"/>
          </a:xfrm>
          <a:prstGeom prst="rect">
            <a:avLst/>
          </a:prstGeom>
          <a:noFill/>
        </p:spPr>
        <p:txBody>
          <a:bodyPr wrap="square" rtlCol="0">
            <a:spAutoFit/>
          </a:bodyPr>
          <a:lstStyle/>
          <a:p>
            <a:pPr rtl="0"/>
            <a:r>
              <a:rPr lang="es-US" sz="1400"/>
              <a:t>Sondeo con una varilla de sonda extensa</a:t>
            </a:r>
          </a:p>
        </p:txBody>
      </p:sp>
      <p:sp>
        <p:nvSpPr>
          <p:cNvPr id="5" name="TextBox 4">
            <a:extLst>
              <a:ext uri="{FF2B5EF4-FFF2-40B4-BE49-F238E27FC236}">
                <a16:creationId xmlns:a16="http://schemas.microsoft.com/office/drawing/2014/main" id="{6099A963-035A-47FB-9507-AA2B5F2970FF}"/>
              </a:ext>
            </a:extLst>
          </p:cNvPr>
          <p:cNvSpPr txBox="1"/>
          <p:nvPr/>
        </p:nvSpPr>
        <p:spPr>
          <a:xfrm>
            <a:off x="8319173" y="5305122"/>
            <a:ext cx="3872827" cy="307777"/>
          </a:xfrm>
          <a:prstGeom prst="rect">
            <a:avLst/>
          </a:prstGeom>
          <a:noFill/>
        </p:spPr>
        <p:txBody>
          <a:bodyPr wrap="square" rtlCol="0">
            <a:spAutoFit/>
          </a:bodyPr>
          <a:lstStyle/>
          <a:p>
            <a:pPr algn="ctr" rtl="0"/>
            <a:r>
              <a:rPr lang="es-US" sz="1400"/>
              <a:t>Excavación manual con pala, pico, etc.</a:t>
            </a:r>
          </a:p>
        </p:txBody>
      </p:sp>
      <p:sp>
        <p:nvSpPr>
          <p:cNvPr id="2" name="Text Placeholder 1">
            <a:extLst>
              <a:ext uri="{FF2B5EF4-FFF2-40B4-BE49-F238E27FC236}">
                <a16:creationId xmlns:a16="http://schemas.microsoft.com/office/drawing/2014/main" id="{C146B2A2-1692-437B-AB2E-67532467A835}"/>
              </a:ext>
            </a:extLst>
          </p:cNvPr>
          <p:cNvSpPr>
            <a:spLocks noGrp="1"/>
          </p:cNvSpPr>
          <p:nvPr>
            <p:ph type="body" sz="quarter" idx="10"/>
          </p:nvPr>
        </p:nvSpPr>
        <p:spPr>
          <a:xfrm>
            <a:off x="595423" y="1871831"/>
            <a:ext cx="4463939" cy="3310665"/>
          </a:xfrm>
        </p:spPr>
        <p:txBody>
          <a:bodyPr rtlCol="0">
            <a:normAutofit/>
          </a:bodyPr>
          <a:lstStyle/>
          <a:p>
            <a:pPr rtl="0"/>
            <a:r>
              <a:rPr lang="es-US" sz="2400"/>
              <a:t>Los excavadores tienen </a:t>
            </a:r>
            <a:br>
              <a:rPr lang="es-US" sz="2400"/>
            </a:br>
            <a:r>
              <a:rPr lang="es-US" sz="2400"/>
              <a:t>la responsabilidad de localizar físicamente los servicios públicos usando las señales como referencias.</a:t>
            </a:r>
          </a:p>
          <a:p>
            <a:pPr rtl="0"/>
            <a:r>
              <a:rPr lang="es-US" sz="2400"/>
              <a:t>Sondeo </a:t>
            </a:r>
          </a:p>
          <a:p>
            <a:pPr rtl="0"/>
            <a:r>
              <a:rPr lang="es-US" sz="2400"/>
              <a:t>Excavación manual</a:t>
            </a:r>
          </a:p>
          <a:p>
            <a:pPr rtl="0"/>
            <a:endParaRPr lang="en-US" sz="1600" dirty="0"/>
          </a:p>
        </p:txBody>
      </p:sp>
    </p:spTree>
    <p:extLst>
      <p:ext uri="{BB962C8B-B14F-4D97-AF65-F5344CB8AC3E}">
        <p14:creationId xmlns:p14="http://schemas.microsoft.com/office/powerpoint/2010/main" val="40844108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63B0F7A-C591-42E8-83C8-0915B79D6A06}"/>
              </a:ext>
            </a:extLst>
          </p:cNvPr>
          <p:cNvSpPr>
            <a:spLocks noGrp="1"/>
          </p:cNvSpPr>
          <p:nvPr>
            <p:ph type="body" sz="quarter" idx="10"/>
          </p:nvPr>
        </p:nvSpPr>
        <p:spPr>
          <a:xfrm>
            <a:off x="409830" y="1500356"/>
            <a:ext cx="5686170" cy="3310665"/>
          </a:xfrm>
        </p:spPr>
        <p:txBody>
          <a:bodyPr rtlCol="0">
            <a:normAutofit/>
          </a:bodyPr>
          <a:lstStyle/>
          <a:p>
            <a:pPr rtl="0"/>
            <a:r>
              <a:rPr lang="es-US" sz="2400"/>
              <a:t>El uso de excavadoras por aspiración se ha convertido en una forma muy eficaz de localizar físicamente instalaciones de servicios públicos </a:t>
            </a:r>
            <a:br>
              <a:rPr lang="es-US" sz="2400"/>
            </a:br>
            <a:r>
              <a:rPr lang="es-US" sz="2400"/>
              <a:t>de manera no destructiva.</a:t>
            </a:r>
          </a:p>
          <a:p>
            <a:pPr rtl="0"/>
            <a:r>
              <a:rPr lang="es-US" sz="2400"/>
              <a:t>La aspiración utiliza agua a alta presión para romper la tierra, que luego se aspira fuera del orificio </a:t>
            </a:r>
            <a:br>
              <a:rPr lang="es-US" sz="2400"/>
            </a:br>
            <a:r>
              <a:rPr lang="es-US" sz="2400"/>
              <a:t>de sondeo.</a:t>
            </a:r>
          </a:p>
        </p:txBody>
      </p:sp>
      <p:sp>
        <p:nvSpPr>
          <p:cNvPr id="3" name="Text Placeholder 2">
            <a:extLst>
              <a:ext uri="{FF2B5EF4-FFF2-40B4-BE49-F238E27FC236}">
                <a16:creationId xmlns:a16="http://schemas.microsoft.com/office/drawing/2014/main" id="{9D3D1788-E786-42BD-9A1F-023308FF78BF}"/>
              </a:ext>
            </a:extLst>
          </p:cNvPr>
          <p:cNvSpPr>
            <a:spLocks noGrp="1"/>
          </p:cNvSpPr>
          <p:nvPr>
            <p:ph type="body" sz="quarter" idx="13"/>
          </p:nvPr>
        </p:nvSpPr>
        <p:spPr/>
        <p:txBody>
          <a:bodyPr rtlCol="0">
            <a:normAutofit fontScale="92500"/>
          </a:bodyPr>
          <a:lstStyle/>
          <a:p>
            <a:pPr rtl="0"/>
            <a:r>
              <a:rPr lang="es-US" sz="3600"/>
              <a:t>Sondeo por aspiración y perforación</a:t>
            </a:r>
          </a:p>
        </p:txBody>
      </p:sp>
      <p:pic>
        <p:nvPicPr>
          <p:cNvPr id="6" name="Picture 5">
            <a:extLst>
              <a:ext uri="{FF2B5EF4-FFF2-40B4-BE49-F238E27FC236}">
                <a16:creationId xmlns:a16="http://schemas.microsoft.com/office/drawing/2014/main" id="{24AA4746-4845-4914-8CEE-717E53E20FCE}"/>
              </a:ext>
            </a:extLst>
          </p:cNvPr>
          <p:cNvPicPr>
            <a:picLocks noChangeAspect="1"/>
          </p:cNvPicPr>
          <p:nvPr/>
        </p:nvPicPr>
        <p:blipFill>
          <a:blip r:embed="rId3"/>
          <a:stretch>
            <a:fillRect/>
          </a:stretch>
        </p:blipFill>
        <p:spPr>
          <a:xfrm>
            <a:off x="6096000" y="1871831"/>
            <a:ext cx="5453278" cy="3800975"/>
          </a:xfrm>
          <a:prstGeom prst="rect">
            <a:avLst/>
          </a:prstGeom>
        </p:spPr>
      </p:pic>
      <p:sp>
        <p:nvSpPr>
          <p:cNvPr id="7" name="Content Placeholder 3">
            <a:extLst>
              <a:ext uri="{FF2B5EF4-FFF2-40B4-BE49-F238E27FC236}">
                <a16:creationId xmlns:a16="http://schemas.microsoft.com/office/drawing/2014/main" id="{C0C307F1-F1D6-4108-9DAF-8C439B3EC4B4}"/>
              </a:ext>
            </a:extLst>
          </p:cNvPr>
          <p:cNvSpPr txBox="1">
            <a:spLocks/>
          </p:cNvSpPr>
          <p:nvPr/>
        </p:nvSpPr>
        <p:spPr>
          <a:xfrm>
            <a:off x="72548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Protección de servicios públicos</a:t>
            </a:r>
            <a:endParaRPr lang="en-US" sz="900" dirty="0"/>
          </a:p>
        </p:txBody>
      </p:sp>
    </p:spTree>
    <p:extLst>
      <p:ext uri="{BB962C8B-B14F-4D97-AF65-F5344CB8AC3E}">
        <p14:creationId xmlns:p14="http://schemas.microsoft.com/office/powerpoint/2010/main" val="36700754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068E28F-A2F0-4EED-A7C9-9B048D050708}"/>
              </a:ext>
            </a:extLst>
          </p:cNvPr>
          <p:cNvSpPr>
            <a:spLocks noGrp="1"/>
          </p:cNvSpPr>
          <p:nvPr>
            <p:ph type="body" sz="quarter" idx="10"/>
          </p:nvPr>
        </p:nvSpPr>
        <p:spPr>
          <a:xfrm>
            <a:off x="1024320" y="1871831"/>
            <a:ext cx="9526449" cy="3431689"/>
          </a:xfrm>
        </p:spPr>
        <p:txBody>
          <a:bodyPr rtlCol="0">
            <a:normAutofit/>
          </a:bodyPr>
          <a:lstStyle/>
          <a:p>
            <a:pPr rtl="0"/>
            <a:r>
              <a:rPr lang="es-US" sz="2000"/>
              <a:t>Repaso de los daños y los costos que conllevan las averías de las instalaciones de servicios públicos.</a:t>
            </a:r>
          </a:p>
          <a:p>
            <a:pPr rtl="0"/>
            <a:r>
              <a:rPr lang="es-US" sz="2000"/>
              <a:t>Responsabilidades de los excavadores que trabajan alrededor de instalaciones de servicios públicos.</a:t>
            </a:r>
          </a:p>
          <a:p>
            <a:pPr rtl="0"/>
            <a:r>
              <a:rPr lang="es-US" sz="2000"/>
              <a:t>Uso de los servicios estatales de localización de servicios públicos, requisitos </a:t>
            </a:r>
            <a:br>
              <a:rPr lang="es-US" sz="2000"/>
            </a:br>
            <a:r>
              <a:rPr lang="es-US" sz="2000"/>
              <a:t>de espacio libre y contacto con el número 811.</a:t>
            </a:r>
          </a:p>
          <a:p>
            <a:pPr rtl="0"/>
            <a:r>
              <a:rPr lang="es-US" sz="2000"/>
              <a:t>Métodos de localización, señalización de instalaciones de servicios públicos </a:t>
            </a:r>
            <a:br>
              <a:rPr lang="es-US" sz="2000"/>
            </a:br>
            <a:r>
              <a:rPr lang="es-US" sz="2000"/>
              <a:t>y protección de instalaciones de servicios públicos durante excavaciones.</a:t>
            </a:r>
          </a:p>
          <a:p>
            <a:pPr rtl="0"/>
            <a:r>
              <a:rPr lang="es-US" sz="2000"/>
              <a:t>Cómo responder ante un daño en instalaciones de servicios públicos </a:t>
            </a:r>
            <a:br>
              <a:rPr lang="es-US" sz="2000"/>
            </a:br>
            <a:r>
              <a:rPr lang="es-US" sz="2000"/>
              <a:t>y cómo informarlo.</a:t>
            </a:r>
          </a:p>
          <a:p>
            <a:pPr rtl="0"/>
            <a:endParaRPr lang="en-US" sz="1600" dirty="0"/>
          </a:p>
        </p:txBody>
      </p:sp>
      <p:sp>
        <p:nvSpPr>
          <p:cNvPr id="3" name="Text Placeholder 2">
            <a:extLst>
              <a:ext uri="{FF2B5EF4-FFF2-40B4-BE49-F238E27FC236}">
                <a16:creationId xmlns:a16="http://schemas.microsoft.com/office/drawing/2014/main" id="{80540183-87AE-4BBF-B896-DC369C523E2F}"/>
              </a:ext>
            </a:extLst>
          </p:cNvPr>
          <p:cNvSpPr>
            <a:spLocks noGrp="1"/>
          </p:cNvSpPr>
          <p:nvPr>
            <p:ph type="body" sz="quarter" idx="13"/>
          </p:nvPr>
        </p:nvSpPr>
        <p:spPr/>
        <p:txBody>
          <a:bodyPr rtlCol="0"/>
          <a:lstStyle/>
          <a:p>
            <a:pPr rtl="0"/>
            <a:r>
              <a:rPr lang="es-US" sz="4000"/>
              <a:t>Objetivos de aprendizaje</a:t>
            </a:r>
            <a:endParaRPr lang="en-US" sz="4000" dirty="0"/>
          </a:p>
        </p:txBody>
      </p:sp>
      <p:sp>
        <p:nvSpPr>
          <p:cNvPr id="6" name="Content Placeholder 3">
            <a:extLst>
              <a:ext uri="{FF2B5EF4-FFF2-40B4-BE49-F238E27FC236}">
                <a16:creationId xmlns:a16="http://schemas.microsoft.com/office/drawing/2014/main" id="{BEB20DB3-11AC-4ECD-AB5E-C650D2C4BEAE}"/>
              </a:ext>
            </a:extLst>
          </p:cNvPr>
          <p:cNvSpPr txBox="1">
            <a:spLocks/>
          </p:cNvSpPr>
          <p:nvPr/>
        </p:nvSpPr>
        <p:spPr>
          <a:xfrm>
            <a:off x="66833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Protección de servicios públicos</a:t>
            </a:r>
          </a:p>
        </p:txBody>
      </p:sp>
    </p:spTree>
    <p:extLst>
      <p:ext uri="{BB962C8B-B14F-4D97-AF65-F5344CB8AC3E}">
        <p14:creationId xmlns:p14="http://schemas.microsoft.com/office/powerpoint/2010/main" val="34690908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7460E5E-458C-4972-AD6C-FC524538F3D4}"/>
              </a:ext>
            </a:extLst>
          </p:cNvPr>
          <p:cNvSpPr>
            <a:spLocks noGrp="1"/>
          </p:cNvSpPr>
          <p:nvPr>
            <p:ph type="body" sz="quarter" idx="10"/>
          </p:nvPr>
        </p:nvSpPr>
        <p:spPr>
          <a:xfrm>
            <a:off x="954088" y="1446529"/>
            <a:ext cx="10241996" cy="4110209"/>
          </a:xfrm>
        </p:spPr>
        <p:txBody>
          <a:bodyPr rtlCol="0">
            <a:noAutofit/>
          </a:bodyPr>
          <a:lstStyle/>
          <a:p>
            <a:pPr rtl="0">
              <a:lnSpc>
                <a:spcPct val="100000"/>
              </a:lnSpc>
            </a:pPr>
            <a:r>
              <a:rPr lang="es-US" sz="2400"/>
              <a:t>Las excavadoras deben conservar un espacio libre mínimo entre una instalación de servicios públicos </a:t>
            </a:r>
            <a:r>
              <a:rPr lang="es-US" sz="2400">
                <a:solidFill>
                  <a:srgbClr val="000000"/>
                </a:solidFill>
                <a:effectLst>
                  <a:outerShdw blurRad="38100" dist="38100" dir="2700000" algn="tl">
                    <a:srgbClr val="FFFFFF"/>
                  </a:outerShdw>
                </a:effectLst>
              </a:rPr>
              <a:t>señalizada y no expuesta</a:t>
            </a:r>
            <a:r>
              <a:rPr lang="es-US" sz="2400"/>
              <a:t>, y el borde </a:t>
            </a:r>
            <a:br>
              <a:rPr lang="es-US" sz="2400"/>
            </a:br>
            <a:r>
              <a:rPr lang="es-US" sz="2400"/>
              <a:t>o punta de corte de cualquier equipo de excavación o de movimiento </a:t>
            </a:r>
            <a:br>
              <a:rPr lang="es-US" sz="2400"/>
            </a:br>
            <a:r>
              <a:rPr lang="es-US" sz="2400"/>
              <a:t>de tierra operado con motor. </a:t>
            </a:r>
          </a:p>
          <a:p>
            <a:pPr rtl="0">
              <a:lnSpc>
                <a:spcPct val="100000"/>
              </a:lnSpc>
            </a:pPr>
            <a:r>
              <a:rPr lang="es-US" sz="2400" b="1"/>
              <a:t>El espacio libre mínimo varía según el estado </a:t>
            </a:r>
            <a:r>
              <a:rPr lang="es-US" sz="2400"/>
              <a:t>(aproximadamente, </a:t>
            </a:r>
            <a:br>
              <a:rPr lang="es-US" sz="2400"/>
            </a:br>
            <a:r>
              <a:rPr lang="es-US" sz="2400"/>
              <a:t>entre 18" y 36").</a:t>
            </a:r>
          </a:p>
          <a:p>
            <a:pPr rtl="0">
              <a:lnSpc>
                <a:spcPct val="100000"/>
              </a:lnSpc>
            </a:pPr>
            <a:r>
              <a:rPr lang="es-US" sz="2400"/>
              <a:t>Si es necesario excavar con equipos mecánicos dentro del espacio libre mínimo exigido por el estado, la excavación debe realizarse con mucho cuidado y con herramientas manuales o se deben exponer primero las instalaciones de servicios públicos.</a:t>
            </a:r>
          </a:p>
        </p:txBody>
      </p:sp>
      <p:sp>
        <p:nvSpPr>
          <p:cNvPr id="3" name="Text Placeholder 2">
            <a:extLst>
              <a:ext uri="{FF2B5EF4-FFF2-40B4-BE49-F238E27FC236}">
                <a16:creationId xmlns:a16="http://schemas.microsoft.com/office/drawing/2014/main" id="{DE1780A8-E77A-41E1-9DE9-57F2BDE056DB}"/>
              </a:ext>
            </a:extLst>
          </p:cNvPr>
          <p:cNvSpPr>
            <a:spLocks noGrp="1"/>
          </p:cNvSpPr>
          <p:nvPr>
            <p:ph type="body" sz="quarter" idx="13"/>
          </p:nvPr>
        </p:nvSpPr>
        <p:spPr/>
        <p:txBody>
          <a:bodyPr rtlCol="0"/>
          <a:lstStyle/>
          <a:p>
            <a:pPr rtl="0"/>
            <a:r>
              <a:rPr lang="es-US" sz="4000"/>
              <a:t>Requisitos de espacio libre</a:t>
            </a:r>
          </a:p>
        </p:txBody>
      </p:sp>
      <p:sp>
        <p:nvSpPr>
          <p:cNvPr id="5" name="Content Placeholder 3">
            <a:extLst>
              <a:ext uri="{FF2B5EF4-FFF2-40B4-BE49-F238E27FC236}">
                <a16:creationId xmlns:a16="http://schemas.microsoft.com/office/drawing/2014/main" id="{14BB125D-2446-4F2A-9E80-2ECD06BDADD7}"/>
              </a:ext>
            </a:extLst>
          </p:cNvPr>
          <p:cNvSpPr txBox="1">
            <a:spLocks/>
          </p:cNvSpPr>
          <p:nvPr/>
        </p:nvSpPr>
        <p:spPr>
          <a:xfrm>
            <a:off x="72548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Protección de servicios públicos</a:t>
            </a:r>
            <a:endParaRPr lang="en-US" sz="900" dirty="0"/>
          </a:p>
        </p:txBody>
      </p:sp>
    </p:spTree>
    <p:extLst>
      <p:ext uri="{BB962C8B-B14F-4D97-AF65-F5344CB8AC3E}">
        <p14:creationId xmlns:p14="http://schemas.microsoft.com/office/powerpoint/2010/main" val="25159892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43E210D-18BE-4080-B8FC-016B91B9F804}"/>
              </a:ext>
            </a:extLst>
          </p:cNvPr>
          <p:cNvSpPr>
            <a:spLocks noGrp="1"/>
          </p:cNvSpPr>
          <p:nvPr>
            <p:ph type="body" sz="quarter" idx="10"/>
          </p:nvPr>
        </p:nvSpPr>
        <p:spPr>
          <a:xfrm>
            <a:off x="1129524" y="5202667"/>
            <a:ext cx="10856150" cy="916779"/>
          </a:xfrm>
        </p:spPr>
        <p:txBody>
          <a:bodyPr rtlCol="0">
            <a:normAutofit/>
          </a:bodyPr>
          <a:lstStyle/>
          <a:p>
            <a:pPr rtl="0"/>
            <a:r>
              <a:rPr lang="es-US" sz="2400" b="1"/>
              <a:t>Ejemplos: El espacio libre se cuenta desde el exterior de las instalaciones de servicios públicos.</a:t>
            </a:r>
          </a:p>
        </p:txBody>
      </p:sp>
      <p:sp>
        <p:nvSpPr>
          <p:cNvPr id="3" name="Text Placeholder 2">
            <a:extLst>
              <a:ext uri="{FF2B5EF4-FFF2-40B4-BE49-F238E27FC236}">
                <a16:creationId xmlns:a16="http://schemas.microsoft.com/office/drawing/2014/main" id="{8B7493BF-FF26-4B50-8048-F2ADF38D1853}"/>
              </a:ext>
            </a:extLst>
          </p:cNvPr>
          <p:cNvSpPr>
            <a:spLocks noGrp="1"/>
          </p:cNvSpPr>
          <p:nvPr>
            <p:ph type="body" sz="quarter" idx="13"/>
          </p:nvPr>
        </p:nvSpPr>
        <p:spPr/>
        <p:txBody>
          <a:bodyPr rtlCol="0"/>
          <a:lstStyle/>
          <a:p>
            <a:pPr rtl="0"/>
            <a:r>
              <a:rPr lang="es-US" sz="4000"/>
              <a:t>Espacio libre</a:t>
            </a:r>
          </a:p>
        </p:txBody>
      </p:sp>
      <p:pic>
        <p:nvPicPr>
          <p:cNvPr id="6" name="Picture 5">
            <a:extLst>
              <a:ext uri="{FF2B5EF4-FFF2-40B4-BE49-F238E27FC236}">
                <a16:creationId xmlns:a16="http://schemas.microsoft.com/office/drawing/2014/main" id="{5CA9AE16-DAEB-43E2-A631-AA5095B4920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93698" y="1039417"/>
            <a:ext cx="3310706" cy="4188683"/>
          </a:xfrm>
          <a:prstGeom prst="rect">
            <a:avLst/>
          </a:prstGeom>
        </p:spPr>
      </p:pic>
      <p:pic>
        <p:nvPicPr>
          <p:cNvPr id="8" name="Picture 7">
            <a:extLst>
              <a:ext uri="{FF2B5EF4-FFF2-40B4-BE49-F238E27FC236}">
                <a16:creationId xmlns:a16="http://schemas.microsoft.com/office/drawing/2014/main" id="{9D89742D-E95F-4FA4-80F8-A6905B1D5A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52689" y="1375515"/>
            <a:ext cx="3370748" cy="3407321"/>
          </a:xfrm>
          <a:prstGeom prst="rect">
            <a:avLst/>
          </a:prstGeom>
        </p:spPr>
      </p:pic>
      <p:sp>
        <p:nvSpPr>
          <p:cNvPr id="7" name="Content Placeholder 3">
            <a:extLst>
              <a:ext uri="{FF2B5EF4-FFF2-40B4-BE49-F238E27FC236}">
                <a16:creationId xmlns:a16="http://schemas.microsoft.com/office/drawing/2014/main" id="{6FA72751-F9A7-4A9D-83B4-39CD6F872ED0}"/>
              </a:ext>
            </a:extLst>
          </p:cNvPr>
          <p:cNvSpPr txBox="1">
            <a:spLocks/>
          </p:cNvSpPr>
          <p:nvPr/>
        </p:nvSpPr>
        <p:spPr>
          <a:xfrm>
            <a:off x="72548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Protección de servicios públicos</a:t>
            </a:r>
            <a:endParaRPr lang="en-US" sz="900" dirty="0"/>
          </a:p>
        </p:txBody>
      </p:sp>
    </p:spTree>
    <p:extLst>
      <p:ext uri="{BB962C8B-B14F-4D97-AF65-F5344CB8AC3E}">
        <p14:creationId xmlns:p14="http://schemas.microsoft.com/office/powerpoint/2010/main" val="327710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017B69F-DF6E-4497-9396-E232587C68B1}"/>
              </a:ext>
            </a:extLst>
          </p:cNvPr>
          <p:cNvSpPr>
            <a:spLocks noGrp="1"/>
          </p:cNvSpPr>
          <p:nvPr>
            <p:ph type="body" sz="quarter" idx="10"/>
          </p:nvPr>
        </p:nvSpPr>
        <p:spPr>
          <a:xfrm>
            <a:off x="1024320" y="1871831"/>
            <a:ext cx="4496370" cy="3310665"/>
          </a:xfrm>
        </p:spPr>
        <p:txBody>
          <a:bodyPr rtlCol="0">
            <a:normAutofit/>
          </a:bodyPr>
          <a:lstStyle/>
          <a:p>
            <a:pPr rtl="0"/>
            <a:r>
              <a:rPr lang="es-US" sz="2400"/>
              <a:t>Las instalaciones de servicios públicos deben estar protegidas y contar con </a:t>
            </a:r>
            <a:br>
              <a:rPr lang="es-US" sz="2400"/>
            </a:br>
            <a:r>
              <a:rPr lang="es-US" sz="2400"/>
              <a:t>un soporte si existe la posibilidad de que se dañen.</a:t>
            </a:r>
          </a:p>
        </p:txBody>
      </p:sp>
      <p:sp>
        <p:nvSpPr>
          <p:cNvPr id="3" name="Text Placeholder 2">
            <a:extLst>
              <a:ext uri="{FF2B5EF4-FFF2-40B4-BE49-F238E27FC236}">
                <a16:creationId xmlns:a16="http://schemas.microsoft.com/office/drawing/2014/main" id="{A3043823-C401-431B-AF3A-F1B72F33AE0D}"/>
              </a:ext>
            </a:extLst>
          </p:cNvPr>
          <p:cNvSpPr>
            <a:spLocks noGrp="1"/>
          </p:cNvSpPr>
          <p:nvPr>
            <p:ph type="body" sz="quarter" idx="13"/>
          </p:nvPr>
        </p:nvSpPr>
        <p:spPr/>
        <p:txBody>
          <a:bodyPr rtlCol="0">
            <a:normAutofit fontScale="92500" lnSpcReduction="10000"/>
          </a:bodyPr>
          <a:lstStyle/>
          <a:p>
            <a:pPr rtl="0"/>
            <a:r>
              <a:rPr lang="es-US" sz="3600"/>
              <a:t>Soporte de las instalaciones expuestas</a:t>
            </a:r>
          </a:p>
        </p:txBody>
      </p:sp>
      <p:pic>
        <p:nvPicPr>
          <p:cNvPr id="6" name="Picture 5">
            <a:extLst>
              <a:ext uri="{FF2B5EF4-FFF2-40B4-BE49-F238E27FC236}">
                <a16:creationId xmlns:a16="http://schemas.microsoft.com/office/drawing/2014/main" id="{F6862ABC-5BA4-4671-BCFB-BC4DA7F713E1}"/>
              </a:ext>
            </a:extLst>
          </p:cNvPr>
          <p:cNvPicPr>
            <a:picLocks noChangeAspect="1"/>
          </p:cNvPicPr>
          <p:nvPr/>
        </p:nvPicPr>
        <p:blipFill>
          <a:blip r:embed="rId3"/>
          <a:stretch>
            <a:fillRect/>
          </a:stretch>
        </p:blipFill>
        <p:spPr>
          <a:xfrm>
            <a:off x="5712716" y="1666759"/>
            <a:ext cx="5454964" cy="3716772"/>
          </a:xfrm>
          <a:prstGeom prst="rect">
            <a:avLst/>
          </a:prstGeom>
        </p:spPr>
      </p:pic>
      <p:sp>
        <p:nvSpPr>
          <p:cNvPr id="7" name="Content Placeholder 3">
            <a:extLst>
              <a:ext uri="{FF2B5EF4-FFF2-40B4-BE49-F238E27FC236}">
                <a16:creationId xmlns:a16="http://schemas.microsoft.com/office/drawing/2014/main" id="{4D5318E0-8182-4A3A-B376-FCD4A00AA048}"/>
              </a:ext>
            </a:extLst>
          </p:cNvPr>
          <p:cNvSpPr txBox="1">
            <a:spLocks/>
          </p:cNvSpPr>
          <p:nvPr/>
        </p:nvSpPr>
        <p:spPr>
          <a:xfrm>
            <a:off x="72548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Protección de servicios públicos</a:t>
            </a:r>
            <a:endParaRPr lang="en-US" sz="900" dirty="0"/>
          </a:p>
        </p:txBody>
      </p:sp>
    </p:spTree>
    <p:extLst>
      <p:ext uri="{BB962C8B-B14F-4D97-AF65-F5344CB8AC3E}">
        <p14:creationId xmlns:p14="http://schemas.microsoft.com/office/powerpoint/2010/main" val="491403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8DB59CE-A9BA-4AEE-BD2E-929231EDF7C8}"/>
              </a:ext>
            </a:extLst>
          </p:cNvPr>
          <p:cNvSpPr>
            <a:spLocks noGrp="1"/>
          </p:cNvSpPr>
          <p:nvPr>
            <p:ph type="body" sz="quarter" idx="10"/>
          </p:nvPr>
        </p:nvSpPr>
        <p:spPr>
          <a:xfrm>
            <a:off x="340241" y="1350025"/>
            <a:ext cx="8100373" cy="4104477"/>
          </a:xfrm>
        </p:spPr>
        <p:txBody>
          <a:bodyPr rtlCol="0">
            <a:normAutofit/>
          </a:bodyPr>
          <a:lstStyle/>
          <a:p>
            <a:pPr rtl="0">
              <a:lnSpc>
                <a:spcPct val="90000"/>
              </a:lnSpc>
            </a:pPr>
            <a:r>
              <a:rPr lang="es-US" sz="2400"/>
              <a:t>Si se ha expuesto una instalación, es responsabilidad del excavador inspeccionarla y proporcionarle </a:t>
            </a:r>
            <a:br>
              <a:rPr lang="es-US" sz="2400"/>
            </a:br>
            <a:r>
              <a:rPr lang="es-US" sz="2400"/>
              <a:t>un soporte.</a:t>
            </a:r>
          </a:p>
          <a:p>
            <a:pPr rtl="0">
              <a:lnSpc>
                <a:spcPct val="90000"/>
              </a:lnSpc>
            </a:pPr>
            <a:r>
              <a:rPr lang="es-US" sz="2400"/>
              <a:t> Si se descubren daños de cualquier tipo o existe alguna sospecha de que los haya, es responsabilidad del excavador notificar de inmediato al propietario de </a:t>
            </a:r>
            <a:br>
              <a:rPr lang="es-US" sz="2400"/>
            </a:br>
            <a:r>
              <a:rPr lang="es-US" sz="2400"/>
              <a:t>la instalación directamente. </a:t>
            </a:r>
          </a:p>
          <a:p>
            <a:pPr rtl="0">
              <a:lnSpc>
                <a:spcPct val="90000"/>
              </a:lnSpc>
            </a:pPr>
            <a:r>
              <a:rPr lang="es-US" sz="2400"/>
              <a:t>Las excavaciones en lugares con instalaciones dañadas de servicios públicos no deben rellenarse hasta que dichas instalaciones se hayan inspeccionado y reparado, y hasta que se haya aprobado el rellenado.</a:t>
            </a:r>
          </a:p>
          <a:p>
            <a:pPr rtl="0"/>
            <a:endParaRPr lang="en-US" sz="1400" dirty="0"/>
          </a:p>
        </p:txBody>
      </p:sp>
      <p:sp>
        <p:nvSpPr>
          <p:cNvPr id="3" name="Text Placeholder 2">
            <a:extLst>
              <a:ext uri="{FF2B5EF4-FFF2-40B4-BE49-F238E27FC236}">
                <a16:creationId xmlns:a16="http://schemas.microsoft.com/office/drawing/2014/main" id="{9B2A2E9B-46CB-416A-868D-5BC09E8974B1}"/>
              </a:ext>
            </a:extLst>
          </p:cNvPr>
          <p:cNvSpPr>
            <a:spLocks noGrp="1"/>
          </p:cNvSpPr>
          <p:nvPr>
            <p:ph type="body" sz="quarter" idx="13"/>
          </p:nvPr>
        </p:nvSpPr>
        <p:spPr/>
        <p:txBody>
          <a:bodyPr rtlCol="0">
            <a:normAutofit fontScale="92500"/>
          </a:bodyPr>
          <a:lstStyle/>
          <a:p>
            <a:pPr rtl="0"/>
            <a:r>
              <a:rPr lang="es-US" sz="3600"/>
              <a:t>Fijación, arriostramiento y protección </a:t>
            </a:r>
          </a:p>
        </p:txBody>
      </p:sp>
      <p:pic>
        <p:nvPicPr>
          <p:cNvPr id="5" name="Content Placeholder 4" descr="A close up of a rock&#10;&#10;Description automatically generated">
            <a:extLst>
              <a:ext uri="{FF2B5EF4-FFF2-40B4-BE49-F238E27FC236}">
                <a16:creationId xmlns:a16="http://schemas.microsoft.com/office/drawing/2014/main" id="{9471BEC4-95E4-4722-961E-FF942F7CF747}"/>
              </a:ext>
            </a:extLst>
          </p:cNvPr>
          <p:cNvPicPr>
            <a:picLocks noGrp="1" noChangeAspect="1"/>
          </p:cNvPicPr>
          <p:nvPr>
            <p:ph sz="quarter" idx="14"/>
          </p:nvPr>
        </p:nvPicPr>
        <p:blipFill rotWithShape="1">
          <a:blip r:embed="rId2"/>
          <a:srcRect l="14381" t="20440"/>
          <a:stretch/>
        </p:blipFill>
        <p:spPr>
          <a:xfrm>
            <a:off x="8630093" y="1350025"/>
            <a:ext cx="3221665" cy="2245241"/>
          </a:xfrm>
        </p:spPr>
      </p:pic>
      <p:pic>
        <p:nvPicPr>
          <p:cNvPr id="7" name="Picture 6" descr="A close up of a rock&#10;&#10;Description automatically generated">
            <a:extLst>
              <a:ext uri="{FF2B5EF4-FFF2-40B4-BE49-F238E27FC236}">
                <a16:creationId xmlns:a16="http://schemas.microsoft.com/office/drawing/2014/main" id="{744E0D4F-E46F-44F3-B9DE-2E1355977D6C}"/>
              </a:ext>
            </a:extLst>
          </p:cNvPr>
          <p:cNvPicPr>
            <a:picLocks noChangeAspect="1"/>
          </p:cNvPicPr>
          <p:nvPr/>
        </p:nvPicPr>
        <p:blipFill rotWithShape="1">
          <a:blip r:embed="rId3"/>
          <a:srcRect l="31308" t="30803"/>
          <a:stretch/>
        </p:blipFill>
        <p:spPr>
          <a:xfrm>
            <a:off x="8630093" y="3715932"/>
            <a:ext cx="3221665" cy="2434017"/>
          </a:xfrm>
          <a:prstGeom prst="rect">
            <a:avLst/>
          </a:prstGeom>
        </p:spPr>
      </p:pic>
      <p:sp>
        <p:nvSpPr>
          <p:cNvPr id="6" name="Content Placeholder 3">
            <a:extLst>
              <a:ext uri="{FF2B5EF4-FFF2-40B4-BE49-F238E27FC236}">
                <a16:creationId xmlns:a16="http://schemas.microsoft.com/office/drawing/2014/main" id="{E2CA3085-6077-4CEA-A396-8E303041276C}"/>
              </a:ext>
            </a:extLst>
          </p:cNvPr>
          <p:cNvSpPr txBox="1">
            <a:spLocks/>
          </p:cNvSpPr>
          <p:nvPr/>
        </p:nvSpPr>
        <p:spPr>
          <a:xfrm>
            <a:off x="72548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Protección de servicios públicos</a:t>
            </a:r>
            <a:endParaRPr lang="en-US" sz="900" dirty="0"/>
          </a:p>
        </p:txBody>
      </p:sp>
    </p:spTree>
    <p:extLst>
      <p:ext uri="{BB962C8B-B14F-4D97-AF65-F5344CB8AC3E}">
        <p14:creationId xmlns:p14="http://schemas.microsoft.com/office/powerpoint/2010/main" val="11040968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541A85D-26F3-4A31-B4FD-D1CE02B3EA32}"/>
              </a:ext>
            </a:extLst>
          </p:cNvPr>
          <p:cNvSpPr>
            <a:spLocks noGrp="1"/>
          </p:cNvSpPr>
          <p:nvPr>
            <p:ph type="body" sz="quarter" idx="10"/>
          </p:nvPr>
        </p:nvSpPr>
        <p:spPr>
          <a:xfrm>
            <a:off x="93972" y="1555012"/>
            <a:ext cx="7168065" cy="3747978"/>
          </a:xfrm>
        </p:spPr>
        <p:txBody>
          <a:bodyPr rtlCol="0">
            <a:normAutofit/>
          </a:bodyPr>
          <a:lstStyle/>
          <a:p>
            <a:pPr rtl="0"/>
            <a:r>
              <a:rPr lang="es-US" sz="2400"/>
              <a:t>Apague el equipo y elimine todas las fuentes posibles de ignición. </a:t>
            </a:r>
          </a:p>
          <a:p>
            <a:pPr rtl="0"/>
            <a:r>
              <a:rPr lang="es-US" sz="2400"/>
              <a:t>Comuníquese con el 911 </a:t>
            </a:r>
            <a:r>
              <a:rPr lang="es-US" sz="2400" b="1">
                <a:solidFill>
                  <a:srgbClr val="FF0000"/>
                </a:solidFill>
                <a:effectLst>
                  <a:outerShdw blurRad="38100" dist="38100" dir="2700000" algn="tl">
                    <a:srgbClr val="FFFFFF"/>
                  </a:outerShdw>
                </a:effectLst>
              </a:rPr>
              <a:t>INMEDIATAMENTE</a:t>
            </a:r>
            <a:r>
              <a:rPr lang="es-US" sz="2400"/>
              <a:t>.</a:t>
            </a:r>
            <a:endParaRPr lang="en-US" altLang="en-US" sz="2400" b="1" dirty="0">
              <a:solidFill>
                <a:srgbClr val="FF0000"/>
              </a:solidFill>
            </a:endParaRPr>
          </a:p>
          <a:p>
            <a:pPr rtl="0"/>
            <a:r>
              <a:rPr lang="es-US" sz="2400"/>
              <a:t>Llame a la compañía de gas </a:t>
            </a:r>
            <a:r>
              <a:rPr lang="es-US" sz="2400" b="1">
                <a:solidFill>
                  <a:srgbClr val="FF0000"/>
                </a:solidFill>
                <a:effectLst>
                  <a:outerShdw blurRad="38100" dist="38100" dir="2700000" algn="tl">
                    <a:srgbClr val="FFFFFF"/>
                  </a:outerShdw>
                </a:effectLst>
              </a:rPr>
              <a:t>INMEDIATAMENTE</a:t>
            </a:r>
            <a:r>
              <a:rPr lang="es-US" sz="2400"/>
              <a:t>.</a:t>
            </a:r>
          </a:p>
          <a:p>
            <a:pPr rtl="0"/>
            <a:r>
              <a:rPr lang="es-US" sz="2400"/>
              <a:t>Todos deben evacuar el área y protegerla para evitar que otras personas accedan a esta hasta que llegue el personal de emergencia y de la compañía de gas. </a:t>
            </a:r>
          </a:p>
          <a:p>
            <a:pPr rtl="0"/>
            <a:endParaRPr lang="en-US" sz="1400" dirty="0"/>
          </a:p>
        </p:txBody>
      </p:sp>
      <p:sp>
        <p:nvSpPr>
          <p:cNvPr id="3" name="Text Placeholder 2">
            <a:extLst>
              <a:ext uri="{FF2B5EF4-FFF2-40B4-BE49-F238E27FC236}">
                <a16:creationId xmlns:a16="http://schemas.microsoft.com/office/drawing/2014/main" id="{82396CF5-F72A-4607-A9A2-8391EF1F348F}"/>
              </a:ext>
            </a:extLst>
          </p:cNvPr>
          <p:cNvSpPr>
            <a:spLocks noGrp="1"/>
          </p:cNvSpPr>
          <p:nvPr>
            <p:ph type="body" sz="quarter" idx="13"/>
          </p:nvPr>
        </p:nvSpPr>
        <p:spPr/>
        <p:txBody>
          <a:bodyPr rtlCol="0"/>
          <a:lstStyle/>
          <a:p>
            <a:pPr rtl="0"/>
            <a:r>
              <a:rPr lang="es-US" sz="4000"/>
              <a:t>Tuberías de gas dañadas</a:t>
            </a:r>
          </a:p>
        </p:txBody>
      </p:sp>
      <p:pic>
        <p:nvPicPr>
          <p:cNvPr id="5" name="Picture 4">
            <a:extLst>
              <a:ext uri="{FF2B5EF4-FFF2-40B4-BE49-F238E27FC236}">
                <a16:creationId xmlns:a16="http://schemas.microsoft.com/office/drawing/2014/main" id="{9B8098DA-4F8F-4307-BE6A-3E2A3A3AD61B}"/>
              </a:ext>
            </a:extLst>
          </p:cNvPr>
          <p:cNvPicPr>
            <a:picLocks noChangeAspect="1"/>
          </p:cNvPicPr>
          <p:nvPr/>
        </p:nvPicPr>
        <p:blipFill rotWithShape="1">
          <a:blip r:embed="rId3"/>
          <a:srcRect l="10048" r="20281" b="25239"/>
          <a:stretch/>
        </p:blipFill>
        <p:spPr>
          <a:xfrm>
            <a:off x="7320517" y="1555011"/>
            <a:ext cx="4657062" cy="3747978"/>
          </a:xfrm>
          <a:prstGeom prst="rect">
            <a:avLst/>
          </a:prstGeom>
        </p:spPr>
      </p:pic>
      <p:sp>
        <p:nvSpPr>
          <p:cNvPr id="6" name="Content Placeholder 3">
            <a:extLst>
              <a:ext uri="{FF2B5EF4-FFF2-40B4-BE49-F238E27FC236}">
                <a16:creationId xmlns:a16="http://schemas.microsoft.com/office/drawing/2014/main" id="{786AEFBC-E90C-4DF2-8434-CD54AFEAB81C}"/>
              </a:ext>
            </a:extLst>
          </p:cNvPr>
          <p:cNvSpPr txBox="1">
            <a:spLocks/>
          </p:cNvSpPr>
          <p:nvPr/>
        </p:nvSpPr>
        <p:spPr>
          <a:xfrm>
            <a:off x="72548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Protección de servicios públicos</a:t>
            </a:r>
            <a:endParaRPr lang="en-US" sz="900" dirty="0"/>
          </a:p>
        </p:txBody>
      </p:sp>
    </p:spTree>
    <p:extLst>
      <p:ext uri="{BB962C8B-B14F-4D97-AF65-F5344CB8AC3E}">
        <p14:creationId xmlns:p14="http://schemas.microsoft.com/office/powerpoint/2010/main" val="29362908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F7CED59-C39B-434F-B321-74902BA1A8BA}"/>
              </a:ext>
            </a:extLst>
          </p:cNvPr>
          <p:cNvSpPr>
            <a:spLocks noGrp="1"/>
          </p:cNvSpPr>
          <p:nvPr>
            <p:ph type="body" sz="quarter" idx="10"/>
          </p:nvPr>
        </p:nvSpPr>
        <p:spPr>
          <a:xfrm>
            <a:off x="499730" y="1323753"/>
            <a:ext cx="6826103" cy="4368387"/>
          </a:xfrm>
        </p:spPr>
        <p:txBody>
          <a:bodyPr rtlCol="0">
            <a:noAutofit/>
          </a:bodyPr>
          <a:lstStyle/>
          <a:p>
            <a:pPr rtl="0"/>
            <a:r>
              <a:rPr lang="es-US" sz="2400"/>
              <a:t>No se señalizan mediante centros de atención telefónica.</a:t>
            </a:r>
          </a:p>
          <a:p>
            <a:pPr rtl="0"/>
            <a:r>
              <a:rPr lang="es-US" sz="2400"/>
              <a:t>Todo el equipo de excavación debe mantener al menos un espacio libre mínimo de 10 pies con respecto a todas las líneas eléctricas aéreas de menos de 50 kV.</a:t>
            </a:r>
          </a:p>
          <a:p>
            <a:pPr rtl="0"/>
            <a:r>
              <a:rPr lang="es-US" sz="2400"/>
              <a:t>Es necesario un espacio libre extra para líneas eléctricas de más de 50 kV.</a:t>
            </a:r>
          </a:p>
          <a:p>
            <a:pPr rtl="0"/>
            <a:r>
              <a:rPr lang="es-US" sz="2400" b="1"/>
              <a:t>NOTA:</a:t>
            </a:r>
            <a:r>
              <a:rPr lang="es-US" sz="2400"/>
              <a:t> El espacio libre necesario para </a:t>
            </a:r>
            <a:br>
              <a:rPr lang="es-US" sz="2400"/>
            </a:br>
            <a:r>
              <a:rPr lang="es-US" sz="2400"/>
              <a:t>las grúas puede ser mayor.</a:t>
            </a:r>
          </a:p>
        </p:txBody>
      </p:sp>
      <p:sp>
        <p:nvSpPr>
          <p:cNvPr id="3" name="Text Placeholder 2">
            <a:extLst>
              <a:ext uri="{FF2B5EF4-FFF2-40B4-BE49-F238E27FC236}">
                <a16:creationId xmlns:a16="http://schemas.microsoft.com/office/drawing/2014/main" id="{C943D301-5D63-4721-9024-8202E2471FBC}"/>
              </a:ext>
            </a:extLst>
          </p:cNvPr>
          <p:cNvSpPr>
            <a:spLocks noGrp="1"/>
          </p:cNvSpPr>
          <p:nvPr>
            <p:ph type="body" sz="quarter" idx="13"/>
          </p:nvPr>
        </p:nvSpPr>
        <p:spPr/>
        <p:txBody>
          <a:bodyPr rtlCol="0"/>
          <a:lstStyle/>
          <a:p>
            <a:pPr rtl="0"/>
            <a:r>
              <a:rPr lang="es-US" sz="4000"/>
              <a:t>Líneas eléctricas aéreas</a:t>
            </a:r>
          </a:p>
        </p:txBody>
      </p:sp>
      <p:pic>
        <p:nvPicPr>
          <p:cNvPr id="5" name="Picture 4">
            <a:extLst>
              <a:ext uri="{FF2B5EF4-FFF2-40B4-BE49-F238E27FC236}">
                <a16:creationId xmlns:a16="http://schemas.microsoft.com/office/drawing/2014/main" id="{B7C1F865-09D2-4380-9A89-05E736796A7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93091" y="1948017"/>
            <a:ext cx="4657663" cy="2961965"/>
          </a:xfrm>
          <a:prstGeom prst="rect">
            <a:avLst/>
          </a:prstGeom>
        </p:spPr>
      </p:pic>
      <p:sp>
        <p:nvSpPr>
          <p:cNvPr id="6" name="Content Placeholder 3">
            <a:extLst>
              <a:ext uri="{FF2B5EF4-FFF2-40B4-BE49-F238E27FC236}">
                <a16:creationId xmlns:a16="http://schemas.microsoft.com/office/drawing/2014/main" id="{FAC5C57E-ACFA-422C-8A69-A8B90A9F7CBC}"/>
              </a:ext>
            </a:extLst>
          </p:cNvPr>
          <p:cNvSpPr txBox="1">
            <a:spLocks/>
          </p:cNvSpPr>
          <p:nvPr/>
        </p:nvSpPr>
        <p:spPr>
          <a:xfrm>
            <a:off x="72548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Protección de servicios públicos</a:t>
            </a:r>
            <a:endParaRPr lang="en-US" sz="900" dirty="0"/>
          </a:p>
        </p:txBody>
      </p:sp>
    </p:spTree>
    <p:extLst>
      <p:ext uri="{BB962C8B-B14F-4D97-AF65-F5344CB8AC3E}">
        <p14:creationId xmlns:p14="http://schemas.microsoft.com/office/powerpoint/2010/main" val="6564908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CBB338F-9505-4CA6-AAC5-2C86AC2EEA69}"/>
              </a:ext>
            </a:extLst>
          </p:cNvPr>
          <p:cNvSpPr>
            <a:spLocks noGrp="1"/>
          </p:cNvSpPr>
          <p:nvPr>
            <p:ph type="body" sz="quarter" idx="10"/>
          </p:nvPr>
        </p:nvSpPr>
        <p:spPr/>
        <p:txBody>
          <a:bodyPr rtlCol="0">
            <a:normAutofit/>
          </a:bodyPr>
          <a:lstStyle/>
          <a:p>
            <a:pPr marL="0" indent="0" rtl="0">
              <a:buNone/>
            </a:pPr>
            <a:r>
              <a:rPr lang="es-US" sz="2400"/>
              <a:t>“La seguridad de las instalaciones de servicios públicos subterráneas y la prevención de daños es una responsabilidad compartida. </a:t>
            </a:r>
            <a:br>
              <a:rPr lang="es-US" sz="2400"/>
            </a:br>
            <a:r>
              <a:rPr lang="es-US" sz="2400"/>
              <a:t>Los propietarios/operadores, localizadores, centros 811, contratistas, agencias reguladoras y otros tienen responsabilidades muy importantes en este proceso. </a:t>
            </a:r>
          </a:p>
          <a:p>
            <a:pPr marL="0" indent="0" rtl="0">
              <a:buNone/>
            </a:pPr>
            <a:r>
              <a:rPr lang="es-US" sz="2400"/>
              <a:t>Si cada una de las partes no cumple sus responsabilidades, el proceso se verá comprometido, lo que pondrá en peligro la seguridad pública, de los trabajadores, de las propiedades, de los servicios vitales, de la vida y de la integridad física”.</a:t>
            </a:r>
          </a:p>
        </p:txBody>
      </p:sp>
      <p:sp>
        <p:nvSpPr>
          <p:cNvPr id="3" name="Text Placeholder 2">
            <a:extLst>
              <a:ext uri="{FF2B5EF4-FFF2-40B4-BE49-F238E27FC236}">
                <a16:creationId xmlns:a16="http://schemas.microsoft.com/office/drawing/2014/main" id="{19E91D48-B567-4FF2-8E96-8A001B9BF8FF}"/>
              </a:ext>
            </a:extLst>
          </p:cNvPr>
          <p:cNvSpPr>
            <a:spLocks noGrp="1"/>
          </p:cNvSpPr>
          <p:nvPr>
            <p:ph type="body" sz="quarter" idx="13"/>
          </p:nvPr>
        </p:nvSpPr>
        <p:spPr/>
        <p:txBody>
          <a:bodyPr rtlCol="0"/>
          <a:lstStyle/>
          <a:p>
            <a:pPr rtl="0"/>
            <a:r>
              <a:rPr lang="es-US" sz="4000"/>
              <a:t>Recuerde</a:t>
            </a:r>
          </a:p>
        </p:txBody>
      </p:sp>
      <p:sp>
        <p:nvSpPr>
          <p:cNvPr id="5" name="TextBox 4">
            <a:extLst>
              <a:ext uri="{FF2B5EF4-FFF2-40B4-BE49-F238E27FC236}">
                <a16:creationId xmlns:a16="http://schemas.microsoft.com/office/drawing/2014/main" id="{345EF0AA-CB07-40D4-A4B0-4482F8C8E37A}"/>
              </a:ext>
            </a:extLst>
          </p:cNvPr>
          <p:cNvSpPr txBox="1"/>
          <p:nvPr/>
        </p:nvSpPr>
        <p:spPr>
          <a:xfrm>
            <a:off x="5059362" y="5238768"/>
            <a:ext cx="6419875" cy="830997"/>
          </a:xfrm>
          <a:prstGeom prst="rect">
            <a:avLst/>
          </a:prstGeom>
          <a:noFill/>
        </p:spPr>
        <p:txBody>
          <a:bodyPr wrap="square" rtlCol="0">
            <a:spAutoFit/>
          </a:bodyPr>
          <a:lstStyle/>
          <a:p>
            <a:pPr rtl="0"/>
            <a:r>
              <a:rPr lang="es-US" sz="1600"/>
              <a:t>Componentes de un programa eficaz de seguridad de excavaciones en instalaciones subterráneas de servicios públicos y de prevención de daños</a:t>
            </a:r>
          </a:p>
          <a:p>
            <a:pPr algn="r" rtl="0"/>
            <a:r>
              <a:rPr lang="es-US" sz="1600" i="1"/>
              <a:t>AGC of America</a:t>
            </a:r>
          </a:p>
        </p:txBody>
      </p:sp>
      <p:sp>
        <p:nvSpPr>
          <p:cNvPr id="6" name="Content Placeholder 3">
            <a:extLst>
              <a:ext uri="{FF2B5EF4-FFF2-40B4-BE49-F238E27FC236}">
                <a16:creationId xmlns:a16="http://schemas.microsoft.com/office/drawing/2014/main" id="{FB006830-B757-422B-B742-75D9665B17AC}"/>
              </a:ext>
            </a:extLst>
          </p:cNvPr>
          <p:cNvSpPr txBox="1">
            <a:spLocks/>
          </p:cNvSpPr>
          <p:nvPr/>
        </p:nvSpPr>
        <p:spPr>
          <a:xfrm>
            <a:off x="72548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Protección de servicios públicos</a:t>
            </a:r>
          </a:p>
        </p:txBody>
      </p:sp>
    </p:spTree>
    <p:extLst>
      <p:ext uri="{BB962C8B-B14F-4D97-AF65-F5344CB8AC3E}">
        <p14:creationId xmlns:p14="http://schemas.microsoft.com/office/powerpoint/2010/main" val="34126826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DD3131D5-F58A-460D-91FE-186E016BFED0}"/>
              </a:ext>
            </a:extLst>
          </p:cNvPr>
          <p:cNvSpPr>
            <a:spLocks noGrp="1"/>
          </p:cNvSpPr>
          <p:nvPr>
            <p:ph type="body" sz="quarter" idx="13"/>
          </p:nvPr>
        </p:nvSpPr>
        <p:spPr/>
        <p:txBody>
          <a:bodyPr rtlCol="0"/>
          <a:lstStyle/>
          <a:p>
            <a:pPr rtl="0"/>
            <a:r>
              <a:rPr lang="es-US" sz="4000"/>
              <a:t>¿Tiene preguntas?</a:t>
            </a:r>
          </a:p>
        </p:txBody>
      </p:sp>
      <p:sp>
        <p:nvSpPr>
          <p:cNvPr id="6" name="Content Placeholder 3">
            <a:extLst>
              <a:ext uri="{FF2B5EF4-FFF2-40B4-BE49-F238E27FC236}">
                <a16:creationId xmlns:a16="http://schemas.microsoft.com/office/drawing/2014/main" id="{F2118EFD-B413-46E9-956A-C232CB2C5A92}"/>
              </a:ext>
            </a:extLst>
          </p:cNvPr>
          <p:cNvSpPr txBox="1">
            <a:spLocks/>
          </p:cNvSpPr>
          <p:nvPr/>
        </p:nvSpPr>
        <p:spPr>
          <a:xfrm>
            <a:off x="72548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Protección de servicios públicos</a:t>
            </a:r>
          </a:p>
        </p:txBody>
      </p:sp>
    </p:spTree>
    <p:extLst>
      <p:ext uri="{BB962C8B-B14F-4D97-AF65-F5344CB8AC3E}">
        <p14:creationId xmlns:p14="http://schemas.microsoft.com/office/powerpoint/2010/main" val="41155949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7DCA6CF-A2EA-4F5E-9C8A-09245CBCC3A1}"/>
              </a:ext>
            </a:extLst>
          </p:cNvPr>
          <p:cNvSpPr>
            <a:spLocks noGrp="1"/>
          </p:cNvSpPr>
          <p:nvPr>
            <p:ph type="body" sz="quarter" idx="13"/>
          </p:nvPr>
        </p:nvSpPr>
        <p:spPr>
          <a:xfrm>
            <a:off x="538717" y="250411"/>
            <a:ext cx="8765392" cy="914400"/>
          </a:xfrm>
        </p:spPr>
        <p:txBody>
          <a:bodyPr rtlCol="0">
            <a:normAutofit fontScale="92500" lnSpcReduction="10000"/>
          </a:bodyPr>
          <a:lstStyle/>
          <a:p>
            <a:pPr rtl="0"/>
            <a:r>
              <a:rPr lang="es-US" sz="3600"/>
              <a:t>Daños de instalaciones de servicios públicos</a:t>
            </a:r>
          </a:p>
        </p:txBody>
      </p:sp>
      <p:pic>
        <p:nvPicPr>
          <p:cNvPr id="6" name="Content Placeholder 5" descr="A picture containing photo, different, various, food&#10;&#10;Description automatically generated">
            <a:extLst>
              <a:ext uri="{FF2B5EF4-FFF2-40B4-BE49-F238E27FC236}">
                <a16:creationId xmlns:a16="http://schemas.microsoft.com/office/drawing/2014/main" id="{D6E27440-09E7-4FA9-9D09-7236982F62C0}"/>
              </a:ext>
            </a:extLst>
          </p:cNvPr>
          <p:cNvPicPr>
            <a:picLocks noGrp="1" noChangeAspect="1"/>
          </p:cNvPicPr>
          <p:nvPr>
            <p:ph sz="quarter" idx="14"/>
          </p:nvPr>
        </p:nvPicPr>
        <p:blipFill rotWithShape="1">
          <a:blip r:embed="rId3"/>
          <a:srcRect l="14037" r="13530"/>
          <a:stretch/>
        </p:blipFill>
        <p:spPr>
          <a:xfrm>
            <a:off x="9304108" y="1605229"/>
            <a:ext cx="2349176" cy="3243217"/>
          </a:xfrm>
        </p:spPr>
      </p:pic>
      <p:pic>
        <p:nvPicPr>
          <p:cNvPr id="8" name="Picture 7" descr="A picture containing outdoor, train, photo, person&#10;&#10;Description automatically generated">
            <a:extLst>
              <a:ext uri="{FF2B5EF4-FFF2-40B4-BE49-F238E27FC236}">
                <a16:creationId xmlns:a16="http://schemas.microsoft.com/office/drawing/2014/main" id="{989A18FC-6111-4F03-8B58-264651421FB8}"/>
              </a:ext>
            </a:extLst>
          </p:cNvPr>
          <p:cNvPicPr>
            <a:picLocks noChangeAspect="1"/>
          </p:cNvPicPr>
          <p:nvPr/>
        </p:nvPicPr>
        <p:blipFill rotWithShape="1">
          <a:blip r:embed="rId4"/>
          <a:srcRect t="7464" b="11606"/>
          <a:stretch/>
        </p:blipFill>
        <p:spPr>
          <a:xfrm>
            <a:off x="576779" y="4023764"/>
            <a:ext cx="2703296" cy="2187810"/>
          </a:xfrm>
          <a:prstGeom prst="rect">
            <a:avLst/>
          </a:prstGeom>
        </p:spPr>
      </p:pic>
      <p:pic>
        <p:nvPicPr>
          <p:cNvPr id="16" name="Picture 15" descr="A picture containing outdoor, photo, person, standing&#10;&#10;Description automatically generated">
            <a:extLst>
              <a:ext uri="{FF2B5EF4-FFF2-40B4-BE49-F238E27FC236}">
                <a16:creationId xmlns:a16="http://schemas.microsoft.com/office/drawing/2014/main" id="{CEDB8017-8A4C-41FC-9A48-A35C9AA4D831}"/>
              </a:ext>
            </a:extLst>
          </p:cNvPr>
          <p:cNvPicPr>
            <a:picLocks noChangeAspect="1"/>
          </p:cNvPicPr>
          <p:nvPr/>
        </p:nvPicPr>
        <p:blipFill rotWithShape="1">
          <a:blip r:embed="rId5"/>
          <a:srcRect l="26614" r="26669"/>
          <a:stretch/>
        </p:blipFill>
        <p:spPr>
          <a:xfrm>
            <a:off x="3667226" y="1605228"/>
            <a:ext cx="1824371" cy="3243217"/>
          </a:xfrm>
          <a:prstGeom prst="rect">
            <a:avLst/>
          </a:prstGeom>
        </p:spPr>
      </p:pic>
      <p:pic>
        <p:nvPicPr>
          <p:cNvPr id="18" name="Picture 17" descr="A picture containing outdoor, photo, person, standing&#10;&#10;Description automatically generated">
            <a:extLst>
              <a:ext uri="{FF2B5EF4-FFF2-40B4-BE49-F238E27FC236}">
                <a16:creationId xmlns:a16="http://schemas.microsoft.com/office/drawing/2014/main" id="{88111A79-49E9-46E0-AD68-C179D2CE9F14}"/>
              </a:ext>
            </a:extLst>
          </p:cNvPr>
          <p:cNvPicPr>
            <a:picLocks noChangeAspect="1"/>
          </p:cNvPicPr>
          <p:nvPr/>
        </p:nvPicPr>
        <p:blipFill rotWithShape="1">
          <a:blip r:embed="rId6"/>
          <a:srcRect l="12549" r="13944"/>
          <a:stretch/>
        </p:blipFill>
        <p:spPr>
          <a:xfrm>
            <a:off x="576779" y="1181998"/>
            <a:ext cx="1693526" cy="2303898"/>
          </a:xfrm>
          <a:prstGeom prst="rect">
            <a:avLst/>
          </a:prstGeom>
        </p:spPr>
      </p:pic>
      <p:pic>
        <p:nvPicPr>
          <p:cNvPr id="20" name="Picture 19" descr="A picture containing fire, smoke, outdoor, train&#10;&#10;Description automatically generated">
            <a:extLst>
              <a:ext uri="{FF2B5EF4-FFF2-40B4-BE49-F238E27FC236}">
                <a16:creationId xmlns:a16="http://schemas.microsoft.com/office/drawing/2014/main" id="{7C0E2409-5E9A-415A-AE54-E9C1113C6C34}"/>
              </a:ext>
            </a:extLst>
          </p:cNvPr>
          <p:cNvPicPr>
            <a:picLocks noChangeAspect="1"/>
          </p:cNvPicPr>
          <p:nvPr/>
        </p:nvPicPr>
        <p:blipFill>
          <a:blip r:embed="rId7"/>
          <a:stretch>
            <a:fillRect/>
          </a:stretch>
        </p:blipFill>
        <p:spPr>
          <a:xfrm>
            <a:off x="5919808" y="1314662"/>
            <a:ext cx="3252551" cy="2038571"/>
          </a:xfrm>
          <a:prstGeom prst="rect">
            <a:avLst/>
          </a:prstGeom>
        </p:spPr>
      </p:pic>
      <p:pic>
        <p:nvPicPr>
          <p:cNvPr id="22" name="Picture 21">
            <a:extLst>
              <a:ext uri="{FF2B5EF4-FFF2-40B4-BE49-F238E27FC236}">
                <a16:creationId xmlns:a16="http://schemas.microsoft.com/office/drawing/2014/main" id="{76248448-9D75-41AC-B7AC-5F37F5BEAE7A}"/>
              </a:ext>
            </a:extLst>
          </p:cNvPr>
          <p:cNvPicPr>
            <a:picLocks noChangeAspect="1"/>
          </p:cNvPicPr>
          <p:nvPr/>
        </p:nvPicPr>
        <p:blipFill>
          <a:blip r:embed="rId8"/>
          <a:stretch>
            <a:fillRect/>
          </a:stretch>
        </p:blipFill>
        <p:spPr>
          <a:xfrm>
            <a:off x="5665197" y="3872974"/>
            <a:ext cx="3465310" cy="1950942"/>
          </a:xfrm>
          <a:prstGeom prst="rect">
            <a:avLst/>
          </a:prstGeom>
        </p:spPr>
      </p:pic>
      <p:sp>
        <p:nvSpPr>
          <p:cNvPr id="10" name="Content Placeholder 3">
            <a:extLst>
              <a:ext uri="{FF2B5EF4-FFF2-40B4-BE49-F238E27FC236}">
                <a16:creationId xmlns:a16="http://schemas.microsoft.com/office/drawing/2014/main" id="{BEB20DB3-11AC-4ECD-AB5E-C650D2C4BEAE}"/>
              </a:ext>
            </a:extLst>
          </p:cNvPr>
          <p:cNvSpPr txBox="1">
            <a:spLocks/>
          </p:cNvSpPr>
          <p:nvPr/>
        </p:nvSpPr>
        <p:spPr>
          <a:xfrm>
            <a:off x="668338" y="650811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Protección de servicios públicos</a:t>
            </a:r>
          </a:p>
        </p:txBody>
      </p:sp>
      <p:sp>
        <p:nvSpPr>
          <p:cNvPr id="2" name="TextBox 1">
            <a:extLst>
              <a:ext uri="{FF2B5EF4-FFF2-40B4-BE49-F238E27FC236}">
                <a16:creationId xmlns:a16="http://schemas.microsoft.com/office/drawing/2014/main" id="{FAD99BD9-57FB-46F3-8A13-D6F4A909D48C}"/>
              </a:ext>
            </a:extLst>
          </p:cNvPr>
          <p:cNvSpPr txBox="1"/>
          <p:nvPr/>
        </p:nvSpPr>
        <p:spPr>
          <a:xfrm>
            <a:off x="3328582" y="4965926"/>
            <a:ext cx="2093322" cy="523220"/>
          </a:xfrm>
          <a:prstGeom prst="rect">
            <a:avLst/>
          </a:prstGeom>
          <a:noFill/>
          <a:ln>
            <a:solidFill>
              <a:schemeClr val="accent1"/>
            </a:solidFill>
          </a:ln>
        </p:spPr>
        <p:txBody>
          <a:bodyPr wrap="square" rtlCol="0">
            <a:spAutoFit/>
          </a:bodyPr>
          <a:lstStyle/>
          <a:p>
            <a:pPr rtl="0"/>
            <a:r>
              <a:rPr lang="es-US" sz="1400"/>
              <a:t>Daños en tuberías principales de agua</a:t>
            </a:r>
          </a:p>
        </p:txBody>
      </p:sp>
      <p:sp>
        <p:nvSpPr>
          <p:cNvPr id="11" name="TextBox 10">
            <a:extLst>
              <a:ext uri="{FF2B5EF4-FFF2-40B4-BE49-F238E27FC236}">
                <a16:creationId xmlns:a16="http://schemas.microsoft.com/office/drawing/2014/main" id="{86F80F7F-B048-4D55-B9E2-5BFC414A0FDF}"/>
              </a:ext>
            </a:extLst>
          </p:cNvPr>
          <p:cNvSpPr txBox="1"/>
          <p:nvPr/>
        </p:nvSpPr>
        <p:spPr>
          <a:xfrm>
            <a:off x="576779" y="3489574"/>
            <a:ext cx="2039816" cy="523220"/>
          </a:xfrm>
          <a:prstGeom prst="rect">
            <a:avLst/>
          </a:prstGeom>
          <a:noFill/>
          <a:ln>
            <a:solidFill>
              <a:schemeClr val="accent1"/>
            </a:solidFill>
          </a:ln>
        </p:spPr>
        <p:txBody>
          <a:bodyPr wrap="square" rtlCol="0">
            <a:spAutoFit/>
          </a:bodyPr>
          <a:lstStyle/>
          <a:p>
            <a:pPr rtl="0"/>
            <a:r>
              <a:rPr lang="es-US" sz="1400"/>
              <a:t>Daños en instalaciones </a:t>
            </a:r>
            <a:br>
              <a:rPr lang="es-US" sz="1400"/>
            </a:br>
            <a:r>
              <a:rPr lang="es-US" sz="1400"/>
              <a:t>de telecomunicaciones</a:t>
            </a:r>
          </a:p>
        </p:txBody>
      </p:sp>
      <p:sp>
        <p:nvSpPr>
          <p:cNvPr id="12" name="TextBox 11">
            <a:extLst>
              <a:ext uri="{FF2B5EF4-FFF2-40B4-BE49-F238E27FC236}">
                <a16:creationId xmlns:a16="http://schemas.microsoft.com/office/drawing/2014/main" id="{1B31BDE4-D27B-4F92-A5D2-E647B79EFE5E}"/>
              </a:ext>
            </a:extLst>
          </p:cNvPr>
          <p:cNvSpPr txBox="1"/>
          <p:nvPr/>
        </p:nvSpPr>
        <p:spPr>
          <a:xfrm>
            <a:off x="5919808" y="3428437"/>
            <a:ext cx="3252551" cy="307777"/>
          </a:xfrm>
          <a:prstGeom prst="rect">
            <a:avLst/>
          </a:prstGeom>
          <a:noFill/>
          <a:ln>
            <a:solidFill>
              <a:schemeClr val="accent1"/>
            </a:solidFill>
          </a:ln>
        </p:spPr>
        <p:txBody>
          <a:bodyPr wrap="square" rtlCol="0">
            <a:spAutoFit/>
          </a:bodyPr>
          <a:lstStyle/>
          <a:p>
            <a:pPr rtl="0"/>
            <a:r>
              <a:rPr lang="es-US" sz="1400"/>
              <a:t>Daños en tuberías de gas de alta presión</a:t>
            </a:r>
          </a:p>
        </p:txBody>
      </p:sp>
    </p:spTree>
    <p:extLst>
      <p:ext uri="{BB962C8B-B14F-4D97-AF65-F5344CB8AC3E}">
        <p14:creationId xmlns:p14="http://schemas.microsoft.com/office/powerpoint/2010/main" val="1818575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02D1AF1-B184-4277-8831-194520BEF26C}"/>
              </a:ext>
            </a:extLst>
          </p:cNvPr>
          <p:cNvSpPr>
            <a:spLocks noGrp="1"/>
          </p:cNvSpPr>
          <p:nvPr>
            <p:ph type="body" sz="quarter" idx="10"/>
          </p:nvPr>
        </p:nvSpPr>
        <p:spPr>
          <a:xfrm>
            <a:off x="371115" y="1503606"/>
            <a:ext cx="10024909" cy="3310665"/>
          </a:xfrm>
        </p:spPr>
        <p:txBody>
          <a:bodyPr rtlCol="0">
            <a:noAutofit/>
          </a:bodyPr>
          <a:lstStyle/>
          <a:p>
            <a:pPr rtl="0"/>
            <a:r>
              <a:rPr lang="es-US" sz="2400"/>
              <a:t>Los daños están en aumento. El número de informes de daños </a:t>
            </a:r>
            <a:br>
              <a:rPr lang="es-US" sz="2400"/>
            </a:br>
            <a:r>
              <a:rPr lang="es-US" sz="2400"/>
              <a:t>ha alcanzado un máximo histórico de 453 766. </a:t>
            </a:r>
          </a:p>
          <a:p>
            <a:pPr rtl="0"/>
            <a:r>
              <a:rPr lang="es-US" sz="2400"/>
              <a:t>Solo para 2019, los costos sociales de los daños a los servicios públicos enterrados en los EE. UU. Se estiman en $ 30 000 millones. </a:t>
            </a:r>
          </a:p>
          <a:p>
            <a:pPr rtl="0"/>
            <a:r>
              <a:rPr lang="es-US" sz="2400"/>
              <a:t>Este valor aproximado tiene en cuenta los costos directos (reparación de instalaciones) y los costos indirectos (daños a la propiedad, facturas médicas, compañías que no pueden operar, etc.). </a:t>
            </a:r>
          </a:p>
          <a:p>
            <a:pPr rtl="0"/>
            <a:endParaRPr lang="en-US" sz="2400" dirty="0"/>
          </a:p>
        </p:txBody>
      </p:sp>
      <p:sp>
        <p:nvSpPr>
          <p:cNvPr id="3" name="Text Placeholder 2">
            <a:extLst>
              <a:ext uri="{FF2B5EF4-FFF2-40B4-BE49-F238E27FC236}">
                <a16:creationId xmlns:a16="http://schemas.microsoft.com/office/drawing/2014/main" id="{2B4A530F-6A9D-4D42-9A3D-182F03A628BD}"/>
              </a:ext>
            </a:extLst>
          </p:cNvPr>
          <p:cNvSpPr>
            <a:spLocks noGrp="1"/>
          </p:cNvSpPr>
          <p:nvPr>
            <p:ph type="body" sz="quarter" idx="13"/>
          </p:nvPr>
        </p:nvSpPr>
        <p:spPr/>
        <p:txBody>
          <a:bodyPr rtlCol="0"/>
          <a:lstStyle/>
          <a:p>
            <a:pPr rtl="0"/>
            <a:r>
              <a:rPr lang="es-US" sz="4000"/>
              <a:t>Daños en 2019</a:t>
            </a:r>
          </a:p>
          <a:p>
            <a:pPr rtl="0"/>
            <a:endParaRPr lang="en-US" sz="4000" dirty="0"/>
          </a:p>
        </p:txBody>
      </p:sp>
      <p:sp>
        <p:nvSpPr>
          <p:cNvPr id="4" name="Content Placeholder 3">
            <a:extLst>
              <a:ext uri="{FF2B5EF4-FFF2-40B4-BE49-F238E27FC236}">
                <a16:creationId xmlns:a16="http://schemas.microsoft.com/office/drawing/2014/main" id="{C8F3D53A-9EF6-431E-A200-88B7C241888C}"/>
              </a:ext>
            </a:extLst>
          </p:cNvPr>
          <p:cNvSpPr>
            <a:spLocks noGrp="1"/>
          </p:cNvSpPr>
          <p:nvPr>
            <p:ph sz="quarter" idx="14"/>
          </p:nvPr>
        </p:nvSpPr>
        <p:spPr>
          <a:xfrm>
            <a:off x="668338" y="6508115"/>
            <a:ext cx="4333875" cy="246063"/>
          </a:xfrm>
        </p:spPr>
        <p:txBody>
          <a:bodyPr rtlCol="0"/>
          <a:lstStyle/>
          <a:p>
            <a:pPr rtl="0"/>
            <a:r>
              <a:rPr lang="es-US" sz="900"/>
              <a:t>Protección de servicios públicos</a:t>
            </a:r>
          </a:p>
        </p:txBody>
      </p:sp>
      <p:sp>
        <p:nvSpPr>
          <p:cNvPr id="5" name="TextBox 4">
            <a:extLst>
              <a:ext uri="{FF2B5EF4-FFF2-40B4-BE49-F238E27FC236}">
                <a16:creationId xmlns:a16="http://schemas.microsoft.com/office/drawing/2014/main" id="{CA7C2651-3554-4485-A33E-546FDF32C569}"/>
              </a:ext>
            </a:extLst>
          </p:cNvPr>
          <p:cNvSpPr txBox="1"/>
          <p:nvPr/>
        </p:nvSpPr>
        <p:spPr>
          <a:xfrm>
            <a:off x="6286392" y="5257555"/>
            <a:ext cx="5502334" cy="892552"/>
          </a:xfrm>
          <a:prstGeom prst="rect">
            <a:avLst/>
          </a:prstGeom>
          <a:noFill/>
        </p:spPr>
        <p:txBody>
          <a:bodyPr wrap="square" lIns="91440" tIns="45720" rIns="91440" bIns="45720" rtlCol="0" anchor="t">
            <a:spAutoFit/>
          </a:bodyPr>
          <a:lstStyle/>
          <a:p>
            <a:pPr rtl="0"/>
            <a:r>
              <a:rPr lang="es-US" sz="2000" b="1"/>
              <a:t>Informe DIRT 2019 - CGA</a:t>
            </a:r>
            <a:endParaRPr lang="en-US" sz="2000" b="1">
              <a:cs typeface="Calibri"/>
            </a:endParaRPr>
          </a:p>
          <a:p>
            <a:pPr rtl="0"/>
            <a:r>
              <a:rPr lang="es-US" sz="1600"/>
              <a:t>(DIRT - Herramienta de información y presentación de informes sobre daños)</a:t>
            </a:r>
            <a:endParaRPr lang="en-US" sz="1600" dirty="0">
              <a:cs typeface="Calibri"/>
            </a:endParaRPr>
          </a:p>
        </p:txBody>
      </p:sp>
    </p:spTree>
    <p:extLst>
      <p:ext uri="{BB962C8B-B14F-4D97-AF65-F5344CB8AC3E}">
        <p14:creationId xmlns:p14="http://schemas.microsoft.com/office/powerpoint/2010/main" val="18539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06DD9BE-4AE6-4FA0-AADB-F445663BF5B9}"/>
              </a:ext>
            </a:extLst>
          </p:cNvPr>
          <p:cNvSpPr>
            <a:spLocks noGrp="1"/>
          </p:cNvSpPr>
          <p:nvPr>
            <p:ph type="body" sz="quarter" idx="13"/>
          </p:nvPr>
        </p:nvSpPr>
        <p:spPr>
          <a:xfrm>
            <a:off x="1024320" y="319540"/>
            <a:ext cx="8354397" cy="914400"/>
          </a:xfrm>
        </p:spPr>
        <p:txBody>
          <a:bodyPr rtlCol="0">
            <a:normAutofit fontScale="92500" lnSpcReduction="10000"/>
          </a:bodyPr>
          <a:lstStyle/>
          <a:p>
            <a:pPr rtl="0"/>
            <a:r>
              <a:rPr lang="es-US" sz="3600"/>
              <a:t>Daños por funcionamiento </a:t>
            </a:r>
            <a:br>
              <a:rPr lang="es-US" sz="3600"/>
            </a:br>
            <a:r>
              <a:rPr lang="es-US" sz="3600"/>
              <a:t>de instalaciones</a:t>
            </a:r>
          </a:p>
        </p:txBody>
      </p:sp>
      <p:pic>
        <p:nvPicPr>
          <p:cNvPr id="5" name="Picture 4">
            <a:extLst>
              <a:ext uri="{FF2B5EF4-FFF2-40B4-BE49-F238E27FC236}">
                <a16:creationId xmlns:a16="http://schemas.microsoft.com/office/drawing/2014/main" id="{F5E162D1-DDAD-4A0A-97E6-ED59B451F9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4660" y="1225219"/>
            <a:ext cx="8122680" cy="4964974"/>
          </a:xfrm>
          <a:prstGeom prst="rect">
            <a:avLst/>
          </a:prstGeom>
        </p:spPr>
      </p:pic>
      <p:sp>
        <p:nvSpPr>
          <p:cNvPr id="6" name="Content Placeholder 3">
            <a:extLst>
              <a:ext uri="{FF2B5EF4-FFF2-40B4-BE49-F238E27FC236}">
                <a16:creationId xmlns:a16="http://schemas.microsoft.com/office/drawing/2014/main" id="{D5D48448-2AF2-4994-808E-BE67BF4078E5}"/>
              </a:ext>
            </a:extLst>
          </p:cNvPr>
          <p:cNvSpPr>
            <a:spLocks noGrp="1"/>
          </p:cNvSpPr>
          <p:nvPr>
            <p:ph sz="quarter" idx="14"/>
          </p:nvPr>
        </p:nvSpPr>
        <p:spPr>
          <a:xfrm>
            <a:off x="668338" y="6508115"/>
            <a:ext cx="4333875" cy="246063"/>
          </a:xfrm>
        </p:spPr>
        <p:txBody>
          <a:bodyPr rtlCol="0"/>
          <a:lstStyle/>
          <a:p>
            <a:pPr rtl="0"/>
            <a:r>
              <a:rPr lang="es-US" sz="900"/>
              <a:t>Protección de servicios públicos</a:t>
            </a:r>
          </a:p>
        </p:txBody>
      </p:sp>
    </p:spTree>
    <p:extLst>
      <p:ext uri="{BB962C8B-B14F-4D97-AF65-F5344CB8AC3E}">
        <p14:creationId xmlns:p14="http://schemas.microsoft.com/office/powerpoint/2010/main" val="1957516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A4E47FF-1F57-4600-8E39-6AEE84CE8E0F}"/>
              </a:ext>
            </a:extLst>
          </p:cNvPr>
          <p:cNvSpPr>
            <a:spLocks noGrp="1"/>
          </p:cNvSpPr>
          <p:nvPr>
            <p:ph type="body" sz="quarter" idx="13"/>
          </p:nvPr>
        </p:nvSpPr>
        <p:spPr/>
        <p:txBody>
          <a:bodyPr rtlCol="0">
            <a:normAutofit fontScale="92500" lnSpcReduction="10000"/>
          </a:bodyPr>
          <a:lstStyle/>
          <a:p>
            <a:pPr rtl="0"/>
            <a:r>
              <a:rPr lang="es-US" sz="3600"/>
              <a:t>Grupos de causas fundamentales </a:t>
            </a:r>
            <a:br>
              <a:rPr lang="es-US" sz="3600"/>
            </a:br>
            <a:r>
              <a:rPr lang="es-US" sz="3600"/>
              <a:t>de los daños</a:t>
            </a:r>
          </a:p>
        </p:txBody>
      </p:sp>
      <p:pic>
        <p:nvPicPr>
          <p:cNvPr id="5" name="Picture">
            <a:extLst>
              <a:ext uri="{FF2B5EF4-FFF2-40B4-BE49-F238E27FC236}">
                <a16:creationId xmlns:a16="http://schemas.microsoft.com/office/drawing/2014/main" id="{2849F423-873F-4A63-9D2B-51B8BE62ECD8}"/>
              </a:ext>
            </a:extLst>
          </p:cNvPr>
          <p:cNvPicPr/>
          <p:nvPr/>
        </p:nvPicPr>
        <p:blipFill>
          <a:blip r:embed="rId3">
            <a:extLst>
              <a:ext uri="{28A0092B-C50C-407E-A947-70E740481C1C}">
                <a14:useLocalDpi xmlns:a14="http://schemas.microsoft.com/office/drawing/2010/main" val="0"/>
              </a:ext>
            </a:extLst>
          </a:blip>
          <a:stretch>
            <a:fillRect/>
          </a:stretch>
        </p:blipFill>
        <p:spPr>
          <a:xfrm>
            <a:off x="2005123" y="1265326"/>
            <a:ext cx="8181754" cy="4950613"/>
          </a:xfrm>
          <a:prstGeom prst="rect">
            <a:avLst/>
          </a:prstGeom>
        </p:spPr>
      </p:pic>
      <p:sp>
        <p:nvSpPr>
          <p:cNvPr id="6" name="Content Placeholder 3">
            <a:extLst>
              <a:ext uri="{FF2B5EF4-FFF2-40B4-BE49-F238E27FC236}">
                <a16:creationId xmlns:a16="http://schemas.microsoft.com/office/drawing/2014/main" id="{8A7A9869-5ED4-4EA4-8F75-B32B794291DF}"/>
              </a:ext>
            </a:extLst>
          </p:cNvPr>
          <p:cNvSpPr>
            <a:spLocks noGrp="1"/>
          </p:cNvSpPr>
          <p:nvPr>
            <p:ph sz="quarter" idx="14"/>
          </p:nvPr>
        </p:nvSpPr>
        <p:spPr>
          <a:xfrm>
            <a:off x="668338" y="6508115"/>
            <a:ext cx="4333875" cy="246063"/>
          </a:xfrm>
        </p:spPr>
        <p:txBody>
          <a:bodyPr rtlCol="0"/>
          <a:lstStyle/>
          <a:p>
            <a:pPr rtl="0"/>
            <a:r>
              <a:rPr lang="es-US" sz="900"/>
              <a:t>Protección de servicios públicos</a:t>
            </a:r>
          </a:p>
        </p:txBody>
      </p:sp>
    </p:spTree>
    <p:extLst>
      <p:ext uri="{BB962C8B-B14F-4D97-AF65-F5344CB8AC3E}">
        <p14:creationId xmlns:p14="http://schemas.microsoft.com/office/powerpoint/2010/main" val="35825983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FD0179D-9085-4AD3-936F-C8F755FEFD79}"/>
              </a:ext>
            </a:extLst>
          </p:cNvPr>
          <p:cNvSpPr>
            <a:spLocks noGrp="1"/>
          </p:cNvSpPr>
          <p:nvPr>
            <p:ph type="body" sz="quarter" idx="13"/>
          </p:nvPr>
        </p:nvSpPr>
        <p:spPr>
          <a:xfrm>
            <a:off x="314056" y="103822"/>
            <a:ext cx="9064661" cy="914400"/>
          </a:xfrm>
        </p:spPr>
        <p:txBody>
          <a:bodyPr rtlCol="0">
            <a:noAutofit/>
          </a:bodyPr>
          <a:lstStyle/>
          <a:p>
            <a:pPr rtl="0">
              <a:lnSpc>
                <a:spcPct val="100000"/>
              </a:lnSpc>
            </a:pPr>
            <a:r>
              <a:rPr lang="es-US" sz="3200"/>
              <a:t>Las 10 clases principales de daños informados según su causa fundamental en 2019 - Informe DIRT - CGA</a:t>
            </a:r>
          </a:p>
        </p:txBody>
      </p:sp>
      <p:pic>
        <p:nvPicPr>
          <p:cNvPr id="5" name="Picture">
            <a:extLst>
              <a:ext uri="{FF2B5EF4-FFF2-40B4-BE49-F238E27FC236}">
                <a16:creationId xmlns:a16="http://schemas.microsoft.com/office/drawing/2014/main" id="{84F2C572-F1C9-4349-8D8D-0DA1620011A7}"/>
              </a:ext>
            </a:extLst>
          </p:cNvPr>
          <p:cNvPicPr/>
          <p:nvPr/>
        </p:nvPicPr>
        <p:blipFill>
          <a:blip r:embed="rId3">
            <a:extLst>
              <a:ext uri="{28A0092B-C50C-407E-A947-70E740481C1C}">
                <a14:useLocalDpi xmlns:a14="http://schemas.microsoft.com/office/drawing/2010/main" val="0"/>
              </a:ext>
            </a:extLst>
          </a:blip>
          <a:stretch>
            <a:fillRect/>
          </a:stretch>
        </p:blipFill>
        <p:spPr>
          <a:xfrm>
            <a:off x="314056" y="1728688"/>
            <a:ext cx="11563887" cy="4282339"/>
          </a:xfrm>
          <a:prstGeom prst="rect">
            <a:avLst/>
          </a:prstGeom>
        </p:spPr>
      </p:pic>
      <p:sp>
        <p:nvSpPr>
          <p:cNvPr id="6" name="Content Placeholder 3">
            <a:extLst>
              <a:ext uri="{FF2B5EF4-FFF2-40B4-BE49-F238E27FC236}">
                <a16:creationId xmlns:a16="http://schemas.microsoft.com/office/drawing/2014/main" id="{2EEE4CD9-29DE-4834-9C0B-968578FCC56B}"/>
              </a:ext>
            </a:extLst>
          </p:cNvPr>
          <p:cNvSpPr>
            <a:spLocks noGrp="1"/>
          </p:cNvSpPr>
          <p:nvPr>
            <p:ph sz="quarter" idx="14"/>
          </p:nvPr>
        </p:nvSpPr>
        <p:spPr>
          <a:xfrm>
            <a:off x="668338" y="6508115"/>
            <a:ext cx="4333875" cy="246063"/>
          </a:xfrm>
        </p:spPr>
        <p:txBody>
          <a:bodyPr rtlCol="0"/>
          <a:lstStyle/>
          <a:p>
            <a:pPr rtl="0"/>
            <a:r>
              <a:rPr lang="es-US" sz="900"/>
              <a:t>Protección de servicios públicos</a:t>
            </a:r>
          </a:p>
        </p:txBody>
      </p:sp>
    </p:spTree>
    <p:extLst>
      <p:ext uri="{BB962C8B-B14F-4D97-AF65-F5344CB8AC3E}">
        <p14:creationId xmlns:p14="http://schemas.microsoft.com/office/powerpoint/2010/main" val="11665113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F8574D7-2180-4EC4-8CCF-C8C7D76B35D3}"/>
              </a:ext>
            </a:extLst>
          </p:cNvPr>
          <p:cNvSpPr>
            <a:spLocks noGrp="1"/>
          </p:cNvSpPr>
          <p:nvPr>
            <p:ph type="body" sz="quarter" idx="10"/>
          </p:nvPr>
        </p:nvSpPr>
        <p:spPr>
          <a:xfrm>
            <a:off x="954088" y="1510324"/>
            <a:ext cx="9934306" cy="3310665"/>
          </a:xfrm>
        </p:spPr>
        <p:txBody>
          <a:bodyPr rtlCol="0">
            <a:noAutofit/>
          </a:bodyPr>
          <a:lstStyle/>
          <a:p>
            <a:pPr rtl="0"/>
            <a:r>
              <a:rPr lang="es-US" sz="2400"/>
              <a:t>Las instalaciones de servicios públicos deben localizarse al comienzo del proceso de planificación de los proyectos.</a:t>
            </a:r>
          </a:p>
          <a:p>
            <a:pPr rtl="0"/>
            <a:r>
              <a:rPr lang="es-US" sz="2400"/>
              <a:t>Antes de comenzar cualquier excavación, TODAS las instalaciones </a:t>
            </a:r>
            <a:br>
              <a:rPr lang="es-US" sz="2400"/>
            </a:br>
            <a:r>
              <a:rPr lang="es-US" sz="2400"/>
              <a:t>de servicios públicos deben estar correctamente localizadas y señalizadas.</a:t>
            </a:r>
          </a:p>
          <a:p>
            <a:pPr rtl="0"/>
            <a:r>
              <a:rPr lang="es-US" sz="2400"/>
              <a:t>Es posible que sea necesario volver a localizar las instalaciones de servicios públicos para poder llevar a cabo los trabajos de excavación.</a:t>
            </a:r>
          </a:p>
          <a:p>
            <a:pPr rtl="0"/>
            <a:r>
              <a:rPr lang="es-US" sz="2400"/>
              <a:t>Deben establecerse planes de soporte para las instalaciones de servicios públicos vulnerables antes de comenzar la excavación.</a:t>
            </a:r>
          </a:p>
        </p:txBody>
      </p:sp>
      <p:sp>
        <p:nvSpPr>
          <p:cNvPr id="3" name="Text Placeholder 2">
            <a:extLst>
              <a:ext uri="{FF2B5EF4-FFF2-40B4-BE49-F238E27FC236}">
                <a16:creationId xmlns:a16="http://schemas.microsoft.com/office/drawing/2014/main" id="{4986BB45-6508-47FC-A9C8-D090D279F661}"/>
              </a:ext>
            </a:extLst>
          </p:cNvPr>
          <p:cNvSpPr>
            <a:spLocks noGrp="1"/>
          </p:cNvSpPr>
          <p:nvPr>
            <p:ph type="body" sz="quarter" idx="13"/>
          </p:nvPr>
        </p:nvSpPr>
        <p:spPr/>
        <p:txBody>
          <a:bodyPr rtlCol="0"/>
          <a:lstStyle/>
          <a:p>
            <a:pPr rtl="0"/>
            <a:r>
              <a:rPr lang="es-US" sz="4000"/>
              <a:t>Planificación</a:t>
            </a:r>
          </a:p>
        </p:txBody>
      </p:sp>
      <p:sp>
        <p:nvSpPr>
          <p:cNvPr id="5" name="Content Placeholder 3">
            <a:extLst>
              <a:ext uri="{FF2B5EF4-FFF2-40B4-BE49-F238E27FC236}">
                <a16:creationId xmlns:a16="http://schemas.microsoft.com/office/drawing/2014/main" id="{A9EB2F9C-175B-49A7-97CB-C74D52FE6343}"/>
              </a:ext>
            </a:extLst>
          </p:cNvPr>
          <p:cNvSpPr>
            <a:spLocks noGrp="1"/>
          </p:cNvSpPr>
          <p:nvPr>
            <p:ph sz="quarter" idx="14"/>
          </p:nvPr>
        </p:nvSpPr>
        <p:spPr>
          <a:xfrm>
            <a:off x="668338" y="6508115"/>
            <a:ext cx="4333875" cy="246063"/>
          </a:xfrm>
        </p:spPr>
        <p:txBody>
          <a:bodyPr rtlCol="0"/>
          <a:lstStyle/>
          <a:p>
            <a:pPr rtl="0"/>
            <a:r>
              <a:rPr lang="es-US" sz="900"/>
              <a:t>Protección de servicios públicos</a:t>
            </a:r>
          </a:p>
        </p:txBody>
      </p:sp>
    </p:spTree>
    <p:extLst>
      <p:ext uri="{BB962C8B-B14F-4D97-AF65-F5344CB8AC3E}">
        <p14:creationId xmlns:p14="http://schemas.microsoft.com/office/powerpoint/2010/main" val="414876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0A56E27-F3A7-4B5C-A0C7-0E89CE012C5F}"/>
              </a:ext>
            </a:extLst>
          </p:cNvPr>
          <p:cNvSpPr>
            <a:spLocks noGrp="1"/>
          </p:cNvSpPr>
          <p:nvPr>
            <p:ph type="body" sz="quarter" idx="10"/>
          </p:nvPr>
        </p:nvSpPr>
        <p:spPr>
          <a:xfrm>
            <a:off x="354429" y="1871830"/>
            <a:ext cx="8904767" cy="4374797"/>
          </a:xfrm>
        </p:spPr>
        <p:txBody>
          <a:bodyPr rtlCol="0">
            <a:noAutofit/>
          </a:bodyPr>
          <a:lstStyle/>
          <a:p>
            <a:pPr rtl="0">
              <a:lnSpc>
                <a:spcPct val="120000"/>
              </a:lnSpc>
            </a:pPr>
            <a:r>
              <a:rPr lang="es-US" sz="2000"/>
              <a:t>Es posible comunicarse con todos los centros de atención telefónica de llamada única mediante el número gratuito de cada centro, por correo electrónico o marcando </a:t>
            </a:r>
            <a:r>
              <a:rPr lang="es-US" sz="2000" b="1"/>
              <a:t>811.</a:t>
            </a:r>
          </a:p>
          <a:p>
            <a:pPr rtl="0">
              <a:lnSpc>
                <a:spcPct val="120000"/>
              </a:lnSpc>
            </a:pPr>
            <a:r>
              <a:rPr lang="es-US" sz="2000"/>
              <a:t>Los requisitos de los sistemas de llamada única los establece cada estado.</a:t>
            </a:r>
          </a:p>
          <a:p>
            <a:pPr rtl="0">
              <a:lnSpc>
                <a:spcPct val="120000"/>
              </a:lnSpc>
            </a:pPr>
            <a:r>
              <a:rPr lang="es-US" sz="2000"/>
              <a:t>Los “centros de atención de llamada única” son una especie de central distribuidora.</a:t>
            </a:r>
          </a:p>
          <a:p>
            <a:pPr rtl="0">
              <a:lnSpc>
                <a:spcPct val="120000"/>
              </a:lnSpc>
            </a:pPr>
            <a:r>
              <a:rPr lang="es-US" sz="2000"/>
              <a:t>El propietario de las instalaciones de servicios públicos es responsable </a:t>
            </a:r>
            <a:br>
              <a:rPr lang="es-US" sz="2000"/>
            </a:br>
            <a:r>
              <a:rPr lang="es-US" sz="2000"/>
              <a:t>de señalizar las instalaciones subterráneas, ya sea con sus propios empleados o con un servicio de localización contratado.</a:t>
            </a:r>
            <a:endParaRPr lang="en-US" sz="2000" dirty="0"/>
          </a:p>
        </p:txBody>
      </p:sp>
      <p:sp>
        <p:nvSpPr>
          <p:cNvPr id="3" name="Text Placeholder 2">
            <a:extLst>
              <a:ext uri="{FF2B5EF4-FFF2-40B4-BE49-F238E27FC236}">
                <a16:creationId xmlns:a16="http://schemas.microsoft.com/office/drawing/2014/main" id="{6C4A537A-D83B-4EF7-97DD-0988D5C5908E}"/>
              </a:ext>
            </a:extLst>
          </p:cNvPr>
          <p:cNvSpPr>
            <a:spLocks noGrp="1"/>
          </p:cNvSpPr>
          <p:nvPr>
            <p:ph type="body" sz="quarter" idx="13"/>
          </p:nvPr>
        </p:nvSpPr>
        <p:spPr/>
        <p:txBody>
          <a:bodyPr rtlCol="0">
            <a:noAutofit/>
          </a:bodyPr>
          <a:lstStyle/>
          <a:p>
            <a:pPr rtl="0"/>
            <a:r>
              <a:rPr lang="es-US" sz="4000"/>
              <a:t>Localización y leyes sobre </a:t>
            </a:r>
            <a:br>
              <a:rPr lang="es-US" sz="4000"/>
            </a:br>
            <a:r>
              <a:rPr lang="es-US" sz="4000"/>
              <a:t>el número 811</a:t>
            </a:r>
          </a:p>
          <a:p>
            <a:pPr rtl="0"/>
            <a:r>
              <a:rPr lang="es-US" sz="4000"/>
              <a:t> </a:t>
            </a:r>
          </a:p>
        </p:txBody>
      </p:sp>
      <p:pic>
        <p:nvPicPr>
          <p:cNvPr id="6" name="Picture 5">
            <a:extLst>
              <a:ext uri="{FF2B5EF4-FFF2-40B4-BE49-F238E27FC236}">
                <a16:creationId xmlns:a16="http://schemas.microsoft.com/office/drawing/2014/main" id="{CC26669E-62D9-4834-85BC-772E88E9D1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83718" y="2203598"/>
            <a:ext cx="2450804" cy="2450804"/>
          </a:xfrm>
          <a:prstGeom prst="rect">
            <a:avLst/>
          </a:prstGeom>
        </p:spPr>
      </p:pic>
      <p:sp>
        <p:nvSpPr>
          <p:cNvPr id="7" name="Content Placeholder 3">
            <a:extLst>
              <a:ext uri="{FF2B5EF4-FFF2-40B4-BE49-F238E27FC236}">
                <a16:creationId xmlns:a16="http://schemas.microsoft.com/office/drawing/2014/main" id="{B8F4D4C1-7EF3-4E53-98AE-D92A524759CC}"/>
              </a:ext>
            </a:extLst>
          </p:cNvPr>
          <p:cNvSpPr>
            <a:spLocks noGrp="1"/>
          </p:cNvSpPr>
          <p:nvPr>
            <p:ph sz="quarter" idx="14"/>
          </p:nvPr>
        </p:nvSpPr>
        <p:spPr>
          <a:xfrm>
            <a:off x="668338" y="6508115"/>
            <a:ext cx="4333875" cy="246063"/>
          </a:xfrm>
        </p:spPr>
        <p:txBody>
          <a:bodyPr rtlCol="0"/>
          <a:lstStyle/>
          <a:p>
            <a:pPr rtl="0"/>
            <a:r>
              <a:rPr lang="es-US" sz="900"/>
              <a:t>Protección de servicios públicos</a:t>
            </a:r>
          </a:p>
        </p:txBody>
      </p:sp>
    </p:spTree>
    <p:extLst>
      <p:ext uri="{BB962C8B-B14F-4D97-AF65-F5344CB8AC3E}">
        <p14:creationId xmlns:p14="http://schemas.microsoft.com/office/powerpoint/2010/main" val="327138722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CF059A2C8F87C4DAC64B902968D45F3" ma:contentTypeVersion="17" ma:contentTypeDescription="Create a new document." ma:contentTypeScope="" ma:versionID="ec0af80dec7f47702ea3bf5d41db7be6">
  <xsd:schema xmlns:xsd="http://www.w3.org/2001/XMLSchema" xmlns:xs="http://www.w3.org/2001/XMLSchema" xmlns:p="http://schemas.microsoft.com/office/2006/metadata/properties" xmlns:ns2="422d50a2-91e8-4738-97cd-d5a6a9b90bb7" xmlns:ns3="1c9a19bd-b907-49a7-9695-f54f6a240b79" xmlns:ns4="0c302b92-b59a-446b-bb5d-23d5c6e9fb4f" targetNamespace="http://schemas.microsoft.com/office/2006/metadata/properties" ma:root="true" ma:fieldsID="dde7d5243250d96d20abf20682cd11ce" ns2:_="" ns3:_="" ns4:_="">
    <xsd:import namespace="422d50a2-91e8-4738-97cd-d5a6a9b90bb7"/>
    <xsd:import namespace="1c9a19bd-b907-49a7-9695-f54f6a240b79"/>
    <xsd:import namespace="0c302b92-b59a-446b-bb5d-23d5c6e9fb4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2d50a2-91e8-4738-97cd-d5a6a9b90b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ec17949-6c0e-45e8-b39e-0bd40c26b03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c9a19bd-b907-49a7-9695-f54f6a240b7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c302b92-b59a-446b-bb5d-23d5c6e9fb4f"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978bb0f1-19de-404f-af31-2f1f4229f3f6}" ma:internalName="TaxCatchAll" ma:showField="CatchAllData" ma:web="1c9a19bd-b907-49a7-9695-f54f6a240b7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1c9a19bd-b907-49a7-9695-f54f6a240b79">
      <UserInfo>
        <DisplayName/>
        <AccountId xsi:nil="true"/>
        <AccountType/>
      </UserInfo>
    </SharedWithUsers>
    <MediaLengthInSeconds xmlns="422d50a2-91e8-4738-97cd-d5a6a9b90bb7" xsi:nil="true"/>
    <TaxCatchAll xmlns="0c302b92-b59a-446b-bb5d-23d5c6e9fb4f" xsi:nil="true"/>
    <lcf76f155ced4ddcb4097134ff3c332f xmlns="422d50a2-91e8-4738-97cd-d5a6a9b90bb7">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C2873C0-6473-4554-978F-0C624091D7AD}"/>
</file>

<file path=customXml/itemProps2.xml><?xml version="1.0" encoding="utf-8"?>
<ds:datastoreItem xmlns:ds="http://schemas.openxmlformats.org/officeDocument/2006/customXml" ds:itemID="{031AA14B-9A1A-4EB6-A364-EA762763A18F}">
  <ds:schemaRefs>
    <ds:schemaRef ds:uri="http://schemas.microsoft.com/office/2006/metadata/properties"/>
    <ds:schemaRef ds:uri="http://schemas.microsoft.com/office/infopath/2007/PartnerControls"/>
    <ds:schemaRef ds:uri="1c9a19bd-b907-49a7-9695-f54f6a240b79"/>
    <ds:schemaRef ds:uri="422d50a2-91e8-4738-97cd-d5a6a9b90bb7"/>
  </ds:schemaRefs>
</ds:datastoreItem>
</file>

<file path=customXml/itemProps3.xml><?xml version="1.0" encoding="utf-8"?>
<ds:datastoreItem xmlns:ds="http://schemas.openxmlformats.org/officeDocument/2006/customXml" ds:itemID="{F4CB3F07-681F-444C-A6D7-1EA9CB0EB63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798</TotalTime>
  <Words>5674</Words>
  <Application>Microsoft Office PowerPoint</Application>
  <PresentationFormat>Widescreen</PresentationFormat>
  <Paragraphs>284</Paragraphs>
  <Slides>27</Slides>
  <Notes>15</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27</vt:i4>
      </vt:variant>
    </vt:vector>
  </HeadingPairs>
  <TitlesOfParts>
    <vt:vector size="37" baseType="lpstr">
      <vt:lpstr>Arial</vt:lpstr>
      <vt:lpstr>Poppins</vt:lpstr>
      <vt:lpstr>Times New Roman</vt:lpstr>
      <vt:lpstr>Nunito Light</vt:lpstr>
      <vt:lpstr>Nunito ExtraLight</vt:lpstr>
      <vt:lpstr>Calibri Light</vt:lpstr>
      <vt:lpstr>Symbol</vt:lpstr>
      <vt:lpstr>Nunito</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Emily Hoffman</dc:creator>
  <cp:lastModifiedBy>Nazia Shah</cp:lastModifiedBy>
  <cp:revision>91</cp:revision>
  <cp:lastPrinted>2020-03-03T16:06:55Z</cp:lastPrinted>
  <dcterms:created xsi:type="dcterms:W3CDTF">2019-05-30T18:50:33Z</dcterms:created>
  <dcterms:modified xsi:type="dcterms:W3CDTF">2022-03-03T21:07:03Z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0x0101007CF059A2C8F87C4DAC64B902968D45F3</vt:lpwstr>
  </property>
  <property fmtid="{D5CDD505-2E9C-101B-9397-08002B2CF9AE}" pid="3" name="Order">
    <vt:r8>5195400</vt:r8>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_ExtendedDescription">
    <vt:lpwstr/>
  </property>
  <property fmtid="{D5CDD505-2E9C-101B-9397-08002B2CF9AE}" pid="8" name="TriggerFlowInfo">
    <vt:lpwstr/>
  </property>
  <property fmtid="{D5CDD505-2E9C-101B-9397-08002B2CF9AE}" pid="9" name="xd_Signature">
    <vt:lpwstr/>
  </property>
</Properties>
</file>