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wmv" ContentType="video/x-ms-wmv"/>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49"/>
  </p:notesMasterIdLst>
  <p:handoutMasterIdLst>
    <p:handoutMasterId r:id="rId50"/>
  </p:handoutMasterIdLst>
  <p:sldIdLst>
    <p:sldId id="257" r:id="rId5"/>
    <p:sldId id="258" r:id="rId6"/>
    <p:sldId id="264" r:id="rId7"/>
    <p:sldId id="265" r:id="rId8"/>
    <p:sldId id="267" r:id="rId9"/>
    <p:sldId id="266" r:id="rId10"/>
    <p:sldId id="268" r:id="rId11"/>
    <p:sldId id="269" r:id="rId12"/>
    <p:sldId id="270" r:id="rId13"/>
    <p:sldId id="271" r:id="rId14"/>
    <p:sldId id="283" r:id="rId15"/>
    <p:sldId id="272" r:id="rId16"/>
    <p:sldId id="284" r:id="rId17"/>
    <p:sldId id="273" r:id="rId18"/>
    <p:sldId id="285" r:id="rId19"/>
    <p:sldId id="278" r:id="rId20"/>
    <p:sldId id="287" r:id="rId21"/>
    <p:sldId id="288" r:id="rId22"/>
    <p:sldId id="289" r:id="rId23"/>
    <p:sldId id="290" r:id="rId24"/>
    <p:sldId id="291" r:id="rId25"/>
    <p:sldId id="292" r:id="rId26"/>
    <p:sldId id="293" r:id="rId27"/>
    <p:sldId id="294" r:id="rId28"/>
    <p:sldId id="295" r:id="rId29"/>
    <p:sldId id="296" r:id="rId30"/>
    <p:sldId id="286" r:id="rId31"/>
    <p:sldId id="298" r:id="rId32"/>
    <p:sldId id="297" r:id="rId33"/>
    <p:sldId id="279" r:id="rId34"/>
    <p:sldId id="280" r:id="rId35"/>
    <p:sldId id="281" r:id="rId36"/>
    <p:sldId id="299" r:id="rId37"/>
    <p:sldId id="300" r:id="rId38"/>
    <p:sldId id="301" r:id="rId39"/>
    <p:sldId id="302" r:id="rId40"/>
    <p:sldId id="303" r:id="rId41"/>
    <p:sldId id="304" r:id="rId42"/>
    <p:sldId id="305" r:id="rId43"/>
    <p:sldId id="306" r:id="rId44"/>
    <p:sldId id="307" r:id="rId45"/>
    <p:sldId id="308" r:id="rId46"/>
    <p:sldId id="309" r:id="rId47"/>
    <p:sldId id="263" r:id="rId48"/>
  </p:sldIdLst>
  <p:sldSz cx="12192000" cy="6858000"/>
  <p:notesSz cx="6858000" cy="9144000"/>
  <p:embeddedFontLst>
    <p:embeddedFont>
      <p:font typeface="Calibri" panose="020F0502020204030204" pitchFamily="34" charset="0"/>
      <p:regular r:id="rId51"/>
      <p:bold r:id="rId52"/>
      <p:italic r:id="rId53"/>
      <p:boldItalic r:id="rId54"/>
    </p:embeddedFont>
    <p:embeddedFont>
      <p:font typeface="Nunito" panose="00000500000000000000" pitchFamily="2" charset="0"/>
      <p:regular r:id="rId55"/>
      <p:bold r:id="rId56"/>
      <p:italic r:id="rId57"/>
      <p:boldItalic r:id="rId58"/>
    </p:embeddedFont>
    <p:embeddedFont>
      <p:font typeface="Nunito ExtraLight" panose="00000300000000000000" pitchFamily="2" charset="0"/>
      <p:regular r:id="rId59"/>
      <p:italic r:id="rId60"/>
    </p:embeddedFont>
    <p:embeddedFont>
      <p:font typeface="Nunito Light" panose="00000400000000000000" pitchFamily="2" charset="0"/>
      <p:regular r:id="rId61"/>
      <p:italic r:id="rId62"/>
    </p:embeddedFont>
    <p:embeddedFont>
      <p:font typeface="Poppins" panose="00000500000000000000" pitchFamily="2" charset="0"/>
      <p:regular r:id="rId63"/>
      <p:bold r:id="rId64"/>
      <p:italic r:id="rId65"/>
      <p:boldItalic r:id="rId66"/>
    </p:embeddedFont>
    <p:embeddedFont>
      <p:font typeface="Verdana" panose="020B0604030504040204" pitchFamily="34" charset="0"/>
      <p:regular r:id="rId67"/>
      <p:bold r:id="rId68"/>
      <p:italic r:id="rId69"/>
      <p:boldItalic r:id="rId7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D32724-6C95-4490-8AC1-F2E8CF88735C}" v="3" dt="2020-02-24T16:52:25.3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312" autoAdjust="0"/>
  </p:normalViewPr>
  <p:slideViewPr>
    <p:cSldViewPr snapToGrid="0" snapToObjects="1">
      <p:cViewPr varScale="1">
        <p:scale>
          <a:sx n="97" d="100"/>
          <a:sy n="97" d="100"/>
        </p:scale>
        <p:origin x="768" y="84"/>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55" Type="http://schemas.openxmlformats.org/officeDocument/2006/relationships/font" Target="fonts/font5.fntdata"/><Relationship Id="rId63" Type="http://schemas.openxmlformats.org/officeDocument/2006/relationships/font" Target="fonts/font13.fntdata"/><Relationship Id="rId68" Type="http://schemas.openxmlformats.org/officeDocument/2006/relationships/font" Target="fonts/font18.fntdata"/><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font" Target="fonts/font3.fntdata"/><Relationship Id="rId58" Type="http://schemas.openxmlformats.org/officeDocument/2006/relationships/font" Target="fonts/font8.fntdata"/><Relationship Id="rId66" Type="http://schemas.openxmlformats.org/officeDocument/2006/relationships/font" Target="fonts/font16.fntdata"/><Relationship Id="rId7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57" Type="http://schemas.openxmlformats.org/officeDocument/2006/relationships/font" Target="fonts/font7.fntdata"/><Relationship Id="rId61"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font" Target="fonts/font2.fntdata"/><Relationship Id="rId60" Type="http://schemas.openxmlformats.org/officeDocument/2006/relationships/font" Target="fonts/font10.fntdata"/><Relationship Id="rId65" Type="http://schemas.openxmlformats.org/officeDocument/2006/relationships/font" Target="fonts/font15.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font" Target="fonts/font6.fntdata"/><Relationship Id="rId64" Type="http://schemas.openxmlformats.org/officeDocument/2006/relationships/font" Target="fonts/font14.fntdata"/><Relationship Id="rId69" Type="http://schemas.openxmlformats.org/officeDocument/2006/relationships/font" Target="fonts/font19.fntdata"/><Relationship Id="rId8" Type="http://schemas.openxmlformats.org/officeDocument/2006/relationships/slide" Target="slides/slide4.xml"/><Relationship Id="rId51" Type="http://schemas.openxmlformats.org/officeDocument/2006/relationships/font" Target="fonts/font1.fntdata"/><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9.fntdata"/><Relationship Id="rId67" Type="http://schemas.openxmlformats.org/officeDocument/2006/relationships/font" Target="fonts/font17.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font" Target="fonts/font4.fntdata"/><Relationship Id="rId62" Type="http://schemas.openxmlformats.org/officeDocument/2006/relationships/font" Target="fonts/font12.fntdata"/><Relationship Id="rId70" Type="http://schemas.openxmlformats.org/officeDocument/2006/relationships/font" Target="fonts/font20.fnt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10ED9E89-735B-434D-ACEA-ADDC59959D7D}"/>
    <pc:docChg chg="custSel modSld">
      <pc:chgData name="Nazia Shah" userId="834fe6aa-7260-4947-9af5-9af74eff913c" providerId="ADAL" clId="{10ED9E89-735B-434D-ACEA-ADDC59959D7D}" dt="2020-02-05T19:54:42.730" v="259" actId="14100"/>
      <pc:docMkLst>
        <pc:docMk/>
      </pc:docMkLst>
      <pc:sldChg chg="modSp">
        <pc:chgData name="Nazia Shah" userId="834fe6aa-7260-4947-9af5-9af74eff913c" providerId="ADAL" clId="{10ED9E89-735B-434D-ACEA-ADDC59959D7D}" dt="2020-02-03T13:25:13.645" v="0" actId="207"/>
        <pc:sldMkLst>
          <pc:docMk/>
          <pc:sldMk cId="2949312402" sldId="257"/>
        </pc:sldMkLst>
        <pc:spChg chg="mod">
          <ac:chgData name="Nazia Shah" userId="834fe6aa-7260-4947-9af5-9af74eff913c" providerId="ADAL" clId="{10ED9E89-735B-434D-ACEA-ADDC59959D7D}" dt="2020-02-03T13:25:13.645" v="0" actId="207"/>
          <ac:spMkLst>
            <pc:docMk/>
            <pc:sldMk cId="2949312402" sldId="257"/>
            <ac:spMk id="5" creationId="{BD2F0370-A462-EA47-A926-2777BBA4F2A5}"/>
          </ac:spMkLst>
        </pc:spChg>
      </pc:sldChg>
      <pc:sldChg chg="addSp modSp">
        <pc:chgData name="Nazia Shah" userId="834fe6aa-7260-4947-9af5-9af74eff913c" providerId="ADAL" clId="{10ED9E89-735B-434D-ACEA-ADDC59959D7D}" dt="2020-02-03T13:30:42.997" v="39" actId="1076"/>
        <pc:sldMkLst>
          <pc:docMk/>
          <pc:sldMk cId="2521712306" sldId="264"/>
        </pc:sldMkLst>
        <pc:spChg chg="add mod">
          <ac:chgData name="Nazia Shah" userId="834fe6aa-7260-4947-9af5-9af74eff913c" providerId="ADAL" clId="{10ED9E89-735B-434D-ACEA-ADDC59959D7D}" dt="2020-02-03T13:28:51.626" v="20" actId="1035"/>
          <ac:spMkLst>
            <pc:docMk/>
            <pc:sldMk cId="2521712306" sldId="264"/>
            <ac:spMk id="7" creationId="{97FDC3EA-417A-4D67-8C48-26A973CFDC54}"/>
          </ac:spMkLst>
        </pc:spChg>
        <pc:spChg chg="add mod">
          <ac:chgData name="Nazia Shah" userId="834fe6aa-7260-4947-9af5-9af74eff913c" providerId="ADAL" clId="{10ED9E89-735B-434D-ACEA-ADDC59959D7D}" dt="2020-02-03T13:30:05.740" v="32" actId="1076"/>
          <ac:spMkLst>
            <pc:docMk/>
            <pc:sldMk cId="2521712306" sldId="264"/>
            <ac:spMk id="8" creationId="{AD499321-68A2-4976-9179-6B43E9DA23C2}"/>
          </ac:spMkLst>
        </pc:spChg>
        <pc:spChg chg="add mod">
          <ac:chgData name="Nazia Shah" userId="834fe6aa-7260-4947-9af5-9af74eff913c" providerId="ADAL" clId="{10ED9E89-735B-434D-ACEA-ADDC59959D7D}" dt="2020-02-03T13:30:42.997" v="39" actId="1076"/>
          <ac:spMkLst>
            <pc:docMk/>
            <pc:sldMk cId="2521712306" sldId="264"/>
            <ac:spMk id="13" creationId="{0E1D35AE-E34A-4326-9536-C60329C0A8F0}"/>
          </ac:spMkLst>
        </pc:spChg>
        <pc:picChg chg="mod">
          <ac:chgData name="Nazia Shah" userId="834fe6aa-7260-4947-9af5-9af74eff913c" providerId="ADAL" clId="{10ED9E89-735B-434D-ACEA-ADDC59959D7D}" dt="2020-02-03T13:30:15.174" v="34" actId="14100"/>
          <ac:picMkLst>
            <pc:docMk/>
            <pc:sldMk cId="2521712306" sldId="264"/>
            <ac:picMk id="10" creationId="{EF50CB25-6330-48E2-98CA-65B51DF81215}"/>
          </ac:picMkLst>
        </pc:picChg>
        <pc:picChg chg="mod">
          <ac:chgData name="Nazia Shah" userId="834fe6aa-7260-4947-9af5-9af74eff913c" providerId="ADAL" clId="{10ED9E89-735B-434D-ACEA-ADDC59959D7D}" dt="2020-02-03T13:28:54.706" v="21" actId="14100"/>
          <ac:picMkLst>
            <pc:docMk/>
            <pc:sldMk cId="2521712306" sldId="264"/>
            <ac:picMk id="11" creationId="{03CC2BBB-B4C6-450B-BF4C-B8C0872907CD}"/>
          </ac:picMkLst>
        </pc:picChg>
      </pc:sldChg>
      <pc:sldChg chg="modSp">
        <pc:chgData name="Nazia Shah" userId="834fe6aa-7260-4947-9af5-9af74eff913c" providerId="ADAL" clId="{10ED9E89-735B-434D-ACEA-ADDC59959D7D}" dt="2020-02-05T19:51:55.242" v="249" actId="14100"/>
        <pc:sldMkLst>
          <pc:docMk/>
          <pc:sldMk cId="136316679" sldId="267"/>
        </pc:sldMkLst>
        <pc:spChg chg="mod">
          <ac:chgData name="Nazia Shah" userId="834fe6aa-7260-4947-9af5-9af74eff913c" providerId="ADAL" clId="{10ED9E89-735B-434D-ACEA-ADDC59959D7D}" dt="2020-02-05T19:51:55.242" v="249" actId="14100"/>
          <ac:spMkLst>
            <pc:docMk/>
            <pc:sldMk cId="136316679" sldId="267"/>
            <ac:spMk id="2" creationId="{893BEBBD-5E97-E748-AB97-47C407B4E351}"/>
          </ac:spMkLst>
        </pc:spChg>
      </pc:sldChg>
      <pc:sldChg chg="modSp">
        <pc:chgData name="Nazia Shah" userId="834fe6aa-7260-4947-9af5-9af74eff913c" providerId="ADAL" clId="{10ED9E89-735B-434D-ACEA-ADDC59959D7D}" dt="2020-02-03T13:31:29.534" v="40"/>
        <pc:sldMkLst>
          <pc:docMk/>
          <pc:sldMk cId="3741192102" sldId="268"/>
        </pc:sldMkLst>
        <pc:spChg chg="mod">
          <ac:chgData name="Nazia Shah" userId="834fe6aa-7260-4947-9af5-9af74eff913c" providerId="ADAL" clId="{10ED9E89-735B-434D-ACEA-ADDC59959D7D}" dt="2020-02-03T13:31:29.534" v="40"/>
          <ac:spMkLst>
            <pc:docMk/>
            <pc:sldMk cId="3741192102" sldId="268"/>
            <ac:spMk id="2" creationId="{893BEBBD-5E97-E748-AB97-47C407B4E351}"/>
          </ac:spMkLst>
        </pc:spChg>
      </pc:sldChg>
      <pc:sldChg chg="addSp modSp">
        <pc:chgData name="Nazia Shah" userId="834fe6aa-7260-4947-9af5-9af74eff913c" providerId="ADAL" clId="{10ED9E89-735B-434D-ACEA-ADDC59959D7D}" dt="2020-02-03T13:36:55.071" v="62" actId="1076"/>
        <pc:sldMkLst>
          <pc:docMk/>
          <pc:sldMk cId="2087025561" sldId="272"/>
        </pc:sldMkLst>
        <pc:spChg chg="add mod">
          <ac:chgData name="Nazia Shah" userId="834fe6aa-7260-4947-9af5-9af74eff913c" providerId="ADAL" clId="{10ED9E89-735B-434D-ACEA-ADDC59959D7D}" dt="2020-02-03T13:36:55.071" v="62" actId="1076"/>
          <ac:spMkLst>
            <pc:docMk/>
            <pc:sldMk cId="2087025561" sldId="272"/>
            <ac:spMk id="7" creationId="{81C7D7B5-B347-4323-A8CF-EFD7B2ACEAC6}"/>
          </ac:spMkLst>
        </pc:spChg>
      </pc:sldChg>
      <pc:sldChg chg="addSp modSp">
        <pc:chgData name="Nazia Shah" userId="834fe6aa-7260-4947-9af5-9af74eff913c" providerId="ADAL" clId="{10ED9E89-735B-434D-ACEA-ADDC59959D7D}" dt="2020-02-03T13:40:00.517" v="105" actId="1035"/>
        <pc:sldMkLst>
          <pc:docMk/>
          <pc:sldMk cId="2402265979" sldId="273"/>
        </pc:sldMkLst>
        <pc:spChg chg="add mod">
          <ac:chgData name="Nazia Shah" userId="834fe6aa-7260-4947-9af5-9af74eff913c" providerId="ADAL" clId="{10ED9E89-735B-434D-ACEA-ADDC59959D7D}" dt="2020-02-03T13:40:00.517" v="105" actId="1035"/>
          <ac:spMkLst>
            <pc:docMk/>
            <pc:sldMk cId="2402265979" sldId="273"/>
            <ac:spMk id="6" creationId="{582D672C-FC6C-4BFC-B5F2-AE698F0255AD}"/>
          </ac:spMkLst>
        </pc:spChg>
        <pc:spChg chg="mod">
          <ac:chgData name="Nazia Shah" userId="834fe6aa-7260-4947-9af5-9af74eff913c" providerId="ADAL" clId="{10ED9E89-735B-434D-ACEA-ADDC59959D7D}" dt="2020-02-03T13:39:53.502" v="96" actId="1076"/>
          <ac:spMkLst>
            <pc:docMk/>
            <pc:sldMk cId="2402265979" sldId="273"/>
            <ac:spMk id="8" creationId="{CF782CC5-2DF2-47C3-B2C6-C52CDD5086D8}"/>
          </ac:spMkLst>
        </pc:spChg>
      </pc:sldChg>
      <pc:sldChg chg="addSp modSp">
        <pc:chgData name="Nazia Shah" userId="834fe6aa-7260-4947-9af5-9af74eff913c" providerId="ADAL" clId="{10ED9E89-735B-434D-ACEA-ADDC59959D7D}" dt="2020-02-03T13:52:07.233" v="245" actId="1076"/>
        <pc:sldMkLst>
          <pc:docMk/>
          <pc:sldMk cId="1282652064" sldId="279"/>
        </pc:sldMkLst>
        <pc:spChg chg="add mod">
          <ac:chgData name="Nazia Shah" userId="834fe6aa-7260-4947-9af5-9af74eff913c" providerId="ADAL" clId="{10ED9E89-735B-434D-ACEA-ADDC59959D7D}" dt="2020-02-03T13:49:21.993" v="203" actId="1076"/>
          <ac:spMkLst>
            <pc:docMk/>
            <pc:sldMk cId="1282652064" sldId="279"/>
            <ac:spMk id="12" creationId="{83143527-1DBD-448E-A8DE-07859CD6BF98}"/>
          </ac:spMkLst>
        </pc:spChg>
        <pc:spChg chg="add mod">
          <ac:chgData name="Nazia Shah" userId="834fe6aa-7260-4947-9af5-9af74eff913c" providerId="ADAL" clId="{10ED9E89-735B-434D-ACEA-ADDC59959D7D}" dt="2020-02-03T13:51:39.657" v="238" actId="1076"/>
          <ac:spMkLst>
            <pc:docMk/>
            <pc:sldMk cId="1282652064" sldId="279"/>
            <ac:spMk id="13" creationId="{A5604057-1611-48C3-B25F-AD063B6601D1}"/>
          </ac:spMkLst>
        </pc:spChg>
        <pc:spChg chg="add mod">
          <ac:chgData name="Nazia Shah" userId="834fe6aa-7260-4947-9af5-9af74eff913c" providerId="ADAL" clId="{10ED9E89-735B-434D-ACEA-ADDC59959D7D}" dt="2020-02-03T13:51:12.401" v="230" actId="1076"/>
          <ac:spMkLst>
            <pc:docMk/>
            <pc:sldMk cId="1282652064" sldId="279"/>
            <ac:spMk id="14" creationId="{9ED9E36C-2714-440C-97A6-DDAF0EA07225}"/>
          </ac:spMkLst>
        </pc:spChg>
        <pc:spChg chg="add mod">
          <ac:chgData name="Nazia Shah" userId="834fe6aa-7260-4947-9af5-9af74eff913c" providerId="ADAL" clId="{10ED9E89-735B-434D-ACEA-ADDC59959D7D}" dt="2020-02-03T13:51:45.514" v="239" actId="1076"/>
          <ac:spMkLst>
            <pc:docMk/>
            <pc:sldMk cId="1282652064" sldId="279"/>
            <ac:spMk id="15" creationId="{9B5795CD-38EC-428E-834F-4E665A38A111}"/>
          </ac:spMkLst>
        </pc:spChg>
        <pc:spChg chg="add mod">
          <ac:chgData name="Nazia Shah" userId="834fe6aa-7260-4947-9af5-9af74eff913c" providerId="ADAL" clId="{10ED9E89-735B-434D-ACEA-ADDC59959D7D}" dt="2020-02-03T13:52:07.233" v="245" actId="1076"/>
          <ac:spMkLst>
            <pc:docMk/>
            <pc:sldMk cId="1282652064" sldId="279"/>
            <ac:spMk id="16" creationId="{036DA663-B349-48EB-A3C7-B9F6DE4F40C2}"/>
          </ac:spMkLst>
        </pc:spChg>
        <pc:picChg chg="mod">
          <ac:chgData name="Nazia Shah" userId="834fe6aa-7260-4947-9af5-9af74eff913c" providerId="ADAL" clId="{10ED9E89-735B-434D-ACEA-ADDC59959D7D}" dt="2020-02-03T13:48:59.279" v="196" actId="1076"/>
          <ac:picMkLst>
            <pc:docMk/>
            <pc:sldMk cId="1282652064" sldId="279"/>
            <ac:picMk id="7" creationId="{D703923A-382B-417A-B02C-E97B9BA47644}"/>
          </ac:picMkLst>
        </pc:picChg>
        <pc:picChg chg="mod">
          <ac:chgData name="Nazia Shah" userId="834fe6aa-7260-4947-9af5-9af74eff913c" providerId="ADAL" clId="{10ED9E89-735B-434D-ACEA-ADDC59959D7D}" dt="2020-02-03T13:48:57.055" v="195" actId="1076"/>
          <ac:picMkLst>
            <pc:docMk/>
            <pc:sldMk cId="1282652064" sldId="279"/>
            <ac:picMk id="8" creationId="{18E3811F-CE28-4458-AE1C-3234F744531A}"/>
          </ac:picMkLst>
        </pc:picChg>
        <pc:picChg chg="mod">
          <ac:chgData name="Nazia Shah" userId="834fe6aa-7260-4947-9af5-9af74eff913c" providerId="ADAL" clId="{10ED9E89-735B-434D-ACEA-ADDC59959D7D}" dt="2020-02-03T13:50:44.257" v="226" actId="1076"/>
          <ac:picMkLst>
            <pc:docMk/>
            <pc:sldMk cId="1282652064" sldId="279"/>
            <ac:picMk id="9" creationId="{BB4EDC37-56C0-4134-B38A-505D99ACE986}"/>
          </ac:picMkLst>
        </pc:picChg>
        <pc:picChg chg="mod">
          <ac:chgData name="Nazia Shah" userId="834fe6aa-7260-4947-9af5-9af74eff913c" providerId="ADAL" clId="{10ED9E89-735B-434D-ACEA-ADDC59959D7D}" dt="2020-02-03T13:49:02.311" v="197" actId="1076"/>
          <ac:picMkLst>
            <pc:docMk/>
            <pc:sldMk cId="1282652064" sldId="279"/>
            <ac:picMk id="10" creationId="{216C7A4A-00B0-40F7-8323-0058BA2938E5}"/>
          </ac:picMkLst>
        </pc:picChg>
        <pc:picChg chg="mod">
          <ac:chgData name="Nazia Shah" userId="834fe6aa-7260-4947-9af5-9af74eff913c" providerId="ADAL" clId="{10ED9E89-735B-434D-ACEA-ADDC59959D7D}" dt="2020-02-03T13:50:45.904" v="227" actId="1076"/>
          <ac:picMkLst>
            <pc:docMk/>
            <pc:sldMk cId="1282652064" sldId="279"/>
            <ac:picMk id="11" creationId="{E38A251E-38A6-44F1-ACDE-11B6FD47D75D}"/>
          </ac:picMkLst>
        </pc:picChg>
      </pc:sldChg>
      <pc:sldChg chg="addSp modSp">
        <pc:chgData name="Nazia Shah" userId="834fe6aa-7260-4947-9af5-9af74eff913c" providerId="ADAL" clId="{10ED9E89-735B-434D-ACEA-ADDC59959D7D}" dt="2020-02-03T13:36:03.400" v="56" actId="14100"/>
        <pc:sldMkLst>
          <pc:docMk/>
          <pc:sldMk cId="1363936970" sldId="283"/>
        </pc:sldMkLst>
        <pc:spChg chg="add mod">
          <ac:chgData name="Nazia Shah" userId="834fe6aa-7260-4947-9af5-9af74eff913c" providerId="ADAL" clId="{10ED9E89-735B-434D-ACEA-ADDC59959D7D}" dt="2020-02-03T13:35:09.576" v="46" actId="14100"/>
          <ac:spMkLst>
            <pc:docMk/>
            <pc:sldMk cId="1363936970" sldId="283"/>
            <ac:spMk id="7" creationId="{B67F54C8-F92D-413F-B575-65311794DA2A}"/>
          </ac:spMkLst>
        </pc:spChg>
        <pc:spChg chg="add mod">
          <ac:chgData name="Nazia Shah" userId="834fe6aa-7260-4947-9af5-9af74eff913c" providerId="ADAL" clId="{10ED9E89-735B-434D-ACEA-ADDC59959D7D}" dt="2020-02-03T13:36:03.400" v="56" actId="14100"/>
          <ac:spMkLst>
            <pc:docMk/>
            <pc:sldMk cId="1363936970" sldId="283"/>
            <ac:spMk id="11" creationId="{FDDD3C16-6152-43D7-89E9-8794B4794757}"/>
          </ac:spMkLst>
        </pc:spChg>
        <pc:spChg chg="add mod">
          <ac:chgData name="Nazia Shah" userId="834fe6aa-7260-4947-9af5-9af74eff913c" providerId="ADAL" clId="{10ED9E89-735B-434D-ACEA-ADDC59959D7D}" dt="2020-02-03T13:35:46.232" v="55" actId="14100"/>
          <ac:spMkLst>
            <pc:docMk/>
            <pc:sldMk cId="1363936970" sldId="283"/>
            <ac:spMk id="13" creationId="{B6156604-63A1-4303-A360-9A49E36169FC}"/>
          </ac:spMkLst>
        </pc:spChg>
      </pc:sldChg>
      <pc:sldChg chg="addSp modSp">
        <pc:chgData name="Nazia Shah" userId="834fe6aa-7260-4947-9af5-9af74eff913c" providerId="ADAL" clId="{10ED9E89-735B-434D-ACEA-ADDC59959D7D}" dt="2020-02-03T13:37:58.375" v="71" actId="1076"/>
        <pc:sldMkLst>
          <pc:docMk/>
          <pc:sldMk cId="1859316008" sldId="284"/>
        </pc:sldMkLst>
        <pc:spChg chg="add mod">
          <ac:chgData name="Nazia Shah" userId="834fe6aa-7260-4947-9af5-9af74eff913c" providerId="ADAL" clId="{10ED9E89-735B-434D-ACEA-ADDC59959D7D}" dt="2020-02-03T13:37:58.375" v="71" actId="1076"/>
          <ac:spMkLst>
            <pc:docMk/>
            <pc:sldMk cId="1859316008" sldId="284"/>
            <ac:spMk id="5" creationId="{B6A13FF3-9ADC-4328-8441-A977BCF773F3}"/>
          </ac:spMkLst>
        </pc:spChg>
      </pc:sldChg>
      <pc:sldChg chg="modSp">
        <pc:chgData name="Nazia Shah" userId="834fe6aa-7260-4947-9af5-9af74eff913c" providerId="ADAL" clId="{10ED9E89-735B-434D-ACEA-ADDC59959D7D}" dt="2020-02-05T19:54:42.730" v="259" actId="14100"/>
        <pc:sldMkLst>
          <pc:docMk/>
          <pc:sldMk cId="3899901939" sldId="286"/>
        </pc:sldMkLst>
        <pc:spChg chg="mod">
          <ac:chgData name="Nazia Shah" userId="834fe6aa-7260-4947-9af5-9af74eff913c" providerId="ADAL" clId="{10ED9E89-735B-434D-ACEA-ADDC59959D7D}" dt="2020-02-05T19:54:42.730" v="259" actId="14100"/>
          <ac:spMkLst>
            <pc:docMk/>
            <pc:sldMk cId="3899901939" sldId="286"/>
            <ac:spMk id="2" creationId="{893BEBBD-5E97-E748-AB97-47C407B4E351}"/>
          </ac:spMkLst>
        </pc:spChg>
      </pc:sldChg>
      <pc:sldChg chg="addSp modSp">
        <pc:chgData name="Nazia Shah" userId="834fe6aa-7260-4947-9af5-9af74eff913c" providerId="ADAL" clId="{10ED9E89-735B-434D-ACEA-ADDC59959D7D}" dt="2020-02-05T19:53:51.811" v="256" actId="113"/>
        <pc:sldMkLst>
          <pc:docMk/>
          <pc:sldMk cId="537202303" sldId="290"/>
        </pc:sldMkLst>
        <pc:spChg chg="add mod">
          <ac:chgData name="Nazia Shah" userId="834fe6aa-7260-4947-9af5-9af74eff913c" providerId="ADAL" clId="{10ED9E89-735B-434D-ACEA-ADDC59959D7D}" dt="2020-02-05T19:53:51.811" v="256" actId="113"/>
          <ac:spMkLst>
            <pc:docMk/>
            <pc:sldMk cId="537202303" sldId="290"/>
            <ac:spMk id="6" creationId="{93E25524-BF8C-43FD-9079-BA9399FE5A04}"/>
          </ac:spMkLst>
        </pc:spChg>
      </pc:sldChg>
      <pc:sldChg chg="addSp modSp">
        <pc:chgData name="Nazia Shah" userId="834fe6aa-7260-4947-9af5-9af74eff913c" providerId="ADAL" clId="{10ED9E89-735B-434D-ACEA-ADDC59959D7D}" dt="2020-02-03T13:44:08.802" v="135" actId="14100"/>
        <pc:sldMkLst>
          <pc:docMk/>
          <pc:sldMk cId="763247095" sldId="292"/>
        </pc:sldMkLst>
        <pc:spChg chg="add mod">
          <ac:chgData name="Nazia Shah" userId="834fe6aa-7260-4947-9af5-9af74eff913c" providerId="ADAL" clId="{10ED9E89-735B-434D-ACEA-ADDC59959D7D}" dt="2020-02-03T13:44:08.802" v="135" actId="14100"/>
          <ac:spMkLst>
            <pc:docMk/>
            <pc:sldMk cId="763247095" sldId="292"/>
            <ac:spMk id="6" creationId="{CF39628C-3653-466E-BE37-9B832997B9A4}"/>
          </ac:spMkLst>
        </pc:spChg>
      </pc:sldChg>
      <pc:sldChg chg="modSp">
        <pc:chgData name="Nazia Shah" userId="834fe6aa-7260-4947-9af5-9af74eff913c" providerId="ADAL" clId="{10ED9E89-735B-434D-ACEA-ADDC59959D7D}" dt="2020-02-05T19:54:28.449" v="258" actId="14100"/>
        <pc:sldMkLst>
          <pc:docMk/>
          <pc:sldMk cId="2411195822" sldId="293"/>
        </pc:sldMkLst>
        <pc:spChg chg="mod">
          <ac:chgData name="Nazia Shah" userId="834fe6aa-7260-4947-9af5-9af74eff913c" providerId="ADAL" clId="{10ED9E89-735B-434D-ACEA-ADDC59959D7D}" dt="2020-02-05T19:54:28.449" v="258" actId="14100"/>
          <ac:spMkLst>
            <pc:docMk/>
            <pc:sldMk cId="2411195822" sldId="293"/>
            <ac:spMk id="2" creationId="{893BEBBD-5E97-E748-AB97-47C407B4E351}"/>
          </ac:spMkLst>
        </pc:spChg>
      </pc:sldChg>
      <pc:sldChg chg="modSp">
        <pc:chgData name="Nazia Shah" userId="834fe6aa-7260-4947-9af5-9af74eff913c" providerId="ADAL" clId="{10ED9E89-735B-434D-ACEA-ADDC59959D7D}" dt="2020-02-03T13:46:16.828" v="169" actId="20577"/>
        <pc:sldMkLst>
          <pc:docMk/>
          <pc:sldMk cId="1579738174" sldId="295"/>
        </pc:sldMkLst>
        <pc:spChg chg="mod">
          <ac:chgData name="Nazia Shah" userId="834fe6aa-7260-4947-9af5-9af74eff913c" providerId="ADAL" clId="{10ED9E89-735B-434D-ACEA-ADDC59959D7D}" dt="2020-02-03T13:46:16.828" v="169" actId="20577"/>
          <ac:spMkLst>
            <pc:docMk/>
            <pc:sldMk cId="1579738174" sldId="295"/>
            <ac:spMk id="2" creationId="{893BEBBD-5E97-E748-AB97-47C407B4E351}"/>
          </ac:spMkLst>
        </pc:spChg>
      </pc:sldChg>
      <pc:sldChg chg="addSp modSp">
        <pc:chgData name="Nazia Shah" userId="834fe6aa-7260-4947-9af5-9af74eff913c" providerId="ADAL" clId="{10ED9E89-735B-434D-ACEA-ADDC59959D7D}" dt="2020-02-03T13:47:35.845" v="189" actId="20577"/>
        <pc:sldMkLst>
          <pc:docMk/>
          <pc:sldMk cId="2363942198" sldId="298"/>
        </pc:sldMkLst>
        <pc:spChg chg="add mod">
          <ac:chgData name="Nazia Shah" userId="834fe6aa-7260-4947-9af5-9af74eff913c" providerId="ADAL" clId="{10ED9E89-735B-434D-ACEA-ADDC59959D7D}" dt="2020-02-03T13:47:35.845" v="189" actId="20577"/>
          <ac:spMkLst>
            <pc:docMk/>
            <pc:sldMk cId="2363942198" sldId="298"/>
            <ac:spMk id="6" creationId="{3DCCB9FD-3993-43DD-99A7-8AE4C14540B7}"/>
          </ac:spMkLst>
        </pc:spChg>
        <pc:picChg chg="mod">
          <ac:chgData name="Nazia Shah" userId="834fe6aa-7260-4947-9af5-9af74eff913c" providerId="ADAL" clId="{10ED9E89-735B-434D-ACEA-ADDC59959D7D}" dt="2020-02-03T13:46:52.636" v="171" actId="14100"/>
          <ac:picMkLst>
            <pc:docMk/>
            <pc:sldMk cId="2363942198" sldId="298"/>
            <ac:picMk id="5" creationId="{8F76EB98-5B0B-4E61-832E-9B5432ED0F1C}"/>
          </ac:picMkLst>
        </pc:picChg>
      </pc:sldChg>
      <pc:sldChg chg="modSp">
        <pc:chgData name="Nazia Shah" userId="834fe6aa-7260-4947-9af5-9af74eff913c" providerId="ADAL" clId="{10ED9E89-735B-434D-ACEA-ADDC59959D7D}" dt="2020-02-03T13:52:41.434" v="247" actId="27636"/>
        <pc:sldMkLst>
          <pc:docMk/>
          <pc:sldMk cId="1782960989" sldId="299"/>
        </pc:sldMkLst>
        <pc:spChg chg="mod">
          <ac:chgData name="Nazia Shah" userId="834fe6aa-7260-4947-9af5-9af74eff913c" providerId="ADAL" clId="{10ED9E89-735B-434D-ACEA-ADDC59959D7D}" dt="2020-02-03T13:52:41.434" v="247" actId="27636"/>
          <ac:spMkLst>
            <pc:docMk/>
            <pc:sldMk cId="1782960989" sldId="299"/>
            <ac:spMk id="10" creationId="{BA41B8A5-8AE7-415F-BC6E-F6B0F9B87956}"/>
          </ac:spMkLst>
        </pc:spChg>
      </pc:sldChg>
      <pc:sldChg chg="modSp">
        <pc:chgData name="Nazia Shah" userId="834fe6aa-7260-4947-9af5-9af74eff913c" providerId="ADAL" clId="{10ED9E89-735B-434D-ACEA-ADDC59959D7D}" dt="2020-02-03T13:53:07.881" v="248"/>
        <pc:sldMkLst>
          <pc:docMk/>
          <pc:sldMk cId="1806861009" sldId="302"/>
        </pc:sldMkLst>
        <pc:spChg chg="mod">
          <ac:chgData name="Nazia Shah" userId="834fe6aa-7260-4947-9af5-9af74eff913c" providerId="ADAL" clId="{10ED9E89-735B-434D-ACEA-ADDC59959D7D}" dt="2020-02-03T13:53:07.881" v="248"/>
          <ac:spMkLst>
            <pc:docMk/>
            <pc:sldMk cId="1806861009" sldId="302"/>
            <ac:spMk id="3" creationId="{8689C92E-9F3A-9346-92F1-1D53CD9CBAFC}"/>
          </ac:spMkLst>
        </pc:spChg>
      </pc:sldChg>
    </pc:docChg>
  </pc:docChgLst>
  <pc:docChgLst>
    <pc:chgData name="Nazia Shah" userId="834fe6aa-7260-4947-9af5-9af74eff913c" providerId="ADAL" clId="{F5D32724-6C95-4490-8AC1-F2E8CF88735C}"/>
    <pc:docChg chg="undo custSel modSld">
      <pc:chgData name="Nazia Shah" userId="834fe6aa-7260-4947-9af5-9af74eff913c" providerId="ADAL" clId="{F5D32724-6C95-4490-8AC1-F2E8CF88735C}" dt="2020-02-24T16:52:27.230" v="14" actId="20577"/>
      <pc:docMkLst>
        <pc:docMk/>
      </pc:docMkLst>
      <pc:sldChg chg="modSp">
        <pc:chgData name="Nazia Shah" userId="834fe6aa-7260-4947-9af5-9af74eff913c" providerId="ADAL" clId="{F5D32724-6C95-4490-8AC1-F2E8CF88735C}" dt="2020-02-24T16:52:27.230" v="14" actId="20577"/>
        <pc:sldMkLst>
          <pc:docMk/>
          <pc:sldMk cId="215787242" sldId="309"/>
        </pc:sldMkLst>
        <pc:spChg chg="mod">
          <ac:chgData name="Nazia Shah" userId="834fe6aa-7260-4947-9af5-9af74eff913c" providerId="ADAL" clId="{F5D32724-6C95-4490-8AC1-F2E8CF88735C}" dt="2020-02-24T16:52:27.230" v="14" actId="20577"/>
          <ac:spMkLst>
            <pc:docMk/>
            <pc:sldMk cId="215787242" sldId="309"/>
            <ac:spMk id="2" creationId="{893BEBBD-5E97-E748-AB97-47C407B4E351}"/>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2/24/2020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803A15-840C-4864-929A-F06A73EFEF9E}" type="datetimeFigureOut">
              <a:rPr lang="en-US" smtClean="0"/>
              <a:t>2/24/2020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sz="1200" dirty="0"/>
              <a:t>These are the topics that will be covered in more detail later in this module. </a:t>
            </a:r>
          </a:p>
          <a:p>
            <a:endParaRPr lang="en-US" altLang="en-US" sz="1200" dirty="0"/>
          </a:p>
          <a:p>
            <a:r>
              <a:rPr lang="en-US" altLang="en-US" sz="1200" b="1" dirty="0"/>
              <a:t>Can anyone think of other conditions that can affect operations? </a:t>
            </a:r>
          </a:p>
          <a:p>
            <a:pPr marL="274680" indent="-274680">
              <a:buFont typeface="Arial" panose="020B0604020202020204" pitchFamily="34" charset="0"/>
              <a:buChar char="•"/>
            </a:pPr>
            <a:r>
              <a:rPr lang="en-US" altLang="en-US" sz="1200" b="1" dirty="0"/>
              <a:t>Logistics (i.e., multiple mobilizations). Requires backwards planning (~2 weeks out) to bring in a crane @ certain time/place. Preplanning is essential)</a:t>
            </a:r>
          </a:p>
          <a:p>
            <a:pPr marL="274680" indent="-274680">
              <a:buFont typeface="Arial" panose="020B0604020202020204" pitchFamily="34" charset="0"/>
              <a:buChar char="•"/>
            </a:pPr>
            <a:r>
              <a:rPr lang="en-US" altLang="en-US" sz="1200" b="1" dirty="0"/>
              <a:t>Time pressure</a:t>
            </a:r>
          </a:p>
          <a:p>
            <a:endParaRPr lang="en-US" altLang="en-US" sz="1200" b="1" dirty="0"/>
          </a:p>
          <a:p>
            <a:r>
              <a:rPr lang="en-US" altLang="en-US" sz="1200" b="1" dirty="0"/>
              <a:t>: What is the greatest hazard, in your opinion?</a:t>
            </a:r>
          </a:p>
        </p:txBody>
      </p:sp>
      <p:sp>
        <p:nvSpPr>
          <p:cNvPr id="4" name="Slide Number Placeholder 3"/>
          <p:cNvSpPr>
            <a:spLocks noGrp="1"/>
          </p:cNvSpPr>
          <p:nvPr>
            <p:ph type="sldNum" sz="quarter" idx="5"/>
          </p:nvPr>
        </p:nvSpPr>
        <p:spPr/>
        <p:txBody>
          <a:bodyPr/>
          <a:lstStyle/>
          <a:p>
            <a:fld id="{B8AA386B-B6B5-42CE-ACEC-E6B690E940F8}" type="slidenum">
              <a:rPr lang="en-US" smtClean="0"/>
              <a:t>4</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This provision is conditional</a:t>
            </a:r>
          </a:p>
          <a:p>
            <a:pPr marL="285708" indent="-285708">
              <a:buFontTx/>
              <a:buChar char="-"/>
            </a:pPr>
            <a:r>
              <a:rPr lang="en-US" sz="1200" dirty="0"/>
              <a:t>“when site constraints require one or more employees to be under the boom, jib, or other components…”</a:t>
            </a:r>
          </a:p>
          <a:p>
            <a:pPr marL="285708" indent="-285708">
              <a:buFontTx/>
              <a:buChar char="-"/>
            </a:pPr>
            <a:endParaRPr lang="en-US" sz="1200" dirty="0"/>
          </a:p>
          <a:p>
            <a:r>
              <a:rPr lang="en-US" sz="1200" b="1" dirty="0"/>
              <a:t>IN: Top picture is incorrect AD </a:t>
            </a:r>
            <a:r>
              <a:rPr lang="en-US" sz="1200" b="1" dirty="0" err="1"/>
              <a:t>bc</a:t>
            </a:r>
            <a:r>
              <a:rPr lang="en-US" sz="1200" b="1" dirty="0"/>
              <a:t> worker inside boom. “Inside is suicide; outside is safe side.”</a:t>
            </a:r>
          </a:p>
          <a:p>
            <a:pPr marL="171425" indent="-171425">
              <a:buFontTx/>
              <a:buChar char="-"/>
            </a:pPr>
            <a:endParaRPr lang="en-US" sz="1200" dirty="0"/>
          </a:p>
          <a:p>
            <a:r>
              <a:rPr lang="en-US" sz="1200" dirty="0"/>
              <a:t>Images: (Bottom) OSHA</a:t>
            </a:r>
          </a:p>
          <a:p>
            <a:r>
              <a:rPr lang="en-US" sz="1200" dirty="0"/>
              <a:t>Top: </a:t>
            </a:r>
            <a:r>
              <a:rPr lang="en-US" sz="1200" dirty="0" err="1"/>
              <a:t>eLCOSH</a:t>
            </a:r>
            <a:endParaRPr lang="en-US" dirty="0"/>
          </a:p>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26</a:t>
            </a:fld>
            <a:endParaRPr lang="en-US"/>
          </a:p>
        </p:txBody>
      </p:sp>
    </p:spTree>
    <p:extLst>
      <p:ext uri="{BB962C8B-B14F-4D97-AF65-F5344CB8AC3E}">
        <p14:creationId xmlns:p14="http://schemas.microsoft.com/office/powerpoint/2010/main" val="5098755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Make sure all of these are covered in entirety. </a:t>
            </a:r>
          </a:p>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27</a:t>
            </a:fld>
            <a:endParaRPr lang="en-US"/>
          </a:p>
        </p:txBody>
      </p:sp>
    </p:spTree>
    <p:extLst>
      <p:ext uri="{BB962C8B-B14F-4D97-AF65-F5344CB8AC3E}">
        <p14:creationId xmlns:p14="http://schemas.microsoft.com/office/powerpoint/2010/main" val="2881529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 How do you set up? Boom + load + 20’</a:t>
            </a:r>
          </a:p>
          <a:p>
            <a:endParaRPr lang="en-US" dirty="0"/>
          </a:p>
          <a:p>
            <a:r>
              <a:rPr lang="en-US"/>
              <a:t>Graphic: TEEX</a:t>
            </a:r>
          </a:p>
          <a:p>
            <a:endParaRPr lang="en-US"/>
          </a:p>
        </p:txBody>
      </p:sp>
      <p:sp>
        <p:nvSpPr>
          <p:cNvPr id="4" name="Slide Number Placeholder 3"/>
          <p:cNvSpPr>
            <a:spLocks noGrp="1"/>
          </p:cNvSpPr>
          <p:nvPr>
            <p:ph type="sldNum" sz="quarter" idx="5"/>
          </p:nvPr>
        </p:nvSpPr>
        <p:spPr/>
        <p:txBody>
          <a:bodyPr/>
          <a:lstStyle/>
          <a:p>
            <a:fld id="{B8AA386B-B6B5-42CE-ACEC-E6B690E940F8}" type="slidenum">
              <a:rPr lang="en-US" smtClean="0"/>
              <a:t>32</a:t>
            </a:fld>
            <a:endParaRPr lang="en-US"/>
          </a:p>
        </p:txBody>
      </p:sp>
    </p:spTree>
    <p:extLst>
      <p:ext uri="{BB962C8B-B14F-4D97-AF65-F5344CB8AC3E}">
        <p14:creationId xmlns:p14="http://schemas.microsoft.com/office/powerpoint/2010/main" val="11153692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33</a:t>
            </a:fld>
            <a:endParaRPr lang="en-US"/>
          </a:p>
        </p:txBody>
      </p:sp>
    </p:spTree>
    <p:extLst>
      <p:ext uri="{BB962C8B-B14F-4D97-AF65-F5344CB8AC3E}">
        <p14:creationId xmlns:p14="http://schemas.microsoft.com/office/powerpoint/2010/main" val="231958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Graphic: TEEX</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88710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Review the definition of registered professional</a:t>
            </a:r>
            <a:r>
              <a:rPr lang="en-US" baseline="0" dirty="0"/>
              <a:t> engineer, </a:t>
            </a:r>
            <a:r>
              <a:rPr lang="en-US" dirty="0"/>
              <a:t>RPE</a:t>
            </a:r>
            <a:r>
              <a:rPr lang="en-US" baseline="0" dirty="0"/>
              <a:t>. </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77309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53992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latin typeface="Times New Roman" charset="0"/>
              </a:rPr>
              <a:t>When a crane is close enough to a radio, TV, or microwave transmitter the crane can act like an antenna and store up an electrical charge.  The amount of charge is not large enough to injure or kill.  It can cause people to jump, slip, or fall.  A common remedy is to use a synthetic web sling, also commonly known as a bull tail, to insulate riggers and other workers.  It is advisable for operators to  wear rubber gloves when getting on and off the machine.</a:t>
            </a:r>
          </a:p>
        </p:txBody>
      </p:sp>
      <p:sp>
        <p:nvSpPr>
          <p:cNvPr id="4" name="Slide Number Placeholder 3"/>
          <p:cNvSpPr>
            <a:spLocks noGrp="1"/>
          </p:cNvSpPr>
          <p:nvPr>
            <p:ph type="sldNum" sz="quarter" idx="5"/>
          </p:nvPr>
        </p:nvSpPr>
        <p:spPr/>
        <p:txBody>
          <a:bodyPr/>
          <a:lstStyle/>
          <a:p>
            <a:fld id="{B8AA386B-B6B5-42CE-ACEC-E6B690E940F8}" type="slidenum">
              <a:rPr lang="en-US" smtClean="0"/>
              <a:t>42</a:t>
            </a:fld>
            <a:endParaRPr lang="en-US"/>
          </a:p>
        </p:txBody>
      </p:sp>
    </p:spTree>
    <p:extLst>
      <p:ext uri="{BB962C8B-B14F-4D97-AF65-F5344CB8AC3E}">
        <p14:creationId xmlns:p14="http://schemas.microsoft.com/office/powerpoint/2010/main" val="3722895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ct val="20000"/>
              </a:spcBef>
              <a:spcAft>
                <a:spcPts val="0"/>
              </a:spcAft>
              <a:buClrTx/>
              <a:buSzTx/>
              <a:buFontTx/>
              <a:buNone/>
              <a:tabLst/>
              <a:defRPr/>
            </a:pPr>
            <a:r>
              <a:rPr lang="en-US" altLang="en-US" sz="1200" dirty="0">
                <a:latin typeface="Times New Roman" charset="0"/>
              </a:rPr>
              <a:t>Image: TCS photo 3116</a:t>
            </a:r>
          </a:p>
          <a:p>
            <a:pPr>
              <a:spcBef>
                <a:spcPct val="20000"/>
              </a:spcBef>
              <a:buFontTx/>
              <a:buChar char="•"/>
            </a:pPr>
            <a:endParaRPr lang="en-US" altLang="en-US" sz="1200" dirty="0">
              <a:latin typeface="Times New Roman" charset="0"/>
            </a:endParaRPr>
          </a:p>
          <a:p>
            <a:pPr>
              <a:spcBef>
                <a:spcPct val="20000"/>
              </a:spcBef>
              <a:buFontTx/>
              <a:buChar char="•"/>
            </a:pPr>
            <a:r>
              <a:rPr lang="en-US" altLang="en-US" sz="1200" dirty="0">
                <a:latin typeface="Times New Roman" charset="0"/>
              </a:rPr>
              <a:t>FAA stands for federal aviation administration.</a:t>
            </a:r>
          </a:p>
          <a:p>
            <a:pPr>
              <a:spcBef>
                <a:spcPct val="20000"/>
              </a:spcBef>
              <a:buFontTx/>
              <a:buChar char="•"/>
            </a:pPr>
            <a:r>
              <a:rPr lang="en-US" altLang="en-US" sz="1200" dirty="0">
                <a:latin typeface="Times New Roman" charset="0"/>
              </a:rPr>
              <a:t>The FAA must be notified every time a crane is over 200 ft tall.  They must be notified using form no. 7460-1 30 days in advance.</a:t>
            </a:r>
          </a:p>
          <a:p>
            <a:pPr>
              <a:spcBef>
                <a:spcPct val="20000"/>
              </a:spcBef>
              <a:buFontTx/>
              <a:buChar char="•"/>
            </a:pPr>
            <a:r>
              <a:rPr lang="en-US" altLang="en-US" sz="1200" dirty="0">
                <a:latin typeface="Times New Roman" charset="0"/>
              </a:rPr>
              <a:t>When close to airports the height requirement becomes less, contact the closest FAA office for more information.</a:t>
            </a:r>
          </a:p>
          <a:p>
            <a:pPr>
              <a:spcBef>
                <a:spcPct val="20000"/>
              </a:spcBef>
              <a:buFontTx/>
              <a:buNone/>
            </a:pPr>
            <a:endParaRPr lang="en-US" altLang="en-US" sz="1200" dirty="0">
              <a:latin typeface="Times New Roman" charset="0"/>
            </a:endParaRPr>
          </a:p>
        </p:txBody>
      </p:sp>
      <p:sp>
        <p:nvSpPr>
          <p:cNvPr id="4" name="Slide Number Placeholder 3"/>
          <p:cNvSpPr>
            <a:spLocks noGrp="1"/>
          </p:cNvSpPr>
          <p:nvPr>
            <p:ph type="sldNum" sz="quarter" idx="5"/>
          </p:nvPr>
        </p:nvSpPr>
        <p:spPr/>
        <p:txBody>
          <a:bodyPr/>
          <a:lstStyle/>
          <a:p>
            <a:fld id="{B8AA386B-B6B5-42CE-ACEC-E6B690E940F8}" type="slidenum">
              <a:rPr lang="en-US" smtClean="0"/>
              <a:t>43</a:t>
            </a:fld>
            <a:endParaRPr lang="en-US"/>
          </a:p>
        </p:txBody>
      </p:sp>
    </p:spTree>
    <p:extLst>
      <p:ext uri="{BB962C8B-B14F-4D97-AF65-F5344CB8AC3E}">
        <p14:creationId xmlns:p14="http://schemas.microsoft.com/office/powerpoint/2010/main" val="39943569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Char char="•"/>
            </a:pPr>
            <a:r>
              <a:rPr lang="en-US" altLang="en-US" dirty="0"/>
              <a:t> Do not operate the crane when the boom is covered with snow or ice.</a:t>
            </a:r>
          </a:p>
          <a:p>
            <a:pPr>
              <a:spcBef>
                <a:spcPct val="20000"/>
              </a:spcBef>
              <a:buFontTx/>
              <a:buNone/>
            </a:pPr>
            <a:r>
              <a:rPr lang="en-US" altLang="en-US" dirty="0"/>
              <a:t> - The additional weight of the snow or ice can overload the crane or cause the boom to buckle.</a:t>
            </a:r>
          </a:p>
          <a:p>
            <a:pPr>
              <a:spcBef>
                <a:spcPct val="20000"/>
              </a:spcBef>
              <a:buFontTx/>
              <a:buNone/>
            </a:pPr>
            <a:endParaRPr lang="en-US" altLang="en-US" dirty="0"/>
          </a:p>
          <a:p>
            <a:r>
              <a:rPr lang="en-US" altLang="en-US" b="1" dirty="0"/>
              <a:t>ice weight 56 pounds per cubic foot; fresh fallen snow is 8 pound per cubic foot; wet packed snow is 40 pounds per cubic foot. </a:t>
            </a:r>
          </a:p>
          <a:p>
            <a:r>
              <a:rPr lang="en-US" altLang="en-US" b="1" dirty="0"/>
              <a:t>(</a:t>
            </a:r>
            <a:r>
              <a:rPr lang="en-US" b="1" dirty="0"/>
              <a:t>Bob’s Rigging &amp; Crane Handbook, 6</a:t>
            </a:r>
            <a:r>
              <a:rPr lang="en-US" b="1" baseline="30000" dirty="0"/>
              <a:t>th</a:t>
            </a:r>
            <a:r>
              <a:rPr lang="en-US" b="1" dirty="0"/>
              <a:t> edition. Pellow Engineering Services, Inc. 2005.)</a:t>
            </a:r>
          </a:p>
          <a:p>
            <a:pPr>
              <a:spcBef>
                <a:spcPct val="20000"/>
              </a:spcBef>
              <a:buFontTx/>
              <a:buNone/>
            </a:pPr>
            <a:endParaRPr lang="en-US" altLang="en-US" sz="2000" dirty="0"/>
          </a:p>
          <a:p>
            <a:pPr>
              <a:spcBef>
                <a:spcPct val="20000"/>
              </a:spcBef>
              <a:buFontTx/>
              <a:buNone/>
            </a:pPr>
            <a:r>
              <a:rPr lang="en-US" altLang="en-US" dirty="0"/>
              <a:t>Image: Jim Goss</a:t>
            </a:r>
          </a:p>
        </p:txBody>
      </p:sp>
      <p:sp>
        <p:nvSpPr>
          <p:cNvPr id="4" name="Slide Number Placeholder 3"/>
          <p:cNvSpPr>
            <a:spLocks noGrp="1"/>
          </p:cNvSpPr>
          <p:nvPr>
            <p:ph type="sldNum" sz="quarter" idx="5"/>
          </p:nvPr>
        </p:nvSpPr>
        <p:spPr/>
        <p:txBody>
          <a:bodyPr/>
          <a:lstStyle/>
          <a:p>
            <a:fld id="{B8AA386B-B6B5-42CE-ACEC-E6B690E940F8}" type="slidenum">
              <a:rPr lang="en-US" smtClean="0"/>
              <a:t>5</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Char char="•"/>
            </a:pPr>
            <a:r>
              <a:rPr lang="en-US" altLang="en-US" sz="1800" dirty="0"/>
              <a:t> </a:t>
            </a:r>
            <a:r>
              <a:rPr lang="en-US" altLang="en-US" dirty="0"/>
              <a:t>Clutches and brakes may not hold the load if they get wet from rain or melting snow.</a:t>
            </a:r>
          </a:p>
          <a:p>
            <a:pPr>
              <a:spcBef>
                <a:spcPct val="20000"/>
              </a:spcBef>
              <a:buFontTx/>
              <a:buChar char="•"/>
            </a:pPr>
            <a:r>
              <a:rPr lang="en-US" altLang="en-US" dirty="0"/>
              <a:t> If rain starts during the work shift and a door is open that would allow rain to get on clutches or brakes the load could fall.</a:t>
            </a:r>
          </a:p>
          <a:p>
            <a:pPr>
              <a:spcBef>
                <a:spcPct val="20000"/>
              </a:spcBef>
              <a:buFontTx/>
              <a:buNone/>
            </a:pPr>
            <a:r>
              <a:rPr lang="en-US" altLang="en-US" dirty="0"/>
              <a:t> - This situation could also be caused by leaks in the machinery enclosure.</a:t>
            </a:r>
          </a:p>
          <a:p>
            <a:pPr>
              <a:spcBef>
                <a:spcPct val="20000"/>
              </a:spcBef>
              <a:buFontTx/>
              <a:buNone/>
            </a:pPr>
            <a:r>
              <a:rPr lang="en-US" altLang="en-US" dirty="0"/>
              <a:t> - The operator must ensure that this  will not happen.</a:t>
            </a:r>
          </a:p>
          <a:p>
            <a:pPr>
              <a:spcBef>
                <a:spcPct val="20000"/>
              </a:spcBef>
              <a:buFontTx/>
              <a:buNone/>
            </a:pPr>
            <a:r>
              <a:rPr lang="en-US" altLang="en-US" dirty="0"/>
              <a:t> - A similar situation can happen to a snow covered crane;</a:t>
            </a:r>
          </a:p>
          <a:p>
            <a:pPr>
              <a:spcBef>
                <a:spcPct val="20000"/>
              </a:spcBef>
              <a:buFontTx/>
              <a:buNone/>
            </a:pPr>
            <a:r>
              <a:rPr lang="en-US" altLang="en-US" i="1" dirty="0"/>
              <a:t>   “As the snow melts water can enter the </a:t>
            </a:r>
            <a:r>
              <a:rPr lang="en-US" altLang="en-US" i="1" dirty="0">
                <a:solidFill>
                  <a:srgbClr val="FF0000"/>
                </a:solidFill>
              </a:rPr>
              <a:t>enclosures or cab???”.</a:t>
            </a:r>
          </a:p>
          <a:p>
            <a:pPr>
              <a:spcBef>
                <a:spcPct val="20000"/>
              </a:spcBef>
              <a:buFontTx/>
              <a:buNone/>
            </a:pPr>
            <a:endParaRPr lang="en-US" altLang="en-US" dirty="0">
              <a:solidFill>
                <a:srgbClr val="FF0000"/>
              </a:solidFill>
            </a:endParaRPr>
          </a:p>
          <a:p>
            <a:pPr>
              <a:spcBef>
                <a:spcPct val="20000"/>
              </a:spcBef>
              <a:buFontTx/>
              <a:buChar char="•"/>
            </a:pPr>
            <a:r>
              <a:rPr lang="en-US" altLang="en-US" dirty="0"/>
              <a:t> Condensation is a fact of life, water comes out of the air and collects on a cool surface.</a:t>
            </a:r>
          </a:p>
          <a:p>
            <a:pPr>
              <a:spcBef>
                <a:spcPct val="20000"/>
              </a:spcBef>
              <a:buFontTx/>
              <a:buNone/>
            </a:pPr>
            <a:r>
              <a:rPr lang="en-US" altLang="en-US" dirty="0"/>
              <a:t> - That makes it necessary to dry out clutches and brakes at the beginning of a shift.</a:t>
            </a:r>
          </a:p>
          <a:p>
            <a:pPr>
              <a:spcBef>
                <a:spcPct val="20000"/>
              </a:spcBef>
              <a:buFontTx/>
              <a:buNone/>
            </a:pPr>
            <a:r>
              <a:rPr lang="en-US" altLang="en-US" dirty="0"/>
              <a:t> - Also over a period of time this condensation can build up inside of enclosed spaces such as boom chords.</a:t>
            </a:r>
          </a:p>
          <a:p>
            <a:pPr>
              <a:spcBef>
                <a:spcPct val="20000"/>
              </a:spcBef>
              <a:buFontTx/>
              <a:buNone/>
            </a:pPr>
            <a:r>
              <a:rPr lang="en-US" altLang="en-US" dirty="0"/>
              <a:t> - This can create corrosion and even crack the members if enough water accumulates then freezes.</a:t>
            </a:r>
          </a:p>
          <a:p>
            <a:pPr marL="164808" indent="-164808">
              <a:spcBef>
                <a:spcPct val="20000"/>
              </a:spcBef>
              <a:buFont typeface="Arial" panose="020B0604020202020204" pitchFamily="34" charset="0"/>
              <a:buChar char="•"/>
            </a:pPr>
            <a:endParaRPr lang="en-US" altLang="en-US" dirty="0"/>
          </a:p>
          <a:p>
            <a:pPr marL="164808" indent="-164808">
              <a:spcBef>
                <a:spcPct val="20000"/>
              </a:spcBef>
              <a:buFont typeface="Arial" panose="020B0604020202020204" pitchFamily="34" charset="0"/>
              <a:buChar char="•"/>
            </a:pPr>
            <a:r>
              <a:rPr lang="en-US" altLang="en-US" dirty="0"/>
              <a:t>Raised boom acts like lightning rod</a:t>
            </a:r>
          </a:p>
          <a:p>
            <a:pPr marL="164808" indent="-164808">
              <a:spcBef>
                <a:spcPct val="20000"/>
              </a:spcBef>
              <a:buFont typeface="Arial" panose="020B0604020202020204" pitchFamily="34" charset="0"/>
              <a:buChar char="•"/>
            </a:pPr>
            <a:r>
              <a:rPr lang="en-US" altLang="en-US" dirty="0"/>
              <a:t>Retract and lower the boom with impending storms. </a:t>
            </a:r>
          </a:p>
          <a:p>
            <a:pPr marL="164808" indent="-164808">
              <a:spcBef>
                <a:spcPct val="20000"/>
              </a:spcBef>
              <a:buFont typeface="Arial" panose="020B0604020202020204" pitchFamily="34" charset="0"/>
              <a:buChar char="•"/>
            </a:pPr>
            <a:endParaRPr lang="en-US" altLang="en-US" dirty="0"/>
          </a:p>
          <a:p>
            <a:pPr>
              <a:spcBef>
                <a:spcPct val="20000"/>
              </a:spcBef>
            </a:pPr>
            <a:r>
              <a:rPr lang="en-US" altLang="en-US" dirty="0"/>
              <a:t>Image: </a:t>
            </a:r>
            <a:r>
              <a:rPr lang="en-US" altLang="en-US" dirty="0" err="1"/>
              <a:t>eLCOSH</a:t>
            </a: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6</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pPr>
            <a:r>
              <a:rPr lang="en-US" altLang="en-US" dirty="0"/>
              <a:t>Wind is a very important factor in crane operations.</a:t>
            </a:r>
          </a:p>
          <a:p>
            <a:pPr>
              <a:lnSpc>
                <a:spcPct val="80000"/>
              </a:lnSpc>
            </a:pPr>
            <a:r>
              <a:rPr lang="en-US" altLang="en-US" dirty="0"/>
              <a:t> - Some cranes require a reduction in capacity at 20 mph, while others consider 0 mph in the load chart.</a:t>
            </a:r>
          </a:p>
          <a:p>
            <a:pPr>
              <a:lnSpc>
                <a:spcPct val="80000"/>
              </a:lnSpc>
            </a:pPr>
            <a:r>
              <a:rPr lang="en-US" altLang="en-US" dirty="0"/>
              <a:t> - The operator must know what the machine’s wind limitations are and take appropriate action based on the instructions for</a:t>
            </a:r>
          </a:p>
          <a:p>
            <a:pPr>
              <a:lnSpc>
                <a:spcPct val="80000"/>
              </a:lnSpc>
            </a:pPr>
            <a:r>
              <a:rPr lang="en-US" altLang="en-US" dirty="0"/>
              <a:t>   that particular machine. </a:t>
            </a:r>
          </a:p>
          <a:p>
            <a:pPr>
              <a:lnSpc>
                <a:spcPct val="80000"/>
              </a:lnSpc>
            </a:pPr>
            <a:endParaRPr lang="en-US" altLang="en-US" dirty="0"/>
          </a:p>
          <a:p>
            <a:pPr>
              <a:lnSpc>
                <a:spcPct val="80000"/>
              </a:lnSpc>
            </a:pPr>
            <a:r>
              <a:rPr lang="en-US" altLang="en-US" dirty="0"/>
              <a:t>Most manufacturers do </a:t>
            </a:r>
            <a:r>
              <a:rPr lang="en-US" altLang="en-US" u="sng" dirty="0"/>
              <a:t>NOT</a:t>
            </a:r>
            <a:r>
              <a:rPr lang="en-US" altLang="en-US" dirty="0"/>
              <a:t> account for wind on lifted load or boom. </a:t>
            </a:r>
          </a:p>
          <a:p>
            <a:pPr marL="174180" indent="-174180">
              <a:lnSpc>
                <a:spcPct val="80000"/>
              </a:lnSpc>
              <a:buFontTx/>
              <a:buChar char="-"/>
            </a:pPr>
            <a:r>
              <a:rPr lang="en-US" altLang="en-US" dirty="0"/>
              <a:t>For instance: Grove’s TLL chart contains a cautionary set of Operation Notes.</a:t>
            </a:r>
          </a:p>
          <a:p>
            <a:pPr marL="174180" indent="-174180">
              <a:lnSpc>
                <a:spcPct val="80000"/>
              </a:lnSpc>
              <a:buFontTx/>
              <a:buChar char="-"/>
            </a:pPr>
            <a:r>
              <a:rPr lang="en-US" altLang="en-US" dirty="0"/>
              <a:t>Grove’s TLL Chart’s Operation Note #5 states:  “ Rated loads do not account for wind on the lifted load or boom.  It is recommended when wind velocity is above 20 mph, rated loads and boom lengths shall be appropriately reduced.” </a:t>
            </a:r>
          </a:p>
          <a:p>
            <a:pPr marL="174180" indent="-174180">
              <a:lnSpc>
                <a:spcPct val="80000"/>
              </a:lnSpc>
              <a:buFontTx/>
              <a:buChar char="-"/>
            </a:pPr>
            <a:r>
              <a:rPr lang="en-US" altLang="en-US" dirty="0"/>
              <a:t>As stated in the first sentence of this note, </a:t>
            </a:r>
            <a:r>
              <a:rPr lang="en-US" altLang="en-US" i="1" dirty="0"/>
              <a:t>the manufacturer does not account for wind. </a:t>
            </a:r>
          </a:p>
          <a:p>
            <a:pPr marL="174180" indent="-174180">
              <a:lnSpc>
                <a:spcPct val="80000"/>
              </a:lnSpc>
              <a:buFontTx/>
              <a:buChar char="-"/>
            </a:pPr>
            <a:r>
              <a:rPr lang="en-US" altLang="en-US" dirty="0"/>
              <a:t>The second part of this note states that</a:t>
            </a:r>
            <a:r>
              <a:rPr lang="en-US" altLang="en-US" i="1" dirty="0"/>
              <a:t> it is up to the operator to appropriately reduce lifting capacities.</a:t>
            </a:r>
          </a:p>
          <a:p>
            <a:pPr>
              <a:lnSpc>
                <a:spcPct val="80000"/>
              </a:lnSpc>
            </a:pPr>
            <a:endParaRPr lang="en-US" altLang="en-US" dirty="0"/>
          </a:p>
          <a:p>
            <a:pPr>
              <a:lnSpc>
                <a:spcPct val="80000"/>
              </a:lnSpc>
            </a:pPr>
            <a:r>
              <a:rPr lang="en-US" altLang="en-US" dirty="0"/>
              <a:t>Discuss ways that wind speed can be measured:</a:t>
            </a:r>
          </a:p>
          <a:p>
            <a:pPr marL="174180" indent="-174180">
              <a:lnSpc>
                <a:spcPct val="80000"/>
              </a:lnSpc>
              <a:buFontTx/>
              <a:buChar char="-"/>
            </a:pPr>
            <a:r>
              <a:rPr lang="en-US" altLang="en-US" dirty="0"/>
              <a:t>Anemometer on the crane boom is the best, provided the anemometer is properly calibrated.</a:t>
            </a:r>
          </a:p>
          <a:p>
            <a:pPr marL="174180" indent="-174180">
              <a:lnSpc>
                <a:spcPct val="80000"/>
              </a:lnSpc>
              <a:buFontTx/>
              <a:buChar char="-"/>
            </a:pPr>
            <a:r>
              <a:rPr lang="en-US" altLang="en-US" dirty="0"/>
              <a:t>Watch weather channels, internet, 1-800- weather, etc.</a:t>
            </a:r>
          </a:p>
          <a:p>
            <a:pPr marL="174180" indent="-174180">
              <a:lnSpc>
                <a:spcPct val="80000"/>
              </a:lnSpc>
              <a:buFontTx/>
              <a:buChar char="-"/>
            </a:pPr>
            <a:r>
              <a:rPr lang="en-US" altLang="en-US" dirty="0"/>
              <a:t>When using data from these sources, you have to know where their data comes from!</a:t>
            </a:r>
          </a:p>
          <a:p>
            <a:pPr marL="174180" indent="-174180">
              <a:lnSpc>
                <a:spcPct val="80000"/>
              </a:lnSpc>
              <a:buFontTx/>
              <a:buChar char="-"/>
            </a:pPr>
            <a:r>
              <a:rPr lang="en-US" altLang="en-US" dirty="0"/>
              <a:t>Most students will say the information comes from the airport. </a:t>
            </a:r>
          </a:p>
          <a:p>
            <a:pPr>
              <a:lnSpc>
                <a:spcPct val="80000"/>
              </a:lnSpc>
            </a:pPr>
            <a:r>
              <a:rPr lang="en-US" altLang="en-US" i="1" dirty="0"/>
              <a:t>This is not always true! </a:t>
            </a:r>
          </a:p>
          <a:p>
            <a:pPr>
              <a:lnSpc>
                <a:spcPct val="80000"/>
              </a:lnSpc>
            </a:pPr>
            <a:endParaRPr lang="en-US" altLang="en-US" dirty="0"/>
          </a:p>
          <a:p>
            <a:pPr>
              <a:lnSpc>
                <a:spcPct val="80000"/>
              </a:lnSpc>
            </a:pPr>
            <a:r>
              <a:rPr lang="en-US" altLang="en-US" dirty="0"/>
              <a:t>Even if it does come from the airport…,</a:t>
            </a:r>
          </a:p>
          <a:p>
            <a:pPr marL="174180" indent="-174180">
              <a:lnSpc>
                <a:spcPct val="80000"/>
              </a:lnSpc>
              <a:buFontTx/>
              <a:buChar char="-"/>
            </a:pPr>
            <a:r>
              <a:rPr lang="en-US" altLang="en-US" dirty="0"/>
              <a:t>how far is the contractor’s job from the airport? </a:t>
            </a:r>
          </a:p>
          <a:p>
            <a:pPr marL="174180" indent="-174180">
              <a:lnSpc>
                <a:spcPct val="80000"/>
              </a:lnSpc>
              <a:buFontTx/>
              <a:buChar char="-"/>
            </a:pPr>
            <a:r>
              <a:rPr lang="en-US" altLang="en-US" dirty="0"/>
              <a:t>Where on the airport does the data come from?</a:t>
            </a:r>
          </a:p>
          <a:p>
            <a:pPr marL="638651" lvl="1" indent="-174180">
              <a:lnSpc>
                <a:spcPct val="80000"/>
              </a:lnSpc>
              <a:buFontTx/>
              <a:buChar char="-"/>
            </a:pPr>
            <a:r>
              <a:rPr lang="en-US" altLang="en-US" dirty="0"/>
              <a:t>Most students will say the tower.</a:t>
            </a:r>
          </a:p>
          <a:p>
            <a:pPr marL="638651" lvl="1" indent="-174180">
              <a:lnSpc>
                <a:spcPct val="80000"/>
              </a:lnSpc>
              <a:buFontTx/>
              <a:buChar char="-"/>
            </a:pPr>
            <a:r>
              <a:rPr lang="en-US" altLang="en-US" dirty="0"/>
              <a:t>This is not totally accurate, since the actual reading normally comes from a NOA weather station at the end of a runway. </a:t>
            </a:r>
          </a:p>
          <a:p>
            <a:pPr marL="638651" lvl="1" indent="-174180">
              <a:lnSpc>
                <a:spcPct val="80000"/>
              </a:lnSpc>
              <a:buFontTx/>
              <a:buChar char="-"/>
            </a:pPr>
            <a:r>
              <a:rPr lang="en-US" altLang="en-US" dirty="0"/>
              <a:t>These are not usually very tall (around 50 feet).</a:t>
            </a:r>
          </a:p>
          <a:p>
            <a:pPr>
              <a:lnSpc>
                <a:spcPct val="80000"/>
              </a:lnSpc>
            </a:pPr>
            <a:endParaRPr lang="en-US" altLang="en-US" dirty="0"/>
          </a:p>
          <a:p>
            <a:pPr>
              <a:lnSpc>
                <a:spcPct val="80000"/>
              </a:lnSpc>
            </a:pPr>
            <a:r>
              <a:rPr lang="en-US" altLang="en-US" dirty="0"/>
              <a:t>Flag on the end of the boom</a:t>
            </a:r>
          </a:p>
          <a:p>
            <a:pPr marL="174180" indent="-174180">
              <a:lnSpc>
                <a:spcPct val="80000"/>
              </a:lnSpc>
              <a:buFontTx/>
              <a:buChar char="-"/>
            </a:pPr>
            <a:r>
              <a:rPr lang="en-US" altLang="en-US" dirty="0"/>
              <a:t>This does indicate wind direction which is important. </a:t>
            </a:r>
          </a:p>
          <a:p>
            <a:pPr marL="174180" indent="-174180">
              <a:lnSpc>
                <a:spcPct val="80000"/>
              </a:lnSpc>
              <a:buFontTx/>
              <a:buChar char="-"/>
            </a:pPr>
            <a:r>
              <a:rPr lang="en-US" altLang="en-US" dirty="0"/>
              <a:t>Wind taken from the side can caused side-loading of the crane boom. </a:t>
            </a:r>
          </a:p>
          <a:p>
            <a:pPr marL="174180" indent="-174180">
              <a:lnSpc>
                <a:spcPct val="80000"/>
              </a:lnSpc>
              <a:buFontTx/>
              <a:buChar char="-"/>
            </a:pPr>
            <a:r>
              <a:rPr lang="en-US" altLang="en-US" dirty="0"/>
              <a:t>Wind taken from the back of the boom, can cause the radius to increase which could result in an unstable condition if operating too close to the crane’s rated capacity.  </a:t>
            </a:r>
          </a:p>
          <a:p>
            <a:pPr>
              <a:lnSpc>
                <a:spcPct val="80000"/>
              </a:lnSpc>
            </a:pPr>
            <a:endParaRPr lang="en-US" altLang="en-US" dirty="0"/>
          </a:p>
          <a:p>
            <a:pPr>
              <a:lnSpc>
                <a:spcPct val="80000"/>
              </a:lnSpc>
            </a:pPr>
            <a:r>
              <a:rPr lang="en-US" altLang="en-US" dirty="0"/>
              <a:t>REMEMBER:</a:t>
            </a:r>
          </a:p>
          <a:p>
            <a:pPr marL="174180" indent="-174180">
              <a:lnSpc>
                <a:spcPct val="80000"/>
              </a:lnSpc>
              <a:buFontTx/>
              <a:buChar char="-"/>
            </a:pPr>
            <a:r>
              <a:rPr lang="en-US" altLang="en-US" dirty="0"/>
              <a:t>Wind speed and direction can change based upon terrain.</a:t>
            </a:r>
          </a:p>
          <a:p>
            <a:pPr marL="174180" indent="-174180">
              <a:lnSpc>
                <a:spcPct val="80000"/>
              </a:lnSpc>
              <a:buFontTx/>
              <a:buChar char="-"/>
            </a:pPr>
            <a:r>
              <a:rPr lang="en-US" altLang="en-US" dirty="0"/>
              <a:t>In city environments, the “tunnel” effect is common.</a:t>
            </a: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7</a:t>
            </a:fld>
            <a:endParaRPr lang="en-US"/>
          </a:p>
        </p:txBody>
      </p:sp>
    </p:spTree>
    <p:extLst>
      <p:ext uri="{BB962C8B-B14F-4D97-AF65-F5344CB8AC3E}">
        <p14:creationId xmlns:p14="http://schemas.microsoft.com/office/powerpoint/2010/main" val="2112144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Most  incidents</a:t>
            </a:r>
            <a:r>
              <a:rPr lang="en-US" baseline="0" dirty="0"/>
              <a:t> called “crane accidents” are really “rigging failures.” Those incidents where rigging failure is not the issue are largely from support failure or improper use of outriggers.</a:t>
            </a:r>
            <a:endParaRPr lang="en-US" dirty="0"/>
          </a:p>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8</a:t>
            </a:fld>
            <a:endParaRPr lang="en-US"/>
          </a:p>
        </p:txBody>
      </p:sp>
    </p:spTree>
    <p:extLst>
      <p:ext uri="{BB962C8B-B14F-4D97-AF65-F5344CB8AC3E}">
        <p14:creationId xmlns:p14="http://schemas.microsoft.com/office/powerpoint/2010/main" val="1724023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a:t>
            </a:r>
            <a:r>
              <a:rPr lang="en-US" baseline="0" dirty="0"/>
              <a:t> Corps of Engineers job at Parris Island, SC. No mats used.</a:t>
            </a:r>
          </a:p>
          <a:p>
            <a:endParaRPr lang="en-US" baseline="0" dirty="0"/>
          </a:p>
          <a:p>
            <a:r>
              <a:rPr lang="en-US" baseline="0" dirty="0"/>
              <a:t>Image: Chip Pocock</a:t>
            </a:r>
            <a:endParaRPr lang="en-US" dirty="0"/>
          </a:p>
          <a:p>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13</a:t>
            </a:fld>
            <a:endParaRPr lang="en-US"/>
          </a:p>
        </p:txBody>
      </p:sp>
    </p:spTree>
    <p:extLst>
      <p:ext uri="{BB962C8B-B14F-4D97-AF65-F5344CB8AC3E}">
        <p14:creationId xmlns:p14="http://schemas.microsoft.com/office/powerpoint/2010/main" val="16262165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en-US" dirty="0"/>
              <a:t>Highest ground pressure exerted by tracks is when boom is over a corner</a:t>
            </a:r>
          </a:p>
          <a:p>
            <a:pPr eaLnBrk="1" hangingPunct="1"/>
            <a:r>
              <a:rPr lang="en-US" altLang="en-US" dirty="0"/>
              <a:t>Lowest is when boom is directly over the side</a:t>
            </a:r>
          </a:p>
          <a:p>
            <a:pPr eaLnBrk="1" hangingPunct="1"/>
            <a:r>
              <a:rPr lang="en-US" altLang="en-US" dirty="0"/>
              <a:t>In the middle is when the boom is directly over an end </a:t>
            </a:r>
          </a:p>
          <a:p>
            <a:pPr eaLnBrk="1" hangingPunct="1"/>
            <a:endParaRPr lang="en-US" altLang="en-US" dirty="0"/>
          </a:p>
          <a:p>
            <a:pPr eaLnBrk="1" hangingPunct="1"/>
            <a:r>
              <a:rPr lang="en-US" altLang="en-US" i="1" dirty="0"/>
              <a:t>Image: TEEX</a:t>
            </a:r>
          </a:p>
        </p:txBody>
      </p:sp>
      <p:sp>
        <p:nvSpPr>
          <p:cNvPr id="4" name="Slide Number Placeholder 3"/>
          <p:cNvSpPr>
            <a:spLocks noGrp="1"/>
          </p:cNvSpPr>
          <p:nvPr>
            <p:ph type="sldNum" sz="quarter" idx="5"/>
          </p:nvPr>
        </p:nvSpPr>
        <p:spPr/>
        <p:txBody>
          <a:bodyPr/>
          <a:lstStyle/>
          <a:p>
            <a:fld id="{B8AA386B-B6B5-42CE-ACEC-E6B690E940F8}" type="slidenum">
              <a:rPr lang="en-US" smtClean="0"/>
              <a:t>21</a:t>
            </a:fld>
            <a:endParaRPr lang="en-US"/>
          </a:p>
        </p:txBody>
      </p:sp>
    </p:spTree>
    <p:extLst>
      <p:ext uri="{BB962C8B-B14F-4D97-AF65-F5344CB8AC3E}">
        <p14:creationId xmlns:p14="http://schemas.microsoft.com/office/powerpoint/2010/main" val="690040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endParaRPr lang="en-US" altLang="en-US" i="1" dirty="0"/>
          </a:p>
        </p:txBody>
      </p:sp>
      <p:sp>
        <p:nvSpPr>
          <p:cNvPr id="4" name="Slide Number Placeholder 3"/>
          <p:cNvSpPr>
            <a:spLocks noGrp="1"/>
          </p:cNvSpPr>
          <p:nvPr>
            <p:ph type="sldNum" sz="quarter" idx="5"/>
          </p:nvPr>
        </p:nvSpPr>
        <p:spPr/>
        <p:txBody>
          <a:bodyPr/>
          <a:lstStyle/>
          <a:p>
            <a:fld id="{B8AA386B-B6B5-42CE-ACEC-E6B690E940F8}" type="slidenum">
              <a:rPr lang="en-US" smtClean="0"/>
              <a:t>22</a:t>
            </a:fld>
            <a:endParaRPr lang="en-US"/>
          </a:p>
        </p:txBody>
      </p:sp>
    </p:spTree>
    <p:extLst>
      <p:ext uri="{BB962C8B-B14F-4D97-AF65-F5344CB8AC3E}">
        <p14:creationId xmlns:p14="http://schemas.microsoft.com/office/powerpoint/2010/main" val="41908953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pPr>
            <a:r>
              <a:rPr lang="en-US" altLang="en-US" sz="1700" dirty="0">
                <a:latin typeface="Times New Roman" charset="0"/>
              </a:rPr>
              <a:t>Image: Rob Dahl &amp; Ken Lindberg, Travelers employees</a:t>
            </a:r>
          </a:p>
          <a:p>
            <a:pPr>
              <a:spcBef>
                <a:spcPct val="20000"/>
              </a:spcBef>
              <a:buFontTx/>
              <a:buChar char="•"/>
            </a:pPr>
            <a:endParaRPr lang="en-US" altLang="en-US" sz="1700" dirty="0">
              <a:latin typeface="Times New Roman" charset="0"/>
            </a:endParaRPr>
          </a:p>
          <a:p>
            <a:pPr>
              <a:spcBef>
                <a:spcPct val="20000"/>
              </a:spcBef>
              <a:buFontTx/>
              <a:buChar char="•"/>
            </a:pPr>
            <a:r>
              <a:rPr lang="en-US" altLang="en-US" sz="1700" dirty="0">
                <a:latin typeface="Times New Roman" charset="0"/>
              </a:rPr>
              <a:t>The small target levels provided by manufacturers are usually not accurate enough to level the crane to meet the requirements of the load chart.</a:t>
            </a:r>
          </a:p>
          <a:p>
            <a:pPr>
              <a:spcBef>
                <a:spcPct val="20000"/>
              </a:spcBef>
              <a:buFontTx/>
              <a:buChar char="•"/>
            </a:pPr>
            <a:r>
              <a:rPr lang="en-US" altLang="en-US" sz="1700" dirty="0">
                <a:latin typeface="Times New Roman" charset="0"/>
              </a:rPr>
              <a:t>There are two accurate methods available to level the crane.</a:t>
            </a:r>
          </a:p>
          <a:p>
            <a:pPr lvl="1">
              <a:spcBef>
                <a:spcPct val="20000"/>
              </a:spcBef>
              <a:buFontTx/>
              <a:buChar char="–"/>
            </a:pPr>
            <a:r>
              <a:rPr lang="en-US" altLang="en-US" sz="1700" dirty="0">
                <a:latin typeface="Times New Roman" charset="0"/>
              </a:rPr>
              <a:t>Use a carpenters level on a substantial component on the upper works of the crane such as the turn table bearing.  The longer the level the more accurate.  Gluing a equal thickness washer to each end of the level can also improve accuracy.</a:t>
            </a:r>
          </a:p>
          <a:p>
            <a:pPr lvl="1">
              <a:spcBef>
                <a:spcPct val="20000"/>
              </a:spcBef>
              <a:buFontTx/>
              <a:buChar char="–"/>
            </a:pPr>
            <a:r>
              <a:rPr lang="en-US" altLang="en-US" sz="1700" dirty="0">
                <a:latin typeface="Times New Roman" charset="0"/>
              </a:rPr>
              <a:t>Boom up to the highest boom angle possible.  Look straight at the boom and notice if the ball hangs parallel to the boom.  This does not work well in windy conditions.</a:t>
            </a:r>
          </a:p>
        </p:txBody>
      </p:sp>
      <p:sp>
        <p:nvSpPr>
          <p:cNvPr id="4" name="Slide Number Placeholder 3"/>
          <p:cNvSpPr>
            <a:spLocks noGrp="1"/>
          </p:cNvSpPr>
          <p:nvPr>
            <p:ph type="sldNum" sz="quarter" idx="5"/>
          </p:nvPr>
        </p:nvSpPr>
        <p:spPr/>
        <p:txBody>
          <a:bodyPr/>
          <a:lstStyle/>
          <a:p>
            <a:fld id="{B8AA386B-B6B5-42CE-ACEC-E6B690E940F8}" type="slidenum">
              <a:rPr lang="en-US" smtClean="0"/>
              <a:t>23</a:t>
            </a:fld>
            <a:endParaRPr lang="en-US"/>
          </a:p>
        </p:txBody>
      </p:sp>
    </p:spTree>
    <p:extLst>
      <p:ext uri="{BB962C8B-B14F-4D97-AF65-F5344CB8AC3E}">
        <p14:creationId xmlns:p14="http://schemas.microsoft.com/office/powerpoint/2010/main" val="1377457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8.jpe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50.png"/><Relationship Id="rId4"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t="-38000" b="-38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11239058" cy="914400"/>
          </a:xfrm>
        </p:spPr>
        <p:txBody>
          <a:bodyPr>
            <a:normAutofit fontScale="92500" lnSpcReduction="10000"/>
          </a:bodyPr>
          <a:lstStyle/>
          <a:p>
            <a:r>
              <a:rPr lang="en-US" sz="6000" dirty="0">
                <a:latin typeface="Nunito Light" pitchFamily="2" charset="77"/>
              </a:rPr>
              <a:t>Hazards Related to Cranes</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0"/>
              </a:spcBef>
            </a:pPr>
            <a:r>
              <a:rPr lang="en-US" dirty="0"/>
              <a:t>Poor Ground Conditions &amp; Crane Overloads Result in Crane Tip-Overs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Picture 6">
            <a:extLst>
              <a:ext uri="{FF2B5EF4-FFF2-40B4-BE49-F238E27FC236}">
                <a16:creationId xmlns:a16="http://schemas.microsoft.com/office/drawing/2014/main" id="{959B5CD2-E841-4842-A315-81D458F99ECA}"/>
              </a:ext>
            </a:extLst>
          </p:cNvPr>
          <p:cNvPicPr>
            <a:picLocks noChangeAspect="1"/>
          </p:cNvPicPr>
          <p:nvPr/>
        </p:nvPicPr>
        <p:blipFill>
          <a:blip r:embed="rId2"/>
          <a:stretch>
            <a:fillRect/>
          </a:stretch>
        </p:blipFill>
        <p:spPr>
          <a:xfrm>
            <a:off x="3070716" y="1589729"/>
            <a:ext cx="6050567" cy="4291821"/>
          </a:xfrm>
          <a:prstGeom prst="rect">
            <a:avLst/>
          </a:prstGeom>
        </p:spPr>
      </p:pic>
    </p:spTree>
    <p:extLst>
      <p:ext uri="{BB962C8B-B14F-4D97-AF65-F5344CB8AC3E}">
        <p14:creationId xmlns:p14="http://schemas.microsoft.com/office/powerpoint/2010/main" val="1442342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6" descr="\\BOBSHPELITE\Users\Bob Emmerich\Documents\Safecon pictures\Cranes\bridge crane through deck.jpg">
            <a:extLst>
              <a:ext uri="{FF2B5EF4-FFF2-40B4-BE49-F238E27FC236}">
                <a16:creationId xmlns:a16="http://schemas.microsoft.com/office/drawing/2014/main" id="{6971CFE7-E3B9-49EE-9F5A-CCA9D6181C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3065" y="3312168"/>
            <a:ext cx="4588276" cy="2785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8" name="Picture 7" descr="C:\Users\Bob Emmerich\Documents\Safecon pictures\Cranes\Crane Accidents\crane turn over track.jpg">
            <a:extLst>
              <a:ext uri="{FF2B5EF4-FFF2-40B4-BE49-F238E27FC236}">
                <a16:creationId xmlns:a16="http://schemas.microsoft.com/office/drawing/2014/main" id="{11A115F1-4FD2-4107-AD3F-A280209DABE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429"/>
          <a:stretch/>
        </p:blipFill>
        <p:spPr bwMode="auto">
          <a:xfrm>
            <a:off x="561107" y="527696"/>
            <a:ext cx="4225771" cy="351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3B888B91-DB67-4A94-AD2C-1F461296FB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8252" y="527696"/>
            <a:ext cx="4003089" cy="299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2" name="AutoShape 7">
            <a:extLst>
              <a:ext uri="{FF2B5EF4-FFF2-40B4-BE49-F238E27FC236}">
                <a16:creationId xmlns:a16="http://schemas.microsoft.com/office/drawing/2014/main" id="{0F630E1A-BED8-4426-B9C2-D10FAF73B73F}"/>
              </a:ext>
            </a:extLst>
          </p:cNvPr>
          <p:cNvSpPr>
            <a:spLocks noChangeArrowheads="1"/>
          </p:cNvSpPr>
          <p:nvPr/>
        </p:nvSpPr>
        <p:spPr bwMode="auto">
          <a:xfrm>
            <a:off x="3406876" y="2081981"/>
            <a:ext cx="2667000" cy="25908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7" name="TextBox 6">
            <a:extLst>
              <a:ext uri="{FF2B5EF4-FFF2-40B4-BE49-F238E27FC236}">
                <a16:creationId xmlns:a16="http://schemas.microsoft.com/office/drawing/2014/main" id="{B67F54C8-F92D-413F-B575-65311794DA2A}"/>
              </a:ext>
            </a:extLst>
          </p:cNvPr>
          <p:cNvSpPr txBox="1"/>
          <p:nvPr/>
        </p:nvSpPr>
        <p:spPr>
          <a:xfrm>
            <a:off x="561106" y="4168561"/>
            <a:ext cx="2191925" cy="646331"/>
          </a:xfrm>
          <a:prstGeom prst="rect">
            <a:avLst/>
          </a:prstGeom>
          <a:noFill/>
        </p:spPr>
        <p:txBody>
          <a:bodyPr wrap="square" rtlCol="0">
            <a:spAutoFit/>
          </a:bodyPr>
          <a:lstStyle/>
          <a:p>
            <a:pPr algn="ctr"/>
            <a:r>
              <a:rPr lang="en-US" b="1" dirty="0">
                <a:latin typeface="Nunito" panose="00000500000000000000" pitchFamily="2" charset="0"/>
              </a:rPr>
              <a:t>Ground Failure Under Tracks</a:t>
            </a:r>
          </a:p>
        </p:txBody>
      </p:sp>
      <p:sp>
        <p:nvSpPr>
          <p:cNvPr id="11" name="TextBox 10">
            <a:extLst>
              <a:ext uri="{FF2B5EF4-FFF2-40B4-BE49-F238E27FC236}">
                <a16:creationId xmlns:a16="http://schemas.microsoft.com/office/drawing/2014/main" id="{FDDD3C16-6152-43D7-89E9-8794B4794757}"/>
              </a:ext>
            </a:extLst>
          </p:cNvPr>
          <p:cNvSpPr txBox="1"/>
          <p:nvPr/>
        </p:nvSpPr>
        <p:spPr>
          <a:xfrm>
            <a:off x="8919645" y="1596767"/>
            <a:ext cx="1946443" cy="646331"/>
          </a:xfrm>
          <a:prstGeom prst="rect">
            <a:avLst/>
          </a:prstGeom>
          <a:noFill/>
        </p:spPr>
        <p:txBody>
          <a:bodyPr wrap="square" rtlCol="0">
            <a:spAutoFit/>
          </a:bodyPr>
          <a:lstStyle/>
          <a:p>
            <a:pPr algn="ctr"/>
            <a:r>
              <a:rPr lang="en-US" b="1" dirty="0">
                <a:latin typeface="Nunito" panose="00000500000000000000" pitchFamily="2" charset="0"/>
              </a:rPr>
              <a:t>Failure Over Voids</a:t>
            </a:r>
          </a:p>
        </p:txBody>
      </p:sp>
      <p:sp>
        <p:nvSpPr>
          <p:cNvPr id="13" name="TextBox 12">
            <a:extLst>
              <a:ext uri="{FF2B5EF4-FFF2-40B4-BE49-F238E27FC236}">
                <a16:creationId xmlns:a16="http://schemas.microsoft.com/office/drawing/2014/main" id="{B6156604-63A1-4303-A360-9A49E36169FC}"/>
              </a:ext>
            </a:extLst>
          </p:cNvPr>
          <p:cNvSpPr txBox="1"/>
          <p:nvPr/>
        </p:nvSpPr>
        <p:spPr>
          <a:xfrm>
            <a:off x="8941341" y="4609121"/>
            <a:ext cx="1736491" cy="646331"/>
          </a:xfrm>
          <a:prstGeom prst="rect">
            <a:avLst/>
          </a:prstGeom>
          <a:noFill/>
        </p:spPr>
        <p:txBody>
          <a:bodyPr wrap="square" rtlCol="0">
            <a:spAutoFit/>
          </a:bodyPr>
          <a:lstStyle/>
          <a:p>
            <a:pPr algn="ctr"/>
            <a:r>
              <a:rPr lang="en-US" b="1" dirty="0">
                <a:latin typeface="Nunito" panose="00000500000000000000" pitchFamily="2" charset="0"/>
              </a:rPr>
              <a:t>Failure on Bridge Deck</a:t>
            </a:r>
          </a:p>
        </p:txBody>
      </p:sp>
    </p:spTree>
    <p:extLst>
      <p:ext uri="{BB962C8B-B14F-4D97-AF65-F5344CB8AC3E}">
        <p14:creationId xmlns:p14="http://schemas.microsoft.com/office/powerpoint/2010/main" val="136393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strVal val="4*#ppt_w"/>
                                          </p:val>
                                        </p:tav>
                                        <p:tav tm="100000">
                                          <p:val>
                                            <p:strVal val="#ppt_w"/>
                                          </p:val>
                                        </p:tav>
                                      </p:tavLst>
                                    </p:anim>
                                    <p:anim calcmode="lin" valueType="num">
                                      <p:cBhvr>
                                        <p:cTn id="8" dur="500" fill="hold"/>
                                        <p:tgtEl>
                                          <p:spTgt spid="12"/>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920191" cy="4650815"/>
          </a:xfrm>
        </p:spPr>
        <p:txBody>
          <a:bodyPr>
            <a:normAutofit/>
          </a:bodyPr>
          <a:lstStyle/>
          <a:p>
            <a:pPr marL="365125" indent="-255588">
              <a:lnSpc>
                <a:spcPct val="120000"/>
              </a:lnSpc>
              <a:spcBef>
                <a:spcPts val="600"/>
              </a:spcBef>
            </a:pPr>
            <a:endParaRPr lang="en-US" altLang="en-US" sz="2400" dirty="0"/>
          </a:p>
          <a:p>
            <a:pPr marL="365125" indent="-255588">
              <a:lnSpc>
                <a:spcPct val="120000"/>
              </a:lnSpc>
              <a:spcBef>
                <a:spcPts val="600"/>
              </a:spcBef>
            </a:pPr>
            <a:r>
              <a:rPr lang="en-US" altLang="en-US" sz="2400" dirty="0"/>
              <a:t>Backfilled areas may have lower bearing capacities.</a:t>
            </a:r>
          </a:p>
          <a:p>
            <a:pPr marL="365125" indent="-255588">
              <a:lnSpc>
                <a:spcPct val="120000"/>
              </a:lnSpc>
              <a:spcBef>
                <a:spcPts val="600"/>
              </a:spcBef>
            </a:pPr>
            <a:r>
              <a:rPr lang="en-US" altLang="en-US" sz="2400" dirty="0"/>
              <a:t>Do not set up on backfilled areas unless backfill is properly compacted and larger mats or floats are used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Uncompacted Fills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6" name="Picture 6">
            <a:extLst>
              <a:ext uri="{FF2B5EF4-FFF2-40B4-BE49-F238E27FC236}">
                <a16:creationId xmlns:a16="http://schemas.microsoft.com/office/drawing/2014/main" id="{B2DB824E-E18A-4116-AA59-893FD8CF77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725261" y="1552491"/>
            <a:ext cx="3661669" cy="4495996"/>
          </a:xfrm>
          <a:prstGeom prst="rect">
            <a:avLst/>
          </a:prstGeom>
          <a:noFill/>
        </p:spPr>
      </p:pic>
      <p:sp>
        <p:nvSpPr>
          <p:cNvPr id="7" name="TextBox 6">
            <a:extLst>
              <a:ext uri="{FF2B5EF4-FFF2-40B4-BE49-F238E27FC236}">
                <a16:creationId xmlns:a16="http://schemas.microsoft.com/office/drawing/2014/main" id="{81C7D7B5-B347-4323-A8CF-EFD7B2ACEAC6}"/>
              </a:ext>
            </a:extLst>
          </p:cNvPr>
          <p:cNvSpPr txBox="1"/>
          <p:nvPr/>
        </p:nvSpPr>
        <p:spPr>
          <a:xfrm>
            <a:off x="5425614" y="5380693"/>
            <a:ext cx="3452914" cy="646331"/>
          </a:xfrm>
          <a:prstGeom prst="rect">
            <a:avLst/>
          </a:prstGeom>
          <a:noFill/>
        </p:spPr>
        <p:txBody>
          <a:bodyPr wrap="square" rtlCol="0">
            <a:spAutoFit/>
          </a:bodyPr>
          <a:lstStyle/>
          <a:p>
            <a:pPr algn="ctr"/>
            <a:r>
              <a:rPr lang="en-US" b="1" dirty="0">
                <a:latin typeface="Nunito" panose="00000500000000000000" pitchFamily="2" charset="0"/>
              </a:rPr>
              <a:t>Ground Failure Uncompacted Soils</a:t>
            </a:r>
          </a:p>
        </p:txBody>
      </p:sp>
    </p:spTree>
    <p:extLst>
      <p:ext uri="{BB962C8B-B14F-4D97-AF65-F5344CB8AC3E}">
        <p14:creationId xmlns:p14="http://schemas.microsoft.com/office/powerpoint/2010/main" val="2087025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8" name="Content Placeholder 5">
            <a:extLst>
              <a:ext uri="{FF2B5EF4-FFF2-40B4-BE49-F238E27FC236}">
                <a16:creationId xmlns:a16="http://schemas.microsoft.com/office/drawing/2014/main" id="{0D69AF81-E42E-422E-AEA6-75D434687D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088" y="236432"/>
            <a:ext cx="7812365" cy="5828190"/>
          </a:xfrm>
          <a:prstGeom prst="rect">
            <a:avLst/>
          </a:prstGeom>
        </p:spPr>
      </p:pic>
      <p:sp>
        <p:nvSpPr>
          <p:cNvPr id="5" name="TextBox 4">
            <a:extLst>
              <a:ext uri="{FF2B5EF4-FFF2-40B4-BE49-F238E27FC236}">
                <a16:creationId xmlns:a16="http://schemas.microsoft.com/office/drawing/2014/main" id="{B6A13FF3-9ADC-4328-8441-A977BCF773F3}"/>
              </a:ext>
            </a:extLst>
          </p:cNvPr>
          <p:cNvSpPr txBox="1"/>
          <p:nvPr/>
        </p:nvSpPr>
        <p:spPr>
          <a:xfrm>
            <a:off x="8766453" y="2827361"/>
            <a:ext cx="2471459" cy="646331"/>
          </a:xfrm>
          <a:prstGeom prst="rect">
            <a:avLst/>
          </a:prstGeom>
          <a:noFill/>
        </p:spPr>
        <p:txBody>
          <a:bodyPr wrap="square" rtlCol="0">
            <a:spAutoFit/>
          </a:bodyPr>
          <a:lstStyle/>
          <a:p>
            <a:pPr algn="ctr"/>
            <a:r>
              <a:rPr lang="en-US" b="1" dirty="0">
                <a:latin typeface="Nunito" panose="00000500000000000000" pitchFamily="2" charset="0"/>
              </a:rPr>
              <a:t>Ground Settlement Failure Under Tracks</a:t>
            </a:r>
          </a:p>
        </p:txBody>
      </p:sp>
    </p:spTree>
    <p:extLst>
      <p:ext uri="{BB962C8B-B14F-4D97-AF65-F5344CB8AC3E}">
        <p14:creationId xmlns:p14="http://schemas.microsoft.com/office/powerpoint/2010/main" val="1859316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Ground Support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CraneTopple Wakato.wmv">
            <a:hlinkClick r:id="" action="ppaction://media"/>
            <a:extLst>
              <a:ext uri="{FF2B5EF4-FFF2-40B4-BE49-F238E27FC236}">
                <a16:creationId xmlns:a16="http://schemas.microsoft.com/office/drawing/2014/main" id="{F1E8C9D5-32C4-4F3D-AECD-C970A109ADE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56000" y="1524000"/>
            <a:ext cx="5080000" cy="3810000"/>
          </a:xfrm>
          <a:prstGeom prst="rect">
            <a:avLst/>
          </a:prstGeom>
        </p:spPr>
      </p:pic>
      <p:sp>
        <p:nvSpPr>
          <p:cNvPr id="8" name="Text Placeholder 2">
            <a:extLst>
              <a:ext uri="{FF2B5EF4-FFF2-40B4-BE49-F238E27FC236}">
                <a16:creationId xmlns:a16="http://schemas.microsoft.com/office/drawing/2014/main" id="{CF782CC5-2DF2-47C3-B2C6-C52CDD5086D8}"/>
              </a:ext>
            </a:extLst>
          </p:cNvPr>
          <p:cNvSpPr txBox="1">
            <a:spLocks/>
          </p:cNvSpPr>
          <p:nvPr/>
        </p:nvSpPr>
        <p:spPr>
          <a:xfrm>
            <a:off x="6604000" y="1190095"/>
            <a:ext cx="2440858" cy="3708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b="1" dirty="0"/>
              <a:t>Crane Topple Waikato</a:t>
            </a:r>
          </a:p>
        </p:txBody>
      </p:sp>
      <p:sp>
        <p:nvSpPr>
          <p:cNvPr id="6" name="TextBox 5">
            <a:extLst>
              <a:ext uri="{FF2B5EF4-FFF2-40B4-BE49-F238E27FC236}">
                <a16:creationId xmlns:a16="http://schemas.microsoft.com/office/drawing/2014/main" id="{582D672C-FC6C-4BFC-B5F2-AE698F0255AD}"/>
              </a:ext>
            </a:extLst>
          </p:cNvPr>
          <p:cNvSpPr txBox="1"/>
          <p:nvPr/>
        </p:nvSpPr>
        <p:spPr>
          <a:xfrm>
            <a:off x="3556000" y="5751123"/>
            <a:ext cx="5080000" cy="369332"/>
          </a:xfrm>
          <a:prstGeom prst="rect">
            <a:avLst/>
          </a:prstGeom>
          <a:noFill/>
        </p:spPr>
        <p:txBody>
          <a:bodyPr wrap="square" rtlCol="0">
            <a:spAutoFit/>
          </a:bodyPr>
          <a:lstStyle/>
          <a:p>
            <a:pPr algn="ctr"/>
            <a:r>
              <a:rPr lang="en-US" b="1" dirty="0">
                <a:latin typeface="Nunito" panose="00000500000000000000" pitchFamily="2" charset="0"/>
              </a:rPr>
              <a:t>Ground Failure Crane Tip-over Accident Video</a:t>
            </a:r>
          </a:p>
        </p:txBody>
      </p:sp>
    </p:spTree>
    <p:extLst>
      <p:ext uri="{BB962C8B-B14F-4D97-AF65-F5344CB8AC3E}">
        <p14:creationId xmlns:p14="http://schemas.microsoft.com/office/powerpoint/2010/main" val="240226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0273"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10721008" cy="4650815"/>
          </a:xfrm>
        </p:spPr>
        <p:txBody>
          <a:bodyPr>
            <a:normAutofit/>
          </a:bodyPr>
          <a:lstStyle/>
          <a:p>
            <a:pPr marL="109537" indent="0" algn="ctr">
              <a:lnSpc>
                <a:spcPct val="120000"/>
              </a:lnSpc>
              <a:spcBef>
                <a:spcPts val="600"/>
              </a:spcBef>
              <a:buNone/>
            </a:pPr>
            <a:endParaRPr lang="en-US" altLang="en-US" sz="1200" b="1" dirty="0"/>
          </a:p>
          <a:p>
            <a:pPr marL="109537" indent="0" algn="ctr">
              <a:lnSpc>
                <a:spcPct val="120000"/>
              </a:lnSpc>
              <a:spcBef>
                <a:spcPts val="600"/>
              </a:spcBef>
              <a:buNone/>
            </a:pPr>
            <a:r>
              <a:rPr lang="en-US" altLang="en-US" sz="2400" b="1" dirty="0"/>
              <a:t>Assuming 50,000 </a:t>
            </a:r>
            <a:r>
              <a:rPr lang="en-US" altLang="en-US" sz="2400" b="1" dirty="0" err="1"/>
              <a:t>lb</a:t>
            </a:r>
            <a:r>
              <a:rPr lang="en-US" altLang="en-US" sz="2400" b="1" dirty="0"/>
              <a:t> Outrigger Load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Ground Pressure Under Outriggers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
        <p:nvSpPr>
          <p:cNvPr id="7" name="Oval 5">
            <a:extLst>
              <a:ext uri="{FF2B5EF4-FFF2-40B4-BE49-F238E27FC236}">
                <a16:creationId xmlns:a16="http://schemas.microsoft.com/office/drawing/2014/main" id="{9C67A43E-352F-409A-A145-9A08530A2C10}"/>
              </a:ext>
            </a:extLst>
          </p:cNvPr>
          <p:cNvSpPr>
            <a:spLocks noChangeArrowheads="1"/>
          </p:cNvSpPr>
          <p:nvPr/>
        </p:nvSpPr>
        <p:spPr bwMode="auto">
          <a:xfrm>
            <a:off x="2438400" y="2644875"/>
            <a:ext cx="1981200" cy="1828800"/>
          </a:xfrm>
          <a:prstGeom prst="ellipse">
            <a:avLst/>
          </a:prstGeom>
          <a:solidFill>
            <a:schemeClr val="accent1"/>
          </a:solidFill>
          <a:ln w="9525">
            <a:solidFill>
              <a:schemeClr val="tx1"/>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a:p>
        </p:txBody>
      </p:sp>
      <p:sp>
        <p:nvSpPr>
          <p:cNvPr id="8" name="Line 8">
            <a:extLst>
              <a:ext uri="{FF2B5EF4-FFF2-40B4-BE49-F238E27FC236}">
                <a16:creationId xmlns:a16="http://schemas.microsoft.com/office/drawing/2014/main" id="{34EE0020-74D9-4749-9998-3AF3368A603F}"/>
              </a:ext>
            </a:extLst>
          </p:cNvPr>
          <p:cNvSpPr>
            <a:spLocks noChangeShapeType="1"/>
          </p:cNvSpPr>
          <p:nvPr/>
        </p:nvSpPr>
        <p:spPr bwMode="auto">
          <a:xfrm>
            <a:off x="2438400" y="3578943"/>
            <a:ext cx="1981200" cy="0"/>
          </a:xfrm>
          <a:prstGeom prst="line">
            <a:avLst/>
          </a:prstGeom>
          <a:noFill/>
          <a:ln w="57150">
            <a:solidFill>
              <a:srgbClr val="FD0303"/>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9" name="Text Box 10">
            <a:extLst>
              <a:ext uri="{FF2B5EF4-FFF2-40B4-BE49-F238E27FC236}">
                <a16:creationId xmlns:a16="http://schemas.microsoft.com/office/drawing/2014/main" id="{C5C8F973-DEDB-4AF9-8667-74AC7BCAD928}"/>
              </a:ext>
            </a:extLst>
          </p:cNvPr>
          <p:cNvSpPr txBox="1">
            <a:spLocks noChangeArrowheads="1"/>
          </p:cNvSpPr>
          <p:nvPr/>
        </p:nvSpPr>
        <p:spPr bwMode="auto">
          <a:xfrm>
            <a:off x="2895600" y="2949675"/>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b="1" dirty="0">
                <a:solidFill>
                  <a:schemeClr val="tx2"/>
                </a:solidFill>
              </a:rPr>
              <a:t>3 feet</a:t>
            </a:r>
          </a:p>
        </p:txBody>
      </p:sp>
      <p:sp>
        <p:nvSpPr>
          <p:cNvPr id="10" name="Text Box 3">
            <a:extLst>
              <a:ext uri="{FF2B5EF4-FFF2-40B4-BE49-F238E27FC236}">
                <a16:creationId xmlns:a16="http://schemas.microsoft.com/office/drawing/2014/main" id="{58F9E21C-55DE-402A-AC63-D6411BFA02FD}"/>
              </a:ext>
            </a:extLst>
          </p:cNvPr>
          <p:cNvSpPr txBox="1">
            <a:spLocks noChangeArrowheads="1"/>
          </p:cNvSpPr>
          <p:nvPr/>
        </p:nvSpPr>
        <p:spPr bwMode="auto">
          <a:xfrm>
            <a:off x="1295400" y="4819419"/>
            <a:ext cx="42672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000" dirty="0">
                <a:latin typeface="Nunito" panose="00000500000000000000" pitchFamily="2" charset="0"/>
              </a:rPr>
              <a:t>3 ft. diameter pad is 7 sq. ft. </a:t>
            </a:r>
          </a:p>
          <a:p>
            <a:pPr algn="ctr">
              <a:spcBef>
                <a:spcPct val="50000"/>
              </a:spcBef>
            </a:pPr>
            <a:r>
              <a:rPr lang="en-US" altLang="en-US" sz="2000" dirty="0">
                <a:latin typeface="Nunito" panose="00000500000000000000" pitchFamily="2" charset="0"/>
              </a:rPr>
              <a:t>Pressure is 7150 lb./sq. ft.</a:t>
            </a:r>
          </a:p>
        </p:txBody>
      </p:sp>
      <p:sp>
        <p:nvSpPr>
          <p:cNvPr id="11" name="Rectangle 6">
            <a:extLst>
              <a:ext uri="{FF2B5EF4-FFF2-40B4-BE49-F238E27FC236}">
                <a16:creationId xmlns:a16="http://schemas.microsoft.com/office/drawing/2014/main" id="{0704AFD2-2D85-432F-B3BE-941AE880FE67}"/>
              </a:ext>
            </a:extLst>
          </p:cNvPr>
          <p:cNvSpPr>
            <a:spLocks noChangeArrowheads="1"/>
          </p:cNvSpPr>
          <p:nvPr/>
        </p:nvSpPr>
        <p:spPr bwMode="auto">
          <a:xfrm>
            <a:off x="6677439" y="2320419"/>
            <a:ext cx="2590800" cy="2438400"/>
          </a:xfrm>
          <a:prstGeom prst="rect">
            <a:avLst/>
          </a:prstGeom>
          <a:solidFill>
            <a:srgbClr val="FD0303"/>
          </a:solidFill>
          <a:ln w="9525">
            <a:solidFill>
              <a:schemeClr val="tx1"/>
            </a:solidFill>
            <a:miter lim="800000"/>
            <a:headEnd/>
            <a:tailEnd/>
          </a:ln>
        </p:spPr>
        <p:txBody>
          <a:bodyPr wrap="none" anchor="ct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endParaRPr lang="en-US" altLang="en-US" dirty="0"/>
          </a:p>
        </p:txBody>
      </p:sp>
      <p:sp>
        <p:nvSpPr>
          <p:cNvPr id="12" name="Line 7">
            <a:extLst>
              <a:ext uri="{FF2B5EF4-FFF2-40B4-BE49-F238E27FC236}">
                <a16:creationId xmlns:a16="http://schemas.microsoft.com/office/drawing/2014/main" id="{E2741D12-9B3D-4C2E-99DA-194A8DBA23D3}"/>
              </a:ext>
            </a:extLst>
          </p:cNvPr>
          <p:cNvSpPr>
            <a:spLocks noChangeShapeType="1"/>
          </p:cNvSpPr>
          <p:nvPr/>
        </p:nvSpPr>
        <p:spPr bwMode="auto">
          <a:xfrm>
            <a:off x="6677439" y="3615819"/>
            <a:ext cx="2590800" cy="0"/>
          </a:xfrm>
          <a:prstGeom prst="line">
            <a:avLst/>
          </a:prstGeom>
          <a:noFill/>
          <a:ln w="57150">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lstStyle/>
          <a:p>
            <a:endParaRPr lang="en-US"/>
          </a:p>
        </p:txBody>
      </p:sp>
      <p:sp>
        <p:nvSpPr>
          <p:cNvPr id="13" name="Text Box 9">
            <a:extLst>
              <a:ext uri="{FF2B5EF4-FFF2-40B4-BE49-F238E27FC236}">
                <a16:creationId xmlns:a16="http://schemas.microsoft.com/office/drawing/2014/main" id="{D1FB3CEA-A83C-42CA-9BC1-CB9FC756293E}"/>
              </a:ext>
            </a:extLst>
          </p:cNvPr>
          <p:cNvSpPr txBox="1">
            <a:spLocks noChangeArrowheads="1"/>
          </p:cNvSpPr>
          <p:nvPr/>
        </p:nvSpPr>
        <p:spPr bwMode="auto">
          <a:xfrm>
            <a:off x="7363239" y="3006219"/>
            <a:ext cx="12192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b="1"/>
              <a:t>5 feet</a:t>
            </a:r>
          </a:p>
        </p:txBody>
      </p:sp>
      <p:sp>
        <p:nvSpPr>
          <p:cNvPr id="14" name="Text Box 4">
            <a:extLst>
              <a:ext uri="{FF2B5EF4-FFF2-40B4-BE49-F238E27FC236}">
                <a16:creationId xmlns:a16="http://schemas.microsoft.com/office/drawing/2014/main" id="{E0DD671A-3A8E-4DE0-AB45-D9FC8EE1A878}"/>
              </a:ext>
            </a:extLst>
          </p:cNvPr>
          <p:cNvSpPr txBox="1">
            <a:spLocks noChangeArrowheads="1"/>
          </p:cNvSpPr>
          <p:nvPr/>
        </p:nvSpPr>
        <p:spPr bwMode="auto">
          <a:xfrm>
            <a:off x="5954607" y="4819144"/>
            <a:ext cx="40386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en-US" altLang="en-US" sz="2000" dirty="0">
                <a:latin typeface="Nunito" panose="00000500000000000000" pitchFamily="2" charset="0"/>
              </a:rPr>
              <a:t>5 ft. square float is 25 sq. ft.  </a:t>
            </a:r>
          </a:p>
          <a:p>
            <a:pPr algn="ctr">
              <a:spcBef>
                <a:spcPct val="50000"/>
              </a:spcBef>
            </a:pPr>
            <a:r>
              <a:rPr lang="en-US" altLang="en-US" sz="2000" dirty="0">
                <a:latin typeface="Nunito" panose="00000500000000000000" pitchFamily="2" charset="0"/>
              </a:rPr>
              <a:t>Pressure is 2000 lb./sq. ft.</a:t>
            </a:r>
          </a:p>
        </p:txBody>
      </p:sp>
    </p:spTree>
    <p:extLst>
      <p:ext uri="{BB962C8B-B14F-4D97-AF65-F5344CB8AC3E}">
        <p14:creationId xmlns:p14="http://schemas.microsoft.com/office/powerpoint/2010/main" val="23134225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Outrigger pads are designed for good ground conditions. </a:t>
            </a:r>
          </a:p>
          <a:p>
            <a:pPr marL="365125" indent="-255588">
              <a:lnSpc>
                <a:spcPct val="100000"/>
              </a:lnSpc>
              <a:spcBef>
                <a:spcPts val="600"/>
              </a:spcBef>
            </a:pPr>
            <a:r>
              <a:rPr lang="en-US" altLang="en-US" sz="2400" dirty="0"/>
              <a:t>Poor ground conditions reduce the amount of load a crane can safely place on the outrigger pad.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Outrigger Pads and Floats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1379548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Machine Set Up</a:t>
            </a:r>
          </a:p>
          <a:p>
            <a:pPr marL="365125" indent="-255588">
              <a:lnSpc>
                <a:spcPct val="100000"/>
              </a:lnSpc>
              <a:spcBef>
                <a:spcPts val="600"/>
              </a:spcBef>
            </a:pPr>
            <a:r>
              <a:rPr lang="en-US" altLang="en-US" sz="2400" dirty="0"/>
              <a:t>Lift Boom Off Ground No Outriggers</a:t>
            </a:r>
          </a:p>
          <a:p>
            <a:pPr marL="365125" indent="-255588">
              <a:lnSpc>
                <a:spcPct val="100000"/>
              </a:lnSpc>
              <a:spcBef>
                <a:spcPts val="600"/>
              </a:spcBef>
            </a:pPr>
            <a:r>
              <a:rPr lang="en-US" altLang="en-US" sz="2400" dirty="0"/>
              <a:t>Lay Boom On Ground No Outriggers</a:t>
            </a:r>
          </a:p>
          <a:p>
            <a:pPr marL="365125" indent="-255588">
              <a:lnSpc>
                <a:spcPct val="100000"/>
              </a:lnSpc>
              <a:spcBef>
                <a:spcPts val="600"/>
              </a:spcBef>
            </a:pPr>
            <a:r>
              <a:rPr lang="en-US" altLang="en-US" sz="2400" dirty="0"/>
              <a:t>Change Boom No Outriggers</a:t>
            </a:r>
          </a:p>
          <a:p>
            <a:pPr marL="365125" indent="-255588">
              <a:lnSpc>
                <a:spcPct val="100000"/>
              </a:lnSpc>
              <a:spcBef>
                <a:spcPts val="600"/>
              </a:spcBef>
            </a:pPr>
            <a:r>
              <a:rPr lang="en-US" altLang="en-US" sz="2400" dirty="0"/>
              <a:t>Add/Remove Counter Weight No Outriggers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Improper Use Of Outriggers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24212184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b="1" dirty="0">
                <a:solidFill>
                  <a:srgbClr val="FF0000"/>
                </a:solidFill>
              </a:rPr>
              <a:t>Responsibility of User</a:t>
            </a:r>
          </a:p>
          <a:p>
            <a:pPr marL="365125" indent="-255588">
              <a:lnSpc>
                <a:spcPct val="100000"/>
              </a:lnSpc>
              <a:spcBef>
                <a:spcPts val="600"/>
              </a:spcBef>
            </a:pPr>
            <a:r>
              <a:rPr lang="en-US" altLang="en-US" sz="2400" dirty="0"/>
              <a:t>Use additional support cribbing or "floats." </a:t>
            </a:r>
          </a:p>
          <a:p>
            <a:pPr marL="365125" indent="-255588">
              <a:lnSpc>
                <a:spcPct val="100000"/>
              </a:lnSpc>
              <a:spcBef>
                <a:spcPts val="600"/>
              </a:spcBef>
            </a:pPr>
            <a:r>
              <a:rPr lang="en-US" altLang="en-US" sz="2400" dirty="0"/>
              <a:t>Floats must be level to assure the outrigger pad will not slide off causing the crane to tip.</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Improper Outrigger Setup</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2" descr="\\BOBSHPELITE\Users\Bob Emmerich\Documents\Safecon pictures\Cranes\Mobile Crane\100_2988.JPG">
            <a:extLst>
              <a:ext uri="{FF2B5EF4-FFF2-40B4-BE49-F238E27FC236}">
                <a16:creationId xmlns:a16="http://schemas.microsoft.com/office/drawing/2014/main" id="{60B155CA-DA5E-496D-ACEF-BC9D1ED13B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5756" t="16779" r="23647" b="16779"/>
          <a:stretch>
            <a:fillRect/>
          </a:stretch>
        </p:blipFill>
        <p:spPr bwMode="auto">
          <a:xfrm>
            <a:off x="7694386" y="1439741"/>
            <a:ext cx="3368662" cy="2377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Log Outrigger2">
            <a:extLst>
              <a:ext uri="{FF2B5EF4-FFF2-40B4-BE49-F238E27FC236}">
                <a16:creationId xmlns:a16="http://schemas.microsoft.com/office/drawing/2014/main" id="{F754E85F-DC75-400E-BAEF-B2FE011248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5086" t="19215" b="13333"/>
          <a:stretch>
            <a:fillRect/>
          </a:stretch>
        </p:blipFill>
        <p:spPr bwMode="auto">
          <a:xfrm>
            <a:off x="7498298" y="3881846"/>
            <a:ext cx="3760837" cy="2309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AutoShape 7">
            <a:extLst>
              <a:ext uri="{FF2B5EF4-FFF2-40B4-BE49-F238E27FC236}">
                <a16:creationId xmlns:a16="http://schemas.microsoft.com/office/drawing/2014/main" id="{ED8ED6C7-27AE-4B13-9D6B-DED7D41A4B61}"/>
              </a:ext>
            </a:extLst>
          </p:cNvPr>
          <p:cNvSpPr>
            <a:spLocks noChangeArrowheads="1"/>
          </p:cNvSpPr>
          <p:nvPr/>
        </p:nvSpPr>
        <p:spPr bwMode="auto">
          <a:xfrm>
            <a:off x="7783286" y="2318657"/>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8" name="AutoShape 7">
            <a:extLst>
              <a:ext uri="{FF2B5EF4-FFF2-40B4-BE49-F238E27FC236}">
                <a16:creationId xmlns:a16="http://schemas.microsoft.com/office/drawing/2014/main" id="{CA4100C4-891D-4B9A-A3D9-8DCF32CDF7B5}"/>
              </a:ext>
            </a:extLst>
          </p:cNvPr>
          <p:cNvSpPr>
            <a:spLocks noChangeArrowheads="1"/>
          </p:cNvSpPr>
          <p:nvPr/>
        </p:nvSpPr>
        <p:spPr bwMode="auto">
          <a:xfrm>
            <a:off x="8575766" y="4565469"/>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9" name="Content Placeholder 2">
            <a:extLst>
              <a:ext uri="{FF2B5EF4-FFF2-40B4-BE49-F238E27FC236}">
                <a16:creationId xmlns:a16="http://schemas.microsoft.com/office/drawing/2014/main" id="{A96DD7BB-1CED-49C8-BAB7-CA3177F89580}"/>
              </a:ext>
            </a:extLst>
          </p:cNvPr>
          <p:cNvSpPr txBox="1">
            <a:spLocks/>
          </p:cNvSpPr>
          <p:nvPr/>
        </p:nvSpPr>
        <p:spPr>
          <a:xfrm>
            <a:off x="8654816" y="3614057"/>
            <a:ext cx="1447800" cy="409303"/>
          </a:xfrm>
          <a:prstGeom prst="rect">
            <a:avLst/>
          </a:prstGeom>
          <a:solidFill>
            <a:schemeClr val="bg1"/>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altLang="en-US" b="1">
                <a:solidFill>
                  <a:srgbClr val="FF0000"/>
                </a:solidFill>
              </a:rPr>
              <a:t>NO!!!!</a:t>
            </a:r>
          </a:p>
        </p:txBody>
      </p:sp>
    </p:spTree>
    <p:extLst>
      <p:ext uri="{BB962C8B-B14F-4D97-AF65-F5344CB8AC3E}">
        <p14:creationId xmlns:p14="http://schemas.microsoft.com/office/powerpoint/2010/main" val="3888665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par>
                          <p:cTn id="9" fill="hold">
                            <p:stCondLst>
                              <p:cond delay="4500"/>
                            </p:stCondLst>
                            <p:childTnLst>
                              <p:par>
                                <p:cTn id="10" presetID="23" presetClass="entr" presetSubtype="32" fill="hold" grpId="0" nodeType="afterEffect">
                                  <p:stCondLst>
                                    <p:cond delay="400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strVal val="4*#ppt_w"/>
                                          </p:val>
                                        </p:tav>
                                        <p:tav tm="100000">
                                          <p:val>
                                            <p:strVal val="#ppt_w"/>
                                          </p:val>
                                        </p:tav>
                                      </p:tavLst>
                                    </p:anim>
                                    <p:anim calcmode="lin" valueType="num">
                                      <p:cBhvr>
                                        <p:cTn id="13" dur="500" fill="hold"/>
                                        <p:tgtEl>
                                          <p:spTgt spid="8"/>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Poor Outrigger Support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12" name="Picture 6" descr="cribbing_10">
            <a:extLst>
              <a:ext uri="{FF2B5EF4-FFF2-40B4-BE49-F238E27FC236}">
                <a16:creationId xmlns:a16="http://schemas.microsoft.com/office/drawing/2014/main" id="{DDEF9D4E-BAAE-4EEE-B143-9167346634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4900" y="1500053"/>
            <a:ext cx="4254500"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descr="Crane unstable 2e">
            <a:extLst>
              <a:ext uri="{FF2B5EF4-FFF2-40B4-BE49-F238E27FC236}">
                <a16:creationId xmlns:a16="http://schemas.microsoft.com/office/drawing/2014/main" id="{07D1AE43-DA1F-4391-BB4A-D609D6FBE5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9400" y="1905370"/>
            <a:ext cx="53848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AutoShape 7">
            <a:extLst>
              <a:ext uri="{FF2B5EF4-FFF2-40B4-BE49-F238E27FC236}">
                <a16:creationId xmlns:a16="http://schemas.microsoft.com/office/drawing/2014/main" id="{CABE41C4-D4B6-48B8-8352-9BD0571BC6ED}"/>
              </a:ext>
            </a:extLst>
          </p:cNvPr>
          <p:cNvSpPr>
            <a:spLocks noChangeArrowheads="1"/>
          </p:cNvSpPr>
          <p:nvPr/>
        </p:nvSpPr>
        <p:spPr bwMode="auto">
          <a:xfrm>
            <a:off x="4183063" y="2542902"/>
            <a:ext cx="2209800" cy="21336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5" name="Text Box 3">
            <a:extLst>
              <a:ext uri="{FF2B5EF4-FFF2-40B4-BE49-F238E27FC236}">
                <a16:creationId xmlns:a16="http://schemas.microsoft.com/office/drawing/2014/main" id="{28EE797D-772C-4286-8606-0616CE0699AC}"/>
              </a:ext>
            </a:extLst>
          </p:cNvPr>
          <p:cNvSpPr txBox="1">
            <a:spLocks noChangeArrowheads="1"/>
          </p:cNvSpPr>
          <p:nvPr/>
        </p:nvSpPr>
        <p:spPr bwMode="auto">
          <a:xfrm>
            <a:off x="7638176" y="5205543"/>
            <a:ext cx="2931850" cy="369332"/>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b="1" dirty="0">
                <a:solidFill>
                  <a:srgbClr val="FF0000"/>
                </a:solidFill>
              </a:rPr>
              <a:t>Soft ground, no cribbing </a:t>
            </a:r>
          </a:p>
        </p:txBody>
      </p:sp>
    </p:spTree>
    <p:extLst>
      <p:ext uri="{BB962C8B-B14F-4D97-AF65-F5344CB8AC3E}">
        <p14:creationId xmlns:p14="http://schemas.microsoft.com/office/powerpoint/2010/main" val="37139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ppt_w"/>
                                          </p:val>
                                        </p:tav>
                                        <p:tav tm="100000">
                                          <p:val>
                                            <p:strVal val="#ppt_w"/>
                                          </p:val>
                                        </p:tav>
                                      </p:tavLst>
                                    </p:anim>
                                    <p:anim calcmode="lin" valueType="num">
                                      <p:cBhvr>
                                        <p:cTn id="8"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b="1" dirty="0"/>
              <a:t>Learn about:</a:t>
            </a:r>
          </a:p>
          <a:p>
            <a:pPr>
              <a:lnSpc>
                <a:spcPct val="100000"/>
              </a:lnSpc>
              <a:spcBef>
                <a:spcPts val="600"/>
              </a:spcBef>
            </a:pPr>
            <a:r>
              <a:rPr lang="en-US" altLang="en-US" sz="2400" dirty="0"/>
              <a:t>Weather conditions that affect crane operations</a:t>
            </a:r>
          </a:p>
          <a:p>
            <a:pPr>
              <a:lnSpc>
                <a:spcPct val="100000"/>
              </a:lnSpc>
              <a:spcBef>
                <a:spcPts val="600"/>
              </a:spcBef>
            </a:pPr>
            <a:r>
              <a:rPr lang="en-US" altLang="en-US" sz="2400" dirty="0"/>
              <a:t>Ground conditions and hazards</a:t>
            </a:r>
          </a:p>
          <a:p>
            <a:pPr>
              <a:lnSpc>
                <a:spcPct val="100000"/>
              </a:lnSpc>
              <a:spcBef>
                <a:spcPts val="600"/>
              </a:spcBef>
            </a:pPr>
            <a:r>
              <a:rPr lang="en-US" altLang="en-US" sz="2400" dirty="0"/>
              <a:t>Crane assembly</a:t>
            </a:r>
          </a:p>
          <a:p>
            <a:pPr>
              <a:lnSpc>
                <a:spcPct val="100000"/>
              </a:lnSpc>
              <a:spcBef>
                <a:spcPts val="600"/>
              </a:spcBef>
            </a:pPr>
            <a:r>
              <a:rPr lang="en-US" altLang="en-US" sz="2400" dirty="0"/>
              <a:t>Swing radius protection</a:t>
            </a:r>
          </a:p>
          <a:p>
            <a:pPr>
              <a:lnSpc>
                <a:spcPct val="100000"/>
              </a:lnSpc>
              <a:spcBef>
                <a:spcPts val="600"/>
              </a:spcBef>
            </a:pPr>
            <a:r>
              <a:rPr lang="en-US" altLang="en-US" sz="2400" dirty="0"/>
              <a:t>Power line hazards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Good Outrigger Support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graphicFrame>
        <p:nvGraphicFramePr>
          <p:cNvPr id="7" name="Object 4">
            <a:extLst>
              <a:ext uri="{FF2B5EF4-FFF2-40B4-BE49-F238E27FC236}">
                <a16:creationId xmlns:a16="http://schemas.microsoft.com/office/drawing/2014/main" id="{5D446459-5687-4B99-A36F-59372E5D00C8}"/>
              </a:ext>
            </a:extLst>
          </p:cNvPr>
          <p:cNvGraphicFramePr>
            <a:graphicFrameLocks noGrp="1" noChangeAspect="1"/>
          </p:cNvGraphicFramePr>
          <p:nvPr>
            <p:extLst>
              <p:ext uri="{D42A27DB-BD31-4B8C-83A1-F6EECF244321}">
                <p14:modId xmlns:p14="http://schemas.microsoft.com/office/powerpoint/2010/main" val="3381718881"/>
              </p:ext>
            </p:extLst>
          </p:nvPr>
        </p:nvGraphicFramePr>
        <p:xfrm>
          <a:off x="873034" y="1689751"/>
          <a:ext cx="4606875" cy="3941064"/>
        </p:xfrm>
        <a:graphic>
          <a:graphicData uri="http://schemas.openxmlformats.org/presentationml/2006/ole">
            <mc:AlternateContent xmlns:mc="http://schemas.openxmlformats.org/markup-compatibility/2006">
              <mc:Choice xmlns:v="urn:schemas-microsoft-com:vml" Requires="v">
                <p:oleObj spid="_x0000_s1026" r:id="rId3" imgW="5544324" imgH="4742857" progId="">
                  <p:embed/>
                </p:oleObj>
              </mc:Choice>
              <mc:Fallback>
                <p:oleObj r:id="rId3" imgW="5544324" imgH="4742857" progId="">
                  <p:embed/>
                  <p:pic>
                    <p:nvPicPr>
                      <p:cNvPr id="7" name="Object 4">
                        <a:extLst>
                          <a:ext uri="{FF2B5EF4-FFF2-40B4-BE49-F238E27FC236}">
                            <a16:creationId xmlns:a16="http://schemas.microsoft.com/office/drawing/2014/main" id="{5D446459-5687-4B99-A36F-59372E5D00C8}"/>
                          </a:ext>
                        </a:extLst>
                      </p:cNvPr>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3034" y="1689751"/>
                        <a:ext cx="4606875" cy="3941064"/>
                      </a:xfrm>
                      <a:prstGeom prst="rect">
                        <a:avLst/>
                      </a:prstGeom>
                      <a:noFill/>
                      <a:ln>
                        <a:noFill/>
                      </a:ln>
                    </p:spPr>
                  </p:pic>
                </p:oleObj>
              </mc:Fallback>
            </mc:AlternateContent>
          </a:graphicData>
        </a:graphic>
      </p:graphicFrame>
      <p:pic>
        <p:nvPicPr>
          <p:cNvPr id="8" name="Picture 7" descr="24">
            <a:extLst>
              <a:ext uri="{FF2B5EF4-FFF2-40B4-BE49-F238E27FC236}">
                <a16:creationId xmlns:a16="http://schemas.microsoft.com/office/drawing/2014/main" id="{952E076D-9983-4343-A716-A68EB22ACE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5110" y="1689751"/>
            <a:ext cx="5823856" cy="393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5875">
                <a:solidFill>
                  <a:srgbClr val="000000"/>
                </a:solidFill>
                <a:miter lim="800000"/>
                <a:headEnd/>
                <a:tailEnd/>
              </a14:hiddenLine>
            </a:ext>
          </a:extLst>
        </p:spPr>
      </p:pic>
      <p:sp>
        <p:nvSpPr>
          <p:cNvPr id="6" name="TextBox 5">
            <a:extLst>
              <a:ext uri="{FF2B5EF4-FFF2-40B4-BE49-F238E27FC236}">
                <a16:creationId xmlns:a16="http://schemas.microsoft.com/office/drawing/2014/main" id="{93E25524-BF8C-43FD-9079-BA9399FE5A04}"/>
              </a:ext>
            </a:extLst>
          </p:cNvPr>
          <p:cNvSpPr txBox="1"/>
          <p:nvPr/>
        </p:nvSpPr>
        <p:spPr>
          <a:xfrm>
            <a:off x="1859620" y="5771476"/>
            <a:ext cx="8472760" cy="369332"/>
          </a:xfrm>
          <a:prstGeom prst="rect">
            <a:avLst/>
          </a:prstGeom>
          <a:noFill/>
        </p:spPr>
        <p:txBody>
          <a:bodyPr wrap="square" rtlCol="0">
            <a:spAutoFit/>
          </a:bodyPr>
          <a:lstStyle/>
          <a:p>
            <a:r>
              <a:rPr lang="en-US" b="1" dirty="0">
                <a:latin typeface="Nunito" panose="00000500000000000000" pitchFamily="2" charset="0"/>
              </a:rPr>
              <a:t>Full Ground Cover and Distribution of Outrigger Weight on Outrigger Floats</a:t>
            </a:r>
          </a:p>
        </p:txBody>
      </p:sp>
    </p:spTree>
    <p:extLst>
      <p:ext uri="{BB962C8B-B14F-4D97-AF65-F5344CB8AC3E}">
        <p14:creationId xmlns:p14="http://schemas.microsoft.com/office/powerpoint/2010/main" val="537202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dirty="0"/>
              <a:t>Crawler Crane Ground Support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6" name="Picture 5">
            <a:extLst>
              <a:ext uri="{FF2B5EF4-FFF2-40B4-BE49-F238E27FC236}">
                <a16:creationId xmlns:a16="http://schemas.microsoft.com/office/drawing/2014/main" id="{E232F448-8778-49ED-A811-314D2A7369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157" y="1375515"/>
            <a:ext cx="3468582" cy="4854558"/>
          </a:xfrm>
          <a:prstGeom prst="rect">
            <a:avLst/>
          </a:prstGeom>
        </p:spPr>
      </p:pic>
      <p:pic>
        <p:nvPicPr>
          <p:cNvPr id="9" name="Picture 8">
            <a:extLst>
              <a:ext uri="{FF2B5EF4-FFF2-40B4-BE49-F238E27FC236}">
                <a16:creationId xmlns:a16="http://schemas.microsoft.com/office/drawing/2014/main" id="{F50ABDB0-AFFA-4E3B-A517-9E2A1A0F571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17844" y="1327281"/>
            <a:ext cx="3503494" cy="4855464"/>
          </a:xfrm>
          <a:prstGeom prst="rect">
            <a:avLst/>
          </a:prstGeom>
        </p:spPr>
      </p:pic>
    </p:spTree>
    <p:extLst>
      <p:ext uri="{BB962C8B-B14F-4D97-AF65-F5344CB8AC3E}">
        <p14:creationId xmlns:p14="http://schemas.microsoft.com/office/powerpoint/2010/main" val="1038814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6">
            <a:extLst>
              <a:ext uri="{FF2B5EF4-FFF2-40B4-BE49-F238E27FC236}">
                <a16:creationId xmlns:a16="http://schemas.microsoft.com/office/drawing/2014/main" id="{BF698A8E-65FB-4FD1-89F8-716DA550017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4735944" y="3022434"/>
            <a:ext cx="6689437" cy="2886538"/>
          </a:xfrm>
          <a:prstGeom prst="rect">
            <a:avLst/>
          </a:prstGeom>
        </p:spPr>
      </p:pic>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Ground Support Mats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Picture 19" descr="CNV00000057">
            <a:extLst>
              <a:ext uri="{FF2B5EF4-FFF2-40B4-BE49-F238E27FC236}">
                <a16:creationId xmlns:a16="http://schemas.microsoft.com/office/drawing/2014/main" id="{EC59B5D6-9EEB-4943-A9E4-DD9AA1A926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445" b="11172"/>
          <a:stretch>
            <a:fillRect/>
          </a:stretch>
        </p:blipFill>
        <p:spPr bwMode="auto">
          <a:xfrm>
            <a:off x="665922" y="1542010"/>
            <a:ext cx="4913312" cy="3085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CF39628C-3653-466E-BE37-9B832997B9A4}"/>
              </a:ext>
            </a:extLst>
          </p:cNvPr>
          <p:cNvSpPr txBox="1"/>
          <p:nvPr/>
        </p:nvSpPr>
        <p:spPr>
          <a:xfrm>
            <a:off x="1327354" y="4854325"/>
            <a:ext cx="3281129" cy="923330"/>
          </a:xfrm>
          <a:prstGeom prst="rect">
            <a:avLst/>
          </a:prstGeom>
          <a:noFill/>
        </p:spPr>
        <p:txBody>
          <a:bodyPr wrap="square" rtlCol="0">
            <a:spAutoFit/>
          </a:bodyPr>
          <a:lstStyle/>
          <a:p>
            <a:r>
              <a:rPr lang="en-US" b="1" dirty="0">
                <a:latin typeface="Nunito" panose="00000500000000000000" pitchFamily="2" charset="0"/>
              </a:rPr>
              <a:t>Full Ground Cover and Distribution of Outrigger </a:t>
            </a:r>
          </a:p>
          <a:p>
            <a:r>
              <a:rPr lang="en-US" b="1" dirty="0">
                <a:latin typeface="Nunito" panose="00000500000000000000" pitchFamily="2" charset="0"/>
              </a:rPr>
              <a:t>Weight on Outrigger Floats</a:t>
            </a:r>
          </a:p>
        </p:txBody>
      </p:sp>
    </p:spTree>
    <p:extLst>
      <p:ext uri="{BB962C8B-B14F-4D97-AF65-F5344CB8AC3E}">
        <p14:creationId xmlns:p14="http://schemas.microsoft.com/office/powerpoint/2010/main" val="7632470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5495315"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b="1" dirty="0"/>
              <a:t>Proper Leveling </a:t>
            </a:r>
          </a:p>
          <a:p>
            <a:pPr marL="1222375" lvl="2" indent="-255588">
              <a:lnSpc>
                <a:spcPct val="100000"/>
              </a:lnSpc>
              <a:spcBef>
                <a:spcPts val="600"/>
              </a:spcBef>
            </a:pPr>
            <a:r>
              <a:rPr lang="en-US" altLang="en-US" sz="2400" dirty="0"/>
              <a:t>Target level has low accuracy</a:t>
            </a:r>
          </a:p>
          <a:p>
            <a:pPr marL="1222375" lvl="2" indent="-255588">
              <a:lnSpc>
                <a:spcPct val="100000"/>
              </a:lnSpc>
              <a:spcBef>
                <a:spcPts val="600"/>
              </a:spcBef>
            </a:pPr>
            <a:r>
              <a:rPr lang="en-US" altLang="en-US" sz="2400" dirty="0"/>
              <a:t>Accurate methods to level</a:t>
            </a:r>
          </a:p>
          <a:p>
            <a:pPr marL="1679575" lvl="3" indent="-255588">
              <a:lnSpc>
                <a:spcPct val="100000"/>
              </a:lnSpc>
              <a:spcBef>
                <a:spcPts val="600"/>
              </a:spcBef>
            </a:pPr>
            <a:r>
              <a:rPr lang="en-US" altLang="en-US" sz="2400" dirty="0"/>
              <a:t> Carpenter’s level</a:t>
            </a:r>
          </a:p>
          <a:p>
            <a:pPr marL="1679575" lvl="3" indent="-255588">
              <a:lnSpc>
                <a:spcPct val="100000"/>
              </a:lnSpc>
              <a:spcBef>
                <a:spcPts val="600"/>
              </a:spcBef>
            </a:pPr>
            <a:r>
              <a:rPr lang="en-US" altLang="en-US" sz="2400" dirty="0"/>
              <a:t> Ball as plumb bob</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Crane Set-Up</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10" name="Picture 2061" descr="level_bble">
            <a:extLst>
              <a:ext uri="{FF2B5EF4-FFF2-40B4-BE49-F238E27FC236}">
                <a16:creationId xmlns:a16="http://schemas.microsoft.com/office/drawing/2014/main" id="{85A8CB66-6C40-4182-BDA5-678641FCA8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384" y="2022935"/>
            <a:ext cx="2201862"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59" descr="level_bubble">
            <a:extLst>
              <a:ext uri="{FF2B5EF4-FFF2-40B4-BE49-F238E27FC236}">
                <a16:creationId xmlns:a16="http://schemas.microsoft.com/office/drawing/2014/main" id="{2AFC604F-AFCB-4AD3-A497-160C1E4312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4249" y="3991699"/>
            <a:ext cx="2233613" cy="167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062" descr="not-level">
            <a:extLst>
              <a:ext uri="{FF2B5EF4-FFF2-40B4-BE49-F238E27FC236}">
                <a16:creationId xmlns:a16="http://schemas.microsoft.com/office/drawing/2014/main" id="{FC8231B9-01F4-4A62-8A5E-28FEF5EE15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5089" y="1607379"/>
            <a:ext cx="2451841" cy="4418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2054">
            <a:extLst>
              <a:ext uri="{FF2B5EF4-FFF2-40B4-BE49-F238E27FC236}">
                <a16:creationId xmlns:a16="http://schemas.microsoft.com/office/drawing/2014/main" id="{78965A73-9078-45C4-A5AC-8D93521E630A}"/>
              </a:ext>
            </a:extLst>
          </p:cNvPr>
          <p:cNvSpPr>
            <a:spLocks noChangeArrowheads="1"/>
          </p:cNvSpPr>
          <p:nvPr/>
        </p:nvSpPr>
        <p:spPr bwMode="auto">
          <a:xfrm>
            <a:off x="10448257" y="2617469"/>
            <a:ext cx="720904" cy="643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90488" tIns="44450" rIns="90488" bIns="44450">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en-US" dirty="0">
                <a:solidFill>
                  <a:schemeClr val="tx2"/>
                </a:solidFill>
                <a:latin typeface="Verdana" pitchFamily="34" charset="0"/>
                <a:ea typeface="ＭＳ Ｐゴシック" pitchFamily="34" charset="-128"/>
              </a:rPr>
              <a:t>Not </a:t>
            </a:r>
          </a:p>
          <a:p>
            <a:r>
              <a:rPr lang="en-US" altLang="en-US" dirty="0">
                <a:solidFill>
                  <a:schemeClr val="tx2"/>
                </a:solidFill>
                <a:latin typeface="Verdana" pitchFamily="34" charset="0"/>
                <a:ea typeface="ＭＳ Ｐゴシック" pitchFamily="34" charset="-128"/>
              </a:rPr>
              <a:t>level</a:t>
            </a:r>
          </a:p>
        </p:txBody>
      </p:sp>
      <p:sp>
        <p:nvSpPr>
          <p:cNvPr id="14" name="AutoShape 7">
            <a:extLst>
              <a:ext uri="{FF2B5EF4-FFF2-40B4-BE49-F238E27FC236}">
                <a16:creationId xmlns:a16="http://schemas.microsoft.com/office/drawing/2014/main" id="{F34735E9-FBD4-45BE-906F-01B6218FBC2F}"/>
              </a:ext>
            </a:extLst>
          </p:cNvPr>
          <p:cNvSpPr>
            <a:spLocks noChangeArrowheads="1"/>
          </p:cNvSpPr>
          <p:nvPr/>
        </p:nvSpPr>
        <p:spPr bwMode="auto">
          <a:xfrm>
            <a:off x="9513309" y="3991699"/>
            <a:ext cx="1295400" cy="1295400"/>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556" y="15912"/>
                </a:moveTo>
                <a:cubicBezTo>
                  <a:pt x="18670" y="14440"/>
                  <a:pt x="19273" y="12645"/>
                  <a:pt x="19273" y="10800"/>
                </a:cubicBezTo>
                <a:cubicBezTo>
                  <a:pt x="19273" y="6120"/>
                  <a:pt x="15479" y="2327"/>
                  <a:pt x="10800" y="2327"/>
                </a:cubicBezTo>
                <a:cubicBezTo>
                  <a:pt x="8954" y="2326"/>
                  <a:pt x="7159" y="2929"/>
                  <a:pt x="5687" y="4043"/>
                </a:cubicBezTo>
                <a:lnTo>
                  <a:pt x="17556" y="15912"/>
                </a:lnTo>
                <a:close/>
                <a:moveTo>
                  <a:pt x="4043" y="5687"/>
                </a:moveTo>
                <a:cubicBezTo>
                  <a:pt x="2929" y="7159"/>
                  <a:pt x="2327" y="8954"/>
                  <a:pt x="2327" y="10799"/>
                </a:cubicBezTo>
                <a:cubicBezTo>
                  <a:pt x="2327" y="15479"/>
                  <a:pt x="6120" y="19273"/>
                  <a:pt x="10800" y="19273"/>
                </a:cubicBezTo>
                <a:cubicBezTo>
                  <a:pt x="12645" y="19273"/>
                  <a:pt x="14440" y="18670"/>
                  <a:pt x="15912" y="17556"/>
                </a:cubicBezTo>
                <a:lnTo>
                  <a:pt x="4043" y="5687"/>
                </a:lnTo>
                <a:close/>
              </a:path>
            </a:pathLst>
          </a:custGeom>
          <a:noFill/>
          <a:ln w="158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241119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400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strVal val="4*#ppt_w"/>
                                          </p:val>
                                        </p:tav>
                                        <p:tav tm="100000">
                                          <p:val>
                                            <p:strVal val="#ppt_w"/>
                                          </p:val>
                                        </p:tav>
                                      </p:tavLst>
                                    </p:anim>
                                    <p:anim calcmode="lin" valueType="num">
                                      <p:cBhvr>
                                        <p:cTn id="8" dur="500" fill="hold"/>
                                        <p:tgtEl>
                                          <p:spTgt spid="1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Cranes should be within 1 degree of level. </a:t>
            </a:r>
          </a:p>
          <a:p>
            <a:pPr marL="365125" indent="-255588">
              <a:lnSpc>
                <a:spcPct val="100000"/>
              </a:lnSpc>
              <a:spcBef>
                <a:spcPts val="600"/>
              </a:spcBef>
            </a:pPr>
            <a:r>
              <a:rPr lang="en-US" altLang="en-US" sz="2400" dirty="0"/>
              <a:t>Past this point, the crane can lose 20% or more of its rated capacity. </a:t>
            </a:r>
          </a:p>
          <a:p>
            <a:pPr marL="365125" indent="-255588">
              <a:lnSpc>
                <a:spcPct val="100000"/>
              </a:lnSpc>
              <a:spcBef>
                <a:spcPts val="600"/>
              </a:spcBef>
            </a:pPr>
            <a:r>
              <a:rPr lang="en-US" altLang="en-US" sz="2400" dirty="0"/>
              <a:t>Tipping and boom failures are possible.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Leveling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a:extLst>
              <a:ext uri="{FF2B5EF4-FFF2-40B4-BE49-F238E27FC236}">
                <a16:creationId xmlns:a16="http://schemas.microsoft.com/office/drawing/2014/main" id="{36A63CDE-F632-4524-BECC-5CFC1E044E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9371" y="635008"/>
            <a:ext cx="2081213" cy="541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a:extLst>
              <a:ext uri="{FF2B5EF4-FFF2-40B4-BE49-F238E27FC236}">
                <a16:creationId xmlns:a16="http://schemas.microsoft.com/office/drawing/2014/main" id="{BA9E06E4-B400-48E5-A896-63CC80697E0F}"/>
              </a:ext>
            </a:extLst>
          </p:cNvPr>
          <p:cNvSpPr txBox="1">
            <a:spLocks noChangeArrowheads="1"/>
          </p:cNvSpPr>
          <p:nvPr/>
        </p:nvSpPr>
        <p:spPr bwMode="auto">
          <a:xfrm>
            <a:off x="8474370" y="2921008"/>
            <a:ext cx="14478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en-US" altLang="en-US" b="1"/>
              <a:t>Side load to boom</a:t>
            </a:r>
          </a:p>
        </p:txBody>
      </p:sp>
      <p:sp>
        <p:nvSpPr>
          <p:cNvPr id="7" name="Line 6">
            <a:extLst>
              <a:ext uri="{FF2B5EF4-FFF2-40B4-BE49-F238E27FC236}">
                <a16:creationId xmlns:a16="http://schemas.microsoft.com/office/drawing/2014/main" id="{1EA67279-377D-47CD-A4E2-21070C9C3793}"/>
              </a:ext>
            </a:extLst>
          </p:cNvPr>
          <p:cNvSpPr>
            <a:spLocks noChangeShapeType="1"/>
          </p:cNvSpPr>
          <p:nvPr/>
        </p:nvSpPr>
        <p:spPr bwMode="auto">
          <a:xfrm flipH="1" flipV="1">
            <a:off x="7636170" y="3225807"/>
            <a:ext cx="838200" cy="304800"/>
          </a:xfrm>
          <a:prstGeom prst="line">
            <a:avLst/>
          </a:prstGeom>
          <a:noFill/>
          <a:ln w="57150">
            <a:solidFill>
              <a:schemeClr val="tx1"/>
            </a:solidFill>
            <a:miter lim="800000"/>
            <a:headEnd/>
            <a:tailEnd type="triangle" w="med" len="med"/>
          </a:ln>
          <a:extLst>
            <a:ext uri="{909E8E84-426E-40DD-AFC4-6F175D3DCCD1}">
              <a14:hiddenFill xmlns:a14="http://schemas.microsoft.com/office/drawing/2010/main">
                <a:noFill/>
              </a14:hiddenFill>
            </a:ext>
          </a:extLst>
        </p:spPr>
        <p:txBody>
          <a:bodyPr wrap="none"/>
          <a:lstStyle/>
          <a:p>
            <a:endParaRPr lang="en-US"/>
          </a:p>
        </p:txBody>
      </p:sp>
    </p:spTree>
    <p:extLst>
      <p:ext uri="{BB962C8B-B14F-4D97-AF65-F5344CB8AC3E}">
        <p14:creationId xmlns:p14="http://schemas.microsoft.com/office/powerpoint/2010/main" val="31290128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Assembly/disassembly Director (A/D)</a:t>
            </a:r>
          </a:p>
          <a:p>
            <a:pPr marL="685783" lvl="1" indent="-228594" defTabSz="914377">
              <a:spcBef>
                <a:spcPts val="500"/>
              </a:spcBef>
              <a:buFont typeface="Arial" panose="020B0604020202020204" pitchFamily="34" charset="0"/>
              <a:buChar char="•"/>
            </a:pPr>
            <a:r>
              <a:rPr lang="en-US" altLang="en-US" dirty="0">
                <a:solidFill>
                  <a:prstClr val="black"/>
                </a:solidFill>
                <a:latin typeface="Nunito" panose="00000500000000000000" pitchFamily="2" charset="0"/>
              </a:rPr>
              <a:t>Assembly/disassembly must be supervised by a person who meets the criteria for both a competent person and a qualified person, or by a competent person who is assisted by one or more qualified persons.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1926.1404 Assembly/Disassembly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8" name="Picture 7" descr="C:\Users\Bob Emmerich\Documents\Safecon pictures\Cranes\Crawler Crane\100_2450.JPG">
            <a:extLst>
              <a:ext uri="{FF2B5EF4-FFF2-40B4-BE49-F238E27FC236}">
                <a16:creationId xmlns:a16="http://schemas.microsoft.com/office/drawing/2014/main" id="{AFDDC27C-5D2C-44A0-BB23-5D1B89908E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425" r="3844"/>
          <a:stretch>
            <a:fillRect/>
          </a:stretch>
        </p:blipFill>
        <p:spPr bwMode="auto">
          <a:xfrm>
            <a:off x="6891130" y="1662572"/>
            <a:ext cx="44958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97381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When pins (or similar devices) are being removed, employees must not be under the boom, jib, or other components, except …</a:t>
            </a:r>
          </a:p>
          <a:p>
            <a:pPr marL="365125" indent="-255588">
              <a:lnSpc>
                <a:spcPct val="100000"/>
              </a:lnSpc>
              <a:spcBef>
                <a:spcPts val="600"/>
              </a:spcBef>
            </a:pPr>
            <a:r>
              <a:rPr lang="en-US" altLang="en-US" sz="2400" dirty="0"/>
              <a:t>When the A/D director implements procedures that minimize the risk of unintended dangerous movement and minimize the duration and extent of exposure under the boom.</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47500" lnSpcReduction="20000"/>
          </a:bodyPr>
          <a:lstStyle/>
          <a:p>
            <a:pPr>
              <a:lnSpc>
                <a:spcPct val="120000"/>
              </a:lnSpc>
              <a:spcBef>
                <a:spcPts val="0"/>
              </a:spcBef>
            </a:pPr>
            <a:r>
              <a:rPr lang="en-US" sz="5000" dirty="0"/>
              <a:t>1926.1404(f)  Working Under the Boom, Jib or Other </a:t>
            </a:r>
          </a:p>
          <a:p>
            <a:pPr>
              <a:lnSpc>
                <a:spcPct val="120000"/>
              </a:lnSpc>
              <a:spcBef>
                <a:spcPts val="0"/>
              </a:spcBef>
            </a:pPr>
            <a:r>
              <a:rPr lang="en-US" sz="5000" dirty="0"/>
              <a:t>Components</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6" name="Picture 7">
            <a:extLst>
              <a:ext uri="{FF2B5EF4-FFF2-40B4-BE49-F238E27FC236}">
                <a16:creationId xmlns:a16="http://schemas.microsoft.com/office/drawing/2014/main" id="{CC1A2E50-CB14-48EA-AD5B-71B23895A1FD}"/>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7686325" y="1375515"/>
            <a:ext cx="3178060" cy="2424500"/>
          </a:xfrm>
          <a:prstGeom prst="rect">
            <a:avLst/>
          </a:prstGeom>
          <a:noFill/>
          <a:ln>
            <a:solidFill>
              <a:schemeClr val="tx1"/>
            </a:solidFill>
          </a:ln>
          <a:effectLst>
            <a:outerShdw blurRad="292100" dist="139700" dir="2700000" algn="ctr" rotWithShape="0">
              <a:schemeClr val="tx1">
                <a:alpha val="65000"/>
              </a:schemeClr>
            </a:outerShdw>
          </a:effectLst>
        </p:spPr>
      </p:pic>
      <p:pic>
        <p:nvPicPr>
          <p:cNvPr id="7" name="Picture 8">
            <a:extLst>
              <a:ext uri="{FF2B5EF4-FFF2-40B4-BE49-F238E27FC236}">
                <a16:creationId xmlns:a16="http://schemas.microsoft.com/office/drawing/2014/main" id="{75F81DEE-42AF-4157-A7C8-C4244B3C5D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7770148" y="3920350"/>
            <a:ext cx="3010414" cy="2256203"/>
          </a:xfrm>
          <a:prstGeom prst="rect">
            <a:avLst/>
          </a:prstGeom>
          <a:noFill/>
          <a:ln>
            <a:solidFill>
              <a:schemeClr val="tx1"/>
            </a:solidFill>
          </a:ln>
          <a:effectLst>
            <a:outerShdw blurRad="292100" dist="139700" dir="2700000" algn="ctr" rotWithShape="0">
              <a:schemeClr val="tx1">
                <a:alpha val="65000"/>
              </a:schemeClr>
            </a:outerShdw>
          </a:effectLst>
        </p:spPr>
      </p:pic>
      <p:sp>
        <p:nvSpPr>
          <p:cNvPr id="9" name="TextBox 8">
            <a:extLst>
              <a:ext uri="{FF2B5EF4-FFF2-40B4-BE49-F238E27FC236}">
                <a16:creationId xmlns:a16="http://schemas.microsoft.com/office/drawing/2014/main" id="{13555F20-E1B6-44C5-95C6-D5E7074456C1}"/>
              </a:ext>
            </a:extLst>
          </p:cNvPr>
          <p:cNvSpPr txBox="1"/>
          <p:nvPr/>
        </p:nvSpPr>
        <p:spPr>
          <a:xfrm rot="5400000">
            <a:off x="9991177" y="2456513"/>
            <a:ext cx="2377440" cy="215444"/>
          </a:xfrm>
          <a:prstGeom prst="rect">
            <a:avLst/>
          </a:prstGeom>
          <a:noFill/>
        </p:spPr>
        <p:txBody>
          <a:bodyPr wrap="square" rtlCol="0">
            <a:spAutoFit/>
          </a:bodyPr>
          <a:lstStyle/>
          <a:p>
            <a:pPr algn="r"/>
            <a:r>
              <a:rPr lang="en-US" sz="800" dirty="0"/>
              <a:t>Image courtesy  </a:t>
            </a:r>
            <a:r>
              <a:rPr lang="en-US" sz="800" dirty="0" err="1"/>
              <a:t>eCLOSH</a:t>
            </a:r>
            <a:r>
              <a:rPr lang="en-US" sz="800" dirty="0"/>
              <a:t>. Used with permission.</a:t>
            </a:r>
          </a:p>
        </p:txBody>
      </p:sp>
      <p:sp>
        <p:nvSpPr>
          <p:cNvPr id="10" name="TextBox 9">
            <a:extLst>
              <a:ext uri="{FF2B5EF4-FFF2-40B4-BE49-F238E27FC236}">
                <a16:creationId xmlns:a16="http://schemas.microsoft.com/office/drawing/2014/main" id="{81FCF96F-FAD7-4BDF-B4A1-1BB99C90D52B}"/>
              </a:ext>
            </a:extLst>
          </p:cNvPr>
          <p:cNvSpPr txBox="1"/>
          <p:nvPr/>
        </p:nvSpPr>
        <p:spPr>
          <a:xfrm rot="5400000">
            <a:off x="9991177" y="4798766"/>
            <a:ext cx="2377440" cy="215444"/>
          </a:xfrm>
          <a:prstGeom prst="rect">
            <a:avLst/>
          </a:prstGeom>
          <a:noFill/>
        </p:spPr>
        <p:txBody>
          <a:bodyPr wrap="square" rtlCol="0">
            <a:spAutoFit/>
          </a:bodyPr>
          <a:lstStyle/>
          <a:p>
            <a:pPr algn="r"/>
            <a:r>
              <a:rPr lang="en-US" sz="800" dirty="0"/>
              <a:t>Image courtesy  </a:t>
            </a:r>
            <a:r>
              <a:rPr lang="en-US" sz="800" dirty="0" err="1"/>
              <a:t>eCLOSH</a:t>
            </a:r>
            <a:r>
              <a:rPr lang="en-US" sz="800" dirty="0"/>
              <a:t>. Used with permission.</a:t>
            </a:r>
          </a:p>
        </p:txBody>
      </p:sp>
    </p:spTree>
    <p:extLst>
      <p:ext uri="{BB962C8B-B14F-4D97-AF65-F5344CB8AC3E}">
        <p14:creationId xmlns:p14="http://schemas.microsoft.com/office/powerpoint/2010/main" val="28021219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069407" cy="4650815"/>
          </a:xfrm>
        </p:spPr>
        <p:txBody>
          <a:bodyPr>
            <a:noAutofit/>
          </a:bodyPr>
          <a:lstStyle/>
          <a:p>
            <a:pPr marL="365125" indent="-255588">
              <a:lnSpc>
                <a:spcPct val="100000"/>
              </a:lnSpc>
              <a:spcBef>
                <a:spcPts val="600"/>
              </a:spcBef>
            </a:pPr>
            <a:r>
              <a:rPr lang="en-US" altLang="en-US" sz="2400" dirty="0"/>
              <a:t>Before commencing assembly/disassembly operations, the A/D director must ensure that the crew members understand all of the following:</a:t>
            </a:r>
          </a:p>
          <a:p>
            <a:pPr marL="1222375" lvl="2" indent="-255588">
              <a:lnSpc>
                <a:spcPct val="100000"/>
              </a:lnSpc>
              <a:spcBef>
                <a:spcPts val="600"/>
              </a:spcBef>
            </a:pPr>
            <a:r>
              <a:rPr lang="en-US" altLang="en-US" sz="2600" dirty="0"/>
              <a:t>Their tasks.</a:t>
            </a:r>
          </a:p>
          <a:p>
            <a:pPr marL="1222375" lvl="2" indent="-255588">
              <a:lnSpc>
                <a:spcPct val="100000"/>
              </a:lnSpc>
              <a:spcBef>
                <a:spcPts val="600"/>
              </a:spcBef>
            </a:pPr>
            <a:r>
              <a:rPr lang="en-US" altLang="en-US" sz="2600" dirty="0"/>
              <a:t>The hazards associated with their tasks.</a:t>
            </a:r>
          </a:p>
          <a:p>
            <a:pPr marL="1222375" lvl="2" indent="-255588">
              <a:lnSpc>
                <a:spcPct val="100000"/>
              </a:lnSpc>
              <a:spcBef>
                <a:spcPts val="600"/>
              </a:spcBef>
            </a:pPr>
            <a:r>
              <a:rPr lang="en-US" altLang="en-US" sz="2600" dirty="0"/>
              <a:t>The hazardous positions/locations that they need to avoid.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1926.1404(d)(1) Crew Instructions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38999019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r>
              <a:rPr lang="en-US" altLang="en-US" sz="2400" dirty="0"/>
              <a:t>Employer shall:</a:t>
            </a:r>
          </a:p>
          <a:p>
            <a:pPr marL="1222375" lvl="2" indent="-255588">
              <a:lnSpc>
                <a:spcPct val="100000"/>
              </a:lnSpc>
              <a:spcBef>
                <a:spcPts val="600"/>
              </a:spcBef>
            </a:pPr>
            <a:r>
              <a:rPr lang="en-US" altLang="en-US" sz="2400" dirty="0"/>
              <a:t>Instruct employees in how to recognize struck-by and pinch/crush hazard areas posed by the rotating superstructure.</a:t>
            </a:r>
          </a:p>
          <a:p>
            <a:pPr marL="1222375" lvl="2" indent="-255588">
              <a:lnSpc>
                <a:spcPct val="100000"/>
              </a:lnSpc>
              <a:spcBef>
                <a:spcPts val="600"/>
              </a:spcBef>
            </a:pPr>
            <a:r>
              <a:rPr lang="en-US" altLang="en-US" sz="2400" dirty="0"/>
              <a:t>Erect and maintain control lines, warning lines, railings or similar barriers to mark the boundaries of the hazard areas.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1926.1424 Work area control/Swing radius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descr="33">
            <a:extLst>
              <a:ext uri="{FF2B5EF4-FFF2-40B4-BE49-F238E27FC236}">
                <a16:creationId xmlns:a16="http://schemas.microsoft.com/office/drawing/2014/main" id="{8F76EB98-5B0B-4E61-832E-9B5432ED0F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1442" r="22223"/>
          <a:stretch>
            <a:fillRect/>
          </a:stretch>
        </p:blipFill>
        <p:spPr>
          <a:xfrm>
            <a:off x="7001160" y="1371754"/>
            <a:ext cx="3633735" cy="406027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a:extLst>
              <a:ext uri="{FF2B5EF4-FFF2-40B4-BE49-F238E27FC236}">
                <a16:creationId xmlns:a16="http://schemas.microsoft.com/office/drawing/2014/main" id="{3DCCB9FD-3993-43DD-99A7-8AE4C14540B7}"/>
              </a:ext>
            </a:extLst>
          </p:cNvPr>
          <p:cNvSpPr txBox="1"/>
          <p:nvPr/>
        </p:nvSpPr>
        <p:spPr>
          <a:xfrm>
            <a:off x="5456903" y="5500857"/>
            <a:ext cx="6735097" cy="707886"/>
          </a:xfrm>
          <a:prstGeom prst="rect">
            <a:avLst/>
          </a:prstGeom>
          <a:noFill/>
        </p:spPr>
        <p:txBody>
          <a:bodyPr wrap="square" rtlCol="0">
            <a:spAutoFit/>
          </a:bodyPr>
          <a:lstStyle/>
          <a:p>
            <a:pPr algn="ctr"/>
            <a:r>
              <a:rPr lang="en-US" sz="2000" b="1" dirty="0">
                <a:latin typeface="Nunito" panose="00000500000000000000" pitchFamily="2" charset="0"/>
              </a:rPr>
              <a:t>Swing Radius Needs to Barricaded – Unsafe Condition</a:t>
            </a:r>
          </a:p>
          <a:p>
            <a:pPr algn="ctr"/>
            <a:r>
              <a:rPr lang="en-US" sz="2000" b="1" dirty="0">
                <a:latin typeface="Nunito" panose="00000500000000000000" pitchFamily="2" charset="0"/>
              </a:rPr>
              <a:t>Worker should NEVER be in this position – Unsafe Act</a:t>
            </a:r>
          </a:p>
        </p:txBody>
      </p:sp>
    </p:spTree>
    <p:extLst>
      <p:ext uri="{BB962C8B-B14F-4D97-AF65-F5344CB8AC3E}">
        <p14:creationId xmlns:p14="http://schemas.microsoft.com/office/powerpoint/2010/main" val="23639421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400" b="1" dirty="0"/>
              <a:t>Exception to Positive Swing Radius:</a:t>
            </a:r>
            <a:r>
              <a:rPr lang="en-US" altLang="en-US" sz="2400" dirty="0"/>
              <a:t> where it is not feasible to erect barriers, the hazard areas shall be clearly marked by a combination of warning signs and high visibility markings that identify the hazard areas.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Swing radius (</a:t>
            </a:r>
            <a:r>
              <a:rPr lang="en-US" dirty="0" err="1"/>
              <a:t>Con’t</a:t>
            </a:r>
            <a:r>
              <a:rPr lang="en-US"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5" descr="28">
            <a:extLst>
              <a:ext uri="{FF2B5EF4-FFF2-40B4-BE49-F238E27FC236}">
                <a16:creationId xmlns:a16="http://schemas.microsoft.com/office/drawing/2014/main" id="{164E90A6-0D1D-4C68-8A98-FD0618DF9C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011710" y="3027218"/>
            <a:ext cx="5466773" cy="29156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5414503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9" name="Picture 4" descr="AC Boom Failure">
            <a:extLst>
              <a:ext uri="{FF2B5EF4-FFF2-40B4-BE49-F238E27FC236}">
                <a16:creationId xmlns:a16="http://schemas.microsoft.com/office/drawing/2014/main" id="{FADB9AE2-B5A3-463A-9462-D59B5214B2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16327" b="12926"/>
          <a:stretch>
            <a:fillRect/>
          </a:stretch>
        </p:blipFill>
        <p:spPr>
          <a:xfrm>
            <a:off x="451997" y="172991"/>
            <a:ext cx="3657600" cy="28543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10" descr="AC Truck Crane on end">
            <a:extLst>
              <a:ext uri="{FF2B5EF4-FFF2-40B4-BE49-F238E27FC236}">
                <a16:creationId xmlns:a16="http://schemas.microsoft.com/office/drawing/2014/main" id="{EF50CB25-6330-48E2-98CA-65B51DF81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455646" y="172991"/>
            <a:ext cx="2499005" cy="3332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13" descr="Crane boom over back 003">
            <a:extLst>
              <a:ext uri="{FF2B5EF4-FFF2-40B4-BE49-F238E27FC236}">
                <a16:creationId xmlns:a16="http://schemas.microsoft.com/office/drawing/2014/main" id="{03CC2BBB-B4C6-450B-BF4C-B8C0872907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451996" y="3575052"/>
            <a:ext cx="3947001" cy="25064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 name="Picture 16" descr="IMGP0417">
            <a:extLst>
              <a:ext uri="{FF2B5EF4-FFF2-40B4-BE49-F238E27FC236}">
                <a16:creationId xmlns:a16="http://schemas.microsoft.com/office/drawing/2014/main" id="{45191A78-35C8-4952-8453-4A3BC305DB7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6364" t="8835" r="10001"/>
          <a:stretch>
            <a:fillRect/>
          </a:stretch>
        </p:blipFill>
        <p:spPr bwMode="auto">
          <a:xfrm>
            <a:off x="7011299" y="2184659"/>
            <a:ext cx="4728704" cy="3896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97FDC3EA-417A-4D67-8C48-26A973CFDC54}"/>
              </a:ext>
            </a:extLst>
          </p:cNvPr>
          <p:cNvSpPr txBox="1"/>
          <p:nvPr/>
        </p:nvSpPr>
        <p:spPr>
          <a:xfrm>
            <a:off x="775467" y="3116518"/>
            <a:ext cx="3010660" cy="369332"/>
          </a:xfrm>
          <a:prstGeom prst="rect">
            <a:avLst/>
          </a:prstGeom>
          <a:noFill/>
        </p:spPr>
        <p:txBody>
          <a:bodyPr wrap="square" rtlCol="0">
            <a:spAutoFit/>
          </a:bodyPr>
          <a:lstStyle/>
          <a:p>
            <a:pPr algn="ctr"/>
            <a:r>
              <a:rPr lang="en-US" b="1" dirty="0">
                <a:latin typeface="Nunito" panose="00000500000000000000" pitchFamily="2" charset="0"/>
              </a:rPr>
              <a:t>Crane Boom Failures</a:t>
            </a:r>
          </a:p>
        </p:txBody>
      </p:sp>
      <p:sp>
        <p:nvSpPr>
          <p:cNvPr id="8" name="TextBox 7">
            <a:extLst>
              <a:ext uri="{FF2B5EF4-FFF2-40B4-BE49-F238E27FC236}">
                <a16:creationId xmlns:a16="http://schemas.microsoft.com/office/drawing/2014/main" id="{AD499321-68A2-4976-9179-6B43E9DA23C2}"/>
              </a:ext>
            </a:extLst>
          </p:cNvPr>
          <p:cNvSpPr txBox="1"/>
          <p:nvPr/>
        </p:nvSpPr>
        <p:spPr>
          <a:xfrm>
            <a:off x="6825220" y="302773"/>
            <a:ext cx="2112302" cy="646331"/>
          </a:xfrm>
          <a:prstGeom prst="rect">
            <a:avLst/>
          </a:prstGeom>
          <a:noFill/>
        </p:spPr>
        <p:txBody>
          <a:bodyPr wrap="square" rtlCol="0">
            <a:spAutoFit/>
          </a:bodyPr>
          <a:lstStyle/>
          <a:p>
            <a:pPr algn="ctr"/>
            <a:r>
              <a:rPr lang="en-US" b="1" dirty="0">
                <a:latin typeface="Nunito" panose="00000500000000000000" pitchFamily="2" charset="0"/>
              </a:rPr>
              <a:t>Crane Overload </a:t>
            </a:r>
          </a:p>
          <a:p>
            <a:pPr algn="ctr"/>
            <a:r>
              <a:rPr lang="en-US" b="1" dirty="0">
                <a:latin typeface="Nunito" panose="00000500000000000000" pitchFamily="2" charset="0"/>
              </a:rPr>
              <a:t>Tip-Over</a:t>
            </a:r>
          </a:p>
        </p:txBody>
      </p:sp>
      <p:sp>
        <p:nvSpPr>
          <p:cNvPr id="13" name="TextBox 12">
            <a:extLst>
              <a:ext uri="{FF2B5EF4-FFF2-40B4-BE49-F238E27FC236}">
                <a16:creationId xmlns:a16="http://schemas.microsoft.com/office/drawing/2014/main" id="{0E1D35AE-E34A-4326-9536-C60329C0A8F0}"/>
              </a:ext>
            </a:extLst>
          </p:cNvPr>
          <p:cNvSpPr txBox="1"/>
          <p:nvPr/>
        </p:nvSpPr>
        <p:spPr>
          <a:xfrm>
            <a:off x="7870321" y="1796098"/>
            <a:ext cx="3010660" cy="369332"/>
          </a:xfrm>
          <a:prstGeom prst="rect">
            <a:avLst/>
          </a:prstGeom>
          <a:noFill/>
        </p:spPr>
        <p:txBody>
          <a:bodyPr wrap="square" rtlCol="0">
            <a:spAutoFit/>
          </a:bodyPr>
          <a:lstStyle/>
          <a:p>
            <a:pPr algn="ctr"/>
            <a:r>
              <a:rPr lang="en-US" b="1" dirty="0">
                <a:latin typeface="Nunito" panose="00000500000000000000" pitchFamily="2" charset="0"/>
              </a:rPr>
              <a:t>Tower Crane Collapse</a:t>
            </a:r>
          </a:p>
        </p:txBody>
      </p:sp>
    </p:spTree>
    <p:extLst>
      <p:ext uri="{BB962C8B-B14F-4D97-AF65-F5344CB8AC3E}">
        <p14:creationId xmlns:p14="http://schemas.microsoft.com/office/powerpoint/2010/main" val="25217123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Swing Radius Barricades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Picture 4" descr="crane swing barricade">
            <a:extLst>
              <a:ext uri="{FF2B5EF4-FFF2-40B4-BE49-F238E27FC236}">
                <a16:creationId xmlns:a16="http://schemas.microsoft.com/office/drawing/2014/main" id="{D703923A-382B-417A-B02C-E97B9BA476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65922" y="1463650"/>
            <a:ext cx="2743200" cy="22367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16" descr="100_2253">
            <a:extLst>
              <a:ext uri="{FF2B5EF4-FFF2-40B4-BE49-F238E27FC236}">
                <a16:creationId xmlns:a16="http://schemas.microsoft.com/office/drawing/2014/main" id="{18E3811F-CE28-4458-AE1C-3234F74453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222" t="17778" r="22223" b="20000"/>
          <a:stretch>
            <a:fillRect/>
          </a:stretch>
        </p:blipFill>
        <p:spPr>
          <a:xfrm>
            <a:off x="7962602" y="1463650"/>
            <a:ext cx="3657601" cy="225815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9" name="Picture 17" descr="35">
            <a:extLst>
              <a:ext uri="{FF2B5EF4-FFF2-40B4-BE49-F238E27FC236}">
                <a16:creationId xmlns:a16="http://schemas.microsoft.com/office/drawing/2014/main" id="{BB4EDC37-56C0-4134-B38A-505D99ACE9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15347" b="19231"/>
          <a:stretch>
            <a:fillRect/>
          </a:stretch>
        </p:blipFill>
        <p:spPr>
          <a:xfrm>
            <a:off x="3754543" y="3549758"/>
            <a:ext cx="3657600" cy="23288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20" descr="CNV00000115">
            <a:extLst>
              <a:ext uri="{FF2B5EF4-FFF2-40B4-BE49-F238E27FC236}">
                <a16:creationId xmlns:a16="http://schemas.microsoft.com/office/drawing/2014/main" id="{216C7A4A-00B0-40F7-8323-0058BA2938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570672" y="3875034"/>
            <a:ext cx="2933700" cy="19812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2" descr="crane outrigger">
            <a:extLst>
              <a:ext uri="{FF2B5EF4-FFF2-40B4-BE49-F238E27FC236}">
                <a16:creationId xmlns:a16="http://schemas.microsoft.com/office/drawing/2014/main" id="{E38A251E-38A6-44F1-ACDE-11B6FD47D75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37883" t="27875"/>
          <a:stretch>
            <a:fillRect/>
          </a:stretch>
        </p:blipFill>
        <p:spPr bwMode="auto">
          <a:xfrm>
            <a:off x="7662314" y="3893205"/>
            <a:ext cx="2438400"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83143527-1DBD-448E-A8DE-07859CD6BF98}"/>
              </a:ext>
            </a:extLst>
          </p:cNvPr>
          <p:cNvSpPr txBox="1"/>
          <p:nvPr/>
        </p:nvSpPr>
        <p:spPr>
          <a:xfrm>
            <a:off x="3409122" y="2258877"/>
            <a:ext cx="1752813" cy="646331"/>
          </a:xfrm>
          <a:prstGeom prst="rect">
            <a:avLst/>
          </a:prstGeom>
          <a:noFill/>
        </p:spPr>
        <p:txBody>
          <a:bodyPr wrap="square" rtlCol="0">
            <a:spAutoFit/>
          </a:bodyPr>
          <a:lstStyle/>
          <a:p>
            <a:r>
              <a:rPr lang="en-US" b="1" dirty="0">
                <a:latin typeface="Nunito" panose="00000500000000000000" pitchFamily="2" charset="0"/>
              </a:rPr>
              <a:t>Drop Hoop on Crane Body</a:t>
            </a:r>
          </a:p>
        </p:txBody>
      </p:sp>
      <p:sp>
        <p:nvSpPr>
          <p:cNvPr id="13" name="TextBox 12">
            <a:extLst>
              <a:ext uri="{FF2B5EF4-FFF2-40B4-BE49-F238E27FC236}">
                <a16:creationId xmlns:a16="http://schemas.microsoft.com/office/drawing/2014/main" id="{A5604057-1611-48C3-B25F-AD063B6601D1}"/>
              </a:ext>
            </a:extLst>
          </p:cNvPr>
          <p:cNvSpPr txBox="1"/>
          <p:nvPr/>
        </p:nvSpPr>
        <p:spPr>
          <a:xfrm>
            <a:off x="6232438" y="2131064"/>
            <a:ext cx="1752813" cy="923330"/>
          </a:xfrm>
          <a:prstGeom prst="rect">
            <a:avLst/>
          </a:prstGeom>
          <a:noFill/>
        </p:spPr>
        <p:txBody>
          <a:bodyPr wrap="square" rtlCol="0">
            <a:spAutoFit/>
          </a:bodyPr>
          <a:lstStyle/>
          <a:p>
            <a:r>
              <a:rPr lang="en-US" b="1" dirty="0">
                <a:latin typeface="Nunito" panose="00000500000000000000" pitchFamily="2" charset="0"/>
              </a:rPr>
              <a:t>Barricades Around Crane Carriage</a:t>
            </a:r>
          </a:p>
        </p:txBody>
      </p:sp>
      <p:sp>
        <p:nvSpPr>
          <p:cNvPr id="14" name="TextBox 13">
            <a:extLst>
              <a:ext uri="{FF2B5EF4-FFF2-40B4-BE49-F238E27FC236}">
                <a16:creationId xmlns:a16="http://schemas.microsoft.com/office/drawing/2014/main" id="{9ED9E36C-2714-440C-97A6-DDAF0EA07225}"/>
              </a:ext>
            </a:extLst>
          </p:cNvPr>
          <p:cNvSpPr txBox="1"/>
          <p:nvPr/>
        </p:nvSpPr>
        <p:spPr>
          <a:xfrm>
            <a:off x="10100714" y="4558945"/>
            <a:ext cx="1796318" cy="923330"/>
          </a:xfrm>
          <a:prstGeom prst="rect">
            <a:avLst/>
          </a:prstGeom>
          <a:noFill/>
        </p:spPr>
        <p:txBody>
          <a:bodyPr wrap="square" rtlCol="0">
            <a:spAutoFit/>
          </a:bodyPr>
          <a:lstStyle/>
          <a:p>
            <a:r>
              <a:rPr lang="en-US" b="1" dirty="0">
                <a:latin typeface="Nunito" panose="00000500000000000000" pitchFamily="2" charset="0"/>
              </a:rPr>
              <a:t>Barricades Between Outriggers</a:t>
            </a:r>
          </a:p>
        </p:txBody>
      </p:sp>
      <p:sp>
        <p:nvSpPr>
          <p:cNvPr id="15" name="TextBox 14">
            <a:extLst>
              <a:ext uri="{FF2B5EF4-FFF2-40B4-BE49-F238E27FC236}">
                <a16:creationId xmlns:a16="http://schemas.microsoft.com/office/drawing/2014/main" id="{9B5795CD-38EC-428E-834F-4E665A38A111}"/>
              </a:ext>
            </a:extLst>
          </p:cNvPr>
          <p:cNvSpPr txBox="1"/>
          <p:nvPr/>
        </p:nvSpPr>
        <p:spPr>
          <a:xfrm>
            <a:off x="4078013" y="5878621"/>
            <a:ext cx="3010660" cy="369332"/>
          </a:xfrm>
          <a:prstGeom prst="rect">
            <a:avLst/>
          </a:prstGeom>
          <a:noFill/>
        </p:spPr>
        <p:txBody>
          <a:bodyPr wrap="square" rtlCol="0">
            <a:spAutoFit/>
          </a:bodyPr>
          <a:lstStyle/>
          <a:p>
            <a:r>
              <a:rPr lang="en-US" b="1" dirty="0">
                <a:latin typeface="Nunito" panose="00000500000000000000" pitchFamily="2" charset="0"/>
              </a:rPr>
              <a:t>Barricades Around Crane</a:t>
            </a:r>
          </a:p>
        </p:txBody>
      </p:sp>
      <p:sp>
        <p:nvSpPr>
          <p:cNvPr id="16" name="TextBox 15">
            <a:extLst>
              <a:ext uri="{FF2B5EF4-FFF2-40B4-BE49-F238E27FC236}">
                <a16:creationId xmlns:a16="http://schemas.microsoft.com/office/drawing/2014/main" id="{036DA663-B349-48EB-A3C7-B9F6DE4F40C2}"/>
              </a:ext>
            </a:extLst>
          </p:cNvPr>
          <p:cNvSpPr txBox="1"/>
          <p:nvPr/>
        </p:nvSpPr>
        <p:spPr>
          <a:xfrm>
            <a:off x="570672" y="5878621"/>
            <a:ext cx="2933700" cy="369332"/>
          </a:xfrm>
          <a:prstGeom prst="rect">
            <a:avLst/>
          </a:prstGeom>
          <a:noFill/>
        </p:spPr>
        <p:txBody>
          <a:bodyPr wrap="square" rtlCol="0">
            <a:spAutoFit/>
          </a:bodyPr>
          <a:lstStyle/>
          <a:p>
            <a:r>
              <a:rPr lang="en-US" b="1" dirty="0">
                <a:latin typeface="Nunito" panose="00000500000000000000" pitchFamily="2" charset="0"/>
              </a:rPr>
              <a:t>Barricades Around Crane</a:t>
            </a:r>
          </a:p>
        </p:txBody>
      </p:sp>
    </p:spTree>
    <p:extLst>
      <p:ext uri="{BB962C8B-B14F-4D97-AF65-F5344CB8AC3E}">
        <p14:creationId xmlns:p14="http://schemas.microsoft.com/office/powerpoint/2010/main" val="128265206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r>
              <a:rPr lang="en-US" altLang="en-US" sz="2400" dirty="0"/>
              <a:t>You must assume that all power lines are energized unless the utility company confirms that the power line has been de-energized and visibly grounded at the worksite.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Power Lines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8" name="Picture 6" descr="ground leads crane">
            <a:extLst>
              <a:ext uri="{FF2B5EF4-FFF2-40B4-BE49-F238E27FC236}">
                <a16:creationId xmlns:a16="http://schemas.microsoft.com/office/drawing/2014/main" id="{C155DD88-A7DD-42E5-82F0-F787F02D48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9711" t="19231"/>
          <a:stretch>
            <a:fillRect/>
          </a:stretch>
        </p:blipFill>
        <p:spPr>
          <a:xfrm>
            <a:off x="7113298" y="1375515"/>
            <a:ext cx="4273631" cy="3222681"/>
          </a:xfrm>
          <a:prstGeom prst="rect">
            <a:avLst/>
          </a:prstGeom>
          <a:noFill/>
        </p:spPr>
      </p:pic>
      <p:pic>
        <p:nvPicPr>
          <p:cNvPr id="9" name="Picture 4" descr="crane near power line">
            <a:extLst>
              <a:ext uri="{FF2B5EF4-FFF2-40B4-BE49-F238E27FC236}">
                <a16:creationId xmlns:a16="http://schemas.microsoft.com/office/drawing/2014/main" id="{9B3E8C5D-88B1-4056-9FA2-A87A7E79CE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3144"/>
          <a:stretch>
            <a:fillRect/>
          </a:stretch>
        </p:blipFill>
        <p:spPr>
          <a:xfrm>
            <a:off x="3694546" y="3416480"/>
            <a:ext cx="3021013" cy="2609850"/>
          </a:xfrm>
          <a:prstGeom prst="rect">
            <a:avLst/>
          </a:prstGeom>
          <a:noFill/>
        </p:spPr>
      </p:pic>
    </p:spTree>
    <p:extLst>
      <p:ext uri="{BB962C8B-B14F-4D97-AF65-F5344CB8AC3E}">
        <p14:creationId xmlns:p14="http://schemas.microsoft.com/office/powerpoint/2010/main" val="374117074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Clearance from Power Lines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a:extLst>
              <a:ext uri="{FF2B5EF4-FFF2-40B4-BE49-F238E27FC236}">
                <a16:creationId xmlns:a16="http://schemas.microsoft.com/office/drawing/2014/main" id="{3D399672-65D6-4831-8B51-A6796FD894B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2171700" y="1793669"/>
            <a:ext cx="7848600" cy="3871234"/>
          </a:xfrm>
          <a:prstGeom prst="rect">
            <a:avLst/>
          </a:prstGeom>
        </p:spPr>
      </p:pic>
      <p:sp>
        <p:nvSpPr>
          <p:cNvPr id="6" name="TextBox 5">
            <a:extLst>
              <a:ext uri="{FF2B5EF4-FFF2-40B4-BE49-F238E27FC236}">
                <a16:creationId xmlns:a16="http://schemas.microsoft.com/office/drawing/2014/main" id="{DB6CDBF4-E7F7-4B81-B65A-C6ABB9E07E59}"/>
              </a:ext>
            </a:extLst>
          </p:cNvPr>
          <p:cNvSpPr txBox="1"/>
          <p:nvPr/>
        </p:nvSpPr>
        <p:spPr>
          <a:xfrm>
            <a:off x="9144000" y="2768711"/>
            <a:ext cx="1188076" cy="923330"/>
          </a:xfrm>
          <a:prstGeom prst="rect">
            <a:avLst/>
          </a:prstGeom>
          <a:noFill/>
          <a:ln>
            <a:solidFill>
              <a:schemeClr val="tx1"/>
            </a:solidFill>
          </a:ln>
        </p:spPr>
        <p:txBody>
          <a:bodyPr wrap="square" rtlCol="0">
            <a:spAutoFit/>
          </a:bodyPr>
          <a:lstStyle/>
          <a:p>
            <a:pPr algn="ctr"/>
            <a:r>
              <a:rPr lang="en-US" dirty="0"/>
              <a:t>Table A Clearance Distance</a:t>
            </a:r>
          </a:p>
        </p:txBody>
      </p:sp>
      <p:cxnSp>
        <p:nvCxnSpPr>
          <p:cNvPr id="7" name="Straight Arrow Connector 6">
            <a:extLst>
              <a:ext uri="{FF2B5EF4-FFF2-40B4-BE49-F238E27FC236}">
                <a16:creationId xmlns:a16="http://schemas.microsoft.com/office/drawing/2014/main" id="{89F8C57A-272C-44EF-8BF9-52A2F0FBADC7}"/>
              </a:ext>
            </a:extLst>
          </p:cNvPr>
          <p:cNvCxnSpPr/>
          <p:nvPr/>
        </p:nvCxnSpPr>
        <p:spPr>
          <a:xfrm flipH="1">
            <a:off x="9372602" y="3729286"/>
            <a:ext cx="365437" cy="34430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5CC1B658-31E1-49A3-B43E-9950EE739C12}"/>
              </a:ext>
            </a:extLst>
          </p:cNvPr>
          <p:cNvSpPr txBox="1"/>
          <p:nvPr/>
        </p:nvSpPr>
        <p:spPr>
          <a:xfrm>
            <a:off x="4438911" y="5777776"/>
            <a:ext cx="3314178" cy="230832"/>
          </a:xfrm>
          <a:prstGeom prst="rect">
            <a:avLst/>
          </a:prstGeom>
          <a:noFill/>
        </p:spPr>
        <p:txBody>
          <a:bodyPr wrap="square" rtlCol="0">
            <a:spAutoFit/>
          </a:bodyPr>
          <a:lstStyle/>
          <a:p>
            <a:pPr algn="ctr"/>
            <a:r>
              <a:rPr lang="en-US" sz="900" dirty="0"/>
              <a:t>Image courtesy of TEEX. Used with permission.</a:t>
            </a:r>
          </a:p>
        </p:txBody>
      </p:sp>
    </p:spTree>
    <p:extLst>
      <p:ext uri="{BB962C8B-B14F-4D97-AF65-F5344CB8AC3E}">
        <p14:creationId xmlns:p14="http://schemas.microsoft.com/office/powerpoint/2010/main" val="2224861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9" name="OSHA crane_powerline_fnl_eng_web.wmv">
            <a:hlinkClick r:id="" action="ppaction://media"/>
            <a:extLst>
              <a:ext uri="{FF2B5EF4-FFF2-40B4-BE49-F238E27FC236}">
                <a16:creationId xmlns:a16="http://schemas.microsoft.com/office/drawing/2014/main" id="{B2DCD737-A2E1-47F1-9360-FE6F663AF39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24634" y="1420427"/>
            <a:ext cx="7142732" cy="4017146"/>
          </a:xfrm>
          <a:prstGeom prst="rect">
            <a:avLst/>
          </a:prstGeom>
        </p:spPr>
      </p:pic>
      <p:sp>
        <p:nvSpPr>
          <p:cNvPr id="10" name="Text Placeholder 9">
            <a:extLst>
              <a:ext uri="{FF2B5EF4-FFF2-40B4-BE49-F238E27FC236}">
                <a16:creationId xmlns:a16="http://schemas.microsoft.com/office/drawing/2014/main" id="{BA41B8A5-8AE7-415F-BC6E-F6B0F9B87956}"/>
              </a:ext>
            </a:extLst>
          </p:cNvPr>
          <p:cNvSpPr>
            <a:spLocks noGrp="1"/>
          </p:cNvSpPr>
          <p:nvPr>
            <p:ph type="body" sz="quarter" idx="13"/>
          </p:nvPr>
        </p:nvSpPr>
        <p:spPr/>
        <p:txBody>
          <a:bodyPr>
            <a:normAutofit fontScale="85000" lnSpcReduction="20000"/>
          </a:bodyPr>
          <a:lstStyle/>
          <a:p>
            <a:r>
              <a:rPr lang="en-US" dirty="0"/>
              <a:t>OSHA V-Tool Power Line Contact Video</a:t>
            </a:r>
          </a:p>
        </p:txBody>
      </p:sp>
    </p:spTree>
    <p:extLst>
      <p:ext uri="{BB962C8B-B14F-4D97-AF65-F5344CB8AC3E}">
        <p14:creationId xmlns:p14="http://schemas.microsoft.com/office/powerpoint/2010/main" val="178296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3243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9"/>
                                        </p:tgtEl>
                                      </p:cBhvr>
                                    </p:cmd>
                                  </p:childTnLst>
                                </p:cTn>
                              </p:par>
                            </p:childTnLst>
                          </p:cTn>
                        </p:par>
                      </p:childTnLst>
                    </p:cTn>
                  </p:par>
                </p:childTnLst>
              </p:cTn>
              <p:nextCondLst>
                <p:cond evt="onClick" delay="0">
                  <p:tgtEl>
                    <p:spTgt spid="9"/>
                  </p:tgtEl>
                </p:cond>
              </p:nextCondLst>
            </p:seq>
            <p:video>
              <p:cMediaNode vol="80000">
                <p:cTn id="12" fill="hold" display="0">
                  <p:stCondLst>
                    <p:cond delay="indefinite"/>
                  </p:stCondLst>
                </p:cTn>
                <p:tgtEl>
                  <p:spTgt spid="9"/>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b="1" dirty="0">
                <a:solidFill>
                  <a:srgbClr val="FF0000"/>
                </a:solidFill>
              </a:rPr>
              <a:t>Assembly/disassembly below power lines prohibited </a:t>
            </a:r>
          </a:p>
          <a:p>
            <a:pPr marL="365125" indent="-255588">
              <a:lnSpc>
                <a:spcPct val="100000"/>
              </a:lnSpc>
              <a:spcBef>
                <a:spcPts val="600"/>
              </a:spcBef>
            </a:pPr>
            <a:r>
              <a:rPr lang="en-US" altLang="en-US" sz="2400" dirty="0"/>
              <a:t>Ensure that no part of the equipment, load line or load (including rigging and lifting accessories), gets closer than 20 feet to the power line.</a:t>
            </a:r>
          </a:p>
          <a:p>
            <a:pPr marL="365125" indent="-255588">
              <a:lnSpc>
                <a:spcPct val="100000"/>
              </a:lnSpc>
              <a:spcBef>
                <a:spcPts val="600"/>
              </a:spcBef>
            </a:pPr>
            <a:r>
              <a:rPr lang="en-US" altLang="en-US" sz="2400" dirty="0"/>
              <a:t>De-energize and ground the ground the line.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600"/>
              </a:spcBef>
            </a:pPr>
            <a:r>
              <a:rPr lang="en-US" sz="2800" dirty="0"/>
              <a:t>1926.1407 Power Line Safety/Assembly and Disassembly (under 350 kV)</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Picture 4">
            <a:extLst>
              <a:ext uri="{FF2B5EF4-FFF2-40B4-BE49-F238E27FC236}">
                <a16:creationId xmlns:a16="http://schemas.microsoft.com/office/drawing/2014/main" id="{CBEA3F94-762C-4C8F-8A6E-DD3FFBCA2A18}"/>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a:xfrm>
            <a:off x="6958008" y="1661810"/>
            <a:ext cx="4108882" cy="4078224"/>
          </a:xfrm>
          <a:prstGeom prst="rect">
            <a:avLst/>
          </a:prstGeom>
          <a:noFill/>
        </p:spPr>
      </p:pic>
    </p:spTree>
    <p:extLst>
      <p:ext uri="{BB962C8B-B14F-4D97-AF65-F5344CB8AC3E}">
        <p14:creationId xmlns:p14="http://schemas.microsoft.com/office/powerpoint/2010/main" val="417467224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dirty="0"/>
              <a:t>The employer must make a hazard assessment and must define a work zone by demarcating boundaries.</a:t>
            </a:r>
          </a:p>
          <a:p>
            <a:pPr marL="0" indent="0">
              <a:lnSpc>
                <a:spcPct val="100000"/>
              </a:lnSpc>
              <a:spcBef>
                <a:spcPts val="600"/>
              </a:spcBef>
              <a:buNone/>
            </a:pPr>
            <a:endParaRPr lang="en-US" altLang="en-US" sz="1200" dirty="0"/>
          </a:p>
          <a:p>
            <a:pPr lvl="2">
              <a:lnSpc>
                <a:spcPct val="100000"/>
              </a:lnSpc>
              <a:spcBef>
                <a:spcPts val="600"/>
              </a:spcBef>
            </a:pPr>
            <a:r>
              <a:rPr lang="en-US" altLang="en-US" sz="2400" b="1" dirty="0">
                <a:solidFill>
                  <a:srgbClr val="FF0000"/>
                </a:solidFill>
              </a:rPr>
              <a:t>Option 1 </a:t>
            </a:r>
            <a:r>
              <a:rPr lang="en-US" altLang="en-US" sz="2400" dirty="0"/>
              <a:t>– De-energize and ground the ground the line.</a:t>
            </a:r>
          </a:p>
          <a:p>
            <a:pPr marL="914400" lvl="2" indent="0">
              <a:lnSpc>
                <a:spcPct val="100000"/>
              </a:lnSpc>
              <a:spcBef>
                <a:spcPts val="600"/>
              </a:spcBef>
              <a:buNone/>
            </a:pPr>
            <a:endParaRPr lang="en-US" altLang="en-US" sz="2400" dirty="0"/>
          </a:p>
          <a:p>
            <a:pPr lvl="2">
              <a:lnSpc>
                <a:spcPct val="100000"/>
              </a:lnSpc>
              <a:spcBef>
                <a:spcPts val="600"/>
              </a:spcBef>
            </a:pPr>
            <a:r>
              <a:rPr lang="en-US" altLang="en-US" sz="2400" b="1" dirty="0">
                <a:solidFill>
                  <a:srgbClr val="FF0000"/>
                </a:solidFill>
              </a:rPr>
              <a:t>Option 2 </a:t>
            </a:r>
            <a:r>
              <a:rPr lang="en-US" altLang="en-US" sz="2400" dirty="0"/>
              <a:t>– Ensure that no part of the equipment, load line or load, gets closer than 20 feet to the power line.</a:t>
            </a:r>
          </a:p>
          <a:p>
            <a:pPr marL="914400" lvl="2" indent="0">
              <a:lnSpc>
                <a:spcPct val="100000"/>
              </a:lnSpc>
              <a:spcBef>
                <a:spcPts val="600"/>
              </a:spcBef>
              <a:buNone/>
            </a:pPr>
            <a:endParaRPr lang="en-US" altLang="en-US" sz="2400" dirty="0"/>
          </a:p>
          <a:p>
            <a:pPr lvl="2">
              <a:lnSpc>
                <a:spcPct val="100000"/>
              </a:lnSpc>
              <a:spcBef>
                <a:spcPts val="600"/>
              </a:spcBef>
            </a:pPr>
            <a:r>
              <a:rPr lang="en-US" altLang="en-US" sz="2400" b="1" dirty="0">
                <a:solidFill>
                  <a:srgbClr val="FF0000"/>
                </a:solidFill>
              </a:rPr>
              <a:t>Option 3 </a:t>
            </a:r>
            <a:r>
              <a:rPr lang="en-US" altLang="en-US" sz="2400" dirty="0"/>
              <a:t>– If line voltage is known – cannot get closer than minimum distances in Table 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0"/>
              </a:spcBef>
            </a:pPr>
            <a:r>
              <a:rPr lang="en-US" sz="2800" dirty="0"/>
              <a:t>1926.1408 Operations Around Power Lines </a:t>
            </a:r>
          </a:p>
          <a:p>
            <a:pPr>
              <a:lnSpc>
                <a:spcPct val="120000"/>
              </a:lnSpc>
              <a:spcBef>
                <a:spcPts val="0"/>
              </a:spcBef>
            </a:pPr>
            <a:r>
              <a:rPr lang="en-US" sz="2800" dirty="0"/>
              <a:t>(up to 350 kV)</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27440848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altLang="en-US" dirty="0"/>
              <a:t>1926.1408 </a:t>
            </a:r>
            <a:r>
              <a:rPr lang="en-US" dirty="0"/>
              <a:t>Clearance Options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9" name="Picture 4">
            <a:extLst>
              <a:ext uri="{FF2B5EF4-FFF2-40B4-BE49-F238E27FC236}">
                <a16:creationId xmlns:a16="http://schemas.microsoft.com/office/drawing/2014/main" id="{3A00D4DB-552F-4034-877F-40FBA5D7103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2002" b="-12002"/>
          <a:stretch/>
        </p:blipFill>
        <p:spPr>
          <a:xfrm>
            <a:off x="1643566" y="732253"/>
            <a:ext cx="9144000" cy="6125747"/>
          </a:xfrm>
          <a:prstGeom prst="rect">
            <a:avLst/>
          </a:prstGeom>
          <a:noFill/>
        </p:spPr>
      </p:pic>
      <p:sp>
        <p:nvSpPr>
          <p:cNvPr id="10" name="TextBox 9">
            <a:extLst>
              <a:ext uri="{FF2B5EF4-FFF2-40B4-BE49-F238E27FC236}">
                <a16:creationId xmlns:a16="http://schemas.microsoft.com/office/drawing/2014/main" id="{5DC61442-7320-4DB3-91CA-5AF0264E3B76}"/>
              </a:ext>
            </a:extLst>
          </p:cNvPr>
          <p:cNvSpPr txBox="1"/>
          <p:nvPr/>
        </p:nvSpPr>
        <p:spPr>
          <a:xfrm rot="5400000">
            <a:off x="9407151" y="3679710"/>
            <a:ext cx="3314178" cy="2308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prstClr val="black"/>
                </a:solidFill>
                <a:effectLst/>
                <a:uLnTx/>
                <a:uFillTx/>
                <a:latin typeface="Calibri" panose="020F0502020204030204"/>
                <a:ea typeface="+mn-ea"/>
                <a:cs typeface="+mn-cs"/>
              </a:rPr>
              <a:t>Image courtesy of TEEX. Used with permission.</a:t>
            </a:r>
          </a:p>
        </p:txBody>
      </p:sp>
    </p:spTree>
    <p:extLst>
      <p:ext uri="{BB962C8B-B14F-4D97-AF65-F5344CB8AC3E}">
        <p14:creationId xmlns:p14="http://schemas.microsoft.com/office/powerpoint/2010/main" val="18068610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Table A. Minimum Clearance Distances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2" name="Picture 1">
            <a:extLst>
              <a:ext uri="{FF2B5EF4-FFF2-40B4-BE49-F238E27FC236}">
                <a16:creationId xmlns:a16="http://schemas.microsoft.com/office/drawing/2014/main" id="{18DC9340-549F-4AAC-8C1B-76F6F82EC157}"/>
              </a:ext>
            </a:extLst>
          </p:cNvPr>
          <p:cNvPicPr>
            <a:picLocks noChangeAspect="1"/>
          </p:cNvPicPr>
          <p:nvPr/>
        </p:nvPicPr>
        <p:blipFill>
          <a:blip r:embed="rId3"/>
          <a:stretch>
            <a:fillRect/>
          </a:stretch>
        </p:blipFill>
        <p:spPr>
          <a:xfrm>
            <a:off x="2684992" y="1575626"/>
            <a:ext cx="6822015" cy="4377307"/>
          </a:xfrm>
          <a:prstGeom prst="rect">
            <a:avLst/>
          </a:prstGeom>
        </p:spPr>
      </p:pic>
    </p:spTree>
    <p:extLst>
      <p:ext uri="{BB962C8B-B14F-4D97-AF65-F5344CB8AC3E}">
        <p14:creationId xmlns:p14="http://schemas.microsoft.com/office/powerpoint/2010/main" val="15350549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Option 2 &amp; 3 – Signs and/or Barriers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descr="100_1936">
            <a:extLst>
              <a:ext uri="{FF2B5EF4-FFF2-40B4-BE49-F238E27FC236}">
                <a16:creationId xmlns:a16="http://schemas.microsoft.com/office/drawing/2014/main" id="{36536509-7F91-422C-9D66-88FBF139E0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3559" t="13559" r="23729"/>
          <a:stretch>
            <a:fillRect/>
          </a:stretch>
        </p:blipFill>
        <p:spPr>
          <a:xfrm>
            <a:off x="1905000" y="4084639"/>
            <a:ext cx="2206974" cy="2081299"/>
          </a:xfrm>
          <a:prstGeom prst="rect">
            <a:avLst/>
          </a:prstGeom>
          <a:noFill/>
        </p:spPr>
      </p:pic>
      <p:pic>
        <p:nvPicPr>
          <p:cNvPr id="6" name="Picture 22" descr="C:\Users\Bob Emmerich\Documents\Safecon pictures\Cranes\100_3660.JPG">
            <a:extLst>
              <a:ext uri="{FF2B5EF4-FFF2-40B4-BE49-F238E27FC236}">
                <a16:creationId xmlns:a16="http://schemas.microsoft.com/office/drawing/2014/main" id="{49B6B097-FBD9-40CE-81E2-3339116DE8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903" r="26614"/>
          <a:stretch>
            <a:fillRect/>
          </a:stretch>
        </p:blipFill>
        <p:spPr bwMode="auto">
          <a:xfrm>
            <a:off x="5699762" y="1295401"/>
            <a:ext cx="4516634" cy="4876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3" descr="100_2105">
            <a:extLst>
              <a:ext uri="{FF2B5EF4-FFF2-40B4-BE49-F238E27FC236}">
                <a16:creationId xmlns:a16="http://schemas.microsoft.com/office/drawing/2014/main" id="{12CF1415-6343-4183-8935-ADCF6347C17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8653" t="11539" r="39423" b="19231"/>
          <a:stretch>
            <a:fillRect/>
          </a:stretch>
        </p:blipFill>
        <p:spPr>
          <a:xfrm>
            <a:off x="1905000" y="1311275"/>
            <a:ext cx="3163329" cy="2656032"/>
          </a:xfrm>
          <a:prstGeom prst="rect">
            <a:avLst/>
          </a:prstGeom>
          <a:noFill/>
        </p:spPr>
      </p:pic>
    </p:spTree>
    <p:extLst>
      <p:ext uri="{BB962C8B-B14F-4D97-AF65-F5344CB8AC3E}">
        <p14:creationId xmlns:p14="http://schemas.microsoft.com/office/powerpoint/2010/main" val="3376824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dirty="0"/>
              <a:t>Equipment operations in which any part of the equipment is closer than the minimum approach distance under Table A to an energized power line is prohibited, except when the following requirements are met:</a:t>
            </a:r>
            <a:endParaRPr lang="en-US" altLang="en-US" sz="1200" dirty="0"/>
          </a:p>
          <a:p>
            <a:pPr lvl="2">
              <a:lnSpc>
                <a:spcPct val="100000"/>
              </a:lnSpc>
              <a:spcBef>
                <a:spcPts val="600"/>
              </a:spcBef>
            </a:pPr>
            <a:r>
              <a:rPr lang="en-US" altLang="en-US" sz="2400" dirty="0"/>
              <a:t>It is infeasible to do the work without breaching the minimum approach distance.</a:t>
            </a:r>
          </a:p>
          <a:p>
            <a:pPr lvl="2">
              <a:lnSpc>
                <a:spcPct val="100000"/>
              </a:lnSpc>
              <a:spcBef>
                <a:spcPts val="600"/>
              </a:spcBef>
            </a:pPr>
            <a:r>
              <a:rPr lang="en-US" altLang="en-US" sz="2400" dirty="0"/>
              <a:t>After consultation with the utility, it is infeasible to de-energize and ground the line or relocate the line.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2800" dirty="0"/>
              <a:t>1926.1410 Operations Closer than the Minimum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25591367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a:bodyPr>
          <a:lstStyle/>
          <a:p>
            <a:pPr>
              <a:lnSpc>
                <a:spcPct val="100000"/>
              </a:lnSpc>
              <a:spcBef>
                <a:spcPts val="600"/>
              </a:spcBef>
            </a:pPr>
            <a:r>
              <a:rPr lang="en-US" altLang="en-US" sz="2400" dirty="0"/>
              <a:t>Weather and Environment</a:t>
            </a:r>
          </a:p>
          <a:p>
            <a:pPr>
              <a:lnSpc>
                <a:spcPct val="100000"/>
              </a:lnSpc>
              <a:spcBef>
                <a:spcPts val="600"/>
              </a:spcBef>
            </a:pPr>
            <a:r>
              <a:rPr lang="en-US" altLang="en-US" sz="2400" dirty="0"/>
              <a:t>Ground Conditions</a:t>
            </a:r>
          </a:p>
          <a:p>
            <a:pPr>
              <a:lnSpc>
                <a:spcPct val="100000"/>
              </a:lnSpc>
              <a:spcBef>
                <a:spcPts val="600"/>
              </a:spcBef>
            </a:pPr>
            <a:r>
              <a:rPr lang="en-US" altLang="en-US" sz="2400" dirty="0"/>
              <a:t>Power Lines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r>
              <a:rPr lang="en-US" dirty="0"/>
              <a:t>Conditions Affecting Operations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a:extLst>
              <a:ext uri="{FF2B5EF4-FFF2-40B4-BE49-F238E27FC236}">
                <a16:creationId xmlns:a16="http://schemas.microsoft.com/office/drawing/2014/main" id="{A051CF12-6295-4937-B571-6137141365D3}"/>
              </a:ext>
            </a:extLst>
          </p:cNvPr>
          <p:cNvPicPr>
            <a:picLocks noChangeAspect="1"/>
          </p:cNvPicPr>
          <p:nvPr/>
        </p:nvPicPr>
        <p:blipFill>
          <a:blip r:embed="rId3"/>
          <a:stretch>
            <a:fillRect/>
          </a:stretch>
        </p:blipFill>
        <p:spPr>
          <a:xfrm>
            <a:off x="5860026" y="1758373"/>
            <a:ext cx="5526904" cy="4291995"/>
          </a:xfrm>
          <a:prstGeom prst="rect">
            <a:avLst/>
          </a:prstGeom>
        </p:spPr>
      </p:pic>
    </p:spTree>
    <p:extLst>
      <p:ext uri="{BB962C8B-B14F-4D97-AF65-F5344CB8AC3E}">
        <p14:creationId xmlns:p14="http://schemas.microsoft.com/office/powerpoint/2010/main" val="1918888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0"/>
              </a:spcBef>
            </a:pPr>
            <a:r>
              <a:rPr lang="en-US" sz="2800" dirty="0"/>
              <a:t>Intentionally Working Closer than Table A Zone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
        <p:nvSpPr>
          <p:cNvPr id="8" name="Text Box 7">
            <a:extLst>
              <a:ext uri="{FF2B5EF4-FFF2-40B4-BE49-F238E27FC236}">
                <a16:creationId xmlns:a16="http://schemas.microsoft.com/office/drawing/2014/main" id="{C7A9EF6C-06A5-4D34-A7A5-61F0502788C7}"/>
              </a:ext>
            </a:extLst>
          </p:cNvPr>
          <p:cNvSpPr txBox="1">
            <a:spLocks noChangeArrowheads="1"/>
          </p:cNvSpPr>
          <p:nvPr/>
        </p:nvSpPr>
        <p:spPr bwMode="auto">
          <a:xfrm>
            <a:off x="5394961" y="1600200"/>
            <a:ext cx="6233159" cy="4572000"/>
          </a:xfrm>
          <a:prstGeom prst="rect">
            <a:avLst/>
          </a:prstGeom>
          <a:solidFill>
            <a:schemeClr val="bg1"/>
          </a:solidFill>
          <a:ln w="9525">
            <a:solidFill>
              <a:srgbClr val="000000"/>
            </a:solidFill>
            <a:miter lim="800000"/>
            <a:headEnd/>
            <a:tailEnd/>
          </a:ln>
        </p:spPr>
        <p:txBody>
          <a:bodyPr/>
          <a:lstStyle>
            <a:lvl1pPr marL="457200" indent="-457200">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a:r>
              <a:rPr lang="en-US" altLang="en-US" sz="2000" b="1" i="1" dirty="0">
                <a:latin typeface="Nunito" panose="020B0604020202020204" charset="0"/>
                <a:ea typeface="MS Pゴシック" pitchFamily="-92" charset="-128"/>
              </a:rPr>
              <a:t>All of the following are required:</a:t>
            </a:r>
            <a:endParaRPr lang="en-US" altLang="en-US" sz="2000" i="1" dirty="0">
              <a:solidFill>
                <a:srgbClr val="000000"/>
              </a:solidFill>
              <a:latin typeface="Nunito" panose="020B0604020202020204" charset="0"/>
              <a:ea typeface="MS Pゴシック" pitchFamily="-92" charset="-128"/>
            </a:endParaRPr>
          </a:p>
          <a:p>
            <a:pPr>
              <a:buFontTx/>
              <a:buAutoNum type="arabicPeriod"/>
            </a:pPr>
            <a:r>
              <a:rPr lang="en-US" altLang="en-US" sz="2000" dirty="0">
                <a:solidFill>
                  <a:srgbClr val="000000"/>
                </a:solidFill>
                <a:latin typeface="Nunito" panose="020B0604020202020204" charset="0"/>
                <a:ea typeface="MS Pゴシック" pitchFamily="-92" charset="-128"/>
              </a:rPr>
              <a:t>Power Line Owner – </a:t>
            </a:r>
            <a:r>
              <a:rPr lang="en-US" altLang="en-US" sz="2000" b="1" dirty="0">
                <a:solidFill>
                  <a:srgbClr val="000000"/>
                </a:solidFill>
                <a:latin typeface="Nunito" panose="020B0604020202020204" charset="0"/>
                <a:ea typeface="MS Pゴシック" pitchFamily="-92" charset="-128"/>
              </a:rPr>
              <a:t>Sets Minimum Approach Distance</a:t>
            </a:r>
          </a:p>
          <a:p>
            <a:pPr>
              <a:buFontTx/>
              <a:buAutoNum type="arabicPeriod"/>
            </a:pPr>
            <a:r>
              <a:rPr lang="en-US" altLang="en-US" sz="2000" dirty="0">
                <a:solidFill>
                  <a:srgbClr val="000000"/>
                </a:solidFill>
                <a:latin typeface="Nunito" panose="020B0604020202020204" charset="0"/>
                <a:ea typeface="MS Pゴシック" pitchFamily="-92" charset="-128"/>
              </a:rPr>
              <a:t>Planning Meeting – Procedures</a:t>
            </a:r>
          </a:p>
          <a:p>
            <a:pPr>
              <a:buFontTx/>
              <a:buAutoNum type="arabicPeriod"/>
            </a:pPr>
            <a:r>
              <a:rPr lang="en-US" altLang="en-US" sz="2000" dirty="0">
                <a:solidFill>
                  <a:srgbClr val="000000"/>
                </a:solidFill>
                <a:latin typeface="Nunito" panose="020B0604020202020204" charset="0"/>
                <a:ea typeface="MS Pゴシック" pitchFamily="-92" charset="-128"/>
              </a:rPr>
              <a:t>Dedicated Spotter</a:t>
            </a:r>
          </a:p>
          <a:p>
            <a:pPr>
              <a:buFontTx/>
              <a:buAutoNum type="arabicPeriod"/>
            </a:pPr>
            <a:r>
              <a:rPr lang="en-US" altLang="en-US" sz="2000" dirty="0">
                <a:solidFill>
                  <a:srgbClr val="000000"/>
                </a:solidFill>
                <a:latin typeface="Nunito" panose="020B0604020202020204" charset="0"/>
                <a:ea typeface="MS Pゴシック" pitchFamily="-92" charset="-128"/>
              </a:rPr>
              <a:t>Elevated Warning Line or Barricade</a:t>
            </a:r>
          </a:p>
          <a:p>
            <a:pPr>
              <a:buFontTx/>
              <a:buAutoNum type="arabicPeriod"/>
            </a:pPr>
            <a:r>
              <a:rPr lang="en-US" altLang="en-US" sz="2000" b="1" dirty="0">
                <a:solidFill>
                  <a:srgbClr val="C00000"/>
                </a:solidFill>
                <a:latin typeface="Nunito" panose="020B0604020202020204" charset="0"/>
                <a:ea typeface="MS Pゴシック" pitchFamily="-92" charset="-128"/>
              </a:rPr>
              <a:t>Insulating Link/Device</a:t>
            </a:r>
          </a:p>
          <a:p>
            <a:pPr>
              <a:buFontTx/>
              <a:buAutoNum type="arabicPeriod"/>
            </a:pPr>
            <a:r>
              <a:rPr lang="en-US" altLang="en-US" sz="2000" dirty="0">
                <a:solidFill>
                  <a:srgbClr val="000000"/>
                </a:solidFill>
                <a:latin typeface="Nunito" panose="020B0604020202020204" charset="0"/>
                <a:ea typeface="MS Pゴシック" pitchFamily="-92" charset="-128"/>
              </a:rPr>
              <a:t>Nonconductive Rigging</a:t>
            </a:r>
          </a:p>
          <a:p>
            <a:pPr>
              <a:buFontTx/>
              <a:buAutoNum type="arabicPeriod"/>
            </a:pPr>
            <a:r>
              <a:rPr lang="en-US" altLang="en-US" sz="2000" dirty="0">
                <a:solidFill>
                  <a:srgbClr val="000000"/>
                </a:solidFill>
                <a:latin typeface="Nunito" panose="020B0604020202020204" charset="0"/>
                <a:ea typeface="MS Pゴシック" pitchFamily="-92" charset="-128"/>
              </a:rPr>
              <a:t>Range Limiter (if Equipped)</a:t>
            </a:r>
          </a:p>
          <a:p>
            <a:pPr>
              <a:buFontTx/>
              <a:buAutoNum type="arabicPeriod"/>
            </a:pPr>
            <a:r>
              <a:rPr lang="en-US" altLang="en-US" sz="2000" dirty="0">
                <a:solidFill>
                  <a:srgbClr val="000000"/>
                </a:solidFill>
                <a:latin typeface="Nunito" panose="020B0604020202020204" charset="0"/>
                <a:ea typeface="MS Pゴシック" pitchFamily="-92" charset="-128"/>
              </a:rPr>
              <a:t>Nonconductive Tag Line (if used)</a:t>
            </a:r>
          </a:p>
          <a:p>
            <a:pPr>
              <a:buFontTx/>
              <a:buAutoNum type="arabicPeriod"/>
            </a:pPr>
            <a:r>
              <a:rPr lang="en-US" altLang="en-US" sz="2000" dirty="0">
                <a:solidFill>
                  <a:srgbClr val="000000"/>
                </a:solidFill>
                <a:latin typeface="Nunito" panose="020B0604020202020204" charset="0"/>
                <a:ea typeface="MS Pゴシック" pitchFamily="-92" charset="-128"/>
              </a:rPr>
              <a:t>Barricades  - 10 feet from Equipment</a:t>
            </a:r>
          </a:p>
          <a:p>
            <a:pPr>
              <a:buFontTx/>
              <a:buAutoNum type="arabicPeriod"/>
            </a:pPr>
            <a:r>
              <a:rPr lang="en-US" altLang="en-US" sz="2000" dirty="0">
                <a:solidFill>
                  <a:srgbClr val="000000"/>
                </a:solidFill>
                <a:latin typeface="Nunito" panose="020B0604020202020204" charset="0"/>
                <a:ea typeface="MS Pゴシック" pitchFamily="-92" charset="-128"/>
              </a:rPr>
              <a:t>Limit Access to Essential Employees</a:t>
            </a:r>
          </a:p>
          <a:p>
            <a:pPr>
              <a:buFontTx/>
              <a:buAutoNum type="arabicPeriod"/>
            </a:pPr>
            <a:r>
              <a:rPr lang="en-US" altLang="en-US" sz="2000" dirty="0">
                <a:solidFill>
                  <a:srgbClr val="000000"/>
                </a:solidFill>
                <a:latin typeface="Nunito" panose="020B0604020202020204" charset="0"/>
                <a:ea typeface="MS Pゴシック" pitchFamily="-92" charset="-128"/>
              </a:rPr>
              <a:t>Ground Crane</a:t>
            </a:r>
          </a:p>
          <a:p>
            <a:pPr>
              <a:buFontTx/>
              <a:buAutoNum type="arabicPeriod"/>
            </a:pPr>
            <a:r>
              <a:rPr lang="en-US" altLang="en-US" sz="2000" dirty="0">
                <a:solidFill>
                  <a:srgbClr val="000000"/>
                </a:solidFill>
                <a:latin typeface="Nunito" panose="020B0604020202020204" charset="0"/>
                <a:ea typeface="MS Pゴシック" pitchFamily="-92" charset="-128"/>
              </a:rPr>
              <a:t>Deactivate Automatic Re-energizer</a:t>
            </a:r>
          </a:p>
        </p:txBody>
      </p:sp>
      <p:sp>
        <p:nvSpPr>
          <p:cNvPr id="9" name="Text Box 2">
            <a:extLst>
              <a:ext uri="{FF2B5EF4-FFF2-40B4-BE49-F238E27FC236}">
                <a16:creationId xmlns:a16="http://schemas.microsoft.com/office/drawing/2014/main" id="{706B2180-2C34-4DD1-B420-F87DE51FF1BD}"/>
              </a:ext>
            </a:extLst>
          </p:cNvPr>
          <p:cNvSpPr txBox="1">
            <a:spLocks noChangeArrowheads="1"/>
          </p:cNvSpPr>
          <p:nvPr/>
        </p:nvSpPr>
        <p:spPr bwMode="auto">
          <a:xfrm>
            <a:off x="198119" y="1600200"/>
            <a:ext cx="4663440" cy="1082040"/>
          </a:xfrm>
          <a:prstGeom prst="rect">
            <a:avLst/>
          </a:prstGeom>
          <a:solidFill>
            <a:schemeClr val="bg1"/>
          </a:solidFill>
          <a:ln w="9525">
            <a:solidFill>
              <a:srgbClr val="000000"/>
            </a:solidFill>
            <a:miter lim="800000"/>
            <a:headEnd/>
            <a:tailEnd/>
          </a:ln>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en-US" sz="2000" b="1" i="1" dirty="0">
                <a:solidFill>
                  <a:srgbClr val="000000"/>
                </a:solidFill>
                <a:latin typeface="Nunito" panose="020B0604020202020204" charset="0"/>
                <a:ea typeface="MS Pゴシック" pitchFamily="-92" charset="-128"/>
              </a:rPr>
              <a:t>Must Show</a:t>
            </a:r>
            <a:r>
              <a:rPr lang="en-US" altLang="en-US" sz="2000" dirty="0">
                <a:solidFill>
                  <a:srgbClr val="000000"/>
                </a:solidFill>
                <a:latin typeface="Nunito" panose="020B0604020202020204" charset="0"/>
                <a:ea typeface="MS Pゴシック" pitchFamily="-92" charset="-128"/>
              </a:rPr>
              <a:t>:</a:t>
            </a:r>
          </a:p>
          <a:p>
            <a:pPr>
              <a:buFontTx/>
              <a:buChar char="•"/>
            </a:pPr>
            <a:r>
              <a:rPr lang="en-US" altLang="en-US" sz="2000" dirty="0">
                <a:solidFill>
                  <a:srgbClr val="000000"/>
                </a:solidFill>
                <a:latin typeface="Nunito" panose="020B0604020202020204" charset="0"/>
                <a:ea typeface="MS Pゴシック" pitchFamily="-92" charset="-128"/>
              </a:rPr>
              <a:t> Staying Outside Zone is Infeasible</a:t>
            </a:r>
          </a:p>
          <a:p>
            <a:pPr>
              <a:buFontTx/>
              <a:buChar char="•"/>
            </a:pPr>
            <a:r>
              <a:rPr lang="en-US" altLang="en-US" sz="2000" dirty="0">
                <a:solidFill>
                  <a:srgbClr val="000000"/>
                </a:solidFill>
                <a:latin typeface="Nunito" panose="020B0604020202020204" charset="0"/>
                <a:ea typeface="MS Pゴシック" pitchFamily="-92" charset="-128"/>
              </a:rPr>
              <a:t> Infeasible to De-energize and Ground</a:t>
            </a:r>
          </a:p>
        </p:txBody>
      </p:sp>
      <p:graphicFrame>
        <p:nvGraphicFramePr>
          <p:cNvPr id="10" name="Object 6">
            <a:extLst>
              <a:ext uri="{FF2B5EF4-FFF2-40B4-BE49-F238E27FC236}">
                <a16:creationId xmlns:a16="http://schemas.microsoft.com/office/drawing/2014/main" id="{9711DEF5-EAE5-4FE3-B70F-AB947CFC6AD8}"/>
              </a:ext>
            </a:extLst>
          </p:cNvPr>
          <p:cNvGraphicFramePr>
            <a:graphicFrameLocks noChangeAspect="1"/>
          </p:cNvGraphicFramePr>
          <p:nvPr>
            <p:extLst>
              <p:ext uri="{D42A27DB-BD31-4B8C-83A1-F6EECF244321}">
                <p14:modId xmlns:p14="http://schemas.microsoft.com/office/powerpoint/2010/main" val="1100029208"/>
              </p:ext>
            </p:extLst>
          </p:nvPr>
        </p:nvGraphicFramePr>
        <p:xfrm>
          <a:off x="990282" y="2792951"/>
          <a:ext cx="3079115" cy="3364009"/>
        </p:xfrm>
        <a:graphic>
          <a:graphicData uri="http://schemas.openxmlformats.org/presentationml/2006/ole">
            <mc:AlternateContent xmlns:mc="http://schemas.openxmlformats.org/markup-compatibility/2006">
              <mc:Choice xmlns:v="urn:schemas-microsoft-com:vml" Requires="v">
                <p:oleObj spid="_x0000_s2050" name="Photo Editor Photo" r:id="rId3" imgW="14628571" imgH="9554909" progId="MSPhotoEd.3">
                  <p:embed/>
                </p:oleObj>
              </mc:Choice>
              <mc:Fallback>
                <p:oleObj name="Photo Editor Photo" r:id="rId3" imgW="14628571" imgH="9554909" progId="MSPhotoEd.3">
                  <p:embed/>
                  <p:pic>
                    <p:nvPicPr>
                      <p:cNvPr id="10" name="Object 6">
                        <a:extLst>
                          <a:ext uri="{FF2B5EF4-FFF2-40B4-BE49-F238E27FC236}">
                            <a16:creationId xmlns:a16="http://schemas.microsoft.com/office/drawing/2014/main" id="{9711DEF5-EAE5-4FE3-B70F-AB947CFC6A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282" y="2792951"/>
                        <a:ext cx="3079115" cy="3364009"/>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487050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marL="0" indent="0">
              <a:lnSpc>
                <a:spcPct val="100000"/>
              </a:lnSpc>
              <a:spcBef>
                <a:spcPts val="600"/>
              </a:spcBef>
              <a:buNone/>
            </a:pPr>
            <a:r>
              <a:rPr lang="en-US" altLang="en-US" sz="2800" b="1" dirty="0"/>
              <a:t>With No Load And Boom/Mast Lowered</a:t>
            </a:r>
          </a:p>
          <a:p>
            <a:pPr>
              <a:lnSpc>
                <a:spcPct val="100000"/>
              </a:lnSpc>
              <a:spcBef>
                <a:spcPts val="600"/>
              </a:spcBef>
            </a:pPr>
            <a:r>
              <a:rPr lang="en-US" altLang="en-US" sz="2800" dirty="0"/>
              <a:t>up to 0.75 kV		  4 feet</a:t>
            </a:r>
          </a:p>
          <a:p>
            <a:pPr>
              <a:lnSpc>
                <a:spcPct val="100000"/>
              </a:lnSpc>
              <a:spcBef>
                <a:spcPts val="600"/>
              </a:spcBef>
            </a:pPr>
            <a:r>
              <a:rPr lang="en-US" altLang="en-US" sz="2800" dirty="0"/>
              <a:t>0.75 to 50kV	 	  6 feet</a:t>
            </a:r>
          </a:p>
          <a:p>
            <a:pPr>
              <a:lnSpc>
                <a:spcPct val="100000"/>
              </a:lnSpc>
              <a:spcBef>
                <a:spcPts val="600"/>
              </a:spcBef>
            </a:pPr>
            <a:r>
              <a:rPr lang="en-US" altLang="en-US" sz="2800" dirty="0"/>
              <a:t>50 to 345kV	 	10 feet</a:t>
            </a:r>
          </a:p>
          <a:p>
            <a:pPr>
              <a:lnSpc>
                <a:spcPct val="100000"/>
              </a:lnSpc>
              <a:spcBef>
                <a:spcPts val="600"/>
              </a:spcBef>
            </a:pPr>
            <a:r>
              <a:rPr lang="en-US" altLang="en-US" sz="2800" dirty="0"/>
              <a:t>345 to 750 kV 		16 feet  </a:t>
            </a:r>
          </a:p>
          <a:p>
            <a:pPr>
              <a:lnSpc>
                <a:spcPct val="100000"/>
              </a:lnSpc>
              <a:spcBef>
                <a:spcPts val="600"/>
              </a:spcBef>
            </a:pPr>
            <a:r>
              <a:rPr lang="en-US" altLang="en-US" sz="2800" dirty="0"/>
              <a:t>750 to 1,000 kV	20 feet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0"/>
              </a:spcBef>
            </a:pPr>
            <a:r>
              <a:rPr lang="en-US" sz="2800" dirty="0"/>
              <a:t>Minimum Clearance Distances While Traveling - Table T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20114354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A crane is like an antenna</a:t>
            </a:r>
          </a:p>
          <a:p>
            <a:pPr marL="914400" lvl="2" indent="-336550">
              <a:lnSpc>
                <a:spcPct val="100000"/>
              </a:lnSpc>
              <a:spcBef>
                <a:spcPts val="600"/>
              </a:spcBef>
            </a:pPr>
            <a:r>
              <a:rPr lang="en-US" altLang="en-US" sz="2400" dirty="0"/>
              <a:t>Can store electrical charge</a:t>
            </a:r>
          </a:p>
          <a:p>
            <a:pPr marL="365125" indent="-255588">
              <a:lnSpc>
                <a:spcPct val="100000"/>
              </a:lnSpc>
              <a:spcBef>
                <a:spcPts val="600"/>
              </a:spcBef>
            </a:pPr>
            <a:r>
              <a:rPr lang="en-US" altLang="en-US" sz="2400" dirty="0"/>
              <a:t>Common remedies</a:t>
            </a:r>
          </a:p>
          <a:p>
            <a:pPr marL="914400" lvl="2" indent="-336550">
              <a:lnSpc>
                <a:spcPct val="100000"/>
              </a:lnSpc>
              <a:spcBef>
                <a:spcPts val="600"/>
              </a:spcBef>
            </a:pPr>
            <a:r>
              <a:rPr lang="en-US" altLang="en-US" sz="2400" dirty="0"/>
              <a:t>Synthetic web slings</a:t>
            </a:r>
          </a:p>
          <a:p>
            <a:pPr marL="914400" lvl="2" indent="-336550">
              <a:lnSpc>
                <a:spcPct val="100000"/>
              </a:lnSpc>
              <a:spcBef>
                <a:spcPts val="600"/>
              </a:spcBef>
            </a:pPr>
            <a:r>
              <a:rPr lang="en-US" altLang="en-US" sz="2400" dirty="0"/>
              <a:t>Insulating riggers and other workers</a:t>
            </a:r>
          </a:p>
          <a:p>
            <a:pPr marL="914400" lvl="2" indent="-336550">
              <a:lnSpc>
                <a:spcPct val="100000"/>
              </a:lnSpc>
              <a:spcBef>
                <a:spcPts val="600"/>
              </a:spcBef>
            </a:pPr>
            <a:r>
              <a:rPr lang="en-US" altLang="en-US" sz="2400" dirty="0"/>
              <a:t>Rubber gloves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altLang="en-US" dirty="0">
                <a:cs typeface="Arial" charset="0"/>
              </a:rPr>
              <a:t>Working Around Transmitters</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6" name="Picture 5">
            <a:extLst>
              <a:ext uri="{FF2B5EF4-FFF2-40B4-BE49-F238E27FC236}">
                <a16:creationId xmlns:a16="http://schemas.microsoft.com/office/drawing/2014/main" id="{C69D50C5-0C07-4A86-BE58-234A6AD444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148" y="1661810"/>
            <a:ext cx="5370840" cy="407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24221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4838646"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200 foot notification FAA Form no. 7460 – 1</a:t>
            </a:r>
          </a:p>
          <a:p>
            <a:pPr marL="365125" indent="-255588">
              <a:lnSpc>
                <a:spcPct val="100000"/>
              </a:lnSpc>
              <a:spcBef>
                <a:spcPts val="600"/>
              </a:spcBef>
            </a:pPr>
            <a:r>
              <a:rPr lang="en-US" altLang="en-US" sz="2400" dirty="0">
                <a:cs typeface="Arial" charset="0"/>
              </a:rPr>
              <a:t>Working close to airport</a:t>
            </a:r>
          </a:p>
          <a:p>
            <a:pPr marL="365125" indent="-255588">
              <a:lnSpc>
                <a:spcPct val="100000"/>
              </a:lnSpc>
              <a:spcBef>
                <a:spcPts val="600"/>
              </a:spcBef>
            </a:pPr>
            <a:r>
              <a:rPr lang="en-US" altLang="en-US" sz="2400" dirty="0">
                <a:cs typeface="Arial" charset="0"/>
              </a:rPr>
              <a:t>Working close to Helipads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altLang="en-US" dirty="0">
                <a:cs typeface="Arial" charset="0"/>
              </a:rPr>
              <a:t>FAA Requirements</a:t>
            </a:r>
            <a:endParaRPr lang="en-US"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7" name="Picture 1032" descr="plane_and_crane_90">
            <a:extLst>
              <a:ext uri="{FF2B5EF4-FFF2-40B4-BE49-F238E27FC236}">
                <a16:creationId xmlns:a16="http://schemas.microsoft.com/office/drawing/2014/main" id="{ED7DF203-80CC-4BAC-87AD-553149A4D0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4694" r="24081"/>
          <a:stretch>
            <a:fillRect/>
          </a:stretch>
        </p:blipFill>
        <p:spPr bwMode="auto">
          <a:xfrm>
            <a:off x="5867706" y="1375515"/>
            <a:ext cx="5519224" cy="4650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7872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21191605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069407" cy="4650815"/>
          </a:xfrm>
        </p:spPr>
        <p:txBody>
          <a:bodyPr>
            <a:normAutofit/>
          </a:bodyPr>
          <a:lstStyle/>
          <a:p>
            <a:pPr>
              <a:lnSpc>
                <a:spcPct val="100000"/>
              </a:lnSpc>
              <a:spcBef>
                <a:spcPts val="0"/>
              </a:spcBef>
            </a:pPr>
            <a:endParaRPr lang="en-US" altLang="en-US" sz="2400" dirty="0"/>
          </a:p>
          <a:p>
            <a:pPr>
              <a:lnSpc>
                <a:spcPct val="100000"/>
              </a:lnSpc>
              <a:spcBef>
                <a:spcPts val="0"/>
              </a:spcBef>
            </a:pPr>
            <a:r>
              <a:rPr lang="en-US" altLang="en-US" sz="2400" dirty="0"/>
              <a:t>Do not operate the crane when the boom is covered with snow or ice.</a:t>
            </a:r>
          </a:p>
          <a:p>
            <a:pPr>
              <a:lnSpc>
                <a:spcPct val="100000"/>
              </a:lnSpc>
              <a:spcBef>
                <a:spcPts val="0"/>
              </a:spcBef>
            </a:pPr>
            <a:r>
              <a:rPr lang="en-US" altLang="en-US" sz="2400" dirty="0"/>
              <a:t>The weight of snow and ice can be substantial.</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0"/>
              </a:spcBef>
            </a:pPr>
            <a:r>
              <a:rPr lang="en-US" dirty="0"/>
              <a:t>Weather and Environment – Ice and/or Snow-Covered Boom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4">
            <a:extLst>
              <a:ext uri="{FF2B5EF4-FFF2-40B4-BE49-F238E27FC236}">
                <a16:creationId xmlns:a16="http://schemas.microsoft.com/office/drawing/2014/main" id="{2F504E0F-40BC-45E1-98A2-F45672E04AA5}"/>
              </a:ext>
            </a:extLst>
          </p:cNvPr>
          <p:cNvPicPr>
            <a:picLocks noChangeAspect="1"/>
          </p:cNvPicPr>
          <p:nvPr/>
        </p:nvPicPr>
        <p:blipFill>
          <a:blip r:embed="rId3"/>
          <a:stretch>
            <a:fillRect/>
          </a:stretch>
        </p:blipFill>
        <p:spPr>
          <a:xfrm>
            <a:off x="805069" y="2980762"/>
            <a:ext cx="4482893" cy="3153720"/>
          </a:xfrm>
          <a:prstGeom prst="rect">
            <a:avLst/>
          </a:prstGeom>
        </p:spPr>
      </p:pic>
      <p:pic>
        <p:nvPicPr>
          <p:cNvPr id="6" name="Picture 5">
            <a:extLst>
              <a:ext uri="{FF2B5EF4-FFF2-40B4-BE49-F238E27FC236}">
                <a16:creationId xmlns:a16="http://schemas.microsoft.com/office/drawing/2014/main" id="{EDD993DE-1DAD-4531-B962-2F55FA82CD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27299" y="2906606"/>
            <a:ext cx="4159631" cy="3119724"/>
          </a:xfrm>
          <a:prstGeom prst="rect">
            <a:avLst/>
          </a:prstGeom>
        </p:spPr>
      </p:pic>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a:bodyPr>
          <a:lstStyle/>
          <a:p>
            <a:pPr>
              <a:lnSpc>
                <a:spcPct val="110000"/>
              </a:lnSpc>
              <a:spcBef>
                <a:spcPts val="600"/>
              </a:spcBef>
            </a:pPr>
            <a:r>
              <a:rPr lang="en-US" sz="2400" b="1" dirty="0"/>
              <a:t>Rain</a:t>
            </a:r>
          </a:p>
          <a:p>
            <a:pPr lvl="2">
              <a:lnSpc>
                <a:spcPct val="110000"/>
              </a:lnSpc>
              <a:spcBef>
                <a:spcPts val="600"/>
              </a:spcBef>
            </a:pPr>
            <a:r>
              <a:rPr lang="en-US" sz="2400" dirty="0"/>
              <a:t>Wet clutches &amp; brakes</a:t>
            </a:r>
          </a:p>
          <a:p>
            <a:pPr lvl="2">
              <a:lnSpc>
                <a:spcPct val="110000"/>
              </a:lnSpc>
              <a:spcBef>
                <a:spcPts val="600"/>
              </a:spcBef>
            </a:pPr>
            <a:r>
              <a:rPr lang="en-US" sz="2400" dirty="0"/>
              <a:t>House doors, windows &amp; leaks</a:t>
            </a:r>
          </a:p>
          <a:p>
            <a:pPr lvl="2">
              <a:lnSpc>
                <a:spcPct val="110000"/>
              </a:lnSpc>
              <a:spcBef>
                <a:spcPts val="600"/>
              </a:spcBef>
            </a:pPr>
            <a:r>
              <a:rPr lang="en-US" sz="2400" dirty="0"/>
              <a:t>Condensation</a:t>
            </a:r>
          </a:p>
          <a:p>
            <a:pPr>
              <a:lnSpc>
                <a:spcPct val="110000"/>
              </a:lnSpc>
              <a:spcBef>
                <a:spcPts val="600"/>
              </a:spcBef>
            </a:pPr>
            <a:r>
              <a:rPr lang="en-US" sz="2400" b="1" dirty="0"/>
              <a:t>Lightning</a:t>
            </a:r>
          </a:p>
          <a:p>
            <a:pPr lvl="2">
              <a:lnSpc>
                <a:spcPct val="110000"/>
              </a:lnSpc>
              <a:spcBef>
                <a:spcPts val="600"/>
              </a:spcBef>
            </a:pPr>
            <a:r>
              <a:rPr lang="en-US" sz="2400" dirty="0"/>
              <a:t>Raised boom acts like lightning rod</a:t>
            </a:r>
          </a:p>
          <a:p>
            <a:pPr lvl="2">
              <a:lnSpc>
                <a:spcPct val="110000"/>
              </a:lnSpc>
              <a:spcBef>
                <a:spcPts val="600"/>
              </a:spcBef>
            </a:pPr>
            <a:r>
              <a:rPr lang="en-US" sz="2400" dirty="0"/>
              <a:t>Retract and lower boom</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0"/>
              </a:spcBef>
            </a:pPr>
            <a:r>
              <a:rPr lang="en-US" dirty="0"/>
              <a:t>Weather and Environment – Water and Wet Conditions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9">
            <a:extLst>
              <a:ext uri="{FF2B5EF4-FFF2-40B4-BE49-F238E27FC236}">
                <a16:creationId xmlns:a16="http://schemas.microsoft.com/office/drawing/2014/main" id="{DA72B505-C9D7-4174-91A3-35DFE7AC3970}"/>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997052" y="1761738"/>
            <a:ext cx="5001788" cy="3334524"/>
          </a:xfrm>
          <a:prstGeom prst="rect">
            <a:avLst/>
          </a:prstGeom>
          <a:noFill/>
          <a:ln w="19050">
            <a:solidFill>
              <a:schemeClr val="tx1"/>
            </a:solidFill>
            <a:miter lim="800000"/>
            <a:headEnd/>
            <a:tailEnd/>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2560BBD-EADA-42E9-98F1-3BDCF5047EAA}"/>
              </a:ext>
            </a:extLst>
          </p:cNvPr>
          <p:cNvSpPr txBox="1"/>
          <p:nvPr/>
        </p:nvSpPr>
        <p:spPr>
          <a:xfrm>
            <a:off x="7916308" y="5313634"/>
            <a:ext cx="2924817" cy="369332"/>
          </a:xfrm>
          <a:prstGeom prst="rect">
            <a:avLst/>
          </a:prstGeom>
          <a:noFill/>
        </p:spPr>
        <p:txBody>
          <a:bodyPr wrap="square" rtlCol="0">
            <a:spAutoFit/>
          </a:bodyPr>
          <a:lstStyle/>
          <a:p>
            <a:pPr algn="r"/>
            <a:r>
              <a:rPr lang="en-US" sz="900" b="1" dirty="0"/>
              <a:t>Image courtesy of eLCOSH.org. Used with permission.</a:t>
            </a:r>
          </a:p>
          <a:p>
            <a:pPr algn="r"/>
            <a:endParaRPr lang="en-US" sz="900" b="1" dirty="0"/>
          </a:p>
        </p:txBody>
      </p:sp>
    </p:spTree>
    <p:extLst>
      <p:ext uri="{BB962C8B-B14F-4D97-AF65-F5344CB8AC3E}">
        <p14:creationId xmlns:p14="http://schemas.microsoft.com/office/powerpoint/2010/main" val="3811583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b="1" dirty="0"/>
              <a:t>Manufacturer Specs</a:t>
            </a:r>
          </a:p>
          <a:p>
            <a:pPr lvl="2">
              <a:lnSpc>
                <a:spcPct val="100000"/>
              </a:lnSpc>
              <a:spcBef>
                <a:spcPts val="600"/>
              </a:spcBef>
            </a:pPr>
            <a:r>
              <a:rPr lang="en-US" altLang="en-US" sz="2400" dirty="0"/>
              <a:t>Some cranes require a reduction in capacity at 20 mph</a:t>
            </a:r>
          </a:p>
          <a:p>
            <a:pPr lvl="2">
              <a:lnSpc>
                <a:spcPct val="100000"/>
              </a:lnSpc>
              <a:spcBef>
                <a:spcPts val="600"/>
              </a:spcBef>
            </a:pPr>
            <a:r>
              <a:rPr lang="en-US" altLang="en-US" sz="2400" dirty="0"/>
              <a:t>Others consider 0 mph in the load chart</a:t>
            </a:r>
          </a:p>
          <a:p>
            <a:pPr>
              <a:lnSpc>
                <a:spcPct val="100000"/>
              </a:lnSpc>
              <a:spcBef>
                <a:spcPts val="600"/>
              </a:spcBef>
            </a:pPr>
            <a:r>
              <a:rPr lang="en-US" altLang="en-US" sz="2400" b="1" dirty="0"/>
              <a:t>Ways to Measure </a:t>
            </a:r>
          </a:p>
          <a:p>
            <a:pPr lvl="2">
              <a:lnSpc>
                <a:spcPct val="100000"/>
              </a:lnSpc>
              <a:spcBef>
                <a:spcPts val="600"/>
              </a:spcBef>
            </a:pPr>
            <a:r>
              <a:rPr lang="en-US" altLang="en-US" sz="2400" dirty="0"/>
              <a:t>Anemometer </a:t>
            </a:r>
            <a:r>
              <a:rPr lang="en-US" sz="2400" dirty="0"/>
              <a:t>(Wind Speed Gauge) </a:t>
            </a:r>
            <a:r>
              <a:rPr lang="en-US" altLang="en-US" sz="2400" dirty="0"/>
              <a:t>on the crane boom</a:t>
            </a:r>
          </a:p>
          <a:p>
            <a:pPr lvl="2">
              <a:lnSpc>
                <a:spcPct val="100000"/>
              </a:lnSpc>
              <a:spcBef>
                <a:spcPts val="600"/>
              </a:spcBef>
            </a:pPr>
            <a:r>
              <a:rPr lang="en-US" altLang="en-US" sz="2400" dirty="0"/>
              <a:t>Flag on the end of the boom</a:t>
            </a:r>
          </a:p>
          <a:p>
            <a:pPr lvl="2">
              <a:lnSpc>
                <a:spcPct val="100000"/>
              </a:lnSpc>
              <a:spcBef>
                <a:spcPts val="600"/>
              </a:spcBef>
            </a:pPr>
            <a:r>
              <a:rPr lang="en-US" altLang="en-US" sz="2400" dirty="0"/>
              <a:t>Weather channels, internet, etc.</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Wind Speed</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pic>
        <p:nvPicPr>
          <p:cNvPr id="5" name="Picture 11">
            <a:extLst>
              <a:ext uri="{FF2B5EF4-FFF2-40B4-BE49-F238E27FC236}">
                <a16:creationId xmlns:a16="http://schemas.microsoft.com/office/drawing/2014/main" id="{692122E5-9976-480B-8CE7-9D956E544F4C}"/>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610992" y="4653363"/>
            <a:ext cx="1819705" cy="1486959"/>
          </a:xfrm>
          <a:prstGeom prst="rect">
            <a:avLst/>
          </a:prstGeom>
          <a:noFill/>
          <a:ln w="9525">
            <a:solidFill>
              <a:srgbClr val="000000"/>
            </a:solidFill>
            <a:miter lim="800000"/>
            <a:headEnd/>
            <a:tailEnd/>
          </a:ln>
          <a:effectLst>
            <a:outerShdw blurRad="292100" dist="139700" dir="2700000" algn="ctr" rotWithShape="0">
              <a:schemeClr val="tx1">
                <a:alpha val="65000"/>
              </a:schemeClr>
            </a:outerShdw>
          </a:effectLst>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055E889A-6349-491E-B761-6EA323688774}"/>
              </a:ext>
            </a:extLst>
          </p:cNvPr>
          <p:cNvPicPr>
            <a:picLocks noChangeAspect="1"/>
          </p:cNvPicPr>
          <p:nvPr/>
        </p:nvPicPr>
        <p:blipFill>
          <a:blip r:embed="rId4"/>
          <a:stretch>
            <a:fillRect/>
          </a:stretch>
        </p:blipFill>
        <p:spPr>
          <a:xfrm>
            <a:off x="9557420" y="1261523"/>
            <a:ext cx="2412720" cy="4883204"/>
          </a:xfrm>
          <a:prstGeom prst="rect">
            <a:avLst/>
          </a:prstGeom>
        </p:spPr>
      </p:pic>
      <p:pic>
        <p:nvPicPr>
          <p:cNvPr id="7" name="Picture 6">
            <a:extLst>
              <a:ext uri="{FF2B5EF4-FFF2-40B4-BE49-F238E27FC236}">
                <a16:creationId xmlns:a16="http://schemas.microsoft.com/office/drawing/2014/main" id="{1DEFE803-7F0D-43B2-B14D-B1329B3C03A8}"/>
              </a:ext>
            </a:extLst>
          </p:cNvPr>
          <p:cNvPicPr>
            <a:picLocks noChangeAspect="1"/>
          </p:cNvPicPr>
          <p:nvPr/>
        </p:nvPicPr>
        <p:blipFill>
          <a:blip r:embed="rId5"/>
          <a:stretch>
            <a:fillRect/>
          </a:stretch>
        </p:blipFill>
        <p:spPr>
          <a:xfrm>
            <a:off x="6388973" y="3852861"/>
            <a:ext cx="2999304" cy="2291866"/>
          </a:xfrm>
          <a:prstGeom prst="rect">
            <a:avLst/>
          </a:prstGeom>
        </p:spPr>
      </p:pic>
      <p:sp>
        <p:nvSpPr>
          <p:cNvPr id="8" name="TextBox 7">
            <a:extLst>
              <a:ext uri="{FF2B5EF4-FFF2-40B4-BE49-F238E27FC236}">
                <a16:creationId xmlns:a16="http://schemas.microsoft.com/office/drawing/2014/main" id="{34F27843-1C13-4191-A976-1C0536979307}"/>
              </a:ext>
            </a:extLst>
          </p:cNvPr>
          <p:cNvSpPr txBox="1"/>
          <p:nvPr/>
        </p:nvSpPr>
        <p:spPr>
          <a:xfrm>
            <a:off x="784945" y="5986433"/>
            <a:ext cx="2812077" cy="369332"/>
          </a:xfrm>
          <a:prstGeom prst="rect">
            <a:avLst/>
          </a:prstGeom>
          <a:noFill/>
        </p:spPr>
        <p:txBody>
          <a:bodyPr wrap="square" rtlCol="0">
            <a:spAutoFit/>
          </a:bodyPr>
          <a:lstStyle/>
          <a:p>
            <a:pPr algn="r"/>
            <a:r>
              <a:rPr lang="en-US" sz="900" dirty="0"/>
              <a:t>Image courtesy of eLCOSH.org. Used with permission.</a:t>
            </a:r>
          </a:p>
          <a:p>
            <a:pPr algn="r"/>
            <a:endParaRPr lang="en-US" sz="900" dirty="0"/>
          </a:p>
        </p:txBody>
      </p:sp>
    </p:spTree>
    <p:extLst>
      <p:ext uri="{BB962C8B-B14F-4D97-AF65-F5344CB8AC3E}">
        <p14:creationId xmlns:p14="http://schemas.microsoft.com/office/powerpoint/2010/main" val="3741192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endParaRPr lang="en-US" altLang="en-US" sz="2400" dirty="0"/>
          </a:p>
          <a:p>
            <a:pPr marL="0" indent="0">
              <a:lnSpc>
                <a:spcPct val="100000"/>
              </a:lnSpc>
              <a:spcBef>
                <a:spcPts val="600"/>
              </a:spcBef>
              <a:buNone/>
            </a:pPr>
            <a:r>
              <a:rPr lang="en-US" altLang="en-US" sz="2400" dirty="0"/>
              <a:t>Over 50% of crane accidents are the result of</a:t>
            </a:r>
          </a:p>
          <a:p>
            <a:pPr marL="0" indent="0">
              <a:lnSpc>
                <a:spcPct val="100000"/>
              </a:lnSpc>
              <a:spcBef>
                <a:spcPts val="600"/>
              </a:spcBef>
              <a:buNone/>
            </a:pPr>
            <a:endParaRPr lang="en-US" altLang="en-US" sz="1000" dirty="0"/>
          </a:p>
          <a:p>
            <a:pPr>
              <a:lnSpc>
                <a:spcPct val="100000"/>
              </a:lnSpc>
              <a:spcBef>
                <a:spcPts val="600"/>
              </a:spcBef>
            </a:pPr>
            <a:r>
              <a:rPr lang="en-US" altLang="en-US" sz="2400" dirty="0"/>
              <a:t>Support failure </a:t>
            </a:r>
          </a:p>
          <a:p>
            <a:pPr>
              <a:lnSpc>
                <a:spcPct val="100000"/>
              </a:lnSpc>
              <a:spcBef>
                <a:spcPts val="600"/>
              </a:spcBef>
            </a:pPr>
            <a:r>
              <a:rPr lang="en-US" altLang="en-US" sz="2400" dirty="0"/>
              <a:t>Improper use of outriggers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Crane Accidents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4099785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endParaRPr lang="en-US" altLang="en-US" sz="2400" dirty="0"/>
          </a:p>
          <a:p>
            <a:pPr>
              <a:lnSpc>
                <a:spcPct val="100000"/>
              </a:lnSpc>
              <a:spcBef>
                <a:spcPts val="600"/>
              </a:spcBef>
            </a:pPr>
            <a:r>
              <a:rPr lang="en-US" altLang="en-US" sz="2400" dirty="0"/>
              <a:t>The “controlling entity” will </a:t>
            </a:r>
          </a:p>
          <a:p>
            <a:pPr lvl="2">
              <a:lnSpc>
                <a:spcPct val="100000"/>
              </a:lnSpc>
              <a:spcBef>
                <a:spcPts val="600"/>
              </a:spcBef>
            </a:pPr>
            <a:r>
              <a:rPr lang="en-US" altLang="en-US" sz="2400" dirty="0"/>
              <a:t>Provide a firm, drained and graded area sufficient to support the crane (in conjunction with blocking, mats, etc.)</a:t>
            </a:r>
          </a:p>
          <a:p>
            <a:pPr lvl="2">
              <a:lnSpc>
                <a:spcPct val="100000"/>
              </a:lnSpc>
              <a:spcBef>
                <a:spcPts val="600"/>
              </a:spcBef>
            </a:pPr>
            <a:r>
              <a:rPr lang="en-US" altLang="en-US" sz="2400" dirty="0"/>
              <a:t>Inform the user and the operator of the location of hazards beneath the equipment set-up area (such as voids, tanks, utilities) if those hazards are identified in documents that are in the possession of the controlling entity or the hazards are otherwise known to that controlling entity.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1926.1402 Ground Conditions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Hazards Related to Cranes</a:t>
            </a:r>
          </a:p>
        </p:txBody>
      </p:sp>
    </p:spTree>
    <p:extLst>
      <p:ext uri="{BB962C8B-B14F-4D97-AF65-F5344CB8AC3E}">
        <p14:creationId xmlns:p14="http://schemas.microsoft.com/office/powerpoint/2010/main" val="899766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ED740FA-BAA0-4FDA-A636-9B805792F5A4}">
  <ds:schemaRefs>
    <ds:schemaRef ds:uri="http://schemas.microsoft.com/sharepoint/v3/contenttype/forms"/>
  </ds:schemaRefs>
</ds:datastoreItem>
</file>

<file path=customXml/itemProps2.xml><?xml version="1.0" encoding="utf-8"?>
<ds:datastoreItem xmlns:ds="http://schemas.openxmlformats.org/officeDocument/2006/customXml" ds:itemID="{E25C3893-80DF-4675-9A31-70E6EBB6C9E4}"/>
</file>

<file path=customXml/itemProps3.xml><?xml version="1.0" encoding="utf-8"?>
<ds:datastoreItem xmlns:ds="http://schemas.openxmlformats.org/officeDocument/2006/customXml" ds:itemID="{40EB0CF1-B741-411B-9740-FB3993D18958}">
  <ds:schemaRefs>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3eb2361b-8c8e-47d5-8d05-b9366176417c"/>
    <ds:schemaRef ds:uri="246ca8ae-6e08-4796-a588-b174448290c0"/>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660</TotalTime>
  <Words>2800</Words>
  <Application>Microsoft Office PowerPoint</Application>
  <PresentationFormat>Widescreen</PresentationFormat>
  <Paragraphs>371</Paragraphs>
  <Slides>44</Slides>
  <Notes>18</Notes>
  <HiddenSlides>0</HiddenSlides>
  <MMClips>2</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44</vt:i4>
      </vt:variant>
    </vt:vector>
  </HeadingPairs>
  <TitlesOfParts>
    <vt:vector size="54" baseType="lpstr">
      <vt:lpstr>Arial</vt:lpstr>
      <vt:lpstr>Nunito Light</vt:lpstr>
      <vt:lpstr>Verdana</vt:lpstr>
      <vt:lpstr>Calibri</vt:lpstr>
      <vt:lpstr>Nunito ExtraLight</vt:lpstr>
      <vt:lpstr>Nunito</vt:lpstr>
      <vt:lpstr>Times New Roman</vt:lpstr>
      <vt:lpstr>Poppins</vt:lpstr>
      <vt:lpstr>Office Theme</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63</cp:revision>
  <dcterms:created xsi:type="dcterms:W3CDTF">2019-05-30T18:50:33Z</dcterms:created>
  <dcterms:modified xsi:type="dcterms:W3CDTF">2020-02-24T16:52:39Z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