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6"/>
  </p:notesMasterIdLst>
  <p:handoutMasterIdLst>
    <p:handoutMasterId r:id="rId37"/>
  </p:handoutMasterIdLst>
  <p:sldIdLst>
    <p:sldId id="257" r:id="rId5"/>
    <p:sldId id="25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5" r:id="rId22"/>
    <p:sldId id="265" r:id="rId23"/>
    <p:sldId id="316" r:id="rId24"/>
    <p:sldId id="317" r:id="rId25"/>
    <p:sldId id="326" r:id="rId26"/>
    <p:sldId id="266" r:id="rId27"/>
    <p:sldId id="319" r:id="rId28"/>
    <p:sldId id="320" r:id="rId29"/>
    <p:sldId id="321" r:id="rId30"/>
    <p:sldId id="322" r:id="rId31"/>
    <p:sldId id="318" r:id="rId32"/>
    <p:sldId id="324" r:id="rId33"/>
    <p:sldId id="325" r:id="rId34"/>
    <p:sldId id="263" r:id="rId35"/>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Nunito" panose="00000500000000000000" pitchFamily="2" charset="0"/>
      <p:regular r:id="rId42"/>
      <p:bold r:id="rId43"/>
      <p:italic r:id="rId44"/>
      <p:boldItalic r:id="rId45"/>
    </p:embeddedFont>
    <p:embeddedFont>
      <p:font typeface="Nunito ExtraLight" panose="00000300000000000000" pitchFamily="2" charset="0"/>
      <p:regular r:id="rId46"/>
      <p:italic r:id="rId47"/>
    </p:embeddedFont>
    <p:embeddedFont>
      <p:font typeface="Nunito Light" panose="00000400000000000000" pitchFamily="2" charset="0"/>
      <p:regular r:id="rId48"/>
      <p:italic r:id="rId49"/>
    </p:embeddedFont>
    <p:embeddedFont>
      <p:font typeface="Poppins" panose="00000500000000000000" pitchFamily="2" charset="0"/>
      <p:regular r:id="rId50"/>
      <p:bold r:id="rId51"/>
      <p:italic r:id="rId52"/>
      <p:boldItalic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FE86B2-DDB9-44DD-A4CD-0A09A3327F3F}" v="103" dt="2020-02-03T15:08:57.84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94651"/>
  </p:normalViewPr>
  <p:slideViewPr>
    <p:cSldViewPr snapToGrid="0" snapToObjects="1">
      <p:cViewPr varScale="1">
        <p:scale>
          <a:sx n="104" d="100"/>
          <a:sy n="104" d="100"/>
        </p:scale>
        <p:origin x="528" y="108"/>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font" Target="fonts/font9.fntdata"/><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7.fntdata"/><Relationship Id="rId52" Type="http://schemas.openxmlformats.org/officeDocument/2006/relationships/font" Target="fonts/font1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4.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06FE86B2-DDB9-44DD-A4CD-0A09A3327F3F}"/>
    <pc:docChg chg="undo redo custSel addSld modSld sldOrd">
      <pc:chgData name="Nazia Shah" userId="834fe6aa-7260-4947-9af5-9af74eff913c" providerId="ADAL" clId="{06FE86B2-DDB9-44DD-A4CD-0A09A3327F3F}" dt="2020-02-05T19:55:28.431" v="371" actId="20577"/>
      <pc:docMkLst>
        <pc:docMk/>
      </pc:docMkLst>
      <pc:sldChg chg="modSp">
        <pc:chgData name="Nazia Shah" userId="834fe6aa-7260-4947-9af5-9af74eff913c" providerId="ADAL" clId="{06FE86B2-DDB9-44DD-A4CD-0A09A3327F3F}" dt="2020-02-03T14:47:58.338" v="3" actId="20577"/>
        <pc:sldMkLst>
          <pc:docMk/>
          <pc:sldMk cId="1864402603" sldId="258"/>
        </pc:sldMkLst>
        <pc:spChg chg="mod">
          <ac:chgData name="Nazia Shah" userId="834fe6aa-7260-4947-9af5-9af74eff913c" providerId="ADAL" clId="{06FE86B2-DDB9-44DD-A4CD-0A09A3327F3F}" dt="2020-02-03T14:47:58.338" v="3" actId="20577"/>
          <ac:spMkLst>
            <pc:docMk/>
            <pc:sldMk cId="1864402603" sldId="258"/>
            <ac:spMk id="2" creationId="{893BEBBD-5E97-E748-AB97-47C407B4E351}"/>
          </ac:spMkLst>
        </pc:spChg>
      </pc:sldChg>
      <pc:sldChg chg="modSp">
        <pc:chgData name="Nazia Shah" userId="834fe6aa-7260-4947-9af5-9af74eff913c" providerId="ADAL" clId="{06FE86B2-DDB9-44DD-A4CD-0A09A3327F3F}" dt="2020-02-03T15:02:52.755" v="287" actId="20577"/>
        <pc:sldMkLst>
          <pc:docMk/>
          <pc:sldMk cId="1918888383" sldId="265"/>
        </pc:sldMkLst>
        <pc:spChg chg="mod">
          <ac:chgData name="Nazia Shah" userId="834fe6aa-7260-4947-9af5-9af74eff913c" providerId="ADAL" clId="{06FE86B2-DDB9-44DD-A4CD-0A09A3327F3F}" dt="2020-02-03T15:02:52.755" v="287" actId="20577"/>
          <ac:spMkLst>
            <pc:docMk/>
            <pc:sldMk cId="1918888383" sldId="265"/>
            <ac:spMk id="3" creationId="{8689C92E-9F3A-9346-92F1-1D53CD9CBAFC}"/>
          </ac:spMkLst>
        </pc:spChg>
      </pc:sldChg>
      <pc:sldChg chg="modSp modNotesTx">
        <pc:chgData name="Nazia Shah" userId="834fe6aa-7260-4947-9af5-9af74eff913c" providerId="ADAL" clId="{06FE86B2-DDB9-44DD-A4CD-0A09A3327F3F}" dt="2020-02-03T15:03:59.845" v="297" actId="20577"/>
        <pc:sldMkLst>
          <pc:docMk/>
          <pc:sldMk cId="3811583661" sldId="266"/>
        </pc:sldMkLst>
        <pc:spChg chg="mod">
          <ac:chgData name="Nazia Shah" userId="834fe6aa-7260-4947-9af5-9af74eff913c" providerId="ADAL" clId="{06FE86B2-DDB9-44DD-A4CD-0A09A3327F3F}" dt="2020-02-03T15:03:42.663" v="294" actId="20577"/>
          <ac:spMkLst>
            <pc:docMk/>
            <pc:sldMk cId="3811583661" sldId="266"/>
            <ac:spMk id="3" creationId="{8689C92E-9F3A-9346-92F1-1D53CD9CBAFC}"/>
          </ac:spMkLst>
        </pc:spChg>
      </pc:sldChg>
      <pc:sldChg chg="modSp">
        <pc:chgData name="Nazia Shah" userId="834fe6aa-7260-4947-9af5-9af74eff913c" providerId="ADAL" clId="{06FE86B2-DDB9-44DD-A4CD-0A09A3327F3F}" dt="2020-02-03T14:49:01.821" v="11" actId="2711"/>
        <pc:sldMkLst>
          <pc:docMk/>
          <pc:sldMk cId="3493774120" sldId="299"/>
        </pc:sldMkLst>
        <pc:spChg chg="mod">
          <ac:chgData name="Nazia Shah" userId="834fe6aa-7260-4947-9af5-9af74eff913c" providerId="ADAL" clId="{06FE86B2-DDB9-44DD-A4CD-0A09A3327F3F}" dt="2020-02-03T14:48:42.249" v="7" actId="2711"/>
          <ac:spMkLst>
            <pc:docMk/>
            <pc:sldMk cId="3493774120" sldId="299"/>
            <ac:spMk id="9" creationId="{D5D6E96E-E74D-44E2-ABED-3ED7E3EF31FF}"/>
          </ac:spMkLst>
        </pc:spChg>
        <pc:spChg chg="mod">
          <ac:chgData name="Nazia Shah" userId="834fe6aa-7260-4947-9af5-9af74eff913c" providerId="ADAL" clId="{06FE86B2-DDB9-44DD-A4CD-0A09A3327F3F}" dt="2020-02-03T14:49:01.821" v="11" actId="2711"/>
          <ac:spMkLst>
            <pc:docMk/>
            <pc:sldMk cId="3493774120" sldId="299"/>
            <ac:spMk id="12" creationId="{057B6710-C6D0-4934-8D8C-A4D913569EED}"/>
          </ac:spMkLst>
        </pc:spChg>
        <pc:grpChg chg="mod">
          <ac:chgData name="Nazia Shah" userId="834fe6aa-7260-4947-9af5-9af74eff913c" providerId="ADAL" clId="{06FE86B2-DDB9-44DD-A4CD-0A09A3327F3F}" dt="2020-02-03T14:48:30.916" v="5"/>
          <ac:grpSpMkLst>
            <pc:docMk/>
            <pc:sldMk cId="3493774120" sldId="299"/>
            <ac:grpSpMk id="7" creationId="{6EA94ACD-2BBD-4819-AE0D-EC1ED189636C}"/>
          </ac:grpSpMkLst>
        </pc:grpChg>
        <pc:grpChg chg="mod">
          <ac:chgData name="Nazia Shah" userId="834fe6aa-7260-4947-9af5-9af74eff913c" providerId="ADAL" clId="{06FE86B2-DDB9-44DD-A4CD-0A09A3327F3F}" dt="2020-02-03T14:48:56.568" v="9"/>
          <ac:grpSpMkLst>
            <pc:docMk/>
            <pc:sldMk cId="3493774120" sldId="299"/>
            <ac:grpSpMk id="10" creationId="{892E890E-3BEB-42BD-ACD2-404304F1BF08}"/>
          </ac:grpSpMkLst>
        </pc:grpChg>
      </pc:sldChg>
      <pc:sldChg chg="addSp delSp modSp">
        <pc:chgData name="Nazia Shah" userId="834fe6aa-7260-4947-9af5-9af74eff913c" providerId="ADAL" clId="{06FE86B2-DDB9-44DD-A4CD-0A09A3327F3F}" dt="2020-02-03T14:50:26.816" v="23" actId="1076"/>
        <pc:sldMkLst>
          <pc:docMk/>
          <pc:sldMk cId="2334907" sldId="300"/>
        </pc:sldMkLst>
        <pc:spChg chg="add del">
          <ac:chgData name="Nazia Shah" userId="834fe6aa-7260-4947-9af5-9af74eff913c" providerId="ADAL" clId="{06FE86B2-DDB9-44DD-A4CD-0A09A3327F3F}" dt="2020-02-03T14:49:32.717" v="13"/>
          <ac:spMkLst>
            <pc:docMk/>
            <pc:sldMk cId="2334907" sldId="300"/>
            <ac:spMk id="2" creationId="{9004CFCE-0124-4546-AE02-305E1D1C7EB4}"/>
          </ac:spMkLst>
        </pc:spChg>
        <pc:spChg chg="add mod">
          <ac:chgData name="Nazia Shah" userId="834fe6aa-7260-4947-9af5-9af74eff913c" providerId="ADAL" clId="{06FE86B2-DDB9-44DD-A4CD-0A09A3327F3F}" dt="2020-02-03T14:50:26.816" v="23" actId="1076"/>
          <ac:spMkLst>
            <pc:docMk/>
            <pc:sldMk cId="2334907" sldId="300"/>
            <ac:spMk id="7" creationId="{2D3AD925-C726-420F-9EF6-2532E9C2877A}"/>
          </ac:spMkLst>
        </pc:spChg>
        <pc:spChg chg="mod">
          <ac:chgData name="Nazia Shah" userId="834fe6aa-7260-4947-9af5-9af74eff913c" providerId="ADAL" clId="{06FE86B2-DDB9-44DD-A4CD-0A09A3327F3F}" dt="2020-02-03T14:49:57.968" v="18" actId="1076"/>
          <ac:spMkLst>
            <pc:docMk/>
            <pc:sldMk cId="2334907" sldId="300"/>
            <ac:spMk id="14" creationId="{D929CEC7-9C00-46A6-8056-78EDF848240F}"/>
          </ac:spMkLst>
        </pc:spChg>
        <pc:picChg chg="mod">
          <ac:chgData name="Nazia Shah" userId="834fe6aa-7260-4947-9af5-9af74eff913c" providerId="ADAL" clId="{06FE86B2-DDB9-44DD-A4CD-0A09A3327F3F}" dt="2020-02-03T14:49:48.512" v="16" actId="1076"/>
          <ac:picMkLst>
            <pc:docMk/>
            <pc:sldMk cId="2334907" sldId="300"/>
            <ac:picMk id="13" creationId="{4F5F1567-D530-4575-9C11-E560189EF734}"/>
          </ac:picMkLst>
        </pc:picChg>
      </pc:sldChg>
      <pc:sldChg chg="addSp modSp">
        <pc:chgData name="Nazia Shah" userId="834fe6aa-7260-4947-9af5-9af74eff913c" providerId="ADAL" clId="{06FE86B2-DDB9-44DD-A4CD-0A09A3327F3F}" dt="2020-02-03T14:51:17.582" v="39" actId="1076"/>
        <pc:sldMkLst>
          <pc:docMk/>
          <pc:sldMk cId="716195153" sldId="301"/>
        </pc:sldMkLst>
        <pc:spChg chg="mod">
          <ac:chgData name="Nazia Shah" userId="834fe6aa-7260-4947-9af5-9af74eff913c" providerId="ADAL" clId="{06FE86B2-DDB9-44DD-A4CD-0A09A3327F3F}" dt="2020-02-03T14:51:12.294" v="38" actId="1036"/>
          <ac:spMkLst>
            <pc:docMk/>
            <pc:sldMk cId="716195153" sldId="301"/>
            <ac:spMk id="7" creationId="{96EB8169-704E-4336-923C-BE4D74403B11}"/>
          </ac:spMkLst>
        </pc:spChg>
        <pc:spChg chg="add mod">
          <ac:chgData name="Nazia Shah" userId="834fe6aa-7260-4947-9af5-9af74eff913c" providerId="ADAL" clId="{06FE86B2-DDB9-44DD-A4CD-0A09A3327F3F}" dt="2020-02-03T14:51:17.582" v="39" actId="1076"/>
          <ac:spMkLst>
            <pc:docMk/>
            <pc:sldMk cId="716195153" sldId="301"/>
            <ac:spMk id="8" creationId="{CB14B38A-22C9-427B-B981-3578C3588449}"/>
          </ac:spMkLst>
        </pc:spChg>
        <pc:picChg chg="mod">
          <ac:chgData name="Nazia Shah" userId="834fe6aa-7260-4947-9af5-9af74eff913c" providerId="ADAL" clId="{06FE86B2-DDB9-44DD-A4CD-0A09A3327F3F}" dt="2020-02-03T14:50:57.518" v="27" actId="1076"/>
          <ac:picMkLst>
            <pc:docMk/>
            <pc:sldMk cId="716195153" sldId="301"/>
            <ac:picMk id="6" creationId="{E8E2C4FD-82A5-4F1B-B2AD-16C2AFE81627}"/>
          </ac:picMkLst>
        </pc:picChg>
      </pc:sldChg>
      <pc:sldChg chg="addSp modSp">
        <pc:chgData name="Nazia Shah" userId="834fe6aa-7260-4947-9af5-9af74eff913c" providerId="ADAL" clId="{06FE86B2-DDB9-44DD-A4CD-0A09A3327F3F}" dt="2020-02-03T14:52:10.836" v="89" actId="1076"/>
        <pc:sldMkLst>
          <pc:docMk/>
          <pc:sldMk cId="2049290474" sldId="302"/>
        </pc:sldMkLst>
        <pc:spChg chg="mod">
          <ac:chgData name="Nazia Shah" userId="834fe6aa-7260-4947-9af5-9af74eff913c" providerId="ADAL" clId="{06FE86B2-DDB9-44DD-A4CD-0A09A3327F3F}" dt="2020-02-03T14:51:51.045" v="85" actId="1036"/>
          <ac:spMkLst>
            <pc:docMk/>
            <pc:sldMk cId="2049290474" sldId="302"/>
            <ac:spMk id="9" creationId="{987A522E-0526-4917-8D7A-5C05D5341D0A}"/>
          </ac:spMkLst>
        </pc:spChg>
        <pc:spChg chg="add mod">
          <ac:chgData name="Nazia Shah" userId="834fe6aa-7260-4947-9af5-9af74eff913c" providerId="ADAL" clId="{06FE86B2-DDB9-44DD-A4CD-0A09A3327F3F}" dt="2020-02-03T14:52:10.836" v="89" actId="1076"/>
          <ac:spMkLst>
            <pc:docMk/>
            <pc:sldMk cId="2049290474" sldId="302"/>
            <ac:spMk id="10" creationId="{F69837F4-A668-4FB4-A3B3-0B9794B68639}"/>
          </ac:spMkLst>
        </pc:spChg>
        <pc:picChg chg="mod">
          <ac:chgData name="Nazia Shah" userId="834fe6aa-7260-4947-9af5-9af74eff913c" providerId="ADAL" clId="{06FE86B2-DDB9-44DD-A4CD-0A09A3327F3F}" dt="2020-02-03T14:51:51.045" v="85" actId="1036"/>
          <ac:picMkLst>
            <pc:docMk/>
            <pc:sldMk cId="2049290474" sldId="302"/>
            <ac:picMk id="8" creationId="{F2492ABF-E169-4CF7-ADE8-B0050D2A3060}"/>
          </ac:picMkLst>
        </pc:picChg>
      </pc:sldChg>
      <pc:sldChg chg="addSp modSp">
        <pc:chgData name="Nazia Shah" userId="834fe6aa-7260-4947-9af5-9af74eff913c" providerId="ADAL" clId="{06FE86B2-DDB9-44DD-A4CD-0A09A3327F3F}" dt="2020-02-03T14:53:22.796" v="129" actId="1035"/>
        <pc:sldMkLst>
          <pc:docMk/>
          <pc:sldMk cId="3605823082" sldId="303"/>
        </pc:sldMkLst>
        <pc:spChg chg="mod">
          <ac:chgData name="Nazia Shah" userId="834fe6aa-7260-4947-9af5-9af74eff913c" providerId="ADAL" clId="{06FE86B2-DDB9-44DD-A4CD-0A09A3327F3F}" dt="2020-02-03T14:53:22.796" v="129" actId="1035"/>
          <ac:spMkLst>
            <pc:docMk/>
            <pc:sldMk cId="3605823082" sldId="303"/>
            <ac:spMk id="11" creationId="{E18B8AF9-1F10-4352-B98C-605BCBF8465C}"/>
          </ac:spMkLst>
        </pc:spChg>
        <pc:spChg chg="add mod">
          <ac:chgData name="Nazia Shah" userId="834fe6aa-7260-4947-9af5-9af74eff913c" providerId="ADAL" clId="{06FE86B2-DDB9-44DD-A4CD-0A09A3327F3F}" dt="2020-02-03T14:53:17.732" v="122" actId="1076"/>
          <ac:spMkLst>
            <pc:docMk/>
            <pc:sldMk cId="3605823082" sldId="303"/>
            <ac:spMk id="12" creationId="{E183F869-2AD8-4BE6-83F1-E6DDE98787BA}"/>
          </ac:spMkLst>
        </pc:spChg>
        <pc:picChg chg="mod">
          <ac:chgData name="Nazia Shah" userId="834fe6aa-7260-4947-9af5-9af74eff913c" providerId="ADAL" clId="{06FE86B2-DDB9-44DD-A4CD-0A09A3327F3F}" dt="2020-02-03T14:53:22.796" v="129" actId="1035"/>
          <ac:picMkLst>
            <pc:docMk/>
            <pc:sldMk cId="3605823082" sldId="303"/>
            <ac:picMk id="10" creationId="{9512CE97-795F-4C5B-A360-F8C63E7A3D90}"/>
          </ac:picMkLst>
        </pc:picChg>
      </pc:sldChg>
      <pc:sldChg chg="addSp modSp">
        <pc:chgData name="Nazia Shah" userId="834fe6aa-7260-4947-9af5-9af74eff913c" providerId="ADAL" clId="{06FE86B2-DDB9-44DD-A4CD-0A09A3327F3F}" dt="2020-02-03T14:54:36.750" v="141" actId="1076"/>
        <pc:sldMkLst>
          <pc:docMk/>
          <pc:sldMk cId="2189103985" sldId="304"/>
        </pc:sldMkLst>
        <pc:spChg chg="add mod">
          <ac:chgData name="Nazia Shah" userId="834fe6aa-7260-4947-9af5-9af74eff913c" providerId="ADAL" clId="{06FE86B2-DDB9-44DD-A4CD-0A09A3327F3F}" dt="2020-02-03T14:54:36.750" v="141" actId="1076"/>
          <ac:spMkLst>
            <pc:docMk/>
            <pc:sldMk cId="2189103985" sldId="304"/>
            <ac:spMk id="10" creationId="{4D2C2850-F2BD-452F-B670-10FFAD4D9990}"/>
          </ac:spMkLst>
        </pc:spChg>
        <pc:spChg chg="mod">
          <ac:chgData name="Nazia Shah" userId="834fe6aa-7260-4947-9af5-9af74eff913c" providerId="ADAL" clId="{06FE86B2-DDB9-44DD-A4CD-0A09A3327F3F}" dt="2020-02-03T14:54:10.198" v="137" actId="1036"/>
          <ac:spMkLst>
            <pc:docMk/>
            <pc:sldMk cId="2189103985" sldId="304"/>
            <ac:spMk id="13" creationId="{E5B9EF9C-AB74-4FEF-8190-781B5EFD02C6}"/>
          </ac:spMkLst>
        </pc:spChg>
        <pc:picChg chg="mod">
          <ac:chgData name="Nazia Shah" userId="834fe6aa-7260-4947-9af5-9af74eff913c" providerId="ADAL" clId="{06FE86B2-DDB9-44DD-A4CD-0A09A3327F3F}" dt="2020-02-03T14:53:56.845" v="131" actId="1076"/>
          <ac:picMkLst>
            <pc:docMk/>
            <pc:sldMk cId="2189103985" sldId="304"/>
            <ac:picMk id="12" creationId="{0EE111A2-6D0B-4D7B-98B6-AD76C5056E65}"/>
          </ac:picMkLst>
        </pc:picChg>
      </pc:sldChg>
      <pc:sldChg chg="addSp modSp">
        <pc:chgData name="Nazia Shah" userId="834fe6aa-7260-4947-9af5-9af74eff913c" providerId="ADAL" clId="{06FE86B2-DDB9-44DD-A4CD-0A09A3327F3F}" dt="2020-02-03T14:55:56.121" v="208" actId="1035"/>
        <pc:sldMkLst>
          <pc:docMk/>
          <pc:sldMk cId="1599736362" sldId="305"/>
        </pc:sldMkLst>
        <pc:spChg chg="add mod">
          <ac:chgData name="Nazia Shah" userId="834fe6aa-7260-4947-9af5-9af74eff913c" providerId="ADAL" clId="{06FE86B2-DDB9-44DD-A4CD-0A09A3327F3F}" dt="2020-02-03T14:55:46.320" v="176" actId="1076"/>
          <ac:spMkLst>
            <pc:docMk/>
            <pc:sldMk cId="1599736362" sldId="305"/>
            <ac:spMk id="12" creationId="{39314E52-5D90-4B4D-870D-F6FDC0BFF738}"/>
          </ac:spMkLst>
        </pc:spChg>
        <pc:spChg chg="mod">
          <ac:chgData name="Nazia Shah" userId="834fe6aa-7260-4947-9af5-9af74eff913c" providerId="ADAL" clId="{06FE86B2-DDB9-44DD-A4CD-0A09A3327F3F}" dt="2020-02-03T14:55:56.121" v="208" actId="1035"/>
          <ac:spMkLst>
            <pc:docMk/>
            <pc:sldMk cId="1599736362" sldId="305"/>
            <ac:spMk id="15" creationId="{4AA65921-3B52-4CCA-B271-53A5AF08ECDF}"/>
          </ac:spMkLst>
        </pc:spChg>
        <pc:picChg chg="mod">
          <ac:chgData name="Nazia Shah" userId="834fe6aa-7260-4947-9af5-9af74eff913c" providerId="ADAL" clId="{06FE86B2-DDB9-44DD-A4CD-0A09A3327F3F}" dt="2020-02-03T14:55:42.953" v="175" actId="1076"/>
          <ac:picMkLst>
            <pc:docMk/>
            <pc:sldMk cId="1599736362" sldId="305"/>
            <ac:picMk id="10" creationId="{C7093A85-0491-4783-B26D-B2AFE116A401}"/>
          </ac:picMkLst>
        </pc:picChg>
      </pc:sldChg>
      <pc:sldChg chg="addSp modSp">
        <pc:chgData name="Nazia Shah" userId="834fe6aa-7260-4947-9af5-9af74eff913c" providerId="ADAL" clId="{06FE86B2-DDB9-44DD-A4CD-0A09A3327F3F}" dt="2020-02-03T14:56:57.844" v="239" actId="404"/>
        <pc:sldMkLst>
          <pc:docMk/>
          <pc:sldMk cId="451948481" sldId="306"/>
        </pc:sldMkLst>
        <pc:spChg chg="add mod">
          <ac:chgData name="Nazia Shah" userId="834fe6aa-7260-4947-9af5-9af74eff913c" providerId="ADAL" clId="{06FE86B2-DDB9-44DD-A4CD-0A09A3327F3F}" dt="2020-02-03T14:56:57.844" v="239" actId="404"/>
          <ac:spMkLst>
            <pc:docMk/>
            <pc:sldMk cId="451948481" sldId="306"/>
            <ac:spMk id="18" creationId="{FE22C6D8-602B-4FBE-97BC-EDBACE086237}"/>
          </ac:spMkLst>
        </pc:spChg>
        <pc:grpChg chg="mod">
          <ac:chgData name="Nazia Shah" userId="834fe6aa-7260-4947-9af5-9af74eff913c" providerId="ADAL" clId="{06FE86B2-DDB9-44DD-A4CD-0A09A3327F3F}" dt="2020-02-03T14:56:45.938" v="230" actId="1035"/>
          <ac:grpSpMkLst>
            <pc:docMk/>
            <pc:sldMk cId="451948481" sldId="306"/>
            <ac:grpSpMk id="12" creationId="{25344352-B080-4893-96D6-7397C4D268E0}"/>
          </ac:grpSpMkLst>
        </pc:grpChg>
        <pc:picChg chg="mod">
          <ac:chgData name="Nazia Shah" userId="834fe6aa-7260-4947-9af5-9af74eff913c" providerId="ADAL" clId="{06FE86B2-DDB9-44DD-A4CD-0A09A3327F3F}" dt="2020-02-03T14:56:48.091" v="237" actId="1035"/>
          <ac:picMkLst>
            <pc:docMk/>
            <pc:sldMk cId="451948481" sldId="306"/>
            <ac:picMk id="17" creationId="{D7981DA4-FC28-457B-A967-A2E9CAF4F722}"/>
          </ac:picMkLst>
        </pc:picChg>
      </pc:sldChg>
      <pc:sldChg chg="addSp modSp">
        <pc:chgData name="Nazia Shah" userId="834fe6aa-7260-4947-9af5-9af74eff913c" providerId="ADAL" clId="{06FE86B2-DDB9-44DD-A4CD-0A09A3327F3F}" dt="2020-02-03T14:58:02.071" v="254" actId="1035"/>
        <pc:sldMkLst>
          <pc:docMk/>
          <pc:sldMk cId="1234861162" sldId="307"/>
        </pc:sldMkLst>
        <pc:spChg chg="add mod">
          <ac:chgData name="Nazia Shah" userId="834fe6aa-7260-4947-9af5-9af74eff913c" providerId="ADAL" clId="{06FE86B2-DDB9-44DD-A4CD-0A09A3327F3F}" dt="2020-02-03T14:57:50.597" v="245" actId="1076"/>
          <ac:spMkLst>
            <pc:docMk/>
            <pc:sldMk cId="1234861162" sldId="307"/>
            <ac:spMk id="10" creationId="{71668BC8-D223-4DA4-9502-496405B8F2BA}"/>
          </ac:spMkLst>
        </pc:spChg>
        <pc:picChg chg="mod">
          <ac:chgData name="Nazia Shah" userId="834fe6aa-7260-4947-9af5-9af74eff913c" providerId="ADAL" clId="{06FE86B2-DDB9-44DD-A4CD-0A09A3327F3F}" dt="2020-02-03T14:58:02.071" v="254" actId="1035"/>
          <ac:picMkLst>
            <pc:docMk/>
            <pc:sldMk cId="1234861162" sldId="307"/>
            <ac:picMk id="18" creationId="{CB7F301F-C3B4-4336-868A-64F80C18EF92}"/>
          </ac:picMkLst>
        </pc:picChg>
      </pc:sldChg>
      <pc:sldChg chg="modSp">
        <pc:chgData name="Nazia Shah" userId="834fe6aa-7260-4947-9af5-9af74eff913c" providerId="ADAL" clId="{06FE86B2-DDB9-44DD-A4CD-0A09A3327F3F}" dt="2020-02-05T19:55:28.431" v="371" actId="20577"/>
        <pc:sldMkLst>
          <pc:docMk/>
          <pc:sldMk cId="52008344" sldId="316"/>
        </pc:sldMkLst>
        <pc:spChg chg="mod">
          <ac:chgData name="Nazia Shah" userId="834fe6aa-7260-4947-9af5-9af74eff913c" providerId="ADAL" clId="{06FE86B2-DDB9-44DD-A4CD-0A09A3327F3F}" dt="2020-02-05T19:55:28.431" v="371" actId="20577"/>
          <ac:spMkLst>
            <pc:docMk/>
            <pc:sldMk cId="52008344" sldId="316"/>
            <ac:spMk id="2" creationId="{893BEBBD-5E97-E748-AB97-47C407B4E351}"/>
          </ac:spMkLst>
        </pc:spChg>
      </pc:sldChg>
      <pc:sldChg chg="modSp modNotesTx">
        <pc:chgData name="Nazia Shah" userId="834fe6aa-7260-4947-9af5-9af74eff913c" providerId="ADAL" clId="{06FE86B2-DDB9-44DD-A4CD-0A09A3327F3F}" dt="2020-02-03T15:03:11.877" v="291" actId="20577"/>
        <pc:sldMkLst>
          <pc:docMk/>
          <pc:sldMk cId="670974481" sldId="317"/>
        </pc:sldMkLst>
        <pc:spChg chg="mod">
          <ac:chgData name="Nazia Shah" userId="834fe6aa-7260-4947-9af5-9af74eff913c" providerId="ADAL" clId="{06FE86B2-DDB9-44DD-A4CD-0A09A3327F3F}" dt="2020-02-03T15:02:09.717" v="277" actId="20577"/>
          <ac:spMkLst>
            <pc:docMk/>
            <pc:sldMk cId="670974481" sldId="317"/>
            <ac:spMk id="2" creationId="{893BEBBD-5E97-E748-AB97-47C407B4E351}"/>
          </ac:spMkLst>
        </pc:spChg>
        <pc:spChg chg="mod">
          <ac:chgData name="Nazia Shah" userId="834fe6aa-7260-4947-9af5-9af74eff913c" providerId="ADAL" clId="{06FE86B2-DDB9-44DD-A4CD-0A09A3327F3F}" dt="2020-02-03T15:02:37.602" v="285" actId="20577"/>
          <ac:spMkLst>
            <pc:docMk/>
            <pc:sldMk cId="670974481" sldId="317"/>
            <ac:spMk id="3" creationId="{8689C92E-9F3A-9346-92F1-1D53CD9CBAFC}"/>
          </ac:spMkLst>
        </pc:spChg>
      </pc:sldChg>
      <pc:sldChg chg="modNotesTx">
        <pc:chgData name="Nazia Shah" userId="834fe6aa-7260-4947-9af5-9af74eff913c" providerId="ADAL" clId="{06FE86B2-DDB9-44DD-A4CD-0A09A3327F3F}" dt="2020-02-03T15:04:45.726" v="299" actId="20577"/>
        <pc:sldMkLst>
          <pc:docMk/>
          <pc:sldMk cId="1299407065" sldId="319"/>
        </pc:sldMkLst>
      </pc:sldChg>
      <pc:sldChg chg="modSp add ord">
        <pc:chgData name="Nazia Shah" userId="834fe6aa-7260-4947-9af5-9af74eff913c" providerId="ADAL" clId="{06FE86B2-DDB9-44DD-A4CD-0A09A3327F3F}" dt="2020-02-03T15:08:57.844" v="366"/>
        <pc:sldMkLst>
          <pc:docMk/>
          <pc:sldMk cId="1895682327" sldId="326"/>
        </pc:sldMkLst>
        <pc:spChg chg="mod">
          <ac:chgData name="Nazia Shah" userId="834fe6aa-7260-4947-9af5-9af74eff913c" providerId="ADAL" clId="{06FE86B2-DDB9-44DD-A4CD-0A09A3327F3F}" dt="2020-02-03T15:08:57.844" v="366"/>
          <ac:spMkLst>
            <pc:docMk/>
            <pc:sldMk cId="1895682327" sldId="326"/>
            <ac:spMk id="2" creationId="{893BEBBD-5E97-E748-AB97-47C407B4E351}"/>
          </ac:spMkLst>
        </pc:spChg>
        <pc:spChg chg="mod">
          <ac:chgData name="Nazia Shah" userId="834fe6aa-7260-4947-9af5-9af74eff913c" providerId="ADAL" clId="{06FE86B2-DDB9-44DD-A4CD-0A09A3327F3F}" dt="2020-02-03T15:07:34.997" v="303" actId="27636"/>
          <ac:spMkLst>
            <pc:docMk/>
            <pc:sldMk cId="1895682327" sldId="326"/>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2/5/2020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803A15-840C-4864-929A-F06A73EFEF9E}" type="datetimeFigureOut">
              <a:rPr lang="en-US" smtClean="0"/>
              <a:t>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Rough Terrain is a poor name choice</a:t>
            </a:r>
          </a:p>
          <a:p>
            <a:endParaRPr lang="en-US" altLang="en-US" dirty="0"/>
          </a:p>
          <a:p>
            <a:r>
              <a:rPr lang="en-US" altLang="en-US" dirty="0"/>
              <a:t>Most likely to tip over on your job;</a:t>
            </a:r>
          </a:p>
          <a:p>
            <a:r>
              <a:rPr lang="en-US" altLang="en-US" dirty="0"/>
              <a:t>- High center of gravity</a:t>
            </a:r>
          </a:p>
          <a:p>
            <a:r>
              <a:rPr lang="en-US" altLang="en-US" dirty="0"/>
              <a:t>- Second to boom trucks in low operator experience</a:t>
            </a:r>
          </a:p>
          <a:p>
            <a:r>
              <a:rPr lang="en-US" altLang="en-US" dirty="0"/>
              <a:t>- Neck breaker has poor load visibility</a:t>
            </a:r>
          </a:p>
          <a:p>
            <a:pPr marL="174180" indent="-174180">
              <a:buFontTx/>
              <a:buChar char="-"/>
            </a:pPr>
            <a:r>
              <a:rPr lang="en-US" altLang="en-US" dirty="0"/>
              <a:t>Most likely to fail while lifting “on rubber”</a:t>
            </a:r>
          </a:p>
          <a:p>
            <a:pPr marL="174180" indent="-174180">
              <a:buFontTx/>
              <a:buChar char="-"/>
            </a:pPr>
            <a:r>
              <a:rPr lang="en-US" altLang="en-US" dirty="0"/>
              <a:t>Proactive, eliminate “on rubber” lifts</a:t>
            </a:r>
          </a:p>
          <a:p>
            <a:pPr marL="174180" indent="-174180">
              <a:buFontTx/>
              <a:buChar char="-"/>
            </a:pPr>
            <a:endParaRPr lang="en-US" altLang="en-US" dirty="0"/>
          </a:p>
          <a:p>
            <a:pPr marL="174180" indent="-174180">
              <a:buFontTx/>
              <a:buChar char="-"/>
            </a:pPr>
            <a:r>
              <a:rPr lang="en-US" altLang="en-US" dirty="0"/>
              <a:t>Image</a:t>
            </a:r>
            <a:r>
              <a:rPr lang="en-US" altLang="en-US" baseline="0" dirty="0"/>
              <a:t> Sources: TEEX</a:t>
            </a: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3</a:t>
            </a:fld>
            <a:endParaRPr lang="en-US"/>
          </a:p>
        </p:txBody>
      </p:sp>
    </p:spTree>
    <p:extLst>
      <p:ext uri="{BB962C8B-B14F-4D97-AF65-F5344CB8AC3E}">
        <p14:creationId xmlns:p14="http://schemas.microsoft.com/office/powerpoint/2010/main" val="629619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Graphic:</a:t>
            </a:r>
            <a:r>
              <a:rPr lang="en-US" baseline="0" dirty="0"/>
              <a:t> TEEX</a:t>
            </a: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12</a:t>
            </a:fld>
            <a:endParaRPr lang="en-US"/>
          </a:p>
        </p:txBody>
      </p:sp>
    </p:spTree>
    <p:extLst>
      <p:ext uri="{BB962C8B-B14F-4D97-AF65-F5344CB8AC3E}">
        <p14:creationId xmlns:p14="http://schemas.microsoft.com/office/powerpoint/2010/main" val="2749134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Graphic:</a:t>
            </a:r>
            <a:r>
              <a:rPr lang="en-US" baseline="0" dirty="0"/>
              <a:t> TEEX</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13</a:t>
            </a:fld>
            <a:endParaRPr lang="en-US"/>
          </a:p>
        </p:txBody>
      </p:sp>
    </p:spTree>
    <p:extLst>
      <p:ext uri="{BB962C8B-B14F-4D97-AF65-F5344CB8AC3E}">
        <p14:creationId xmlns:p14="http://schemas.microsoft.com/office/powerpoint/2010/main" val="2816924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Graphic:</a:t>
            </a:r>
            <a:r>
              <a:rPr lang="en-US" baseline="0" dirty="0"/>
              <a:t> TEEX</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14</a:t>
            </a:fld>
            <a:endParaRPr lang="en-US"/>
          </a:p>
        </p:txBody>
      </p:sp>
    </p:spTree>
    <p:extLst>
      <p:ext uri="{BB962C8B-B14F-4D97-AF65-F5344CB8AC3E}">
        <p14:creationId xmlns:p14="http://schemas.microsoft.com/office/powerpoint/2010/main" val="4181784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Graphic: TEEX</a:t>
            </a:r>
          </a:p>
          <a:p>
            <a:endParaRPr lang="en-US" dirty="0"/>
          </a:p>
          <a:p>
            <a:r>
              <a:rPr lang="en-US" b="1" dirty="0"/>
              <a:t>IN:</a:t>
            </a:r>
            <a:r>
              <a:rPr lang="en-US" b="1" baseline="0" dirty="0"/>
              <a:t> “Teach” also to cranes in your area—most frequently used and components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15</a:t>
            </a:fld>
            <a:endParaRPr lang="en-US"/>
          </a:p>
        </p:txBody>
      </p:sp>
    </p:spTree>
    <p:extLst>
      <p:ext uri="{BB962C8B-B14F-4D97-AF65-F5344CB8AC3E}">
        <p14:creationId xmlns:p14="http://schemas.microsoft.com/office/powerpoint/2010/main" val="1552088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Graphic: TEEX</a:t>
            </a:r>
          </a:p>
          <a:p>
            <a:endParaRPr lang="en-US" dirty="0"/>
          </a:p>
          <a:p>
            <a:r>
              <a:rPr lang="en-US" b="1" dirty="0"/>
              <a:t>IN:</a:t>
            </a:r>
            <a:r>
              <a:rPr lang="en-US" b="1" baseline="0" dirty="0"/>
              <a:t> “Teach” also to cranes in your area—most frequently used and components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16</a:t>
            </a:fld>
            <a:endParaRPr lang="en-US"/>
          </a:p>
        </p:txBody>
      </p:sp>
    </p:spTree>
    <p:extLst>
      <p:ext uri="{BB962C8B-B14F-4D97-AF65-F5344CB8AC3E}">
        <p14:creationId xmlns:p14="http://schemas.microsoft.com/office/powerpoint/2010/main" val="173022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Graphic: TEEX</a:t>
            </a:r>
          </a:p>
          <a:p>
            <a:endParaRPr lang="en-US" dirty="0"/>
          </a:p>
          <a:p>
            <a:r>
              <a:rPr lang="en-US" b="1" dirty="0"/>
              <a:t>IN:</a:t>
            </a:r>
            <a:r>
              <a:rPr lang="en-US" b="1" baseline="0" dirty="0"/>
              <a:t> “Teach” also to cranes in your area—most frequently used and components</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17</a:t>
            </a:fld>
            <a:endParaRPr lang="en-US"/>
          </a:p>
        </p:txBody>
      </p:sp>
    </p:spTree>
    <p:extLst>
      <p:ext uri="{BB962C8B-B14F-4D97-AF65-F5344CB8AC3E}">
        <p14:creationId xmlns:p14="http://schemas.microsoft.com/office/powerpoint/2010/main" val="42033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1926.1416 Operational aids.</a:t>
            </a:r>
          </a:p>
          <a:p>
            <a:r>
              <a:rPr lang="en-US" dirty="0"/>
              <a:t>(a) The devices listed in this section (“listed operational aids”) are required on all equipment covered by this subpart, unless otherwise specified.</a:t>
            </a:r>
          </a:p>
          <a:p>
            <a:r>
              <a:rPr lang="en-US" dirty="0"/>
              <a:t>(1) The requirements in paragraphs (e)(1), (e)(2), and (e)(3) of this section do not apply to articulating cranes.</a:t>
            </a:r>
          </a:p>
          <a:p>
            <a:r>
              <a:rPr lang="en-US" dirty="0"/>
              <a:t>(2) The requirements in paragraphs (d)(3), (e)(1), and (e)(4) of this section apply only to those digger derricks manufactured after November 8, 2011.</a:t>
            </a:r>
          </a:p>
          <a:p>
            <a:r>
              <a:rPr lang="en-US" dirty="0"/>
              <a:t>(b) Operations must not begin unless the listed operational aids are in proper working order, except where an operational aid is being repaired the employer uses the specified temporary alternative measures. The time periods permitted for repairing defective operational aids are specified in paragraphs (d) and (e) of this section. More protective alternative measures specified by the crane/derrick manufacturer, if any, must be followed.</a:t>
            </a:r>
          </a:p>
          <a:p>
            <a:r>
              <a:rPr lang="en-US" dirty="0"/>
              <a:t>(c) If a listed operational aid stops working properly during operations, the operator must safely stop operations until the temporary alternative measures are implemented or the device is again working properly. If a replacement part is no longer available, the use of a substitute device that performs the same type of function is permitted and is not considered a modification under § 1926.1434.</a:t>
            </a:r>
          </a:p>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18</a:t>
            </a:fld>
            <a:endParaRPr lang="en-US"/>
          </a:p>
        </p:txBody>
      </p:sp>
    </p:spTree>
    <p:extLst>
      <p:ext uri="{BB962C8B-B14F-4D97-AF65-F5344CB8AC3E}">
        <p14:creationId xmlns:p14="http://schemas.microsoft.com/office/powerpoint/2010/main" val="41466416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 Category I operational aids and alternative measures. Operational aids listed in this paragraph that are not working properly must be repaired no later than 7 calendar days after the deficiency occurs. Exception: If the employer documents that it has ordered the necessary parts within 7 calendar days of the occurrence of the deficiency, the repair must be completed within 7 calendar days of receipt of the parts. See§ 1926.1417(j) for additional requirements.</a:t>
            </a:r>
          </a:p>
          <a:p>
            <a:r>
              <a:rPr lang="en-US" dirty="0"/>
              <a:t>(1) Boom hoist limiting device. </a:t>
            </a:r>
          </a:p>
          <a:p>
            <a:r>
              <a:rPr lang="en-US" dirty="0"/>
              <a:t>(</a:t>
            </a:r>
            <a:r>
              <a:rPr lang="en-US" dirty="0" err="1"/>
              <a:t>i</a:t>
            </a:r>
            <a:r>
              <a:rPr lang="en-US" dirty="0"/>
              <a:t>) For equipment manufactured after December 16, 1969, a boom hoist limiting device is required. Temporary alternative measures (use at least one). One or more of the following methods must be used:</a:t>
            </a:r>
          </a:p>
          <a:p>
            <a:r>
              <a:rPr lang="en-US" dirty="0"/>
              <a:t>(A) Use a boom angle indicator.</a:t>
            </a:r>
          </a:p>
          <a:p>
            <a:r>
              <a:rPr lang="en-US" dirty="0"/>
              <a:t>(B) Clearly mark the boom hoist cable (so that it can easily be seen by the operator) at a point that will give the operator sufficient time to stop the hoist to keep the boom within the minimum allowable radius. In addition, install mirrors or remote video cameras and displays if necessary for the operator to see the mark.</a:t>
            </a:r>
          </a:p>
          <a:p>
            <a:r>
              <a:rPr lang="en-US" dirty="0"/>
              <a:t>(C) Clearly mark the boom hoist cable (so that it can easily be seen by a spotter) at a point that will give the spotter sufficient time to signal the operator and have the operator stop the hoist to keep the boom within the minimum allowable radius.</a:t>
            </a:r>
          </a:p>
          <a:p>
            <a:r>
              <a:rPr lang="en-US" dirty="0"/>
              <a:t>(ii) If the equipment was manufactured on or before December 16, 1969, and is not equipped with a boom hoist limiting device, at least one of the measures in paragraphs (d)(1)(</a:t>
            </a:r>
            <a:r>
              <a:rPr lang="en-US" dirty="0" err="1"/>
              <a:t>i</a:t>
            </a:r>
            <a:r>
              <a:rPr lang="en-US" dirty="0"/>
              <a:t>)(A) through (C) of this section must be used.</a:t>
            </a:r>
          </a:p>
          <a:p>
            <a:r>
              <a:rPr lang="en-US" dirty="0"/>
              <a:t>(2) Luffing jib limiting device. Equipment with a luffing jib must have a luffing jib limiting device. Temporary alternative measures are the same as in paragraph (d)(1)(</a:t>
            </a:r>
            <a:r>
              <a:rPr lang="en-US" dirty="0" err="1"/>
              <a:t>i</a:t>
            </a:r>
            <a:r>
              <a:rPr lang="en-US" dirty="0"/>
              <a:t>) of this section, except to limit the movement of the luffing jib rather than the boom hoist.</a:t>
            </a:r>
          </a:p>
          <a:p>
            <a:r>
              <a:rPr lang="en-US" dirty="0"/>
              <a:t>(3) Anti two-blocking device. </a:t>
            </a:r>
          </a:p>
          <a:p>
            <a:r>
              <a:rPr lang="en-US" dirty="0"/>
              <a:t>(</a:t>
            </a:r>
            <a:r>
              <a:rPr lang="en-US" dirty="0" err="1"/>
              <a:t>i</a:t>
            </a:r>
            <a:r>
              <a:rPr lang="en-US" dirty="0"/>
              <a:t>) Telescopic boom cranes manufactured after February 28, 1992, must be equipped with a device which automatically prevents damage from contact between the load block, overhaul ball, or similar component, and the boom tip (or fixed upper block or similar component). The device(s) must prevent such damage at all points where two-blocking could occur.</a:t>
            </a:r>
          </a:p>
          <a:p>
            <a:r>
              <a:rPr lang="en-US" dirty="0"/>
              <a:t>Temporary alternative measures: Clearly mark the cable (so that it can easily be seen by the operator) at a point that will give the operator sufficient time to stop the hoist to prevent two-blocking, and use a spotter when extending the boom.</a:t>
            </a:r>
          </a:p>
          <a:p>
            <a:r>
              <a:rPr lang="en-US" dirty="0"/>
              <a:t>(ii) Lattice boom cranes. </a:t>
            </a:r>
          </a:p>
          <a:p>
            <a:r>
              <a:rPr lang="en-US" dirty="0"/>
              <a:t>(A) Lattice boom cranes manufactured after Feb 28, 1992, must be equipped with a device that either automatically prevents damage and load failure from contact between the load block, overhaul ball, or similar component, and the boom tip (or fixed upper block or similar component), or warns the operator in time for the operator to prevent two-blocking. The device must prevent such damage/failure or provide adequate warning for all points where two-blocking could occur.</a:t>
            </a:r>
          </a:p>
          <a:p>
            <a:r>
              <a:rPr lang="en-US" dirty="0"/>
              <a:t>(B) Lattice boom cranes and derricks manufactured after November 8, 2011 must be equipped with a device which automatically prevents damage and load failure from contact between the load block, overhaul ball, or similar component, and the boom tip (or fixed upper block or similar component). The device(s) must prevent such damage/failure at all points where two-blocking could occur.</a:t>
            </a:r>
          </a:p>
          <a:p>
            <a:r>
              <a:rPr lang="en-US" dirty="0"/>
              <a:t>(C) Exception. The requirements in paragraphs (d)(3)(ii)(A) and (B) of this section do not apply to such lattice boom equipment when used for dragline, clamshell (grapple), magnet, drop ball, container handling, concrete bucket, marine operations that do not involve hoisting personnel, and pile driving work.</a:t>
            </a:r>
          </a:p>
          <a:p>
            <a:r>
              <a:rPr lang="en-US" dirty="0"/>
              <a:t>(D) Temporary alternative measures. Clearly mark the cable (so that it can easily be seen by the operator) at a point that will give the operator sufficient time to stop the hoist to prevent two-blocking, or use a spotter.</a:t>
            </a:r>
          </a:p>
          <a:p>
            <a:r>
              <a:rPr lang="en-US" dirty="0"/>
              <a:t>(iii) Articulating cranes manufactured after December 31, 1999, that are equipped with a load hoist must be equipped with a device that automatically prevents damage from contact between the load block, overhaul ball, or similar component, and the boom tip (or fixed upper block or similar component). The device must prevent such damage at all points where two-blocking could occur. Temporary alternative measures: When two-blocking could only occur with movement of the load hoist, clearly mark the cable (so that it can easily be seen by the operator) at a point that will give the operator sufficient time to stop the hoist to prevent two-blocking, or use a spotter. When two-blocking could occur without movement of the load hoist, clearly mark the cable (so that it can easily be seen by the operator) at a point that will give the operator sufficient time to stop the hoist to prevent two-blocking, and use a spotter when extending the boom.</a:t>
            </a:r>
          </a:p>
          <a:p>
            <a:r>
              <a:rPr lang="en-US" dirty="0"/>
              <a:t>(d) Category I operational aids and alternative measures. Operational aids listed in this paragraph that are not working properly must be repaired no later than 7 calendar days after the deficiency occurs. Exception: If the employer documents that it has ordered the necessary parts within 7 calendar days of the occurrence of the deficiency, the repair must be completed within 7 calendar days of receipt of the parts. See§ 1926.1417(j) for additional requirements.</a:t>
            </a:r>
          </a:p>
          <a:p>
            <a:r>
              <a:rPr lang="en-US" dirty="0"/>
              <a:t>(1) Boom hoist limiting device. </a:t>
            </a:r>
          </a:p>
          <a:p>
            <a:r>
              <a:rPr lang="en-US" dirty="0"/>
              <a:t>(</a:t>
            </a:r>
            <a:r>
              <a:rPr lang="en-US" dirty="0" err="1"/>
              <a:t>i</a:t>
            </a:r>
            <a:r>
              <a:rPr lang="en-US" dirty="0"/>
              <a:t>) For equipment manufactured after December 16, 1969, a boom hoist limiting device is required. Temporary alternative measures (use at least one). One or more of the following methods must be used:</a:t>
            </a:r>
          </a:p>
          <a:p>
            <a:r>
              <a:rPr lang="en-US" dirty="0"/>
              <a:t>(A) Use a boom angle indicator.</a:t>
            </a:r>
          </a:p>
          <a:p>
            <a:r>
              <a:rPr lang="en-US" dirty="0"/>
              <a:t>(B) Clearly mark the boom hoist cable (so that it can easily be seen by the operator) at a point that will give the operator sufficient time to stop the hoist to keep the boom within the minimum allowable radius. In addition, install mirrors or remote video cameras and displays if necessary for the operator to see the mark.</a:t>
            </a:r>
          </a:p>
          <a:p>
            <a:r>
              <a:rPr lang="en-US" dirty="0"/>
              <a:t>(C) Clearly mark the boom hoist cable (so that it can easily be seen by a spotter) at a point that will give the spotter sufficient time to signal the operator and have the operator stop the hoist to keep the boom within the minimum allowable radius.</a:t>
            </a:r>
          </a:p>
          <a:p>
            <a:r>
              <a:rPr lang="en-US" dirty="0"/>
              <a:t>(ii) If the equipment was manufactured on or before December 16, 1969, and is not equipped with a boom hoist limiting device, at least one of the measures in paragraphs (d)(1)(</a:t>
            </a:r>
            <a:r>
              <a:rPr lang="en-US" dirty="0" err="1"/>
              <a:t>i</a:t>
            </a:r>
            <a:r>
              <a:rPr lang="en-US" dirty="0"/>
              <a:t>)(A) through (C) of this section must be used.</a:t>
            </a:r>
          </a:p>
          <a:p>
            <a:r>
              <a:rPr lang="en-US" dirty="0"/>
              <a:t>(2) Luffing jib limiting device. Equipment with a luffing jib must have a luffing jib limiting device. Temporary alternative measures are the same as in paragraph (d)(1)(</a:t>
            </a:r>
            <a:r>
              <a:rPr lang="en-US" dirty="0" err="1"/>
              <a:t>i</a:t>
            </a:r>
            <a:r>
              <a:rPr lang="en-US" dirty="0"/>
              <a:t>) of this section, except to limit the movement of the luffing jib rather than the boom hoist.</a:t>
            </a:r>
          </a:p>
          <a:p>
            <a:r>
              <a:rPr lang="en-US" dirty="0"/>
              <a:t>(3) Anti two-blocking device. </a:t>
            </a:r>
          </a:p>
          <a:p>
            <a:r>
              <a:rPr lang="en-US" dirty="0"/>
              <a:t>(</a:t>
            </a:r>
            <a:r>
              <a:rPr lang="en-US" dirty="0" err="1"/>
              <a:t>i</a:t>
            </a:r>
            <a:r>
              <a:rPr lang="en-US" dirty="0"/>
              <a:t>) Telescopic boom cranes manufactured after February 28, 1992, must be equipped with a device which automatically prevents damage from contact between the load block, overhaul ball, or similar component, and the boom tip (or fixed upper block or similar component). The device(s) must prevent such damage at all points where two-blocking could occur.</a:t>
            </a:r>
          </a:p>
          <a:p>
            <a:r>
              <a:rPr lang="en-US" dirty="0"/>
              <a:t>Temporary alternative measures: Clearly mark the cable (so that it can easily be seen by the operator) at a point that will give the operator sufficient time to stop the hoist to prevent two-blocking, and use a spotter when extending the boom.</a:t>
            </a:r>
          </a:p>
          <a:p>
            <a:r>
              <a:rPr lang="en-US" dirty="0"/>
              <a:t>(ii) Lattice boom cranes. </a:t>
            </a:r>
          </a:p>
          <a:p>
            <a:r>
              <a:rPr lang="en-US" dirty="0"/>
              <a:t>(A) Lattice boom cranes manufactured after Feb 28, 1992, must be equipped with a device that either automatically prevents damage and load failure from contact between the load block, overhaul ball, or similar component, and the boom tip (or fixed upper block or similar component), or warns the operator in time for the operator to prevent two-blocking. The device must prevent such damage/failure or provide adequate warning for all points where two-blocking could occur.</a:t>
            </a:r>
          </a:p>
          <a:p>
            <a:r>
              <a:rPr lang="en-US" dirty="0"/>
              <a:t>(B) Lattice boom cranes and derricks manufactured after November 8, 2011 must be equipped with a device which automatically prevents damage and load failure from contact between the load block, overhaul ball, or similar component, and the boom tip (or fixed upper block or similar component). The device(s) must prevent such damage/failure at all points where two-blocking could occur.</a:t>
            </a:r>
          </a:p>
          <a:p>
            <a:r>
              <a:rPr lang="en-US" dirty="0"/>
              <a:t>(C) Exception. The requirements in paragraphs (d)(3)(ii)(A) and (B) of this section do not apply to such lattice boom equipment when used for dragline, clamshell (grapple), magnet, drop ball, container handling, concrete bucket, marine operations that do not involve hoisting personnel, and pile driving work.</a:t>
            </a:r>
          </a:p>
          <a:p>
            <a:r>
              <a:rPr lang="en-US" dirty="0"/>
              <a:t>(D) Temporary alternative measures. Clearly mark the cable (so that it can easily be seen by the operator) at a point that will give the operator sufficient time to stop the hoist to prevent two-blocking, or use a spotter.</a:t>
            </a:r>
          </a:p>
          <a:p>
            <a:r>
              <a:rPr lang="en-US" dirty="0"/>
              <a:t>(iii) Articulating cranes manufactured after December 31, 1999, that are equipped with a load hoist must be equipped with a device that automatically prevents damage from contact between the load block, overhaul ball, or similar component, and the boom tip (or fixed upper block or similar component). The device must prevent such damage at all points where two-blocking could occur. Temporary alternative measures: When two-blocking could only occur with movement of the load hoist, clearly mark the cable (so that it can easily be seen by the operator) at a point that will give the operator sufficient time to stop the hoist to prevent two-blocking, or use a spotter. When two-blocking could occur without movement of the load hoist, clearly mark the cable (so that it can easily be seen by the operator) at a point that will give the operator sufficient time to stop the hoist to prevent two-blocking, and use a spotter when extending the boom.</a:t>
            </a:r>
          </a:p>
          <a:p>
            <a:endParaRPr lang="en-US" altLang="en-US" sz="1200" b="1" dirty="0"/>
          </a:p>
        </p:txBody>
      </p:sp>
      <p:sp>
        <p:nvSpPr>
          <p:cNvPr id="4" name="Slide Number Placeholder 3"/>
          <p:cNvSpPr>
            <a:spLocks noGrp="1"/>
          </p:cNvSpPr>
          <p:nvPr>
            <p:ph type="sldNum" sz="quarter" idx="5"/>
          </p:nvPr>
        </p:nvSpPr>
        <p:spPr/>
        <p:txBody>
          <a:bodyPr/>
          <a:lstStyle/>
          <a:p>
            <a:fld id="{B8AA386B-B6B5-42CE-ACEC-E6B690E940F8}" type="slidenum">
              <a:rPr lang="en-US" smtClean="0"/>
              <a:t>19</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 Category II operational aids and alternative measures. Operational aids listed in this paragraph that are not working properly must be repaired no later than 30 calendar days after the deficiency occurs. Exception: If the employer documents that it has ordered the necessary parts within 7 calendar days of the occurrence of the deficiency, and the part is not received in time to complete the repair in 30 calendar days, the repair must be completed within 7 calendar days of receipt of the parts. See§ 1926.1417(j) for additional requirements.</a:t>
            </a:r>
          </a:p>
          <a:p>
            <a:r>
              <a:rPr lang="en-US" dirty="0"/>
              <a:t>(1) Boom angle or radius indicator. The equipment must have a boom angle or radius indicator readable from the operator's station. Temporary alternative measures: Radii or boom angle must be determined by measuring the radii or boom angle with a measuring device.</a:t>
            </a:r>
          </a:p>
          <a:p>
            <a:r>
              <a:rPr lang="en-US" dirty="0"/>
              <a:t>(2) Jib angle indicator if the equipment has a luffing jib. Temporary alternative measures: Radii or jib angle must be determined by ascertaining the main boom angle and then measuring the radii or jib angle with a measuring device.</a:t>
            </a:r>
          </a:p>
          <a:p>
            <a:r>
              <a:rPr lang="en-US" dirty="0"/>
              <a:t>(3) Boom length indicator if the equipment has a telescopic boom, except where the rated capacity is independent of the boom length. Temporary alternative measures. One or more of the following methods must be used:</a:t>
            </a:r>
          </a:p>
          <a:p>
            <a:r>
              <a:rPr lang="en-US" dirty="0"/>
              <a:t>(</a:t>
            </a:r>
            <a:r>
              <a:rPr lang="en-US" dirty="0" err="1"/>
              <a:t>i</a:t>
            </a:r>
            <a:r>
              <a:rPr lang="en-US" dirty="0"/>
              <a:t>) Mark the boom with measured marks to calculate boom length,</a:t>
            </a:r>
          </a:p>
          <a:p>
            <a:r>
              <a:rPr lang="en-US" dirty="0"/>
              <a:t>(ii) Calculate boom length from boom angle and radius measurements,</a:t>
            </a:r>
          </a:p>
          <a:p>
            <a:r>
              <a:rPr lang="en-US" dirty="0"/>
              <a:t>(iii) Measure the boom with a measuring device.</a:t>
            </a:r>
          </a:p>
          <a:p>
            <a:r>
              <a:rPr lang="en-US" dirty="0"/>
              <a:t>(4) Load weighing and similar devices. </a:t>
            </a:r>
          </a:p>
          <a:p>
            <a:r>
              <a:rPr lang="en-US" dirty="0"/>
              <a:t>(</a:t>
            </a:r>
            <a:r>
              <a:rPr lang="en-US" dirty="0" err="1"/>
              <a:t>i</a:t>
            </a:r>
            <a:r>
              <a:rPr lang="en-US" dirty="0"/>
              <a:t>) Equipment (other than derricks and articulating cranes) manufactured after March 29, 2003 with a rated capacity over 6,000 pounds must have at least one of the following: load weighing device, load moment (or rated capacity) indicator, or load moment (or rated capacity) limiter. Temporary alternative measures: The weight of the load must be determined from a source recognized by the industry (such as the load's manufacturer) or by a calculation method recognized by the industry (such as calculating a steel beam from measured dimensions and a known per foot weight). This information must be provided to the operator prior to the lift.</a:t>
            </a:r>
          </a:p>
          <a:p>
            <a:r>
              <a:rPr lang="en-US" dirty="0"/>
              <a:t>(ii) Articulating cranes manufactured after November 8, 2011 must have at least one of the following: automatic overload prevention device, load weighing device, load moment (or rated capacity) indicator, or load moment (rated capacity) limiter. Temporary alternative measures: The weight of the load must be determined from a source recognized by the industry (such as the load's manufacturer) or by a calculation method recognized by the industry (such as calculating a steel beam from measured dimensions and a known per foot weight). This information must be provided to the operator prior to the lift.</a:t>
            </a:r>
          </a:p>
          <a:p>
            <a:r>
              <a:rPr lang="en-US" dirty="0"/>
              <a:t>(5) The following devices are required on equipment manufactured after November 8, 2011:</a:t>
            </a:r>
          </a:p>
          <a:p>
            <a:r>
              <a:rPr lang="en-US" dirty="0"/>
              <a:t>(</a:t>
            </a:r>
            <a:r>
              <a:rPr lang="en-US" dirty="0" err="1"/>
              <a:t>i</a:t>
            </a:r>
            <a:r>
              <a:rPr lang="en-US" dirty="0"/>
              <a:t>) Outrigger/stabilizer position (horizontal beam extension) sensor/monitor if the equipment has outriggers or stabilizers. Temporary alternative measures: The operator must verify that the position of the outriggers or stabilizers is correct (in accordance with manufacturer procedures) before beginning operations requiring outrigger or stabilizer deployment.</a:t>
            </a:r>
          </a:p>
          <a:p>
            <a:r>
              <a:rPr lang="en-US" dirty="0"/>
              <a:t>(ii) Hoist drum rotation indicator if the equipment has a hoist drum not visible from the operator's station. Temporary alternative measures: Mark the drum to indicate the rotation of the drum. In addition, install mirrors or remote video cameras and displays if necessary for the operator to see the mark.</a:t>
            </a:r>
          </a:p>
        </p:txBody>
      </p:sp>
      <p:sp>
        <p:nvSpPr>
          <p:cNvPr id="4" name="Slide Number Placeholder 3"/>
          <p:cNvSpPr>
            <a:spLocks noGrp="1"/>
          </p:cNvSpPr>
          <p:nvPr>
            <p:ph type="sldNum" sz="quarter" idx="5"/>
          </p:nvPr>
        </p:nvSpPr>
        <p:spPr/>
        <p:txBody>
          <a:bodyPr/>
          <a:lstStyle/>
          <a:p>
            <a:fld id="{B8AA386B-B6B5-42CE-ACEC-E6B690E940F8}" type="slidenum">
              <a:rPr lang="en-US" smtClean="0"/>
              <a:t>21</a:t>
            </a:fld>
            <a:endParaRPr lang="en-US"/>
          </a:p>
        </p:txBody>
      </p:sp>
    </p:spTree>
    <p:extLst>
      <p:ext uri="{BB962C8B-B14F-4D97-AF65-F5344CB8AC3E}">
        <p14:creationId xmlns:p14="http://schemas.microsoft.com/office/powerpoint/2010/main" val="19057919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1926.1417 Operation.</a:t>
            </a:r>
          </a:p>
          <a:p>
            <a:r>
              <a:rPr lang="en-US" dirty="0"/>
              <a:t>(a) The employer must comply with all manufacturer procedures applicable to the operational functions of equipment, including its use with attachments.</a:t>
            </a:r>
          </a:p>
          <a:p>
            <a:r>
              <a:rPr lang="en-US" dirty="0"/>
              <a:t>(b) Unavailable operation procedures. </a:t>
            </a:r>
          </a:p>
          <a:p>
            <a:r>
              <a:rPr lang="en-US" dirty="0"/>
              <a:t>(1) Where the manufacturer procedures are unavailable, the employer must develop and ensure compliance with all procedures necessary for the safe operation of the equipment and attachments.</a:t>
            </a:r>
          </a:p>
          <a:p>
            <a:r>
              <a:rPr lang="en-US" dirty="0"/>
              <a:t>(2) Procedures for the operational controls must be developed by a qualified person.</a:t>
            </a:r>
          </a:p>
          <a:p>
            <a:r>
              <a:rPr lang="en-US" dirty="0"/>
              <a:t>(3) Procedures related to the capacity of the equipment must be developed and signed by a registered professional engineer familiar with the equipment.</a:t>
            </a:r>
          </a:p>
          <a:p>
            <a:r>
              <a:rPr lang="en-US" dirty="0"/>
              <a:t>(c) Accessibility of procedures. </a:t>
            </a:r>
          </a:p>
          <a:p>
            <a:r>
              <a:rPr lang="en-US" dirty="0"/>
              <a:t>(1) The procedures applicable to the operation of the equipment, including rated capacities (load charts), recommended operating speeds, special hazard warnings, instructions, and operator's manual, must be readily available in the cab at all times for use by the operator. </a:t>
            </a:r>
          </a:p>
          <a:p>
            <a:r>
              <a:rPr lang="en-US" dirty="0"/>
              <a:t>(2) Where rated capacities are available in the cab only in electronic form: In the event of a failure which makes the rated capacities inaccessible, the operator must immediately cease operations or follow safe shut-down procedures until the rated capacities (in electronic or other form) are available.</a:t>
            </a:r>
          </a:p>
          <a:p>
            <a:r>
              <a:rPr lang="en-US" dirty="0"/>
              <a:t>(d) The operator must not engage in any practice or activity that diverts his/her attention while actually engaged in operating the equipment, such as the use of cellular phones (other than when used for signal communications).</a:t>
            </a:r>
          </a:p>
          <a:p>
            <a:r>
              <a:rPr lang="en-US" dirty="0"/>
              <a:t>(e) Leaving the equipment unattended. </a:t>
            </a:r>
          </a:p>
          <a:p>
            <a:r>
              <a:rPr lang="en-US" dirty="0"/>
              <a:t>(1) The operator must not leave the controls while the load is suspended, except where all of the following are met:</a:t>
            </a:r>
          </a:p>
          <a:p>
            <a:r>
              <a:rPr lang="en-US" dirty="0"/>
              <a:t>(</a:t>
            </a:r>
            <a:r>
              <a:rPr lang="en-US" dirty="0" err="1"/>
              <a:t>i</a:t>
            </a:r>
            <a:r>
              <a:rPr lang="en-US" dirty="0"/>
              <a:t>) The operator remains adjacent to the equipment and is not engaged in any other duties.</a:t>
            </a:r>
          </a:p>
          <a:p>
            <a:r>
              <a:rPr lang="en-US" dirty="0"/>
              <a:t>(ii) The load is to be held suspended for a period of time exceeding normal lifting operations.</a:t>
            </a:r>
          </a:p>
          <a:p>
            <a:r>
              <a:rPr lang="en-US" dirty="0"/>
              <a:t>(iii) The competent person determines that it is safe to do so and implements measures necessary to restrain the boom hoist and telescoping, load, swing, and outrigger or stabilizer functions.</a:t>
            </a:r>
          </a:p>
          <a:p>
            <a:r>
              <a:rPr lang="en-US" dirty="0"/>
              <a:t>(iv) Barricades or caution lines, and notices, are erected to prevent all employees from entering the fall zone. No employees, including those listed in §§ 1926.1425(b)(1) through (3), § 1926.1425(d) or § 1926.1425(e), are permitted in the fall zone.</a:t>
            </a:r>
          </a:p>
          <a:p>
            <a:r>
              <a:rPr lang="en-US" dirty="0"/>
              <a:t>(2) The provisions in § 1926.1417(e)(1) do not apply to working gear (such as slings, spreader bars, ladders, and welding machines) where the weight of the working gear is negligible relative to the lifting capacity of the equipment as positioned, and the working gear is suspended over an area other than an entrance or exit.</a:t>
            </a:r>
          </a:p>
          <a:p>
            <a:r>
              <a:rPr lang="en-US" dirty="0"/>
              <a:t>(f) Tag-out. </a:t>
            </a:r>
          </a:p>
          <a:p>
            <a:r>
              <a:rPr lang="en-US" dirty="0"/>
              <a:t>(1) Tagging out of service equipment/functions. Where the employer has taken the equipment out of service, a tag must be placed in the cab stating that the equipment is out of service and is not to be used. Where the employer has taken a function(s) out of service, a tag must be placed in a conspicuous position stating that the function is out of service and is not to be used.</a:t>
            </a:r>
          </a:p>
          <a:p>
            <a:r>
              <a:rPr lang="en-US" dirty="0"/>
              <a:t>(2) Response to “do not operate”/tag-out signs. </a:t>
            </a:r>
          </a:p>
          <a:p>
            <a:r>
              <a:rPr lang="en-US" dirty="0"/>
              <a:t>(</a:t>
            </a:r>
            <a:r>
              <a:rPr lang="en-US" dirty="0" err="1"/>
              <a:t>i</a:t>
            </a:r>
            <a:r>
              <a:rPr lang="en-US" dirty="0"/>
              <a:t>) If there is a warning (tag-out or maintenance/do not operate) sign on the equipment or starting control, the operator must not activate the switch or start the equipment until the sign has been removed by a person authorized to remove it, or until the operator has verified that:</a:t>
            </a:r>
          </a:p>
          <a:p>
            <a:r>
              <a:rPr lang="en-US" dirty="0"/>
              <a:t>(A) No one is servicing, working on, or otherwise in a dangerous position on the machine.</a:t>
            </a:r>
          </a:p>
          <a:p>
            <a:r>
              <a:rPr lang="en-US" dirty="0"/>
              <a:t>(B) The equipment has been repaired and is working properly.</a:t>
            </a:r>
          </a:p>
          <a:p>
            <a:r>
              <a:rPr lang="en-US" dirty="0"/>
              <a:t>(ii) If there is a warning (tag-out or maintenance/do not operate) sign on any other switch or control, the operator must not activate that switch or control until the sign has been removed by a person authorized to remove it, or until the operator has verified that the requirements in paragraphs (f)(2)(</a:t>
            </a:r>
            <a:r>
              <a:rPr lang="en-US" dirty="0" err="1"/>
              <a:t>i</a:t>
            </a:r>
            <a:r>
              <a:rPr lang="en-US" dirty="0"/>
              <a:t>)(A) and (B) of this section have been met.</a:t>
            </a:r>
          </a:p>
          <a:p>
            <a:r>
              <a:rPr lang="en-US" dirty="0"/>
              <a:t>(g) Before starting the engine, the operator must verify that all controls are in the proper starting position and that all personnel are in the clear.</a:t>
            </a:r>
          </a:p>
          <a:p>
            <a:r>
              <a:rPr lang="en-US" dirty="0"/>
              <a:t>(h) Storm warning. When a local storm warning has been issued, the competent person must determine whether it is necessary to implement manufacturer recommendations for securing the equipment.</a:t>
            </a:r>
          </a:p>
          <a:p>
            <a:r>
              <a:rPr lang="en-US" dirty="0"/>
              <a:t>(</a:t>
            </a:r>
            <a:r>
              <a:rPr lang="en-US" dirty="0" err="1"/>
              <a:t>i</a:t>
            </a:r>
            <a:r>
              <a:rPr lang="en-US" dirty="0"/>
              <a:t>) [Reserved.]</a:t>
            </a:r>
          </a:p>
          <a:p>
            <a:r>
              <a:rPr lang="en-US" dirty="0"/>
              <a:t>(j) If equipment adjustments or repairs are necessary:</a:t>
            </a:r>
          </a:p>
          <a:p>
            <a:r>
              <a:rPr lang="en-US" dirty="0"/>
              <a:t>(1) The operator must, in writing, promptly inform the person designated by the employer to receive such information and, where there are successive shifts, to the next operator; and</a:t>
            </a:r>
          </a:p>
          <a:p>
            <a:r>
              <a:rPr lang="en-US" dirty="0"/>
              <a:t>(2) The employer must notify all affected employees, at the beginning of each shift, of the necessary adjustments or repairs and all alternative measures.</a:t>
            </a:r>
          </a:p>
          <a:p>
            <a:r>
              <a:rPr lang="en-US" dirty="0"/>
              <a:t>(k) Safety devices and operational aids must not be used as a substitute for the exercise of professional judgment by the operator.</a:t>
            </a:r>
          </a:p>
          <a:p>
            <a:r>
              <a:rPr lang="en-US" dirty="0"/>
              <a:t>(l) [Reserved.]</a:t>
            </a:r>
          </a:p>
          <a:p>
            <a:r>
              <a:rPr lang="en-US" dirty="0"/>
              <a:t>(m) If the competent person determines that there is a slack rope condition requiring re-spooling of the rope, it must be verified (before starting to lift) that the rope is seated on the drum and in the sheaves as the slack is removed.</a:t>
            </a:r>
          </a:p>
          <a:p>
            <a:r>
              <a:rPr lang="en-US" dirty="0"/>
              <a:t>(n) The competent person must adjust the equipment and/or operations to address the effect of wind, ice, and snow on equipment stability and rated capacity.</a:t>
            </a:r>
          </a:p>
          <a:p>
            <a:r>
              <a:rPr lang="en-US" dirty="0"/>
              <a:t>(o) Compliance with rated capacity. </a:t>
            </a:r>
          </a:p>
          <a:p>
            <a:r>
              <a:rPr lang="en-US" dirty="0"/>
              <a:t>(1) The equipment must not be operated in excess of its rated capacity.</a:t>
            </a:r>
          </a:p>
          <a:p>
            <a:r>
              <a:rPr lang="en-US" dirty="0"/>
              <a:t>(2) The operator must not be required to operate the equipment in a manner that would violate paragraph (o)(1) of this section.</a:t>
            </a:r>
          </a:p>
          <a:p>
            <a:r>
              <a:rPr lang="en-US" dirty="0"/>
              <a:t>(3) Load weight. The operator must verify that the load is within the rated capacity of the equipment by at least one of the following methods:</a:t>
            </a:r>
          </a:p>
          <a:p>
            <a:r>
              <a:rPr lang="en-US" dirty="0"/>
              <a:t>(</a:t>
            </a:r>
            <a:r>
              <a:rPr lang="en-US" dirty="0" err="1"/>
              <a:t>i</a:t>
            </a:r>
            <a:r>
              <a:rPr lang="en-US" dirty="0"/>
              <a:t>) The weight of the load must be determined from a source recognized by the industry (such as the load's manufacturer), or by a calculation method recognized by the industry (such as calculating a steel beam from measured dimensions and a known per foot weight), or by other equally reliable means. In addition, when requested by the operator, this information must be provided to the operator prior to the lift; or</a:t>
            </a:r>
          </a:p>
          <a:p>
            <a:r>
              <a:rPr lang="en-US" dirty="0"/>
              <a:t>(ii) The operator must begin hoisting the load to determine, using a load weighing device, load moment indicator, rated capacity indicator, or rated capacity limiter, if it exceeds 75 percent of the maximum rated capacity at the longest radius that will be used during the lift operation. If it does, the operator must not proceed with the lift until he/she verifies the weight of the load in accordance with paragraph (o)(3)(</a:t>
            </a:r>
            <a:r>
              <a:rPr lang="en-US" dirty="0" err="1"/>
              <a:t>i</a:t>
            </a:r>
            <a:r>
              <a:rPr lang="en-US" dirty="0"/>
              <a:t>) of this section.</a:t>
            </a:r>
          </a:p>
          <a:p>
            <a:r>
              <a:rPr lang="en-US" dirty="0"/>
              <a:t>(p) The boom or other parts of the equipment must not contact any obstruction.</a:t>
            </a:r>
          </a:p>
          <a:p>
            <a:r>
              <a:rPr lang="en-US" dirty="0"/>
              <a:t>(q) The equipment must not be used to drag or pull loads sideways.</a:t>
            </a:r>
          </a:p>
          <a:p>
            <a:r>
              <a:rPr lang="en-US" dirty="0"/>
              <a:t>(r) On wheel-mounted equipment, no loads must be lifted over the front area, except as permitted by the manufacturer.</a:t>
            </a:r>
          </a:p>
          <a:p>
            <a:r>
              <a:rPr lang="en-US" dirty="0"/>
              <a:t>(s) The operator must test the brakes each time a load that is 90% or more of the maximum line pull is handled by lifting the load a few inches and applying the brakes. In duty cycle and repetitive lifts where each lift is 90% or more of the maximum line pull, this requirement applies to the first lift but not to successive lifts.</a:t>
            </a:r>
          </a:p>
          <a:p>
            <a:r>
              <a:rPr lang="en-US" dirty="0"/>
              <a:t>(t) Neither the load nor the boom must be lowered below the point where less than two full wraps of rope remain on their respective drums.</a:t>
            </a:r>
          </a:p>
          <a:p>
            <a:r>
              <a:rPr lang="en-US" dirty="0"/>
              <a:t>(u) Traveling with a load. </a:t>
            </a:r>
          </a:p>
          <a:p>
            <a:r>
              <a:rPr lang="en-US" dirty="0"/>
              <a:t>(1) Traveling with a load is prohibited if the practice is prohibited by the manufacturer.</a:t>
            </a:r>
          </a:p>
          <a:p>
            <a:r>
              <a:rPr lang="en-US" dirty="0"/>
              <a:t>(2) Where traveling with a load, the employer must ensure that:</a:t>
            </a:r>
          </a:p>
          <a:p>
            <a:r>
              <a:rPr lang="en-US" dirty="0"/>
              <a:t>(</a:t>
            </a:r>
            <a:r>
              <a:rPr lang="en-US" dirty="0" err="1"/>
              <a:t>i</a:t>
            </a:r>
            <a:r>
              <a:rPr lang="en-US" dirty="0"/>
              <a:t>) A competent person supervises the operation, determines if it is necessary to reduce rated capacity, and makes determinations regarding load position, boom location, ground support, travel route, overhead obstructions, and speed of movement necessary to ensure safety.</a:t>
            </a:r>
          </a:p>
          <a:p>
            <a:r>
              <a:rPr lang="en-US" dirty="0"/>
              <a:t>(ii) The determinations of the competent person required in paragraph (u)(2)(</a:t>
            </a:r>
            <a:r>
              <a:rPr lang="en-US" dirty="0" err="1"/>
              <a:t>i</a:t>
            </a:r>
            <a:r>
              <a:rPr lang="en-US" dirty="0"/>
              <a:t>) of this section are implemented.</a:t>
            </a:r>
          </a:p>
          <a:p>
            <a:r>
              <a:rPr lang="en-US" dirty="0"/>
              <a:t>(iii) For equipment with tires, tire pressure specified by the manufacturer is maintained.</a:t>
            </a:r>
          </a:p>
          <a:p>
            <a:r>
              <a:rPr lang="en-US" dirty="0"/>
              <a:t>(v) Rotational speed of the equipment must be such that the load does not swing out beyond the radius at which it can be controlled.</a:t>
            </a:r>
          </a:p>
          <a:p>
            <a:r>
              <a:rPr lang="en-US" dirty="0"/>
              <a:t>(w) A tag or restraint line must be used if necessary to prevent rotation of the load that would be hazardous. </a:t>
            </a:r>
          </a:p>
          <a:p>
            <a:r>
              <a:rPr lang="en-US" dirty="0"/>
              <a:t>(x) The brakes must be adjusted in accordance with manufacturer procedures to prevent unintended movement.</a:t>
            </a:r>
          </a:p>
          <a:p>
            <a:r>
              <a:rPr lang="en-US" dirty="0"/>
              <a:t>(y) The operator must obey a stop (or emergency stop) signal, irrespective of who gives it.</a:t>
            </a:r>
          </a:p>
          <a:p>
            <a:r>
              <a:rPr lang="en-US" dirty="0"/>
              <a:t>(z) Swinging locomotive cranes. A locomotive crane must not be swung into a position where railway cars on an adjacent track could strike it, until it is determined that cars are not being moved on the adjacent track and that proper flag protection has been established.</a:t>
            </a:r>
          </a:p>
          <a:p>
            <a:r>
              <a:rPr lang="en-US" dirty="0"/>
              <a:t>(aa) Counterweight/ballast. </a:t>
            </a:r>
          </a:p>
          <a:p>
            <a:r>
              <a:rPr lang="en-US" dirty="0"/>
              <a:t>(1) The following applies to equipment other than tower cranes:</a:t>
            </a:r>
          </a:p>
          <a:p>
            <a:r>
              <a:rPr lang="en-US" dirty="0"/>
              <a:t>(</a:t>
            </a:r>
            <a:r>
              <a:rPr lang="en-US" dirty="0" err="1"/>
              <a:t>i</a:t>
            </a:r>
            <a:r>
              <a:rPr lang="en-US" dirty="0"/>
              <a:t>) Equipment must not be operated without the counterweight or ballast in place as specified by the manufacturer.</a:t>
            </a:r>
          </a:p>
          <a:p>
            <a:r>
              <a:rPr lang="en-US" dirty="0"/>
              <a:t>(ii) The maximum counterweight or ballast specified by the manufacturer for the equipment must not be exceeded.</a:t>
            </a:r>
          </a:p>
          <a:p>
            <a:r>
              <a:rPr lang="en-US" dirty="0"/>
              <a:t>(2) Counterweight/ballast requirements for tower cranes are specified in § 1926.1435(b)(8).</a:t>
            </a:r>
          </a:p>
        </p:txBody>
      </p:sp>
      <p:sp>
        <p:nvSpPr>
          <p:cNvPr id="4" name="Slide Number Placeholder 3"/>
          <p:cNvSpPr>
            <a:spLocks noGrp="1"/>
          </p:cNvSpPr>
          <p:nvPr>
            <p:ph type="sldNum" sz="quarter" idx="5"/>
          </p:nvPr>
        </p:nvSpPr>
        <p:spPr/>
        <p:txBody>
          <a:bodyPr/>
          <a:lstStyle/>
          <a:p>
            <a:fld id="{B8AA386B-B6B5-42CE-ACEC-E6B690E940F8}" type="slidenum">
              <a:rPr lang="en-US" smtClean="0"/>
              <a:t>23</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 Popular where the crane changes jobsites frequently</a:t>
            </a:r>
          </a:p>
          <a:p>
            <a:r>
              <a:rPr lang="en-US" altLang="en-US" dirty="0"/>
              <a:t>- Older models lacked front OR and could not work 360 deg</a:t>
            </a:r>
          </a:p>
          <a:p>
            <a:r>
              <a:rPr lang="en-US" altLang="en-US" dirty="0"/>
              <a:t>- With long boom difficult to move on rough and sloping ground</a:t>
            </a:r>
          </a:p>
          <a:p>
            <a:r>
              <a:rPr lang="en-US" altLang="en-US" dirty="0"/>
              <a:t>- Usually has an “on rubber” chart</a:t>
            </a:r>
          </a:p>
          <a:p>
            <a:pPr marL="164784" indent="-164784">
              <a:buFontTx/>
              <a:buChar char="-"/>
            </a:pPr>
            <a:r>
              <a:rPr lang="en-US" altLang="en-US" dirty="0"/>
              <a:t>Not all of these machines have “pick and carry” chart</a:t>
            </a:r>
          </a:p>
          <a:p>
            <a:pPr marL="164784" indent="-164784">
              <a:buFontTx/>
              <a:buChar char="-"/>
            </a:pPr>
            <a:endParaRPr lang="en-US" altLang="en-US" dirty="0"/>
          </a:p>
          <a:p>
            <a:r>
              <a:rPr lang="en-US" altLang="en-US" dirty="0"/>
              <a:t>Image: Jim Goss, used with permission</a:t>
            </a:r>
          </a:p>
        </p:txBody>
      </p:sp>
      <p:sp>
        <p:nvSpPr>
          <p:cNvPr id="4" name="Slide Number Placeholder 3"/>
          <p:cNvSpPr>
            <a:spLocks noGrp="1"/>
          </p:cNvSpPr>
          <p:nvPr>
            <p:ph type="sldNum" sz="quarter" idx="5"/>
          </p:nvPr>
        </p:nvSpPr>
        <p:spPr/>
        <p:txBody>
          <a:bodyPr/>
          <a:lstStyle/>
          <a:p>
            <a:fld id="{B8AA386B-B6B5-42CE-ACEC-E6B690E940F8}" type="slidenum">
              <a:rPr lang="en-US" smtClean="0"/>
              <a:t>4</a:t>
            </a:fld>
            <a:endParaRPr lang="en-US"/>
          </a:p>
        </p:txBody>
      </p:sp>
    </p:spTree>
    <p:extLst>
      <p:ext uri="{BB962C8B-B14F-4D97-AF65-F5344CB8AC3E}">
        <p14:creationId xmlns:p14="http://schemas.microsoft.com/office/powerpoint/2010/main" val="17704131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78975">
              <a:defRPr/>
            </a:pPr>
            <a:r>
              <a:rPr lang="en-US" altLang="en-US" dirty="0"/>
              <a:t>Every object has a center of gravity. The </a:t>
            </a:r>
            <a:r>
              <a:rPr lang="en-US" altLang="en-US" dirty="0" err="1"/>
              <a:t>Teetor</a:t>
            </a:r>
            <a:r>
              <a:rPr lang="en-US" altLang="en-US" dirty="0"/>
              <a:t> Totter Effect  describes the need to be able to balance a load</a:t>
            </a:r>
          </a:p>
          <a:p>
            <a:pPr defTabSz="878975">
              <a:defRPr/>
            </a:pPr>
            <a:endParaRPr lang="en-US" altLang="en-US" dirty="0"/>
          </a:p>
          <a:p>
            <a:pPr eaLnBrk="1" hangingPunct="1"/>
            <a:r>
              <a:rPr lang="en-US" altLang="en-US" dirty="0"/>
              <a:t>Center of Gravity (CG) = the point around which weight is evenly distributed</a:t>
            </a:r>
          </a:p>
          <a:p>
            <a:pPr defTabSz="878975">
              <a:defRPr/>
            </a:pPr>
            <a:endParaRPr lang="en-US" altLang="en-US" dirty="0"/>
          </a:p>
          <a:p>
            <a:pPr eaLnBrk="1" hangingPunct="1"/>
            <a:r>
              <a:rPr lang="en-US" altLang="en-US" dirty="0"/>
              <a:t>A crane’s center of gravity = sum of all the individual parts</a:t>
            </a:r>
          </a:p>
          <a:p>
            <a:pPr eaLnBrk="1" hangingPunct="1"/>
            <a:r>
              <a:rPr lang="en-US" altLang="en-US" dirty="0"/>
              <a:t>Typical location is some where near counterweight </a:t>
            </a:r>
          </a:p>
          <a:p>
            <a:pPr eaLnBrk="1" hangingPunct="1"/>
            <a:endParaRPr lang="en-US" altLang="en-US" dirty="0"/>
          </a:p>
          <a:p>
            <a:pPr eaLnBrk="1" hangingPunct="1"/>
            <a:r>
              <a:rPr lang="en-US" altLang="en-US" dirty="0"/>
              <a:t>A crane is just a big expensive lever.</a:t>
            </a:r>
          </a:p>
          <a:p>
            <a:pPr eaLnBrk="1" hangingPunct="1"/>
            <a:r>
              <a:rPr lang="en-US" altLang="en-US" dirty="0"/>
              <a:t>3 parts of a lever fulcrum and 2 arms</a:t>
            </a:r>
          </a:p>
          <a:p>
            <a:pPr eaLnBrk="1" hangingPunct="1"/>
            <a:endParaRPr lang="en-US" altLang="en-US" dirty="0"/>
          </a:p>
          <a:p>
            <a:pPr defTabSz="911895">
              <a:defRPr/>
            </a:pPr>
            <a:r>
              <a:rPr lang="en-US" altLang="en-US" dirty="0"/>
              <a:t>The crane’s center of gravity moves with every crane movement.</a:t>
            </a:r>
          </a:p>
          <a:p>
            <a:pPr eaLnBrk="1" hangingPunct="1"/>
            <a:endParaRPr lang="en-US" altLang="en-US" dirty="0"/>
          </a:p>
          <a:p>
            <a:pPr eaLnBrk="1" hangingPunct="1"/>
            <a:r>
              <a:rPr lang="en-US" altLang="en-US" dirty="0"/>
              <a:t>Image:</a:t>
            </a:r>
            <a:r>
              <a:rPr lang="en-US" altLang="en-US" baseline="0" dirty="0"/>
              <a:t> TEEX</a:t>
            </a: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24</a:t>
            </a:fld>
            <a:endParaRPr lang="en-US"/>
          </a:p>
        </p:txBody>
      </p:sp>
    </p:spTree>
    <p:extLst>
      <p:ext uri="{BB962C8B-B14F-4D97-AF65-F5344CB8AC3E}">
        <p14:creationId xmlns:p14="http://schemas.microsoft.com/office/powerpoint/2010/main" val="1858737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Char char="•"/>
            </a:pPr>
            <a:r>
              <a:rPr lang="en-US" sz="2100" dirty="0"/>
              <a:t> </a:t>
            </a:r>
            <a:r>
              <a:rPr lang="en-US" dirty="0"/>
              <a:t>A simple lever has 3 parts;</a:t>
            </a:r>
          </a:p>
          <a:p>
            <a:pPr>
              <a:spcBef>
                <a:spcPct val="20000"/>
              </a:spcBef>
              <a:buFontTx/>
              <a:buNone/>
            </a:pPr>
            <a:r>
              <a:rPr lang="en-US" dirty="0"/>
              <a:t> - a resistance arm,</a:t>
            </a:r>
          </a:p>
          <a:p>
            <a:pPr>
              <a:spcBef>
                <a:spcPct val="20000"/>
              </a:spcBef>
              <a:buFontTx/>
              <a:buNone/>
            </a:pPr>
            <a:r>
              <a:rPr lang="en-US" dirty="0"/>
              <a:t> - a production arm, and</a:t>
            </a:r>
          </a:p>
          <a:p>
            <a:pPr>
              <a:spcBef>
                <a:spcPct val="20000"/>
              </a:spcBef>
              <a:buFontTx/>
              <a:buNone/>
            </a:pPr>
            <a:r>
              <a:rPr lang="en-US" dirty="0"/>
              <a:t> - a fulcrum</a:t>
            </a:r>
          </a:p>
          <a:p>
            <a:pPr>
              <a:spcBef>
                <a:spcPct val="20000"/>
              </a:spcBef>
              <a:buFontTx/>
              <a:buNone/>
            </a:pPr>
            <a:r>
              <a:rPr lang="en-US" b="1" dirty="0"/>
              <a:t>If you make changes to one, it will change them all</a:t>
            </a:r>
          </a:p>
          <a:p>
            <a:pPr>
              <a:spcBef>
                <a:spcPct val="20000"/>
              </a:spcBef>
              <a:buFontTx/>
              <a:buChar char="•"/>
            </a:pPr>
            <a:endParaRPr lang="en-US" dirty="0"/>
          </a:p>
          <a:p>
            <a:pPr>
              <a:spcBef>
                <a:spcPct val="20000"/>
              </a:spcBef>
              <a:buFontTx/>
              <a:buNone/>
            </a:pPr>
            <a:r>
              <a:rPr lang="en-US" dirty="0"/>
              <a:t>Graphic: TEEX</a:t>
            </a:r>
          </a:p>
        </p:txBody>
      </p:sp>
      <p:sp>
        <p:nvSpPr>
          <p:cNvPr id="4" name="Slide Number Placeholder 3"/>
          <p:cNvSpPr>
            <a:spLocks noGrp="1"/>
          </p:cNvSpPr>
          <p:nvPr>
            <p:ph type="sldNum" sz="quarter" idx="5"/>
          </p:nvPr>
        </p:nvSpPr>
        <p:spPr/>
        <p:txBody>
          <a:bodyPr/>
          <a:lstStyle/>
          <a:p>
            <a:fld id="{B8AA386B-B6B5-42CE-ACEC-E6B690E940F8}" type="slidenum">
              <a:rPr lang="en-US" smtClean="0"/>
              <a:t>25</a:t>
            </a:fld>
            <a:endParaRPr lang="en-US"/>
          </a:p>
        </p:txBody>
      </p:sp>
    </p:spTree>
    <p:extLst>
      <p:ext uri="{BB962C8B-B14F-4D97-AF65-F5344CB8AC3E}">
        <p14:creationId xmlns:p14="http://schemas.microsoft.com/office/powerpoint/2010/main" val="4024572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Leverage = </a:t>
            </a:r>
            <a:r>
              <a:rPr lang="en-US" altLang="en-US" dirty="0" err="1"/>
              <a:t>Wt</a:t>
            </a:r>
            <a:r>
              <a:rPr lang="en-US" altLang="en-US" dirty="0"/>
              <a:t> X Distance</a:t>
            </a:r>
          </a:p>
          <a:p>
            <a:pPr eaLnBrk="1" hangingPunct="1"/>
            <a:r>
              <a:rPr lang="en-US" altLang="en-US" dirty="0" err="1"/>
              <a:t>Wt</a:t>
            </a:r>
            <a:r>
              <a:rPr lang="en-US" altLang="en-US" dirty="0"/>
              <a:t> = Crane </a:t>
            </a:r>
            <a:r>
              <a:rPr lang="en-US" altLang="en-US" dirty="0" err="1"/>
              <a:t>Wt</a:t>
            </a:r>
            <a:r>
              <a:rPr lang="en-US" altLang="en-US" dirty="0"/>
              <a:t> &amp; Load Wt.</a:t>
            </a:r>
          </a:p>
          <a:p>
            <a:pPr eaLnBrk="1" hangingPunct="1"/>
            <a:r>
              <a:rPr lang="en-US" altLang="en-US" dirty="0"/>
              <a:t>Distance = feet from fulcrum, not center of rotation</a:t>
            </a:r>
          </a:p>
          <a:p>
            <a:pPr eaLnBrk="1" hangingPunct="1"/>
            <a:r>
              <a:rPr lang="en-US" altLang="en-US" dirty="0"/>
              <a:t>Crane tips when load leverage is bigger than crane leverage</a:t>
            </a:r>
          </a:p>
          <a:p>
            <a:pPr eaLnBrk="1" hangingPunct="1"/>
            <a:endParaRPr lang="en-US" altLang="en-US" dirty="0"/>
          </a:p>
          <a:p>
            <a:pPr defTabSz="878975">
              <a:defRPr/>
            </a:pPr>
            <a:r>
              <a:rPr lang="en-US" altLang="en-US" dirty="0"/>
              <a:t>Image:</a:t>
            </a:r>
            <a:r>
              <a:rPr lang="en-US" altLang="en-US" baseline="0" dirty="0"/>
              <a:t> TEEX</a:t>
            </a: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26</a:t>
            </a:fld>
            <a:endParaRPr lang="en-US"/>
          </a:p>
        </p:txBody>
      </p:sp>
    </p:spTree>
    <p:extLst>
      <p:ext uri="{BB962C8B-B14F-4D97-AF65-F5344CB8AC3E}">
        <p14:creationId xmlns:p14="http://schemas.microsoft.com/office/powerpoint/2010/main" val="25200464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Configuration of base determines fulcrum or tipping axis</a:t>
            </a:r>
          </a:p>
          <a:p>
            <a:pPr eaLnBrk="1" hangingPunct="1"/>
            <a:endParaRPr lang="en-US" altLang="en-US" dirty="0"/>
          </a:p>
          <a:p>
            <a:pPr eaLnBrk="1" hangingPunct="1"/>
            <a:r>
              <a:rPr lang="en-US" altLang="en-US" dirty="0"/>
              <a:t>Images:</a:t>
            </a:r>
            <a:r>
              <a:rPr lang="en-US" altLang="en-US" baseline="0" dirty="0"/>
              <a:t> Bob Emmerich and Jim Goss</a:t>
            </a: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27</a:t>
            </a:fld>
            <a:endParaRPr lang="en-US"/>
          </a:p>
        </p:txBody>
      </p:sp>
    </p:spTree>
    <p:extLst>
      <p:ext uri="{BB962C8B-B14F-4D97-AF65-F5344CB8AC3E}">
        <p14:creationId xmlns:p14="http://schemas.microsoft.com/office/powerpoint/2010/main" val="1111652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20000"/>
              </a:spcBef>
              <a:buFontTx/>
              <a:buChar char="•"/>
            </a:pPr>
            <a:r>
              <a:rPr lang="en-US" sz="2000" dirty="0"/>
              <a:t> </a:t>
            </a:r>
            <a:r>
              <a:rPr lang="en-US" dirty="0"/>
              <a:t>Because the center of gravity moves when a crane swings, capacity may change a lot when the boom is in different quadrants.</a:t>
            </a:r>
          </a:p>
          <a:p>
            <a:pPr>
              <a:lnSpc>
                <a:spcPct val="90000"/>
              </a:lnSpc>
              <a:spcBef>
                <a:spcPct val="20000"/>
              </a:spcBef>
              <a:buFontTx/>
              <a:buNone/>
            </a:pPr>
            <a:r>
              <a:rPr lang="en-US" dirty="0"/>
              <a:t> - The type of base the crane is on determines how much change there is from one quadrant to another.</a:t>
            </a:r>
          </a:p>
          <a:p>
            <a:pPr>
              <a:lnSpc>
                <a:spcPct val="90000"/>
              </a:lnSpc>
              <a:spcBef>
                <a:spcPct val="20000"/>
              </a:spcBef>
              <a:buFontTx/>
              <a:buNone/>
            </a:pPr>
            <a:endParaRPr lang="en-US" dirty="0"/>
          </a:p>
          <a:p>
            <a:pPr>
              <a:lnSpc>
                <a:spcPct val="90000"/>
              </a:lnSpc>
              <a:spcBef>
                <a:spcPct val="20000"/>
              </a:spcBef>
              <a:buFontTx/>
              <a:buChar char="•"/>
            </a:pPr>
            <a:r>
              <a:rPr lang="en-US" dirty="0"/>
              <a:t> Truck cranes usually have the biggest change from one quadrant to another, with over the rear having the highest capacity.</a:t>
            </a:r>
          </a:p>
          <a:p>
            <a:pPr>
              <a:lnSpc>
                <a:spcPct val="90000"/>
              </a:lnSpc>
              <a:spcBef>
                <a:spcPct val="20000"/>
              </a:spcBef>
              <a:buFontTx/>
              <a:buNone/>
            </a:pPr>
            <a:endParaRPr lang="en-US" dirty="0"/>
          </a:p>
          <a:p>
            <a:pPr>
              <a:lnSpc>
                <a:spcPct val="90000"/>
              </a:lnSpc>
              <a:spcBef>
                <a:spcPct val="20000"/>
              </a:spcBef>
              <a:buFontTx/>
              <a:buChar char="•"/>
            </a:pPr>
            <a:r>
              <a:rPr lang="en-US" dirty="0"/>
              <a:t> Crawlers usually have the least difference from quadrant to quadrant and RT hydraulics are usually in the middle.</a:t>
            </a:r>
          </a:p>
          <a:p>
            <a:pPr>
              <a:lnSpc>
                <a:spcPct val="90000"/>
              </a:lnSpc>
              <a:spcBef>
                <a:spcPct val="20000"/>
              </a:spcBef>
              <a:buFontTx/>
              <a:buNone/>
            </a:pPr>
            <a:endParaRPr lang="en-US" dirty="0"/>
          </a:p>
          <a:p>
            <a:pPr>
              <a:lnSpc>
                <a:spcPct val="90000"/>
              </a:lnSpc>
              <a:spcBef>
                <a:spcPct val="20000"/>
              </a:spcBef>
              <a:buFontTx/>
              <a:buNone/>
            </a:pPr>
            <a:r>
              <a:rPr lang="en-US" dirty="0"/>
              <a:t>Image – AGC</a:t>
            </a:r>
          </a:p>
        </p:txBody>
      </p:sp>
      <p:sp>
        <p:nvSpPr>
          <p:cNvPr id="4" name="Slide Number Placeholder 3"/>
          <p:cNvSpPr>
            <a:spLocks noGrp="1"/>
          </p:cNvSpPr>
          <p:nvPr>
            <p:ph type="sldNum" sz="quarter" idx="5"/>
          </p:nvPr>
        </p:nvSpPr>
        <p:spPr/>
        <p:txBody>
          <a:bodyPr/>
          <a:lstStyle/>
          <a:p>
            <a:fld id="{B8AA386B-B6B5-42CE-ACEC-E6B690E940F8}" type="slidenum">
              <a:rPr lang="en-US" smtClean="0"/>
              <a:t>28</a:t>
            </a:fld>
            <a:endParaRPr lang="en-US"/>
          </a:p>
        </p:txBody>
      </p:sp>
    </p:spTree>
    <p:extLst>
      <p:ext uri="{BB962C8B-B14F-4D97-AF65-F5344CB8AC3E}">
        <p14:creationId xmlns:p14="http://schemas.microsoft.com/office/powerpoint/2010/main" val="41606389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20000"/>
              </a:spcBef>
              <a:buFontTx/>
              <a:buNone/>
            </a:pPr>
            <a:r>
              <a:rPr lang="en-US" dirty="0"/>
              <a:t>1926.251(a)(5) </a:t>
            </a:r>
          </a:p>
          <a:p>
            <a:pPr>
              <a:lnSpc>
                <a:spcPct val="90000"/>
              </a:lnSpc>
              <a:spcBef>
                <a:spcPct val="20000"/>
              </a:spcBef>
              <a:buFontTx/>
              <a:buNone/>
            </a:pPr>
            <a:endParaRPr lang="en-US" dirty="0"/>
          </a:p>
          <a:p>
            <a:pPr>
              <a:lnSpc>
                <a:spcPct val="90000"/>
              </a:lnSpc>
              <a:spcBef>
                <a:spcPct val="20000"/>
              </a:spcBef>
              <a:buFontTx/>
              <a:buNone/>
            </a:pPr>
            <a:r>
              <a:rPr lang="en-US" dirty="0"/>
              <a:t>Reference  - Technical links page for sling safety www.osha.gov/doc/outreachtraining/htmlfiles/slings.html</a:t>
            </a:r>
          </a:p>
          <a:p>
            <a:pPr>
              <a:lnSpc>
                <a:spcPct val="90000"/>
              </a:lnSpc>
              <a:spcBef>
                <a:spcPct val="20000"/>
              </a:spcBef>
              <a:buFontTx/>
              <a:buNone/>
            </a:pPr>
            <a:endParaRPr lang="en-US" dirty="0"/>
          </a:p>
          <a:p>
            <a:pPr>
              <a:lnSpc>
                <a:spcPct val="90000"/>
              </a:lnSpc>
              <a:spcBef>
                <a:spcPct val="20000"/>
              </a:spcBef>
              <a:buFontTx/>
              <a:buNone/>
            </a:pPr>
            <a:r>
              <a:rPr lang="en-US" dirty="0"/>
              <a:t>This section applies to slings used in conjunction with other material handling equipment for the movement of material by hoisting, in employments covered by this part. </a:t>
            </a:r>
          </a:p>
          <a:p>
            <a:pPr>
              <a:lnSpc>
                <a:spcPct val="90000"/>
              </a:lnSpc>
              <a:spcBef>
                <a:spcPct val="20000"/>
              </a:spcBef>
              <a:buFontTx/>
              <a:buNone/>
            </a:pPr>
            <a:endParaRPr lang="en-US" dirty="0"/>
          </a:p>
          <a:p>
            <a:pPr>
              <a:lnSpc>
                <a:spcPct val="90000"/>
              </a:lnSpc>
              <a:spcBef>
                <a:spcPct val="20000"/>
              </a:spcBef>
              <a:buFontTx/>
              <a:buNone/>
            </a:pPr>
            <a:r>
              <a:rPr lang="en-US" dirty="0"/>
              <a:t>The types of slings covered are those made from alloy steel chain, wire rope, metal mesh, natural or synthetic fiber rope (conventional three strand construction), and synthetic web (nylon, polyester, and polypropylene).</a:t>
            </a:r>
          </a:p>
          <a:p>
            <a:pPr>
              <a:lnSpc>
                <a:spcPct val="90000"/>
              </a:lnSpc>
              <a:spcBef>
                <a:spcPct val="20000"/>
              </a:spcBef>
              <a:buFontTx/>
              <a:buNone/>
            </a:pPr>
            <a:endParaRPr lang="en-US" dirty="0"/>
          </a:p>
          <a:p>
            <a:pPr>
              <a:lnSpc>
                <a:spcPct val="90000"/>
              </a:lnSpc>
              <a:spcBef>
                <a:spcPct val="20000"/>
              </a:spcBef>
              <a:buFontTx/>
              <a:buNone/>
            </a:pPr>
            <a:r>
              <a:rPr lang="en-US" dirty="0"/>
              <a:t>Three types of slings are discussed in detail in this presentation:  alloy steel chain, wire rope and synthetic web. </a:t>
            </a:r>
          </a:p>
          <a:p>
            <a:pPr>
              <a:lnSpc>
                <a:spcPct val="90000"/>
              </a:lnSpc>
              <a:spcBef>
                <a:spcPct val="20000"/>
              </a:spcBef>
              <a:buFontTx/>
              <a:buNone/>
            </a:pPr>
            <a:endParaRPr lang="en-US" dirty="0"/>
          </a:p>
          <a:p>
            <a:pPr>
              <a:lnSpc>
                <a:spcPct val="90000"/>
              </a:lnSpc>
              <a:spcBef>
                <a:spcPct val="20000"/>
              </a:spcBef>
              <a:buFontTx/>
              <a:buNone/>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29</a:t>
            </a:fld>
            <a:endParaRPr lang="en-US"/>
          </a:p>
        </p:txBody>
      </p:sp>
    </p:spTree>
    <p:extLst>
      <p:ext uri="{BB962C8B-B14F-4D97-AF65-F5344CB8AC3E}">
        <p14:creationId xmlns:p14="http://schemas.microsoft.com/office/powerpoint/2010/main" val="40508423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buFontTx/>
              <a:buChar char="•"/>
            </a:pPr>
            <a:r>
              <a:rPr lang="en-US" altLang="en-US" dirty="0">
                <a:latin typeface="Arial" panose="020B0604020202020204" pitchFamily="34" charset="0"/>
                <a:cs typeface="Arial" panose="020B0604020202020204" pitchFamily="34" charset="0"/>
              </a:rPr>
              <a:t>All nylon and chain slings must have legible tags.</a:t>
            </a:r>
          </a:p>
          <a:p>
            <a:pPr eaLnBrk="1" hangingPunct="1">
              <a:spcBef>
                <a:spcPct val="0"/>
              </a:spcBef>
              <a:buFontTx/>
              <a:buChar char="•"/>
            </a:pPr>
            <a:r>
              <a:rPr lang="en-US" altLang="en-US" dirty="0">
                <a:latin typeface="Arial" panose="020B0604020202020204" pitchFamily="34" charset="0"/>
                <a:cs typeface="Arial" panose="020B0604020202020204" pitchFamily="34" charset="0"/>
              </a:rPr>
              <a:t>Riggers must understand wire rope sling capacities.</a:t>
            </a:r>
          </a:p>
          <a:p>
            <a:pPr eaLnBrk="1" hangingPunct="1">
              <a:spcBef>
                <a:spcPct val="0"/>
              </a:spcBef>
              <a:buFontTx/>
              <a:buChar char="•"/>
            </a:pPr>
            <a:r>
              <a:rPr lang="en-US" altLang="en-US" dirty="0">
                <a:latin typeface="Arial" panose="020B0604020202020204" pitchFamily="34" charset="0"/>
                <a:cs typeface="Arial" panose="020B0604020202020204" pitchFamily="34" charset="0"/>
              </a:rPr>
              <a:t>All riggers must know how to inspect slings and properly rigged loads.</a:t>
            </a:r>
          </a:p>
          <a:p>
            <a:pPr eaLnBrk="1" hangingPunct="1">
              <a:spcBef>
                <a:spcPct val="0"/>
              </a:spcBef>
              <a:buFontTx/>
              <a:buChar char="•"/>
            </a:pPr>
            <a:r>
              <a:rPr lang="en-US" altLang="en-US" dirty="0">
                <a:latin typeface="Arial" panose="020B0604020202020204" pitchFamily="34" charset="0"/>
                <a:cs typeface="Arial" panose="020B0604020202020204" pitchFamily="34" charset="0"/>
              </a:rPr>
              <a:t>Don’t overload the slings. </a:t>
            </a:r>
          </a:p>
        </p:txBody>
      </p:sp>
      <p:sp>
        <p:nvSpPr>
          <p:cNvPr id="4" name="Slide Number Placeholder 3"/>
          <p:cNvSpPr>
            <a:spLocks noGrp="1"/>
          </p:cNvSpPr>
          <p:nvPr>
            <p:ph type="sldNum" sz="quarter" idx="5"/>
          </p:nvPr>
        </p:nvSpPr>
        <p:spPr/>
        <p:txBody>
          <a:bodyPr/>
          <a:lstStyle/>
          <a:p>
            <a:fld id="{B8AA386B-B6B5-42CE-ACEC-E6B690E940F8}" type="slidenum">
              <a:rPr lang="en-US" smtClean="0"/>
              <a:t>30</a:t>
            </a:fld>
            <a:endParaRPr lang="en-US"/>
          </a:p>
        </p:txBody>
      </p:sp>
    </p:spTree>
    <p:extLst>
      <p:ext uri="{BB962C8B-B14F-4D97-AF65-F5344CB8AC3E}">
        <p14:creationId xmlns:p14="http://schemas.microsoft.com/office/powerpoint/2010/main" val="839231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Not all crawlers are like this 999</a:t>
            </a:r>
            <a:r>
              <a:rPr lang="en-US" altLang="en-US" baseline="0" dirty="0"/>
              <a:t> - </a:t>
            </a:r>
            <a:r>
              <a:rPr lang="en-US" altLang="en-US" dirty="0"/>
              <a:t>this is a huge machine and it takes up a lot of space on the job.</a:t>
            </a:r>
          </a:p>
          <a:p>
            <a:r>
              <a:rPr lang="en-US" altLang="en-US" dirty="0"/>
              <a:t>- Even though it has a lot of capacity, when you put in boom and reach out away from the crane the capacity goes down a lot.</a:t>
            </a:r>
          </a:p>
          <a:p>
            <a:endParaRPr lang="en-US" altLang="en-US" sz="800" dirty="0"/>
          </a:p>
          <a:p>
            <a:r>
              <a:rPr lang="en-US" altLang="en-US" dirty="0"/>
              <a:t>High capacity is with min. boom at min. radius</a:t>
            </a:r>
          </a:p>
          <a:p>
            <a:endParaRPr lang="en-US" altLang="en-US" dirty="0"/>
          </a:p>
          <a:p>
            <a:r>
              <a:rPr lang="en-US" altLang="en-US" dirty="0"/>
              <a:t>Smaller models with jibs can be a big problem</a:t>
            </a:r>
          </a:p>
          <a:p>
            <a:endParaRPr lang="en-US" altLang="en-US" dirty="0"/>
          </a:p>
          <a:p>
            <a:r>
              <a:rPr lang="en-US" altLang="en-US" dirty="0"/>
              <a:t>Image: TEEX</a:t>
            </a:r>
          </a:p>
        </p:txBody>
      </p:sp>
      <p:sp>
        <p:nvSpPr>
          <p:cNvPr id="4" name="Slide Number Placeholder 3"/>
          <p:cNvSpPr>
            <a:spLocks noGrp="1"/>
          </p:cNvSpPr>
          <p:nvPr>
            <p:ph type="sldNum" sz="quarter" idx="5"/>
          </p:nvPr>
        </p:nvSpPr>
        <p:spPr/>
        <p:txBody>
          <a:bodyPr/>
          <a:lstStyle/>
          <a:p>
            <a:fld id="{B8AA386B-B6B5-42CE-ACEC-E6B690E940F8}" type="slidenum">
              <a:rPr lang="en-US" smtClean="0"/>
              <a:t>5</a:t>
            </a:fld>
            <a:endParaRPr lang="en-US"/>
          </a:p>
        </p:txBody>
      </p:sp>
    </p:spTree>
    <p:extLst>
      <p:ext uri="{BB962C8B-B14F-4D97-AF65-F5344CB8AC3E}">
        <p14:creationId xmlns:p14="http://schemas.microsoft.com/office/powerpoint/2010/main" val="10638175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dirty="0"/>
              <a:t>Where do we put the most inexperienced operators?</a:t>
            </a:r>
          </a:p>
          <a:p>
            <a:r>
              <a:rPr lang="en-US" altLang="en-US" dirty="0"/>
              <a:t>- These cranes are the least forgiving</a:t>
            </a:r>
          </a:p>
          <a:p>
            <a:r>
              <a:rPr lang="en-US" altLang="en-US" dirty="0"/>
              <a:t>- Most likely accidents will be with power lines</a:t>
            </a:r>
          </a:p>
          <a:p>
            <a:pPr marL="164784" indent="-164784">
              <a:buFontTx/>
              <a:buChar char="-"/>
            </a:pPr>
            <a:r>
              <a:rPr lang="en-US" altLang="en-US" dirty="0"/>
              <a:t>Lots of subs have these type of machines</a:t>
            </a:r>
          </a:p>
          <a:p>
            <a:pPr marL="164784" indent="-164784">
              <a:buFontTx/>
              <a:buChar char="-"/>
            </a:pPr>
            <a:endParaRPr lang="en-US" altLang="en-US" dirty="0"/>
          </a:p>
          <a:p>
            <a:r>
              <a:rPr lang="en-US" altLang="en-US" dirty="0"/>
              <a:t>Image:</a:t>
            </a:r>
            <a:r>
              <a:rPr lang="en-US" altLang="en-US" baseline="0" dirty="0"/>
              <a:t> TEEX</a:t>
            </a: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6</a:t>
            </a:fld>
            <a:endParaRPr lang="en-US"/>
          </a:p>
        </p:txBody>
      </p:sp>
    </p:spTree>
    <p:extLst>
      <p:ext uri="{BB962C8B-B14F-4D97-AF65-F5344CB8AC3E}">
        <p14:creationId xmlns:p14="http://schemas.microsoft.com/office/powerpoint/2010/main" val="3402316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Barge cranes are covered by other rules</a:t>
            </a:r>
          </a:p>
          <a:p>
            <a:endParaRPr lang="en-US" dirty="0"/>
          </a:p>
          <a:p>
            <a:r>
              <a:rPr lang="en-US" dirty="0"/>
              <a:t>Image: TEEX</a:t>
            </a:r>
          </a:p>
        </p:txBody>
      </p:sp>
      <p:sp>
        <p:nvSpPr>
          <p:cNvPr id="4" name="Slide Number Placeholder 3"/>
          <p:cNvSpPr>
            <a:spLocks noGrp="1"/>
          </p:cNvSpPr>
          <p:nvPr>
            <p:ph type="sldNum" sz="quarter" idx="5"/>
          </p:nvPr>
        </p:nvSpPr>
        <p:spPr/>
        <p:txBody>
          <a:bodyPr/>
          <a:lstStyle/>
          <a:p>
            <a:fld id="{B8AA386B-B6B5-42CE-ACEC-E6B690E940F8}" type="slidenum">
              <a:rPr lang="en-US" smtClean="0"/>
              <a:t>7</a:t>
            </a:fld>
            <a:endParaRPr lang="en-US"/>
          </a:p>
        </p:txBody>
      </p:sp>
    </p:spTree>
    <p:extLst>
      <p:ext uri="{BB962C8B-B14F-4D97-AF65-F5344CB8AC3E}">
        <p14:creationId xmlns:p14="http://schemas.microsoft.com/office/powerpoint/2010/main" val="504306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Bob Emmerich</a:t>
            </a:r>
          </a:p>
        </p:txBody>
      </p:sp>
      <p:sp>
        <p:nvSpPr>
          <p:cNvPr id="4" name="Slide Number Placeholder 3"/>
          <p:cNvSpPr>
            <a:spLocks noGrp="1"/>
          </p:cNvSpPr>
          <p:nvPr>
            <p:ph type="sldNum" sz="quarter" idx="5"/>
          </p:nvPr>
        </p:nvSpPr>
        <p:spPr/>
        <p:txBody>
          <a:bodyPr/>
          <a:lstStyle/>
          <a:p>
            <a:fld id="{B8AA386B-B6B5-42CE-ACEC-E6B690E940F8}" type="slidenum">
              <a:rPr lang="en-US" smtClean="0"/>
              <a:t>8</a:t>
            </a:fld>
            <a:endParaRPr lang="en-US"/>
          </a:p>
        </p:txBody>
      </p:sp>
    </p:spTree>
    <p:extLst>
      <p:ext uri="{BB962C8B-B14F-4D97-AF65-F5344CB8AC3E}">
        <p14:creationId xmlns:p14="http://schemas.microsoft.com/office/powerpoint/2010/main" val="2210233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also known as a “Shuttle Deck” or “Carry Deck”</a:t>
            </a:r>
          </a:p>
          <a:p>
            <a:endParaRPr lang="en-US" dirty="0"/>
          </a:p>
          <a:p>
            <a:r>
              <a:rPr lang="en-US" dirty="0"/>
              <a:t>Image: TEEX</a:t>
            </a:r>
          </a:p>
        </p:txBody>
      </p:sp>
      <p:sp>
        <p:nvSpPr>
          <p:cNvPr id="4" name="Slide Number Placeholder 3"/>
          <p:cNvSpPr>
            <a:spLocks noGrp="1"/>
          </p:cNvSpPr>
          <p:nvPr>
            <p:ph type="sldNum" sz="quarter" idx="5"/>
          </p:nvPr>
        </p:nvSpPr>
        <p:spPr/>
        <p:txBody>
          <a:bodyPr/>
          <a:lstStyle/>
          <a:p>
            <a:fld id="{B8AA386B-B6B5-42CE-ACEC-E6B690E940F8}" type="slidenum">
              <a:rPr lang="en-US" smtClean="0"/>
              <a:t>9</a:t>
            </a:fld>
            <a:endParaRPr lang="en-US"/>
          </a:p>
        </p:txBody>
      </p:sp>
    </p:spTree>
    <p:extLst>
      <p:ext uri="{BB962C8B-B14F-4D97-AF65-F5344CB8AC3E}">
        <p14:creationId xmlns:p14="http://schemas.microsoft.com/office/powerpoint/2010/main" val="41897443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29 CFR 1926 Subpart CC - Cranes and Derricks in Construction</a:t>
            </a:r>
            <a:br>
              <a:rPr lang="en-US" b="1" dirty="0">
                <a:effectLst/>
              </a:rPr>
            </a:br>
            <a:r>
              <a:rPr lang="en-US" b="1" dirty="0">
                <a:effectLst/>
              </a:rPr>
              <a:t>Mr. Paul Bolon, Mr. Garvin Branch and Mr. Bruce </a:t>
            </a:r>
            <a:r>
              <a:rPr lang="en-US" b="1" dirty="0" err="1">
                <a:effectLst/>
              </a:rPr>
              <a:t>Justh</a:t>
            </a:r>
            <a:r>
              <a:rPr lang="en-US" b="1" dirty="0">
                <a:effectLst/>
              </a:rPr>
              <a:t>.</a:t>
            </a:r>
            <a:br>
              <a:rPr lang="en-US" b="1" dirty="0">
                <a:effectLst/>
              </a:rPr>
            </a:br>
            <a:r>
              <a:rPr lang="en-US" b="1" dirty="0">
                <a:effectLst/>
              </a:rPr>
              <a:t>Directorate of Construction</a:t>
            </a:r>
          </a:p>
          <a:p>
            <a:endParaRPr lang="en-US" dirty="0">
              <a:effectLst/>
            </a:endParaRPr>
          </a:p>
          <a:p>
            <a:r>
              <a:rPr lang="en-US" dirty="0">
                <a:effectLst/>
              </a:rPr>
              <a:t>Chairman Stafford then directed attention to the second regulatory update issue which was minor revisions to the crane and derrick standard. Mr. Paul Bolon, Mr. Garvin Branch and Mr. Bruce </a:t>
            </a:r>
            <a:r>
              <a:rPr lang="en-US" dirty="0" err="1">
                <a:effectLst/>
              </a:rPr>
              <a:t>Justh</a:t>
            </a:r>
            <a:r>
              <a:rPr lang="en-US" dirty="0">
                <a:effectLst/>
              </a:rPr>
              <a:t>, Directorate of Construction came forward to facilitate the discussion. Mr. Bolon informed the attendees that it was not uncommon for OSHA to publish a notice, that is usually just a technical corrections, six months to two years after a final standard is published. Normally, it corrects grammar, bad references, misspellings and things like that. This time there are a few larger things to correct, so OSHA is calling this an "amendment to the final standard," rather than just being a technical correction. Mr. Bolon emphasized the point that OSHA will probably not do a Direct Final Rule, but do a normal proposal, have a comment period, and then have a Final Rule.</a:t>
            </a:r>
          </a:p>
          <a:p>
            <a:endParaRPr lang="en-US" b="1" dirty="0">
              <a:effectLst/>
            </a:endParaRPr>
          </a:p>
          <a:p>
            <a:r>
              <a:rPr lang="en-US" b="1" dirty="0">
                <a:effectLst/>
              </a:rPr>
              <a:t>Question</a:t>
            </a:r>
            <a:r>
              <a:rPr lang="en-US" dirty="0">
                <a:effectLst/>
              </a:rPr>
              <a:t>: Chairman Stafford - So that I understand clearly, what is the next step once OSHA gets the recommendation from ACCSH?</a:t>
            </a:r>
          </a:p>
          <a:p>
            <a:r>
              <a:rPr lang="en-US" b="1" dirty="0">
                <a:effectLst/>
              </a:rPr>
              <a:t>Answer</a:t>
            </a:r>
            <a:r>
              <a:rPr lang="en-US" dirty="0">
                <a:effectLst/>
              </a:rPr>
              <a:t>: Mr. Bolon - Publish a proposal with these amendments. </a:t>
            </a:r>
          </a:p>
          <a:p>
            <a:r>
              <a:rPr lang="en-US" dirty="0">
                <a:effectLst/>
              </a:rPr>
              <a:t>Mr. Bolon and team went on to facilitate the following discussion on the proposed amendments: </a:t>
            </a:r>
          </a:p>
          <a:p>
            <a:r>
              <a:rPr lang="en-US" dirty="0">
                <a:effectLst/>
              </a:rPr>
              <a:t>1926 Subpart O - Motor Vehicles, Mechanized Equipment, and Marine Operations</a:t>
            </a:r>
          </a:p>
          <a:p>
            <a:pPr lvl="1"/>
            <a:r>
              <a:rPr lang="en-US" dirty="0">
                <a:effectLst/>
              </a:rPr>
              <a:t>1926.600 - Equipment - We're substituting the word "equipment" for "crane. We tried to use the word "equipment" for crane throughout the regulatory text, because the standard covers a lot more equipment besides cranes.</a:t>
            </a:r>
          </a:p>
          <a:p>
            <a:pPr lvl="2"/>
            <a:r>
              <a:rPr lang="en-US" dirty="0">
                <a:effectLst/>
              </a:rPr>
              <a:t>(a)(6)(</a:t>
            </a:r>
            <a:r>
              <a:rPr lang="en-US" dirty="0" err="1">
                <a:effectLst/>
              </a:rPr>
              <a:t>i</a:t>
            </a:r>
            <a:r>
              <a:rPr lang="en-US" dirty="0">
                <a:effectLst/>
              </a:rPr>
              <a:t>) - Substitute "equipment" for "crane or load".</a:t>
            </a:r>
          </a:p>
          <a:p>
            <a:pPr lvl="2"/>
            <a:r>
              <a:rPr lang="en-US" dirty="0">
                <a:effectLst/>
              </a:rPr>
              <a:t>(a)(6)(ii) - Substitute "equipment" for "crane or load".</a:t>
            </a:r>
          </a:p>
          <a:p>
            <a:pPr lvl="2"/>
            <a:r>
              <a:rPr lang="en-US" dirty="0">
                <a:effectLst/>
              </a:rPr>
              <a:t>(a)(6)(v) - Substitute "equipment" for "cranes".</a:t>
            </a:r>
          </a:p>
          <a:p>
            <a:pPr lvl="2"/>
            <a:r>
              <a:rPr lang="en-US" dirty="0">
                <a:effectLst/>
              </a:rPr>
              <a:t>(a)(6)(vii) - Substitute "equipment" for "crane".</a:t>
            </a:r>
          </a:p>
          <a:p>
            <a:endParaRPr lang="en-US" dirty="0">
              <a:effectLst/>
            </a:endParaRPr>
          </a:p>
          <a:p>
            <a:r>
              <a:rPr lang="en-US" dirty="0">
                <a:effectLst/>
              </a:rPr>
              <a:t>1926 Subpart CC - Cranes &amp; Derricks in Construction</a:t>
            </a:r>
          </a:p>
          <a:p>
            <a:pPr lvl="1"/>
            <a:r>
              <a:rPr lang="en-US" dirty="0">
                <a:effectLst/>
              </a:rPr>
              <a:t>1926.1400 - Scope - The material delivery exclusion is intended to apply when certain material is moved from a truck crane directly to the building. It does not apply when material on the truck crane is placed directly on the ground because that is not a construction activity in the first place. However, as now written, the exclusion could be read to apply to material delivered to the ground. The amendment would avoid that potential misreading.</a:t>
            </a:r>
          </a:p>
          <a:p>
            <a:pPr lvl="2"/>
            <a:r>
              <a:rPr lang="en-US" dirty="0">
                <a:effectLst/>
              </a:rPr>
              <a:t>(c)(8) - Change paragraph to read: Powered industrial trucks (forklifts), unless equipped with a boom and hoist.</a:t>
            </a:r>
          </a:p>
          <a:p>
            <a:pPr lvl="2"/>
            <a:r>
              <a:rPr lang="en-US" dirty="0">
                <a:effectLst/>
              </a:rPr>
              <a:t>(c)(17)(iii) - Change paragraph to read: The exclusion in paragraph (c)(17)(ii) of this section does not apply when:</a:t>
            </a:r>
          </a:p>
          <a:p>
            <a:pPr lvl="2"/>
            <a:r>
              <a:rPr lang="en-US" dirty="0">
                <a:effectLst/>
              </a:rPr>
              <a:t>(c)(17)(iii)(D) - Change paragraph to read: The activity is not specifically excluded under §1400(c)(17)(ii).</a:t>
            </a:r>
          </a:p>
          <a:p>
            <a:endParaRPr lang="en-US" b="1" dirty="0">
              <a:effectLst/>
            </a:endParaRPr>
          </a:p>
          <a:p>
            <a:r>
              <a:rPr lang="en-US" b="1" dirty="0">
                <a:effectLst/>
              </a:rPr>
              <a:t>Question</a:t>
            </a:r>
            <a:r>
              <a:rPr lang="en-US" dirty="0">
                <a:effectLst/>
              </a:rPr>
              <a:t>: Mr. Pratt - Why don't we exclude forklifts completely from this standard?</a:t>
            </a:r>
          </a:p>
          <a:p>
            <a:r>
              <a:rPr lang="en-US" b="1" dirty="0">
                <a:effectLst/>
              </a:rPr>
              <a:t>Answer</a:t>
            </a:r>
            <a:r>
              <a:rPr lang="en-US" dirty="0">
                <a:effectLst/>
              </a:rPr>
              <a:t>: Mr. Bolon - That's what was proposed, and that was the draft text that came from the Advisory Committee. But we had comments in rulemaking that persuaded OSHA that if forklifts were modified with booms and winches and wire ropes that they take on the characteristics of cranes.</a:t>
            </a:r>
          </a:p>
          <a:p>
            <a:endParaRPr lang="en-US" b="1" dirty="0">
              <a:effectLst/>
            </a:endParaRPr>
          </a:p>
          <a:p>
            <a:r>
              <a:rPr lang="en-US" b="1" dirty="0">
                <a:effectLst/>
              </a:rPr>
              <a:t>Question</a:t>
            </a:r>
            <a:r>
              <a:rPr lang="en-US" dirty="0">
                <a:effectLst/>
              </a:rPr>
              <a:t>: Mr. Stafford - So this language was adopted based on comments you received during the rulemaking process, and you're not changing the intent. You're just trying to clarify what it means with respect to forklifts?</a:t>
            </a:r>
          </a:p>
          <a:p>
            <a:r>
              <a:rPr lang="en-US" b="1" dirty="0">
                <a:effectLst/>
              </a:rPr>
              <a:t>Answer</a:t>
            </a:r>
            <a:r>
              <a:rPr lang="en-US" dirty="0">
                <a:effectLst/>
              </a:rPr>
              <a:t>: Mr. Bolon - We're trying to eliminate any confusion. If you are using a hook under the forks, a sling or chain, and this is fairly common, that you're not under the standard. Only if you add a boom and a hoist.</a:t>
            </a:r>
          </a:p>
          <a:p>
            <a:endParaRPr lang="en-US" b="1" dirty="0">
              <a:effectLst/>
            </a:endParaRPr>
          </a:p>
          <a:p>
            <a:r>
              <a:rPr lang="en-US" b="1" dirty="0">
                <a:effectLst/>
              </a:rPr>
              <a:t>Question</a:t>
            </a:r>
            <a:r>
              <a:rPr lang="en-US" dirty="0">
                <a:effectLst/>
              </a:rPr>
              <a:t>: Mr. Stribling - Unless equipped with a boom and hoist, so it takes two specific additions to that forklift to be considered under the crane standard?</a:t>
            </a:r>
          </a:p>
          <a:p>
            <a:r>
              <a:rPr lang="en-US" b="1" dirty="0">
                <a:effectLst/>
              </a:rPr>
              <a:t>Answer</a:t>
            </a:r>
            <a:r>
              <a:rPr lang="en-US" dirty="0">
                <a:effectLst/>
              </a:rPr>
              <a:t>: Mr. Bolon - That's right. The "and" is very important, just like the winch or hook caught us because it could just be a hook and suddenly you're a crane, and that wasn't our intent.</a:t>
            </a:r>
          </a:p>
        </p:txBody>
      </p:sp>
      <p:sp>
        <p:nvSpPr>
          <p:cNvPr id="4" name="Slide Number Placeholder 3"/>
          <p:cNvSpPr>
            <a:spLocks noGrp="1"/>
          </p:cNvSpPr>
          <p:nvPr>
            <p:ph type="sldNum" sz="quarter" idx="5"/>
          </p:nvPr>
        </p:nvSpPr>
        <p:spPr/>
        <p:txBody>
          <a:bodyPr/>
          <a:lstStyle/>
          <a:p>
            <a:fld id="{B8AA386B-B6B5-42CE-ACEC-E6B690E940F8}" type="slidenum">
              <a:rPr lang="en-US" smtClean="0"/>
              <a:t>10</a:t>
            </a:fld>
            <a:endParaRPr lang="en-US"/>
          </a:p>
        </p:txBody>
      </p:sp>
    </p:spTree>
    <p:extLst>
      <p:ext uri="{BB962C8B-B14F-4D97-AF65-F5344CB8AC3E}">
        <p14:creationId xmlns:p14="http://schemas.microsoft.com/office/powerpoint/2010/main" val="2913008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ffectLst/>
            </a:endParaRPr>
          </a:p>
        </p:txBody>
      </p:sp>
      <p:sp>
        <p:nvSpPr>
          <p:cNvPr id="4" name="Slide Number Placeholder 3"/>
          <p:cNvSpPr>
            <a:spLocks noGrp="1"/>
          </p:cNvSpPr>
          <p:nvPr>
            <p:ph type="sldNum" sz="quarter" idx="5"/>
          </p:nvPr>
        </p:nvSpPr>
        <p:spPr/>
        <p:txBody>
          <a:bodyPr/>
          <a:lstStyle/>
          <a:p>
            <a:fld id="{B8AA386B-B6B5-42CE-ACEC-E6B690E940F8}" type="slidenum">
              <a:rPr lang="en-US" smtClean="0"/>
              <a:t>11</a:t>
            </a:fld>
            <a:endParaRPr lang="en-US"/>
          </a:p>
        </p:txBody>
      </p:sp>
    </p:spTree>
    <p:extLst>
      <p:ext uri="{BB962C8B-B14F-4D97-AF65-F5344CB8AC3E}">
        <p14:creationId xmlns:p14="http://schemas.microsoft.com/office/powerpoint/2010/main" val="27613386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endParaRPr lang="en-US" dirty="0"/>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5.png"/><Relationship Id="rId4"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3.jpeg"/></Relationships>
</file>

<file path=ppt/slides/_rels/slide2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11239058" cy="914400"/>
          </a:xfrm>
        </p:spPr>
        <p:txBody>
          <a:bodyPr>
            <a:normAutofit fontScale="70000" lnSpcReduction="20000"/>
          </a:bodyPr>
          <a:lstStyle/>
          <a:p>
            <a:r>
              <a:rPr lang="en-US" sz="6000" dirty="0">
                <a:latin typeface="Nunito Light" pitchFamily="2" charset="77"/>
              </a:rPr>
              <a:t>Types, Components, &amp; Crane Functionality</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solidFill>
                  <a:schemeClr val="tx1"/>
                </a:solidFill>
              </a:rPr>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Multi-Purpose Machine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grpSp>
        <p:nvGrpSpPr>
          <p:cNvPr id="12" name="Group 11">
            <a:extLst>
              <a:ext uri="{FF2B5EF4-FFF2-40B4-BE49-F238E27FC236}">
                <a16:creationId xmlns:a16="http://schemas.microsoft.com/office/drawing/2014/main" id="{25344352-B080-4893-96D6-7397C4D268E0}"/>
              </a:ext>
            </a:extLst>
          </p:cNvPr>
          <p:cNvGrpSpPr/>
          <p:nvPr/>
        </p:nvGrpSpPr>
        <p:grpSpPr>
          <a:xfrm>
            <a:off x="540900" y="1473331"/>
            <a:ext cx="5460050" cy="3187716"/>
            <a:chOff x="1611494" y="1630680"/>
            <a:chExt cx="5950756" cy="3960979"/>
          </a:xfrm>
        </p:grpSpPr>
        <p:pic>
          <p:nvPicPr>
            <p:cNvPr id="13" name="Picture 2">
              <a:extLst>
                <a:ext uri="{FF2B5EF4-FFF2-40B4-BE49-F238E27FC236}">
                  <a16:creationId xmlns:a16="http://schemas.microsoft.com/office/drawing/2014/main" id="{7144D458-E812-4C30-9FD5-5CD87C17DB6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611494" y="1630680"/>
              <a:ext cx="5921012" cy="3931920"/>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6A4A2278-D9DE-441E-AA2C-52DF3B66F87F}"/>
                </a:ext>
              </a:extLst>
            </p:cNvPr>
            <p:cNvSpPr txBox="1"/>
            <p:nvPr/>
          </p:nvSpPr>
          <p:spPr>
            <a:xfrm>
              <a:off x="2408458" y="5250263"/>
              <a:ext cx="5153792" cy="341396"/>
            </a:xfrm>
            <a:prstGeom prst="rect">
              <a:avLst/>
            </a:prstGeom>
            <a:noFill/>
          </p:spPr>
          <p:txBody>
            <a:bodyPr wrap="square" rtlCol="0">
              <a:spAutoFit/>
            </a:bodyPr>
            <a:lstStyle/>
            <a:p>
              <a:pPr algn="r"/>
              <a:r>
                <a:rPr lang="en-US" sz="900" b="1" dirty="0">
                  <a:solidFill>
                    <a:schemeClr val="bg1"/>
                  </a:solidFill>
                </a:rPr>
                <a:t>Image courtesy of  SP Holding Group, UK. Used with permission.</a:t>
              </a:r>
            </a:p>
          </p:txBody>
        </p:sp>
      </p:grpSp>
      <p:pic>
        <p:nvPicPr>
          <p:cNvPr id="17" name="Picture 2" descr="C:\Users\Jim Goss\Documents\OTI\#2055 Course\Cranes\Boom and Winch attachment.jpg">
            <a:extLst>
              <a:ext uri="{FF2B5EF4-FFF2-40B4-BE49-F238E27FC236}">
                <a16:creationId xmlns:a16="http://schemas.microsoft.com/office/drawing/2014/main" id="{D7981DA4-FC28-457B-A967-A2E9CAF4F7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3063" y="2495182"/>
            <a:ext cx="5424533" cy="3307641"/>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a:extLst>
              <a:ext uri="{FF2B5EF4-FFF2-40B4-BE49-F238E27FC236}">
                <a16:creationId xmlns:a16="http://schemas.microsoft.com/office/drawing/2014/main" id="{FE22C6D8-602B-4FBE-97BC-EDBACE086237}"/>
              </a:ext>
            </a:extLst>
          </p:cNvPr>
          <p:cNvSpPr/>
          <p:nvPr/>
        </p:nvSpPr>
        <p:spPr>
          <a:xfrm>
            <a:off x="781888" y="4866511"/>
            <a:ext cx="5335075" cy="923330"/>
          </a:xfrm>
          <a:prstGeom prst="rect">
            <a:avLst/>
          </a:prstGeom>
        </p:spPr>
        <p:txBody>
          <a:bodyPr wrap="square">
            <a:spAutoFit/>
          </a:bodyPr>
          <a:lstStyle/>
          <a:p>
            <a:r>
              <a:rPr lang="en-US" altLang="en-US" dirty="0">
                <a:latin typeface="Nunito" panose="00000500000000000000" pitchFamily="2" charset="0"/>
              </a:rPr>
              <a:t>Can Function as a Forklift or can also have a winch and hook to function like a crane.  The machine also has the ability to swing like a crane.</a:t>
            </a:r>
            <a:endParaRPr lang="en-US" dirty="0">
              <a:latin typeface="Nunito" panose="00000500000000000000" pitchFamily="2" charset="0"/>
            </a:endParaRPr>
          </a:p>
        </p:txBody>
      </p:sp>
    </p:spTree>
    <p:extLst>
      <p:ext uri="{BB962C8B-B14F-4D97-AF65-F5344CB8AC3E}">
        <p14:creationId xmlns:p14="http://schemas.microsoft.com/office/powerpoint/2010/main" val="451948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What about this one?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8" name="11290883_1607243979545786_1390844732_n">
            <a:hlinkClick r:id="" action="ppaction://media"/>
            <a:extLst>
              <a:ext uri="{FF2B5EF4-FFF2-40B4-BE49-F238E27FC236}">
                <a16:creationId xmlns:a16="http://schemas.microsoft.com/office/drawing/2014/main" id="{CB7F301F-C3B4-4336-868A-64F80C18EF92}"/>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30878" y="1298411"/>
            <a:ext cx="5215553" cy="3912008"/>
          </a:xfrm>
          <a:prstGeom prst="rect">
            <a:avLst/>
          </a:prstGeom>
        </p:spPr>
      </p:pic>
      <p:sp>
        <p:nvSpPr>
          <p:cNvPr id="10" name="Rectangle 9">
            <a:extLst>
              <a:ext uri="{FF2B5EF4-FFF2-40B4-BE49-F238E27FC236}">
                <a16:creationId xmlns:a16="http://schemas.microsoft.com/office/drawing/2014/main" id="{71668BC8-D223-4DA4-9502-496405B8F2BA}"/>
              </a:ext>
            </a:extLst>
          </p:cNvPr>
          <p:cNvSpPr/>
          <p:nvPr/>
        </p:nvSpPr>
        <p:spPr>
          <a:xfrm>
            <a:off x="2484274" y="5498299"/>
            <a:ext cx="7223452" cy="738664"/>
          </a:xfrm>
          <a:prstGeom prst="rect">
            <a:avLst/>
          </a:prstGeom>
        </p:spPr>
        <p:txBody>
          <a:bodyPr wrap="none">
            <a:spAutoFit/>
          </a:bodyPr>
          <a:lstStyle/>
          <a:p>
            <a:r>
              <a:rPr lang="en-US" altLang="en-US" dirty="0">
                <a:latin typeface="Nunito" panose="00000500000000000000" pitchFamily="2" charset="0"/>
              </a:rPr>
              <a:t>Video of a Homemade Mobile Lifting Device</a:t>
            </a:r>
          </a:p>
          <a:p>
            <a:r>
              <a:rPr lang="en-US" sz="2400" b="1" dirty="0">
                <a:latin typeface="Nunito" panose="00000500000000000000" pitchFamily="2" charset="0"/>
              </a:rPr>
              <a:t>Obviously- This is totally unacceptable as a Crane</a:t>
            </a:r>
          </a:p>
        </p:txBody>
      </p:sp>
    </p:spTree>
    <p:extLst>
      <p:ext uri="{BB962C8B-B14F-4D97-AF65-F5344CB8AC3E}">
        <p14:creationId xmlns:p14="http://schemas.microsoft.com/office/powerpoint/2010/main" val="1234861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5704"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8"/>
                                        </p:tgtEl>
                                      </p:cBhvr>
                                    </p:cmd>
                                  </p:childTnLst>
                                </p:cTn>
                              </p:par>
                            </p:childTnLst>
                          </p:cTn>
                        </p:par>
                      </p:childTnLst>
                    </p:cTn>
                  </p:par>
                </p:childTnLst>
              </p:cTn>
              <p:nextCondLst>
                <p:cond evt="onClick" delay="0">
                  <p:tgtEl>
                    <p:spTgt spid="18"/>
                  </p:tgtEl>
                </p:cond>
              </p:nextCondLst>
            </p:seq>
            <p:video>
              <p:cMediaNode vol="80000">
                <p:cTn id="12" fill="hold" display="0">
                  <p:stCondLst>
                    <p:cond delay="indefinite"/>
                  </p:stCondLst>
                </p:cTn>
                <p:tgtEl>
                  <p:spTgt spid="18"/>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Truss Boom Crawler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0" name="Picture 3">
            <a:extLst>
              <a:ext uri="{FF2B5EF4-FFF2-40B4-BE49-F238E27FC236}">
                <a16:creationId xmlns:a16="http://schemas.microsoft.com/office/drawing/2014/main" id="{F2BCA863-7C2B-42E2-BD4E-C6698EA927D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683577" y="1225615"/>
            <a:ext cx="5713974" cy="500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FFFF"/>
                </a:solidFill>
                <a:miter lim="800000"/>
                <a:headEnd/>
                <a:tailEnd/>
              </a14:hiddenLine>
            </a:ext>
          </a:extLst>
        </p:spPr>
      </p:pic>
      <p:sp>
        <p:nvSpPr>
          <p:cNvPr id="12" name="TextBox 11">
            <a:extLst>
              <a:ext uri="{FF2B5EF4-FFF2-40B4-BE49-F238E27FC236}">
                <a16:creationId xmlns:a16="http://schemas.microsoft.com/office/drawing/2014/main" id="{4559B825-C7E1-4204-ADAC-D086063E453C}"/>
              </a:ext>
            </a:extLst>
          </p:cNvPr>
          <p:cNvSpPr txBox="1"/>
          <p:nvPr/>
        </p:nvSpPr>
        <p:spPr>
          <a:xfrm>
            <a:off x="8415079" y="5822542"/>
            <a:ext cx="2587701" cy="230832"/>
          </a:xfrm>
          <a:prstGeom prst="rect">
            <a:avLst/>
          </a:prstGeom>
          <a:noFill/>
          <a:ln>
            <a:noFill/>
          </a:ln>
        </p:spPr>
        <p:txBody>
          <a:bodyPr wrap="square" rtlCol="0">
            <a:spAutoFit/>
          </a:bodyPr>
          <a:lstStyle/>
          <a:p>
            <a:pPr algn="r"/>
            <a:r>
              <a:rPr lang="en-US" sz="900" b="1" dirty="0"/>
              <a:t>Image courtesy TEEX. Used with permission.</a:t>
            </a:r>
          </a:p>
        </p:txBody>
      </p:sp>
    </p:spTree>
    <p:extLst>
      <p:ext uri="{BB962C8B-B14F-4D97-AF65-F5344CB8AC3E}">
        <p14:creationId xmlns:p14="http://schemas.microsoft.com/office/powerpoint/2010/main" val="7687507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Truss Boom Truck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3" name="Content Placeholder 3">
            <a:extLst>
              <a:ext uri="{FF2B5EF4-FFF2-40B4-BE49-F238E27FC236}">
                <a16:creationId xmlns:a16="http://schemas.microsoft.com/office/drawing/2014/main" id="{FC9CA886-59AB-4B76-91D1-2F08EC9473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3408" y="1419259"/>
            <a:ext cx="9495977" cy="4323205"/>
          </a:xfrm>
          <a:prstGeom prst="rect">
            <a:avLst/>
          </a:prstGeom>
        </p:spPr>
      </p:pic>
      <p:sp>
        <p:nvSpPr>
          <p:cNvPr id="16" name="TextBox 15">
            <a:extLst>
              <a:ext uri="{FF2B5EF4-FFF2-40B4-BE49-F238E27FC236}">
                <a16:creationId xmlns:a16="http://schemas.microsoft.com/office/drawing/2014/main" id="{CD83AD42-E19D-4745-B517-7E4F79AFFB43}"/>
              </a:ext>
            </a:extLst>
          </p:cNvPr>
          <p:cNvSpPr txBox="1"/>
          <p:nvPr/>
        </p:nvSpPr>
        <p:spPr>
          <a:xfrm>
            <a:off x="8162027" y="5836836"/>
            <a:ext cx="2360187" cy="230832"/>
          </a:xfrm>
          <a:prstGeom prst="rect">
            <a:avLst/>
          </a:prstGeom>
          <a:noFill/>
          <a:ln>
            <a:noFill/>
          </a:ln>
        </p:spPr>
        <p:txBody>
          <a:bodyPr wrap="square" rtlCol="0">
            <a:spAutoFit/>
          </a:bodyPr>
          <a:lstStyle/>
          <a:p>
            <a:pPr algn="r"/>
            <a:r>
              <a:rPr lang="en-US" sz="900" b="1" dirty="0"/>
              <a:t>Image courtesy TEEX. Used with permission.</a:t>
            </a:r>
          </a:p>
        </p:txBody>
      </p:sp>
    </p:spTree>
    <p:extLst>
      <p:ext uri="{BB962C8B-B14F-4D97-AF65-F5344CB8AC3E}">
        <p14:creationId xmlns:p14="http://schemas.microsoft.com/office/powerpoint/2010/main" val="211860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Hydraulic Boom Truck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0" name="Content Placeholder 6">
            <a:extLst>
              <a:ext uri="{FF2B5EF4-FFF2-40B4-BE49-F238E27FC236}">
                <a16:creationId xmlns:a16="http://schemas.microsoft.com/office/drawing/2014/main" id="{30435051-CD90-4576-AAAA-6B58EB5FE7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8504" y="1289123"/>
            <a:ext cx="4445786" cy="4883077"/>
          </a:xfrm>
          <a:prstGeom prst="rect">
            <a:avLst/>
          </a:prstGeom>
        </p:spPr>
      </p:pic>
      <p:sp>
        <p:nvSpPr>
          <p:cNvPr id="12" name="TextBox 11">
            <a:extLst>
              <a:ext uri="{FF2B5EF4-FFF2-40B4-BE49-F238E27FC236}">
                <a16:creationId xmlns:a16="http://schemas.microsoft.com/office/drawing/2014/main" id="{3559905C-8425-4A12-B21D-6BEFDA358274}"/>
              </a:ext>
            </a:extLst>
          </p:cNvPr>
          <p:cNvSpPr txBox="1"/>
          <p:nvPr/>
        </p:nvSpPr>
        <p:spPr>
          <a:xfrm>
            <a:off x="8162027"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spTree>
    <p:extLst>
      <p:ext uri="{BB962C8B-B14F-4D97-AF65-F5344CB8AC3E}">
        <p14:creationId xmlns:p14="http://schemas.microsoft.com/office/powerpoint/2010/main" val="23692264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Mobile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TextBox 11">
            <a:extLst>
              <a:ext uri="{FF2B5EF4-FFF2-40B4-BE49-F238E27FC236}">
                <a16:creationId xmlns:a16="http://schemas.microsoft.com/office/drawing/2014/main" id="{3559905C-8425-4A12-B21D-6BEFDA358274}"/>
              </a:ext>
            </a:extLst>
          </p:cNvPr>
          <p:cNvSpPr txBox="1"/>
          <p:nvPr/>
        </p:nvSpPr>
        <p:spPr>
          <a:xfrm>
            <a:off x="8686684"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pic>
        <p:nvPicPr>
          <p:cNvPr id="13" name="Picture 12">
            <a:extLst>
              <a:ext uri="{FF2B5EF4-FFF2-40B4-BE49-F238E27FC236}">
                <a16:creationId xmlns:a16="http://schemas.microsoft.com/office/drawing/2014/main" id="{B55EC4C7-C547-4E3D-86B3-4F3BBC4EEB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8936" y="1173428"/>
            <a:ext cx="6928260" cy="5109071"/>
          </a:xfrm>
          <a:prstGeom prst="rect">
            <a:avLst/>
          </a:prstGeom>
        </p:spPr>
      </p:pic>
    </p:spTree>
    <p:extLst>
      <p:ext uri="{BB962C8B-B14F-4D97-AF65-F5344CB8AC3E}">
        <p14:creationId xmlns:p14="http://schemas.microsoft.com/office/powerpoint/2010/main" val="3858085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Tower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6" name="Picture 15">
            <a:extLst>
              <a:ext uri="{FF2B5EF4-FFF2-40B4-BE49-F238E27FC236}">
                <a16:creationId xmlns:a16="http://schemas.microsoft.com/office/drawing/2014/main" id="{2C126FB2-8F98-49AE-BA86-2AA431589564}"/>
              </a:ext>
            </a:extLst>
          </p:cNvPr>
          <p:cNvPicPr>
            <a:picLocks noChangeAspect="1"/>
          </p:cNvPicPr>
          <p:nvPr/>
        </p:nvPicPr>
        <p:blipFill>
          <a:blip r:embed="rId3"/>
          <a:stretch>
            <a:fillRect/>
          </a:stretch>
        </p:blipFill>
        <p:spPr>
          <a:xfrm>
            <a:off x="2513774" y="1201744"/>
            <a:ext cx="7164452" cy="5048921"/>
          </a:xfrm>
          <a:prstGeom prst="rect">
            <a:avLst/>
          </a:prstGeom>
        </p:spPr>
      </p:pic>
    </p:spTree>
    <p:extLst>
      <p:ext uri="{BB962C8B-B14F-4D97-AF65-F5344CB8AC3E}">
        <p14:creationId xmlns:p14="http://schemas.microsoft.com/office/powerpoint/2010/main" val="353865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Booms &amp; Jibs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0" name="Content Placeholder 6">
            <a:extLst>
              <a:ext uri="{FF2B5EF4-FFF2-40B4-BE49-F238E27FC236}">
                <a16:creationId xmlns:a16="http://schemas.microsoft.com/office/drawing/2014/main" id="{892DE462-5FCD-4CB1-97A2-B21852C895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9025" y="1446652"/>
            <a:ext cx="7033953" cy="4472334"/>
          </a:xfrm>
          <a:prstGeom prst="rect">
            <a:avLst/>
          </a:prstGeom>
        </p:spPr>
      </p:pic>
      <p:sp>
        <p:nvSpPr>
          <p:cNvPr id="12" name="TextBox 11">
            <a:extLst>
              <a:ext uri="{FF2B5EF4-FFF2-40B4-BE49-F238E27FC236}">
                <a16:creationId xmlns:a16="http://schemas.microsoft.com/office/drawing/2014/main" id="{D0835FE6-50DF-49C2-8CAB-D5AE6FE54B11}"/>
              </a:ext>
            </a:extLst>
          </p:cNvPr>
          <p:cNvSpPr txBox="1"/>
          <p:nvPr/>
        </p:nvSpPr>
        <p:spPr>
          <a:xfrm>
            <a:off x="8686684"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spTree>
    <p:extLst>
      <p:ext uri="{BB962C8B-B14F-4D97-AF65-F5344CB8AC3E}">
        <p14:creationId xmlns:p14="http://schemas.microsoft.com/office/powerpoint/2010/main" val="1933580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dirty="0"/>
              <a:t>Listed operational aids such as anti-two blocks are required on all equipment, unless otherwise specified.</a:t>
            </a:r>
          </a:p>
          <a:p>
            <a:pPr>
              <a:lnSpc>
                <a:spcPct val="100000"/>
              </a:lnSpc>
              <a:spcBef>
                <a:spcPts val="600"/>
              </a:spcBef>
            </a:pPr>
            <a:r>
              <a:rPr lang="en-US" altLang="en-US" sz="2400" dirty="0"/>
              <a:t>Operations shall not begin unless the listed operational aids are in proper working order, except where the employer meets the specified temporary alternative measures.</a:t>
            </a:r>
          </a:p>
          <a:p>
            <a:pPr>
              <a:lnSpc>
                <a:spcPct val="100000"/>
              </a:lnSpc>
              <a:spcBef>
                <a:spcPts val="600"/>
              </a:spcBef>
            </a:pPr>
            <a:r>
              <a:rPr lang="en-US" altLang="en-US" sz="2400" dirty="0"/>
              <a:t>If a listed operational aid stops working properly during operations, the operator shall safely stop operations until the temporary alternative measures are implemented or the device is again working properly.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1926.1416 Operational aids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Tree>
    <p:extLst>
      <p:ext uri="{BB962C8B-B14F-4D97-AF65-F5344CB8AC3E}">
        <p14:creationId xmlns:p14="http://schemas.microsoft.com/office/powerpoint/2010/main" val="4254932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662530" cy="4519747"/>
          </a:xfrm>
        </p:spPr>
        <p:txBody>
          <a:bodyPr>
            <a:normAutofit/>
          </a:bodyPr>
          <a:lstStyle/>
          <a:p>
            <a:pPr marL="1198563" indent="-284163">
              <a:lnSpc>
                <a:spcPct val="100000"/>
              </a:lnSpc>
              <a:spcBef>
                <a:spcPts val="600"/>
              </a:spcBef>
            </a:pPr>
            <a:r>
              <a:rPr lang="en-US" altLang="en-US" sz="2400" dirty="0"/>
              <a:t>Boom hoist limiting device. </a:t>
            </a:r>
          </a:p>
          <a:p>
            <a:pPr marL="1198563" indent="-284163">
              <a:lnSpc>
                <a:spcPct val="100000"/>
              </a:lnSpc>
              <a:spcBef>
                <a:spcPts val="600"/>
              </a:spcBef>
            </a:pPr>
            <a:r>
              <a:rPr lang="en-US" altLang="en-US" sz="2400" dirty="0"/>
              <a:t>Luffing jib limiting device</a:t>
            </a:r>
          </a:p>
          <a:p>
            <a:pPr marL="1198563" indent="-284163">
              <a:lnSpc>
                <a:spcPct val="100000"/>
              </a:lnSpc>
              <a:spcBef>
                <a:spcPts val="600"/>
              </a:spcBef>
            </a:pPr>
            <a:r>
              <a:rPr lang="en-US" altLang="en-US" sz="2400" dirty="0"/>
              <a:t>Anti two-blocking device.</a:t>
            </a:r>
          </a:p>
          <a:p>
            <a:pPr marL="914400" indent="0">
              <a:lnSpc>
                <a:spcPct val="100000"/>
              </a:lnSpc>
              <a:spcBef>
                <a:spcPts val="600"/>
              </a:spcBef>
              <a:buNone/>
            </a:pPr>
            <a:endParaRPr lang="en-US" altLang="en-US" sz="1200" dirty="0"/>
          </a:p>
          <a:p>
            <a:pPr>
              <a:lnSpc>
                <a:spcPct val="100000"/>
              </a:lnSpc>
              <a:spcBef>
                <a:spcPts val="600"/>
              </a:spcBef>
            </a:pPr>
            <a:r>
              <a:rPr lang="en-US" altLang="en-US" sz="2800" b="1" dirty="0"/>
              <a:t>Alternative measures OK if not working. </a:t>
            </a:r>
          </a:p>
          <a:p>
            <a:pPr marL="0" indent="0">
              <a:lnSpc>
                <a:spcPct val="100000"/>
              </a:lnSpc>
              <a:spcBef>
                <a:spcPts val="600"/>
              </a:spcBef>
              <a:buNone/>
            </a:pPr>
            <a:endParaRPr lang="en-US" altLang="en-US" sz="1200" b="1" dirty="0"/>
          </a:p>
          <a:p>
            <a:pPr>
              <a:lnSpc>
                <a:spcPct val="100000"/>
              </a:lnSpc>
              <a:spcBef>
                <a:spcPts val="600"/>
              </a:spcBef>
            </a:pPr>
            <a:r>
              <a:rPr lang="en-US" altLang="en-US" sz="2800" b="1" dirty="0"/>
              <a:t>Must be repaired in 7 calendar days.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dirty="0"/>
              <a:t>1926.1416 (d) Category I Operational Aides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6" name="Picture 7" descr="100_2425">
            <a:extLst>
              <a:ext uri="{FF2B5EF4-FFF2-40B4-BE49-F238E27FC236}">
                <a16:creationId xmlns:a16="http://schemas.microsoft.com/office/drawing/2014/main" id="{9378E657-831E-4E7C-AF9C-BB6C06FC5B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658" t="6505" r="19513" b="11382"/>
          <a:stretch>
            <a:fillRect/>
          </a:stretch>
        </p:blipFill>
        <p:spPr>
          <a:xfrm>
            <a:off x="7467600" y="1622188"/>
            <a:ext cx="4075985" cy="428853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888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b="1" dirty="0"/>
              <a:t>Learn about:</a:t>
            </a:r>
          </a:p>
          <a:p>
            <a:pPr>
              <a:lnSpc>
                <a:spcPct val="100000"/>
              </a:lnSpc>
              <a:spcBef>
                <a:spcPts val="600"/>
              </a:spcBef>
            </a:pPr>
            <a:r>
              <a:rPr lang="en-US" altLang="en-US" sz="2400" dirty="0"/>
              <a:t>Various types of cranes</a:t>
            </a:r>
          </a:p>
          <a:p>
            <a:pPr>
              <a:lnSpc>
                <a:spcPct val="100000"/>
              </a:lnSpc>
              <a:spcBef>
                <a:spcPts val="600"/>
              </a:spcBef>
            </a:pPr>
            <a:r>
              <a:rPr lang="en-US" altLang="en-US" sz="2400" dirty="0"/>
              <a:t>Boom types and configurations</a:t>
            </a:r>
          </a:p>
          <a:p>
            <a:pPr>
              <a:lnSpc>
                <a:spcPct val="100000"/>
              </a:lnSpc>
              <a:spcBef>
                <a:spcPts val="600"/>
              </a:spcBef>
            </a:pPr>
            <a:r>
              <a:rPr lang="en-US" altLang="en-US" sz="2400" dirty="0"/>
              <a:t>Crane operational aides</a:t>
            </a:r>
          </a:p>
          <a:p>
            <a:pPr>
              <a:lnSpc>
                <a:spcPct val="100000"/>
              </a:lnSpc>
              <a:spcBef>
                <a:spcPts val="600"/>
              </a:spcBef>
            </a:pPr>
            <a:r>
              <a:rPr lang="en-US" altLang="en-US" sz="2400" dirty="0"/>
              <a:t>Principles of crane leverage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dirty="0"/>
              <a:t>Examples of Temporary Alternative Measures </a:t>
            </a:r>
            <a:r>
              <a:rPr lang="en-US" altLang="en-US" sz="2400"/>
              <a:t>for non-operating </a:t>
            </a:r>
            <a:r>
              <a:rPr lang="en-US" altLang="en-US" sz="2400" dirty="0"/>
              <a:t>Anti-Two Block Device: </a:t>
            </a:r>
          </a:p>
          <a:p>
            <a:pPr lvl="2">
              <a:lnSpc>
                <a:spcPct val="100000"/>
              </a:lnSpc>
              <a:spcBef>
                <a:spcPts val="600"/>
              </a:spcBef>
            </a:pPr>
            <a:r>
              <a:rPr lang="en-US" altLang="en-US" sz="2400" dirty="0"/>
              <a:t>Clearly mark the cable (so that it can easily be seen by the operator) at a point that will give the operator sufficient time to stop the hoist to prevent two-blocking, </a:t>
            </a:r>
          </a:p>
          <a:p>
            <a:pPr lvl="2">
              <a:lnSpc>
                <a:spcPct val="100000"/>
              </a:lnSpc>
              <a:spcBef>
                <a:spcPts val="600"/>
              </a:spcBef>
            </a:pPr>
            <a:r>
              <a:rPr lang="en-US" altLang="en-US" sz="2400" dirty="0"/>
              <a:t>and use a spotter when extending the boom.</a:t>
            </a:r>
          </a:p>
          <a:p>
            <a:pPr marL="0" indent="0">
              <a:lnSpc>
                <a:spcPct val="100000"/>
              </a:lnSpc>
              <a:spcBef>
                <a:spcPts val="600"/>
              </a:spcBef>
              <a:buNone/>
            </a:pPr>
            <a:endParaRPr lang="en-US" altLang="en-US" sz="2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Include Alternate Methods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Tree>
    <p:extLst>
      <p:ext uri="{BB962C8B-B14F-4D97-AF65-F5344CB8AC3E}">
        <p14:creationId xmlns:p14="http://schemas.microsoft.com/office/powerpoint/2010/main" val="520083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662530" cy="4519747"/>
          </a:xfrm>
        </p:spPr>
        <p:txBody>
          <a:bodyPr>
            <a:normAutofit fontScale="92500" lnSpcReduction="20000"/>
          </a:bodyPr>
          <a:lstStyle/>
          <a:p>
            <a:pPr marL="284163" indent="-284163">
              <a:lnSpc>
                <a:spcPct val="100000"/>
              </a:lnSpc>
              <a:spcBef>
                <a:spcPts val="600"/>
              </a:spcBef>
            </a:pPr>
            <a:r>
              <a:rPr lang="en-US" altLang="en-US" sz="2400" i="1" dirty="0"/>
              <a:t>Boom angle or radius indicator</a:t>
            </a:r>
          </a:p>
          <a:p>
            <a:pPr marL="284163" indent="-284163">
              <a:lnSpc>
                <a:spcPct val="100000"/>
              </a:lnSpc>
              <a:spcBef>
                <a:spcPts val="600"/>
              </a:spcBef>
            </a:pPr>
            <a:r>
              <a:rPr lang="en-US" altLang="en-US" sz="2400" dirty="0"/>
              <a:t>Jib angle indicator if the equipment has a luffing jib</a:t>
            </a:r>
          </a:p>
          <a:p>
            <a:pPr marL="284163" indent="-284163">
              <a:lnSpc>
                <a:spcPct val="100000"/>
              </a:lnSpc>
              <a:spcBef>
                <a:spcPts val="600"/>
              </a:spcBef>
            </a:pPr>
            <a:r>
              <a:rPr lang="en-US" altLang="en-US" sz="2400" dirty="0"/>
              <a:t>Boom length indicator if the equipment has a telescopic boom</a:t>
            </a:r>
          </a:p>
          <a:p>
            <a:pPr marL="284163" indent="-284163">
              <a:lnSpc>
                <a:spcPct val="100000"/>
              </a:lnSpc>
              <a:spcBef>
                <a:spcPts val="600"/>
              </a:spcBef>
            </a:pPr>
            <a:r>
              <a:rPr lang="en-US" altLang="en-US" sz="2400" i="1" dirty="0"/>
              <a:t>Load weighing and similar devices.</a:t>
            </a:r>
          </a:p>
          <a:p>
            <a:pPr marL="284163" indent="-284163">
              <a:lnSpc>
                <a:spcPct val="100000"/>
              </a:lnSpc>
              <a:spcBef>
                <a:spcPts val="600"/>
              </a:spcBef>
            </a:pPr>
            <a:r>
              <a:rPr lang="en-US" altLang="en-US" sz="2400" dirty="0"/>
              <a:t>Outrigger/stabilizer position sensor/monitor </a:t>
            </a:r>
            <a:endParaRPr lang="en-US" altLang="en-US" sz="1200" dirty="0"/>
          </a:p>
          <a:p>
            <a:pPr marL="0" indent="0">
              <a:lnSpc>
                <a:spcPct val="100000"/>
              </a:lnSpc>
              <a:spcBef>
                <a:spcPts val="600"/>
              </a:spcBef>
              <a:buNone/>
            </a:pPr>
            <a:endParaRPr lang="en-US" altLang="en-US" sz="1300" dirty="0"/>
          </a:p>
          <a:p>
            <a:pPr marL="0" indent="0">
              <a:lnSpc>
                <a:spcPct val="120000"/>
              </a:lnSpc>
              <a:spcBef>
                <a:spcPts val="0"/>
              </a:spcBef>
              <a:buNone/>
            </a:pPr>
            <a:r>
              <a:rPr lang="en-US" altLang="en-US" sz="2800" b="1" dirty="0"/>
              <a:t>Alternative Measures OK if not working.</a:t>
            </a:r>
          </a:p>
          <a:p>
            <a:pPr marL="0" indent="0">
              <a:lnSpc>
                <a:spcPct val="120000"/>
              </a:lnSpc>
              <a:spcBef>
                <a:spcPts val="0"/>
              </a:spcBef>
              <a:buNone/>
            </a:pPr>
            <a:r>
              <a:rPr lang="en-US" altLang="en-US" sz="2800" b="1" dirty="0"/>
              <a:t>Must be repaired in 30 calendar days.</a:t>
            </a:r>
          </a:p>
          <a:p>
            <a:pPr marL="0" indent="0">
              <a:lnSpc>
                <a:spcPct val="120000"/>
              </a:lnSpc>
              <a:spcBef>
                <a:spcPts val="0"/>
              </a:spcBef>
              <a:buNone/>
            </a:pPr>
            <a:r>
              <a:rPr lang="en-US" altLang="en-US" sz="2600" b="1" dirty="0">
                <a:solidFill>
                  <a:srgbClr val="FF0000"/>
                </a:solidFill>
              </a:rPr>
              <a:t>Exception: unless employer has documented it ordered parts then repaired within 7 calendar days of receipt.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altLang="en-US" dirty="0"/>
              <a:t>1926.1416 (e) </a:t>
            </a:r>
            <a:r>
              <a:rPr lang="en-US" dirty="0"/>
              <a:t>Category II Operational Aides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7" name="Picture 4">
            <a:extLst>
              <a:ext uri="{FF2B5EF4-FFF2-40B4-BE49-F238E27FC236}">
                <a16:creationId xmlns:a16="http://schemas.microsoft.com/office/drawing/2014/main" id="{A68CAA41-D3A8-4CE6-A3CD-15FE9A555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467599" y="2208509"/>
            <a:ext cx="3992707" cy="3142908"/>
          </a:xfrm>
          <a:prstGeom prst="rect">
            <a:avLst/>
          </a:prstGeom>
          <a:noFill/>
        </p:spPr>
      </p:pic>
    </p:spTree>
    <p:extLst>
      <p:ext uri="{BB962C8B-B14F-4D97-AF65-F5344CB8AC3E}">
        <p14:creationId xmlns:p14="http://schemas.microsoft.com/office/powerpoint/2010/main" val="6709744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b="1" dirty="0"/>
              <a:t>Boom Angle Indicator Temporary Alternative Measures: </a:t>
            </a:r>
          </a:p>
          <a:p>
            <a:pPr lvl="2">
              <a:lnSpc>
                <a:spcPct val="100000"/>
              </a:lnSpc>
              <a:spcBef>
                <a:spcPts val="600"/>
              </a:spcBef>
            </a:pPr>
            <a:r>
              <a:rPr lang="en-US" altLang="en-US" sz="2400" dirty="0"/>
              <a:t>Radii or boom angle must be determined by measuring the radii or boom angle with a measuring device.</a:t>
            </a:r>
          </a:p>
          <a:p>
            <a:pPr marL="914400" lvl="2" indent="0">
              <a:lnSpc>
                <a:spcPct val="100000"/>
              </a:lnSpc>
              <a:spcBef>
                <a:spcPts val="600"/>
              </a:spcBef>
              <a:buNone/>
            </a:pPr>
            <a:endParaRPr lang="en-US" altLang="en-US" sz="2400" dirty="0"/>
          </a:p>
          <a:p>
            <a:pPr>
              <a:lnSpc>
                <a:spcPct val="100000"/>
              </a:lnSpc>
              <a:spcBef>
                <a:spcPts val="600"/>
              </a:spcBef>
            </a:pPr>
            <a:r>
              <a:rPr lang="en-US" altLang="en-US" sz="2400" b="1" dirty="0"/>
              <a:t>Jib Angle Indicator Temporary Alternative Measures: </a:t>
            </a:r>
          </a:p>
          <a:p>
            <a:pPr lvl="2">
              <a:lnSpc>
                <a:spcPct val="100000"/>
              </a:lnSpc>
              <a:spcBef>
                <a:spcPts val="600"/>
              </a:spcBef>
            </a:pPr>
            <a:r>
              <a:rPr lang="en-US" altLang="en-US" sz="2400" dirty="0"/>
              <a:t>Radii or jib angle must be determined by ascertaining the main boom angle and then measuring the radii or jib angle with a measuring device.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0"/>
              </a:spcBef>
            </a:pPr>
            <a:r>
              <a:rPr lang="en-US" dirty="0"/>
              <a:t>Temporary Alternative Measures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Tree>
    <p:extLst>
      <p:ext uri="{BB962C8B-B14F-4D97-AF65-F5344CB8AC3E}">
        <p14:creationId xmlns:p14="http://schemas.microsoft.com/office/powerpoint/2010/main" val="1895682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135376" cy="4519747"/>
          </a:xfrm>
        </p:spPr>
        <p:txBody>
          <a:bodyPr>
            <a:normAutofit/>
          </a:bodyPr>
          <a:lstStyle/>
          <a:p>
            <a:pPr>
              <a:lnSpc>
                <a:spcPct val="110000"/>
              </a:lnSpc>
              <a:spcBef>
                <a:spcPts val="600"/>
              </a:spcBef>
            </a:pPr>
            <a:r>
              <a:rPr lang="en-US" sz="2400" dirty="0"/>
              <a:t>Must comply with all manufacturer procedures applicable to operation including use with attachments.</a:t>
            </a:r>
          </a:p>
          <a:p>
            <a:pPr marL="0" indent="0">
              <a:lnSpc>
                <a:spcPct val="110000"/>
              </a:lnSpc>
              <a:spcBef>
                <a:spcPts val="600"/>
              </a:spcBef>
              <a:buNone/>
            </a:pPr>
            <a:endParaRPr lang="en-US" sz="1200" dirty="0"/>
          </a:p>
          <a:p>
            <a:pPr>
              <a:lnSpc>
                <a:spcPct val="110000"/>
              </a:lnSpc>
              <a:spcBef>
                <a:spcPts val="600"/>
              </a:spcBef>
            </a:pPr>
            <a:r>
              <a:rPr lang="en-US" sz="2400" dirty="0"/>
              <a:t>Where the manufacturer procedures are unavailable, the employer shall develop and ensure compliance with all procedures necessary for the safe operation of the equipment and attachments.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1926.1417</a:t>
            </a:r>
            <a:r>
              <a:rPr lang="en-US" altLang="en-US" dirty="0"/>
              <a:t> (a) &amp; (b)</a:t>
            </a:r>
            <a:r>
              <a:rPr lang="en-US" dirty="0"/>
              <a:t> Operations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6" name="Picture 4">
            <a:extLst>
              <a:ext uri="{FF2B5EF4-FFF2-40B4-BE49-F238E27FC236}">
                <a16:creationId xmlns:a16="http://schemas.microsoft.com/office/drawing/2014/main" id="{9DF916CB-CFE4-417A-AFAD-212C2FC8E3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67"/>
          <a:stretch>
            <a:fillRect/>
          </a:stretch>
        </p:blipFill>
        <p:spPr>
          <a:xfrm>
            <a:off x="7137936" y="1717543"/>
            <a:ext cx="4764254" cy="4097826"/>
          </a:xfrm>
          <a:prstGeom prst="rect">
            <a:avLst/>
          </a:prstGeom>
          <a:noFill/>
        </p:spPr>
      </p:pic>
    </p:spTree>
    <p:extLst>
      <p:ext uri="{BB962C8B-B14F-4D97-AF65-F5344CB8AC3E}">
        <p14:creationId xmlns:p14="http://schemas.microsoft.com/office/powerpoint/2010/main" val="381158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Principle of Leverage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TextBox 11">
            <a:extLst>
              <a:ext uri="{FF2B5EF4-FFF2-40B4-BE49-F238E27FC236}">
                <a16:creationId xmlns:a16="http://schemas.microsoft.com/office/drawing/2014/main"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pic>
        <p:nvPicPr>
          <p:cNvPr id="13" name="Picture 2">
            <a:extLst>
              <a:ext uri="{FF2B5EF4-FFF2-40B4-BE49-F238E27FC236}">
                <a16:creationId xmlns:a16="http://schemas.microsoft.com/office/drawing/2014/main" id="{2107D517-DCDB-4896-859C-579443FAE3B9}"/>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97597" y="1551738"/>
            <a:ext cx="7682115" cy="3578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3">
            <a:extLst>
              <a:ext uri="{FF2B5EF4-FFF2-40B4-BE49-F238E27FC236}">
                <a16:creationId xmlns:a16="http://schemas.microsoft.com/office/drawing/2014/main" id="{BEA8C891-BC00-4483-B2AF-15742CD94F30}"/>
              </a:ext>
            </a:extLst>
          </p:cNvPr>
          <p:cNvSpPr txBox="1">
            <a:spLocks noChangeArrowheads="1"/>
          </p:cNvSpPr>
          <p:nvPr/>
        </p:nvSpPr>
        <p:spPr bwMode="auto">
          <a:xfrm>
            <a:off x="3262539" y="5280298"/>
            <a:ext cx="5665333"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3200" b="0" dirty="0">
                <a:latin typeface="Nunito" panose="020B0604020202020204" charset="0"/>
              </a:rPr>
              <a:t>Crane = Teeter-Totter = Lever</a:t>
            </a:r>
          </a:p>
        </p:txBody>
      </p:sp>
    </p:spTree>
    <p:extLst>
      <p:ext uri="{BB962C8B-B14F-4D97-AF65-F5344CB8AC3E}">
        <p14:creationId xmlns:p14="http://schemas.microsoft.com/office/powerpoint/2010/main" val="1299407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Principles of Operation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TextBox 11">
            <a:extLst>
              <a:ext uri="{FF2B5EF4-FFF2-40B4-BE49-F238E27FC236}">
                <a16:creationId xmlns:a16="http://schemas.microsoft.com/office/drawing/2014/main"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pic>
        <p:nvPicPr>
          <p:cNvPr id="17" name="Picture 16">
            <a:extLst>
              <a:ext uri="{FF2B5EF4-FFF2-40B4-BE49-F238E27FC236}">
                <a16:creationId xmlns:a16="http://schemas.microsoft.com/office/drawing/2014/main" id="{245583E1-353E-44A5-8563-B6B2B468A4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46478" y="2214966"/>
            <a:ext cx="6384354" cy="3890990"/>
          </a:xfrm>
          <a:prstGeom prst="rect">
            <a:avLst/>
          </a:prstGeom>
        </p:spPr>
      </p:pic>
      <p:sp>
        <p:nvSpPr>
          <p:cNvPr id="18" name="Text Box 3">
            <a:extLst>
              <a:ext uri="{FF2B5EF4-FFF2-40B4-BE49-F238E27FC236}">
                <a16:creationId xmlns:a16="http://schemas.microsoft.com/office/drawing/2014/main" id="{5C2A5D27-3380-47E5-A3C6-390D21938B59}"/>
              </a:ext>
            </a:extLst>
          </p:cNvPr>
          <p:cNvSpPr txBox="1">
            <a:spLocks noChangeArrowheads="1"/>
          </p:cNvSpPr>
          <p:nvPr/>
        </p:nvSpPr>
        <p:spPr bwMode="auto">
          <a:xfrm>
            <a:off x="3891954" y="1533630"/>
            <a:ext cx="383791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2800" dirty="0">
                <a:latin typeface="Nunito" panose="020B0604020202020204" charset="0"/>
              </a:rPr>
              <a:t>Three Parts of a Lever</a:t>
            </a:r>
          </a:p>
        </p:txBody>
      </p:sp>
    </p:spTree>
    <p:extLst>
      <p:ext uri="{BB962C8B-B14F-4D97-AF65-F5344CB8AC3E}">
        <p14:creationId xmlns:p14="http://schemas.microsoft.com/office/powerpoint/2010/main" val="1662795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TextBox 11">
            <a:extLst>
              <a:ext uri="{FF2B5EF4-FFF2-40B4-BE49-F238E27FC236}">
                <a16:creationId xmlns:a16="http://schemas.microsoft.com/office/drawing/2014/main" id="{D0835FE6-50DF-49C2-8CAB-D5AE6FE54B11}"/>
              </a:ext>
            </a:extLst>
          </p:cNvPr>
          <p:cNvSpPr txBox="1"/>
          <p:nvPr/>
        </p:nvSpPr>
        <p:spPr>
          <a:xfrm>
            <a:off x="9646052" y="5956756"/>
            <a:ext cx="2360187" cy="230832"/>
          </a:xfrm>
          <a:prstGeom prst="rect">
            <a:avLst/>
          </a:prstGeom>
          <a:noFill/>
          <a:ln>
            <a:noFill/>
          </a:ln>
        </p:spPr>
        <p:txBody>
          <a:bodyPr wrap="square" rtlCol="0">
            <a:spAutoFit/>
          </a:bodyPr>
          <a:lstStyle/>
          <a:p>
            <a:pPr algn="r"/>
            <a:r>
              <a:rPr lang="en-US" sz="900" b="1" dirty="0"/>
              <a:t>Image courtesy TEEX. Used with permission.</a:t>
            </a:r>
          </a:p>
        </p:txBody>
      </p:sp>
      <p:grpSp>
        <p:nvGrpSpPr>
          <p:cNvPr id="13" name="Group 12">
            <a:extLst>
              <a:ext uri="{FF2B5EF4-FFF2-40B4-BE49-F238E27FC236}">
                <a16:creationId xmlns:a16="http://schemas.microsoft.com/office/drawing/2014/main" id="{B2669D8E-0F2F-45A1-91FB-ABAD0A1E6244}"/>
              </a:ext>
            </a:extLst>
          </p:cNvPr>
          <p:cNvGrpSpPr/>
          <p:nvPr/>
        </p:nvGrpSpPr>
        <p:grpSpPr>
          <a:xfrm>
            <a:off x="3108149" y="306589"/>
            <a:ext cx="5583787" cy="1809417"/>
            <a:chOff x="1600200" y="152400"/>
            <a:chExt cx="6248400" cy="2163763"/>
          </a:xfrm>
        </p:grpSpPr>
        <p:sp>
          <p:nvSpPr>
            <p:cNvPr id="16" name="Line 2">
              <a:extLst>
                <a:ext uri="{FF2B5EF4-FFF2-40B4-BE49-F238E27FC236}">
                  <a16:creationId xmlns:a16="http://schemas.microsoft.com/office/drawing/2014/main" id="{7DD5FEF1-54A7-4B1F-904A-6EA1D590CEB2}"/>
                </a:ext>
              </a:extLst>
            </p:cNvPr>
            <p:cNvSpPr>
              <a:spLocks noChangeShapeType="1"/>
            </p:cNvSpPr>
            <p:nvPr/>
          </p:nvSpPr>
          <p:spPr bwMode="auto">
            <a:xfrm>
              <a:off x="1600200" y="1828800"/>
              <a:ext cx="6248400" cy="0"/>
            </a:xfrm>
            <a:prstGeom prst="line">
              <a:avLst/>
            </a:prstGeom>
            <a:noFill/>
            <a:ln w="762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19" name="Rectangle 5">
              <a:extLst>
                <a:ext uri="{FF2B5EF4-FFF2-40B4-BE49-F238E27FC236}">
                  <a16:creationId xmlns:a16="http://schemas.microsoft.com/office/drawing/2014/main" id="{D03475FB-C11D-4CB1-AA72-6AD91C1A54A7}"/>
                </a:ext>
              </a:extLst>
            </p:cNvPr>
            <p:cNvSpPr>
              <a:spLocks noChangeArrowheads="1"/>
            </p:cNvSpPr>
            <p:nvPr/>
          </p:nvSpPr>
          <p:spPr bwMode="auto">
            <a:xfrm>
              <a:off x="1600200" y="152400"/>
              <a:ext cx="1295400" cy="16002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endParaRPr lang="en-US" altLang="en-US" dirty="0"/>
            </a:p>
          </p:txBody>
        </p:sp>
        <p:sp>
          <p:nvSpPr>
            <p:cNvPr id="20" name="Rectangle 6">
              <a:extLst>
                <a:ext uri="{FF2B5EF4-FFF2-40B4-BE49-F238E27FC236}">
                  <a16:creationId xmlns:a16="http://schemas.microsoft.com/office/drawing/2014/main" id="{9F632B4F-7F81-4615-974B-54329818C04F}"/>
                </a:ext>
              </a:extLst>
            </p:cNvPr>
            <p:cNvSpPr>
              <a:spLocks noChangeArrowheads="1"/>
            </p:cNvSpPr>
            <p:nvPr/>
          </p:nvSpPr>
          <p:spPr bwMode="auto">
            <a:xfrm>
              <a:off x="7467600" y="1143000"/>
              <a:ext cx="381000" cy="6096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endParaRPr lang="en-US" altLang="en-US" dirty="0"/>
            </a:p>
          </p:txBody>
        </p:sp>
        <p:pic>
          <p:nvPicPr>
            <p:cNvPr id="21" name="Picture 8" descr="Center of Gravity">
              <a:extLst>
                <a:ext uri="{FF2B5EF4-FFF2-40B4-BE49-F238E27FC236}">
                  <a16:creationId xmlns:a16="http://schemas.microsoft.com/office/drawing/2014/main" id="{98B33ED4-91DA-449A-8DCD-D1348202567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7400" y="762000"/>
              <a:ext cx="40322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9" descr="Center of Gravity">
              <a:extLst>
                <a:ext uri="{FF2B5EF4-FFF2-40B4-BE49-F238E27FC236}">
                  <a16:creationId xmlns:a16="http://schemas.microsoft.com/office/drawing/2014/main" id="{30CA5AC7-89D5-46B9-B256-89B8AE16C60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57247" y="1371600"/>
              <a:ext cx="1746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AutoShape 10">
              <a:extLst>
                <a:ext uri="{FF2B5EF4-FFF2-40B4-BE49-F238E27FC236}">
                  <a16:creationId xmlns:a16="http://schemas.microsoft.com/office/drawing/2014/main" id="{363D7E6B-3834-4C42-B394-FF651E42021B}"/>
                </a:ext>
              </a:extLst>
            </p:cNvPr>
            <p:cNvSpPr>
              <a:spLocks noChangeArrowheads="1"/>
            </p:cNvSpPr>
            <p:nvPr/>
          </p:nvSpPr>
          <p:spPr bwMode="auto">
            <a:xfrm>
              <a:off x="3200400" y="1858963"/>
              <a:ext cx="381000" cy="457200"/>
            </a:xfrm>
            <a:prstGeom prst="flowChartExtra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endParaRPr lang="en-US" altLang="en-US" dirty="0"/>
            </a:p>
          </p:txBody>
        </p:sp>
        <p:sp>
          <p:nvSpPr>
            <p:cNvPr id="24" name="Text Box 24">
              <a:extLst>
                <a:ext uri="{FF2B5EF4-FFF2-40B4-BE49-F238E27FC236}">
                  <a16:creationId xmlns:a16="http://schemas.microsoft.com/office/drawing/2014/main" id="{AC388BC1-FB4C-458E-B844-53F973208444}"/>
                </a:ext>
              </a:extLst>
            </p:cNvPr>
            <p:cNvSpPr txBox="1">
              <a:spLocks noChangeArrowheads="1"/>
            </p:cNvSpPr>
            <p:nvPr/>
          </p:nvSpPr>
          <p:spPr bwMode="auto">
            <a:xfrm>
              <a:off x="3717925" y="803275"/>
              <a:ext cx="1327608" cy="46166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2400" b="0" dirty="0"/>
                <a:t>Balanced</a:t>
              </a:r>
            </a:p>
          </p:txBody>
        </p:sp>
      </p:grpSp>
      <p:grpSp>
        <p:nvGrpSpPr>
          <p:cNvPr id="25" name="Group 24">
            <a:extLst>
              <a:ext uri="{FF2B5EF4-FFF2-40B4-BE49-F238E27FC236}">
                <a16:creationId xmlns:a16="http://schemas.microsoft.com/office/drawing/2014/main" id="{5747C6C2-0322-48EC-A54B-CC9DF4BFE777}"/>
              </a:ext>
            </a:extLst>
          </p:cNvPr>
          <p:cNvGrpSpPr/>
          <p:nvPr/>
        </p:nvGrpSpPr>
        <p:grpSpPr>
          <a:xfrm>
            <a:off x="3108149" y="2034893"/>
            <a:ext cx="7064188" cy="584775"/>
            <a:chOff x="555812" y="2312894"/>
            <a:chExt cx="7064188" cy="584775"/>
          </a:xfrm>
        </p:grpSpPr>
        <p:sp>
          <p:nvSpPr>
            <p:cNvPr id="26" name="Text Box 11">
              <a:extLst>
                <a:ext uri="{FF2B5EF4-FFF2-40B4-BE49-F238E27FC236}">
                  <a16:creationId xmlns:a16="http://schemas.microsoft.com/office/drawing/2014/main" id="{1A526C1A-EF9F-4AD9-BD7E-C9CA9E1B67B0}"/>
                </a:ext>
              </a:extLst>
            </p:cNvPr>
            <p:cNvSpPr txBox="1">
              <a:spLocks noChangeArrowheads="1"/>
            </p:cNvSpPr>
            <p:nvPr/>
          </p:nvSpPr>
          <p:spPr bwMode="auto">
            <a:xfrm>
              <a:off x="3572550" y="2312894"/>
              <a:ext cx="3898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3200" b="0" i="1" dirty="0">
                  <a:latin typeface="+mn-lt"/>
                </a:rPr>
                <a:t>=</a:t>
              </a:r>
              <a:endParaRPr lang="en-US" altLang="en-US" sz="1800" b="0" i="1" dirty="0">
                <a:latin typeface="+mn-lt"/>
              </a:endParaRPr>
            </a:p>
          </p:txBody>
        </p:sp>
        <p:sp>
          <p:nvSpPr>
            <p:cNvPr id="27" name="TextBox 26">
              <a:extLst>
                <a:ext uri="{FF2B5EF4-FFF2-40B4-BE49-F238E27FC236}">
                  <a16:creationId xmlns:a16="http://schemas.microsoft.com/office/drawing/2014/main" id="{4F987D55-291D-48E1-858A-01FF8BB87747}"/>
                </a:ext>
              </a:extLst>
            </p:cNvPr>
            <p:cNvSpPr txBox="1"/>
            <p:nvPr/>
          </p:nvSpPr>
          <p:spPr>
            <a:xfrm>
              <a:off x="555812" y="2398059"/>
              <a:ext cx="3168836" cy="369332"/>
            </a:xfrm>
            <a:prstGeom prst="rect">
              <a:avLst/>
            </a:prstGeom>
            <a:noFill/>
          </p:spPr>
          <p:txBody>
            <a:bodyPr wrap="square" rtlCol="0">
              <a:spAutoFit/>
            </a:bodyPr>
            <a:lstStyle/>
            <a:p>
              <a:r>
                <a:rPr lang="en-US" altLang="en-US" i="1" dirty="0">
                  <a:latin typeface="Times New Roman" panose="02020603050405020304" pitchFamily="18" charset="0"/>
                  <a:cs typeface="Times New Roman" panose="02020603050405020304" pitchFamily="18" charset="0"/>
                </a:rPr>
                <a:t>Heavy Load  X  Short Distance</a:t>
              </a:r>
              <a:endParaRPr lang="en-US" i="1" dirty="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04792C5D-0BBB-41F5-951B-1CC92571AB30}"/>
                </a:ext>
              </a:extLst>
            </p:cNvPr>
            <p:cNvSpPr txBox="1"/>
            <p:nvPr/>
          </p:nvSpPr>
          <p:spPr>
            <a:xfrm>
              <a:off x="3933150" y="2417525"/>
              <a:ext cx="3686850" cy="369332"/>
            </a:xfrm>
            <a:prstGeom prst="rect">
              <a:avLst/>
            </a:prstGeom>
            <a:noFill/>
          </p:spPr>
          <p:txBody>
            <a:bodyPr wrap="square" rtlCol="0">
              <a:spAutoFit/>
            </a:bodyPr>
            <a:lstStyle/>
            <a:p>
              <a:r>
                <a:rPr lang="en-US" altLang="en-US" i="1" dirty="0">
                  <a:latin typeface="Times New Roman" panose="02020603050405020304" pitchFamily="18" charset="0"/>
                  <a:cs typeface="Times New Roman" panose="02020603050405020304" pitchFamily="18" charset="0"/>
                </a:rPr>
                <a:t>Light Load  X  Long Distance</a:t>
              </a:r>
              <a:endParaRPr lang="en-US" i="1" dirty="0">
                <a:latin typeface="Times New Roman" panose="02020603050405020304" pitchFamily="18" charset="0"/>
                <a:cs typeface="Times New Roman" panose="02020603050405020304" pitchFamily="18" charset="0"/>
              </a:endParaRPr>
            </a:p>
          </p:txBody>
        </p:sp>
      </p:grpSp>
      <p:grpSp>
        <p:nvGrpSpPr>
          <p:cNvPr id="29" name="Group 28">
            <a:extLst>
              <a:ext uri="{FF2B5EF4-FFF2-40B4-BE49-F238E27FC236}">
                <a16:creationId xmlns:a16="http://schemas.microsoft.com/office/drawing/2014/main" id="{0CA19501-4000-4DDE-9927-1664B1E68A9B}"/>
              </a:ext>
            </a:extLst>
          </p:cNvPr>
          <p:cNvGrpSpPr>
            <a:grpSpLocks noChangeAspect="1"/>
          </p:cNvGrpSpPr>
          <p:nvPr/>
        </p:nvGrpSpPr>
        <p:grpSpPr>
          <a:xfrm>
            <a:off x="3534633" y="2714115"/>
            <a:ext cx="3414583" cy="3291840"/>
            <a:chOff x="3290308" y="2750358"/>
            <a:chExt cx="3554792" cy="3427009"/>
          </a:xfrm>
        </p:grpSpPr>
        <p:pic>
          <p:nvPicPr>
            <p:cNvPr id="30" name="Picture 29">
              <a:extLst>
                <a:ext uri="{FF2B5EF4-FFF2-40B4-BE49-F238E27FC236}">
                  <a16:creationId xmlns:a16="http://schemas.microsoft.com/office/drawing/2014/main" id="{C9F5D075-FCE9-4F4C-AF75-4AACA8555AD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0308" y="2750358"/>
              <a:ext cx="2699124" cy="3427009"/>
            </a:xfrm>
            <a:prstGeom prst="rect">
              <a:avLst/>
            </a:prstGeom>
          </p:spPr>
        </p:pic>
        <p:sp>
          <p:nvSpPr>
            <p:cNvPr id="31" name="Text Box 23">
              <a:extLst>
                <a:ext uri="{FF2B5EF4-FFF2-40B4-BE49-F238E27FC236}">
                  <a16:creationId xmlns:a16="http://schemas.microsoft.com/office/drawing/2014/main" id="{B9C51A2B-FB23-4EF0-A63D-29010C394F5E}"/>
                </a:ext>
              </a:extLst>
            </p:cNvPr>
            <p:cNvSpPr txBox="1">
              <a:spLocks noChangeArrowheads="1"/>
            </p:cNvSpPr>
            <p:nvPr/>
          </p:nvSpPr>
          <p:spPr bwMode="auto">
            <a:xfrm>
              <a:off x="5943600" y="4495800"/>
              <a:ext cx="901500" cy="272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1100" b="0" dirty="0">
                  <a:latin typeface="+mn-lt"/>
                </a:rPr>
                <a:t>Tipping Axis</a:t>
              </a:r>
            </a:p>
          </p:txBody>
        </p:sp>
        <p:sp>
          <p:nvSpPr>
            <p:cNvPr id="32" name="Line 22">
              <a:extLst>
                <a:ext uri="{FF2B5EF4-FFF2-40B4-BE49-F238E27FC236}">
                  <a16:creationId xmlns:a16="http://schemas.microsoft.com/office/drawing/2014/main" id="{0DB25F13-1070-4E29-A0DD-C311C5F9F115}"/>
                </a:ext>
              </a:extLst>
            </p:cNvPr>
            <p:cNvSpPr>
              <a:spLocks noChangeShapeType="1"/>
            </p:cNvSpPr>
            <p:nvPr/>
          </p:nvSpPr>
          <p:spPr bwMode="auto">
            <a:xfrm flipH="1">
              <a:off x="4366489" y="4709088"/>
              <a:ext cx="1622943" cy="67095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grpSp>
      <p:sp>
        <p:nvSpPr>
          <p:cNvPr id="33" name="Text Box 25">
            <a:extLst>
              <a:ext uri="{FF2B5EF4-FFF2-40B4-BE49-F238E27FC236}">
                <a16:creationId xmlns:a16="http://schemas.microsoft.com/office/drawing/2014/main" id="{14284A0B-ACB4-4602-80A4-FF91E0027BA5}"/>
              </a:ext>
            </a:extLst>
          </p:cNvPr>
          <p:cNvSpPr txBox="1">
            <a:spLocks noChangeArrowheads="1"/>
          </p:cNvSpPr>
          <p:nvPr/>
        </p:nvSpPr>
        <p:spPr bwMode="auto">
          <a:xfrm>
            <a:off x="7540866" y="3758239"/>
            <a:ext cx="1653017" cy="46166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eaLnBrk="1" hangingPunct="1"/>
            <a:r>
              <a:rPr lang="en-US" altLang="en-US" sz="2400" b="0" dirty="0"/>
              <a:t>Unbalanced</a:t>
            </a:r>
          </a:p>
        </p:txBody>
      </p:sp>
    </p:spTree>
    <p:extLst>
      <p:ext uri="{BB962C8B-B14F-4D97-AF65-F5344CB8AC3E}">
        <p14:creationId xmlns:p14="http://schemas.microsoft.com/office/powerpoint/2010/main" val="3221153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Crane Base Configuration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5" name="TextBox 14">
            <a:extLst>
              <a:ext uri="{FF2B5EF4-FFF2-40B4-BE49-F238E27FC236}">
                <a16:creationId xmlns:a16="http://schemas.microsoft.com/office/drawing/2014/main" id="{4AA65921-3B52-4CCA-B271-53A5AF08ECDF}"/>
              </a:ext>
            </a:extLst>
          </p:cNvPr>
          <p:cNvSpPr txBox="1"/>
          <p:nvPr/>
        </p:nvSpPr>
        <p:spPr>
          <a:xfrm>
            <a:off x="6553200" y="575221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3" name="Text Box 8">
            <a:extLst>
              <a:ext uri="{FF2B5EF4-FFF2-40B4-BE49-F238E27FC236}">
                <a16:creationId xmlns:a16="http://schemas.microsoft.com/office/drawing/2014/main" id="{BCBFCB0A-BDE2-4E3D-9BCC-0FCA93A5000C}"/>
              </a:ext>
            </a:extLst>
          </p:cNvPr>
          <p:cNvSpPr txBox="1">
            <a:spLocks noChangeArrowheads="1"/>
          </p:cNvSpPr>
          <p:nvPr/>
        </p:nvSpPr>
        <p:spPr bwMode="auto">
          <a:xfrm>
            <a:off x="2347679" y="4518548"/>
            <a:ext cx="1601721"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eaLnBrk="1" hangingPunct="1"/>
            <a:r>
              <a:rPr lang="en-US" altLang="en-US" sz="2000" dirty="0"/>
              <a:t>On Crawlers</a:t>
            </a:r>
          </a:p>
        </p:txBody>
      </p:sp>
      <p:sp>
        <p:nvSpPr>
          <p:cNvPr id="16" name="Text Box 10">
            <a:extLst>
              <a:ext uri="{FF2B5EF4-FFF2-40B4-BE49-F238E27FC236}">
                <a16:creationId xmlns:a16="http://schemas.microsoft.com/office/drawing/2014/main" id="{D8E940C9-7101-4F64-A940-5155F324039D}"/>
              </a:ext>
            </a:extLst>
          </p:cNvPr>
          <p:cNvSpPr txBox="1">
            <a:spLocks noChangeArrowheads="1"/>
          </p:cNvSpPr>
          <p:nvPr/>
        </p:nvSpPr>
        <p:spPr bwMode="auto">
          <a:xfrm>
            <a:off x="5111948" y="5615985"/>
            <a:ext cx="1784463"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eaLnBrk="1" hangingPunct="1"/>
            <a:r>
              <a:rPr lang="en-US" altLang="en-US" sz="2000" dirty="0"/>
              <a:t>On Outriggers</a:t>
            </a:r>
          </a:p>
        </p:txBody>
      </p:sp>
      <p:sp>
        <p:nvSpPr>
          <p:cNvPr id="19" name="Text Box 11">
            <a:extLst>
              <a:ext uri="{FF2B5EF4-FFF2-40B4-BE49-F238E27FC236}">
                <a16:creationId xmlns:a16="http://schemas.microsoft.com/office/drawing/2014/main" id="{BC639B08-E451-481F-A7C2-F00016A70F50}"/>
              </a:ext>
            </a:extLst>
          </p:cNvPr>
          <p:cNvSpPr txBox="1">
            <a:spLocks noChangeArrowheads="1"/>
          </p:cNvSpPr>
          <p:nvPr/>
        </p:nvSpPr>
        <p:spPr bwMode="auto">
          <a:xfrm>
            <a:off x="8571279" y="4565630"/>
            <a:ext cx="1145442" cy="400110"/>
          </a:xfrm>
          <a:prstGeom prst="rect">
            <a:avLst/>
          </a:prstGeom>
          <a:solidFill>
            <a:srgbClr val="FFFF99"/>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sz="1200" b="1">
                <a:solidFill>
                  <a:schemeClr val="tx1"/>
                </a:solidFill>
                <a:latin typeface="Times New Roman" pitchFamily="18" charset="0"/>
              </a:defRPr>
            </a:lvl1pPr>
            <a:lvl2pPr marL="742950" indent="-285750" eaLnBrk="0" hangingPunct="0">
              <a:defRPr sz="1200" b="1">
                <a:solidFill>
                  <a:schemeClr val="tx1"/>
                </a:solidFill>
                <a:latin typeface="Times New Roman" pitchFamily="18" charset="0"/>
              </a:defRPr>
            </a:lvl2pPr>
            <a:lvl3pPr marL="1143000" indent="-228600" eaLnBrk="0" hangingPunct="0">
              <a:defRPr sz="1200" b="1">
                <a:solidFill>
                  <a:schemeClr val="tx1"/>
                </a:solidFill>
                <a:latin typeface="Times New Roman" pitchFamily="18" charset="0"/>
              </a:defRPr>
            </a:lvl3pPr>
            <a:lvl4pPr marL="1600200" indent="-228600" eaLnBrk="0" hangingPunct="0">
              <a:defRPr sz="1200" b="1">
                <a:solidFill>
                  <a:schemeClr val="tx1"/>
                </a:solidFill>
                <a:latin typeface="Times New Roman" pitchFamily="18" charset="0"/>
              </a:defRPr>
            </a:lvl4pPr>
            <a:lvl5pPr marL="2057400" indent="-228600" eaLnBrk="0" hangingPunct="0">
              <a:defRPr sz="1200" b="1">
                <a:solidFill>
                  <a:schemeClr val="tx1"/>
                </a:solidFill>
                <a:latin typeface="Times New Roman" pitchFamily="18" charset="0"/>
              </a:defRPr>
            </a:lvl5pPr>
            <a:lvl6pPr marL="2514600" indent="-228600" eaLnBrk="0" fontAlgn="base" hangingPunct="0">
              <a:spcBef>
                <a:spcPct val="0"/>
              </a:spcBef>
              <a:spcAft>
                <a:spcPct val="0"/>
              </a:spcAft>
              <a:defRPr sz="1200" b="1">
                <a:solidFill>
                  <a:schemeClr val="tx1"/>
                </a:solidFill>
                <a:latin typeface="Times New Roman" pitchFamily="18" charset="0"/>
              </a:defRPr>
            </a:lvl6pPr>
            <a:lvl7pPr marL="2971800" indent="-228600" eaLnBrk="0" fontAlgn="base" hangingPunct="0">
              <a:spcBef>
                <a:spcPct val="0"/>
              </a:spcBef>
              <a:spcAft>
                <a:spcPct val="0"/>
              </a:spcAft>
              <a:defRPr sz="1200" b="1">
                <a:solidFill>
                  <a:schemeClr val="tx1"/>
                </a:solidFill>
                <a:latin typeface="Times New Roman" pitchFamily="18" charset="0"/>
              </a:defRPr>
            </a:lvl7pPr>
            <a:lvl8pPr marL="3429000" indent="-228600" eaLnBrk="0" fontAlgn="base" hangingPunct="0">
              <a:spcBef>
                <a:spcPct val="0"/>
              </a:spcBef>
              <a:spcAft>
                <a:spcPct val="0"/>
              </a:spcAft>
              <a:defRPr sz="1200" b="1">
                <a:solidFill>
                  <a:schemeClr val="tx1"/>
                </a:solidFill>
                <a:latin typeface="Times New Roman" pitchFamily="18" charset="0"/>
              </a:defRPr>
            </a:lvl8pPr>
            <a:lvl9pPr marL="3886200" indent="-228600" eaLnBrk="0" fontAlgn="base" hangingPunct="0">
              <a:spcBef>
                <a:spcPct val="0"/>
              </a:spcBef>
              <a:spcAft>
                <a:spcPct val="0"/>
              </a:spcAft>
              <a:defRPr sz="1200" b="1">
                <a:solidFill>
                  <a:schemeClr val="tx1"/>
                </a:solidFill>
                <a:latin typeface="Times New Roman" pitchFamily="18" charset="0"/>
              </a:defRPr>
            </a:lvl9pPr>
          </a:lstStyle>
          <a:p>
            <a:pPr algn="ctr" eaLnBrk="1" hangingPunct="1"/>
            <a:r>
              <a:rPr lang="en-US" altLang="en-US" sz="2000" dirty="0"/>
              <a:t>On Tires</a:t>
            </a:r>
          </a:p>
        </p:txBody>
      </p:sp>
      <p:pic>
        <p:nvPicPr>
          <p:cNvPr id="20" name="Picture 19">
            <a:extLst>
              <a:ext uri="{FF2B5EF4-FFF2-40B4-BE49-F238E27FC236}">
                <a16:creationId xmlns:a16="http://schemas.microsoft.com/office/drawing/2014/main" id="{70C5D6D6-3892-40E5-8690-EC592AFCEA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61837" y="1882937"/>
            <a:ext cx="3348389" cy="2511292"/>
          </a:xfrm>
          <a:prstGeom prst="rect">
            <a:avLst/>
          </a:prstGeom>
        </p:spPr>
      </p:pic>
      <p:pic>
        <p:nvPicPr>
          <p:cNvPr id="21" name="Picture 20">
            <a:extLst>
              <a:ext uri="{FF2B5EF4-FFF2-40B4-BE49-F238E27FC236}">
                <a16:creationId xmlns:a16="http://schemas.microsoft.com/office/drawing/2014/main" id="{91C4554F-D6E3-4D08-83EF-BEFDBF57BF7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4815" y="1652978"/>
            <a:ext cx="3536101" cy="2652076"/>
          </a:xfrm>
          <a:prstGeom prst="rect">
            <a:avLst/>
          </a:prstGeom>
        </p:spPr>
      </p:pic>
      <p:pic>
        <p:nvPicPr>
          <p:cNvPr id="22" name="Picture 21">
            <a:extLst>
              <a:ext uri="{FF2B5EF4-FFF2-40B4-BE49-F238E27FC236}">
                <a16:creationId xmlns:a16="http://schemas.microsoft.com/office/drawing/2014/main" id="{28CD4A8B-3458-4D66-80D9-754ADDA3DB5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2264" y="3138584"/>
            <a:ext cx="3198225" cy="2398669"/>
          </a:xfrm>
          <a:prstGeom prst="rect">
            <a:avLst/>
          </a:prstGeom>
        </p:spPr>
      </p:pic>
      <p:sp>
        <p:nvSpPr>
          <p:cNvPr id="23" name="TextBox 22">
            <a:extLst>
              <a:ext uri="{FF2B5EF4-FFF2-40B4-BE49-F238E27FC236}">
                <a16:creationId xmlns:a16="http://schemas.microsoft.com/office/drawing/2014/main" id="{7DA9FAB4-B99A-4D2E-9406-0A98A1036FC5}"/>
              </a:ext>
            </a:extLst>
          </p:cNvPr>
          <p:cNvSpPr txBox="1"/>
          <p:nvPr/>
        </p:nvSpPr>
        <p:spPr>
          <a:xfrm>
            <a:off x="7467600" y="4156764"/>
            <a:ext cx="2743200" cy="230832"/>
          </a:xfrm>
          <a:prstGeom prst="rect">
            <a:avLst/>
          </a:prstGeom>
          <a:noFill/>
        </p:spPr>
        <p:txBody>
          <a:bodyPr wrap="square" rtlCol="0">
            <a:spAutoFit/>
          </a:bodyPr>
          <a:lstStyle/>
          <a:p>
            <a:pPr algn="r"/>
            <a:r>
              <a:rPr lang="en-US" sz="900" b="1" dirty="0"/>
              <a:t>Image courtesy Jim Goss. Used with permission.</a:t>
            </a:r>
          </a:p>
        </p:txBody>
      </p:sp>
      <p:sp>
        <p:nvSpPr>
          <p:cNvPr id="24" name="TextBox 23">
            <a:extLst>
              <a:ext uri="{FF2B5EF4-FFF2-40B4-BE49-F238E27FC236}">
                <a16:creationId xmlns:a16="http://schemas.microsoft.com/office/drawing/2014/main" id="{7F6D64EC-36E3-45B1-B24C-D044E1FAAF0D}"/>
              </a:ext>
            </a:extLst>
          </p:cNvPr>
          <p:cNvSpPr txBox="1"/>
          <p:nvPr/>
        </p:nvSpPr>
        <p:spPr>
          <a:xfrm>
            <a:off x="4951958" y="5282667"/>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25" name="TextBox 24">
            <a:extLst>
              <a:ext uri="{FF2B5EF4-FFF2-40B4-BE49-F238E27FC236}">
                <a16:creationId xmlns:a16="http://schemas.microsoft.com/office/drawing/2014/main" id="{79D684E5-4652-4B3D-9ED3-FEF33E595CB9}"/>
              </a:ext>
            </a:extLst>
          </p:cNvPr>
          <p:cNvSpPr txBox="1"/>
          <p:nvPr/>
        </p:nvSpPr>
        <p:spPr>
          <a:xfrm>
            <a:off x="1801995" y="4099943"/>
            <a:ext cx="2743200" cy="230832"/>
          </a:xfrm>
          <a:prstGeom prst="rect">
            <a:avLst/>
          </a:prstGeom>
          <a:noFill/>
        </p:spPr>
        <p:txBody>
          <a:bodyPr wrap="square" rtlCol="0">
            <a:spAutoFit/>
          </a:bodyPr>
          <a:lstStyle/>
          <a:p>
            <a:pPr algn="r"/>
            <a:r>
              <a:rPr lang="en-US" sz="900" b="1" dirty="0">
                <a:solidFill>
                  <a:schemeClr val="bg1"/>
                </a:solidFill>
              </a:rPr>
              <a:t>Image courtesy Bob Emmrich. Used with permission.</a:t>
            </a:r>
          </a:p>
        </p:txBody>
      </p:sp>
    </p:spTree>
    <p:extLst>
      <p:ext uri="{BB962C8B-B14F-4D97-AF65-F5344CB8AC3E}">
        <p14:creationId xmlns:p14="http://schemas.microsoft.com/office/powerpoint/2010/main" val="1758607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989815" cy="4519747"/>
          </a:xfrm>
        </p:spPr>
        <p:txBody>
          <a:bodyPr>
            <a:normAutofit/>
          </a:bodyPr>
          <a:lstStyle/>
          <a:p>
            <a:pPr marL="0" indent="0">
              <a:lnSpc>
                <a:spcPct val="110000"/>
              </a:lnSpc>
              <a:spcBef>
                <a:spcPts val="600"/>
              </a:spcBef>
              <a:buNone/>
            </a:pPr>
            <a:r>
              <a:rPr lang="en-US" sz="3200" b="1" dirty="0"/>
              <a:t>Base and Capacity</a:t>
            </a:r>
          </a:p>
          <a:p>
            <a:pPr marL="0" indent="0">
              <a:lnSpc>
                <a:spcPct val="110000"/>
              </a:lnSpc>
              <a:spcBef>
                <a:spcPts val="600"/>
              </a:spcBef>
              <a:buNone/>
            </a:pPr>
            <a:endParaRPr lang="en-US" sz="1200" b="1" dirty="0"/>
          </a:p>
          <a:p>
            <a:pPr>
              <a:lnSpc>
                <a:spcPct val="110000"/>
              </a:lnSpc>
              <a:spcBef>
                <a:spcPts val="600"/>
              </a:spcBef>
            </a:pPr>
            <a:r>
              <a:rPr lang="en-US" sz="2400" b="1" dirty="0"/>
              <a:t>Truck Cranes</a:t>
            </a:r>
          </a:p>
          <a:p>
            <a:pPr lvl="2">
              <a:lnSpc>
                <a:spcPct val="110000"/>
              </a:lnSpc>
              <a:spcBef>
                <a:spcPts val="600"/>
              </a:spcBef>
            </a:pPr>
            <a:r>
              <a:rPr lang="en-US" sz="2400" dirty="0"/>
              <a:t>Biggest change from one quadrant to another</a:t>
            </a:r>
          </a:p>
          <a:p>
            <a:pPr lvl="2">
              <a:lnSpc>
                <a:spcPct val="110000"/>
              </a:lnSpc>
              <a:spcBef>
                <a:spcPts val="600"/>
              </a:spcBef>
            </a:pPr>
            <a:r>
              <a:rPr lang="en-US" sz="2400" dirty="0"/>
              <a:t>Highest capacity over the rear</a:t>
            </a:r>
          </a:p>
          <a:p>
            <a:pPr>
              <a:lnSpc>
                <a:spcPct val="110000"/>
              </a:lnSpc>
              <a:spcBef>
                <a:spcPts val="600"/>
              </a:spcBef>
            </a:pPr>
            <a:r>
              <a:rPr lang="en-US" sz="2400" b="1" dirty="0"/>
              <a:t>Crawlers</a:t>
            </a:r>
          </a:p>
          <a:p>
            <a:pPr lvl="2">
              <a:lnSpc>
                <a:spcPct val="110000"/>
              </a:lnSpc>
              <a:spcBef>
                <a:spcPts val="600"/>
              </a:spcBef>
            </a:pPr>
            <a:r>
              <a:rPr lang="en-US" sz="2400" dirty="0"/>
              <a:t>Least change from one quadrant to another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Principles of Operation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6" name="Picture 4" descr="52_crawler">
            <a:extLst>
              <a:ext uri="{FF2B5EF4-FFF2-40B4-BE49-F238E27FC236}">
                <a16:creationId xmlns:a16="http://schemas.microsoft.com/office/drawing/2014/main" id="{6B90088C-1A41-4329-ACA4-D0DC25C54AE7}"/>
              </a:ext>
            </a:extLst>
          </p:cNvPr>
          <p:cNvPicPr>
            <a:picLocks noChangeAspect="1" noChangeArrowheads="1"/>
          </p:cNvPicPr>
          <p:nvPr/>
        </p:nvPicPr>
        <p:blipFill>
          <a:blip r:embed="rId3" cstate="print"/>
          <a:srcRect/>
          <a:stretch>
            <a:fillRect/>
          </a:stretch>
        </p:blipFill>
        <p:spPr>
          <a:xfrm>
            <a:off x="8004748" y="3808582"/>
            <a:ext cx="3245689" cy="1945298"/>
          </a:xfrm>
          <a:prstGeom prst="rect">
            <a:avLst/>
          </a:prstGeom>
          <a:noFill/>
          <a:ln>
            <a:solidFill>
              <a:schemeClr val="tx1"/>
            </a:solidFill>
          </a:ln>
          <a:effectLst>
            <a:outerShdw blurRad="292100" dist="139700" dir="2700000" algn="ctr" rotWithShape="0">
              <a:schemeClr val="tx1">
                <a:alpha val="65000"/>
              </a:schemeClr>
            </a:outerShdw>
          </a:effectLst>
        </p:spPr>
      </p:pic>
      <p:pic>
        <p:nvPicPr>
          <p:cNvPr id="7" name="Picture 5" descr="52_truck">
            <a:extLst>
              <a:ext uri="{FF2B5EF4-FFF2-40B4-BE49-F238E27FC236}">
                <a16:creationId xmlns:a16="http://schemas.microsoft.com/office/drawing/2014/main" id="{6546D2DF-CE49-490C-AB98-6C9DE897E2F0}"/>
              </a:ext>
            </a:extLst>
          </p:cNvPr>
          <p:cNvPicPr>
            <a:picLocks noChangeAspect="1" noChangeArrowheads="1"/>
          </p:cNvPicPr>
          <p:nvPr/>
        </p:nvPicPr>
        <p:blipFill>
          <a:blip r:embed="rId4" cstate="print"/>
          <a:srcRect/>
          <a:stretch>
            <a:fillRect/>
          </a:stretch>
        </p:blipFill>
        <p:spPr bwMode="auto">
          <a:xfrm>
            <a:off x="8168007" y="1428980"/>
            <a:ext cx="2898749" cy="2225161"/>
          </a:xfrm>
          <a:prstGeom prst="rect">
            <a:avLst/>
          </a:prstGeom>
          <a:noFill/>
          <a:ln w="9525">
            <a:solidFill>
              <a:schemeClr val="tx1"/>
            </a:solidFill>
            <a:miter lim="800000"/>
            <a:headEnd/>
            <a:tailEnd/>
          </a:ln>
          <a:effectLst>
            <a:outerShdw blurRad="292100" dist="139700" dir="2700000" algn="ctr" rotWithShape="0">
              <a:schemeClr val="tx1">
                <a:alpha val="65000"/>
              </a:schemeClr>
            </a:outerShdw>
          </a:effectLst>
        </p:spPr>
      </p:pic>
      <p:sp>
        <p:nvSpPr>
          <p:cNvPr id="8" name="TextBox 7">
            <a:extLst>
              <a:ext uri="{FF2B5EF4-FFF2-40B4-BE49-F238E27FC236}">
                <a16:creationId xmlns:a16="http://schemas.microsoft.com/office/drawing/2014/main" id="{CB1EEEB8-E37B-4AA2-B1A0-F10F29B767E7}"/>
              </a:ext>
            </a:extLst>
          </p:cNvPr>
          <p:cNvSpPr txBox="1"/>
          <p:nvPr/>
        </p:nvSpPr>
        <p:spPr>
          <a:xfrm>
            <a:off x="8255992" y="5888489"/>
            <a:ext cx="2743200" cy="230832"/>
          </a:xfrm>
          <a:prstGeom prst="rect">
            <a:avLst/>
          </a:prstGeom>
          <a:noFill/>
        </p:spPr>
        <p:txBody>
          <a:bodyPr wrap="square" rtlCol="0">
            <a:spAutoFit/>
          </a:bodyPr>
          <a:lstStyle/>
          <a:p>
            <a:pPr algn="ctr"/>
            <a:r>
              <a:rPr lang="en-US" sz="900" b="1" dirty="0"/>
              <a:t>Images courtesy AGC. Used with permission.</a:t>
            </a:r>
          </a:p>
        </p:txBody>
      </p:sp>
    </p:spTree>
    <p:extLst>
      <p:ext uri="{BB962C8B-B14F-4D97-AF65-F5344CB8AC3E}">
        <p14:creationId xmlns:p14="http://schemas.microsoft.com/office/powerpoint/2010/main" val="15926589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81333"/>
            <a:ext cx="10617435" cy="1922417"/>
          </a:xfrm>
        </p:spPr>
        <p:txBody>
          <a:bodyPr>
            <a:normAutofit/>
          </a:bodyPr>
          <a:lstStyle/>
          <a:p>
            <a:pPr marL="0" indent="0">
              <a:lnSpc>
                <a:spcPct val="110000"/>
              </a:lnSpc>
              <a:spcBef>
                <a:spcPts val="600"/>
              </a:spcBef>
              <a:buNone/>
            </a:pPr>
            <a:r>
              <a:rPr lang="en-US" sz="3200" b="1" dirty="0"/>
              <a:t>Types of slings covered are those made from alloy steel chain, wire rope, metal mesh, natural or synthetic fiber rope, and synthetic web.</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Rigging Equipment Slings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9" name="Text Box 4">
            <a:extLst>
              <a:ext uri="{FF2B5EF4-FFF2-40B4-BE49-F238E27FC236}">
                <a16:creationId xmlns:a16="http://schemas.microsoft.com/office/drawing/2014/main" id="{29B737D9-38E0-49A0-A44A-8FD73F87E797}"/>
              </a:ext>
            </a:extLst>
          </p:cNvPr>
          <p:cNvSpPr txBox="1">
            <a:spLocks noChangeArrowheads="1"/>
          </p:cNvSpPr>
          <p:nvPr/>
        </p:nvSpPr>
        <p:spPr bwMode="auto">
          <a:xfrm>
            <a:off x="2057400" y="5554945"/>
            <a:ext cx="1030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r>
              <a:rPr lang="en-US" altLang="en-US" sz="2400" b="1" dirty="0">
                <a:latin typeface="Nunito" panose="020B0604020202020204" charset="0"/>
              </a:rPr>
              <a:t>Chain</a:t>
            </a:r>
          </a:p>
        </p:txBody>
      </p:sp>
      <p:sp>
        <p:nvSpPr>
          <p:cNvPr id="10" name="Text Box 5">
            <a:extLst>
              <a:ext uri="{FF2B5EF4-FFF2-40B4-BE49-F238E27FC236}">
                <a16:creationId xmlns:a16="http://schemas.microsoft.com/office/drawing/2014/main" id="{10647F54-810E-4103-9731-E046842807D9}"/>
              </a:ext>
            </a:extLst>
          </p:cNvPr>
          <p:cNvSpPr txBox="1">
            <a:spLocks noChangeArrowheads="1"/>
          </p:cNvSpPr>
          <p:nvPr/>
        </p:nvSpPr>
        <p:spPr bwMode="auto">
          <a:xfrm>
            <a:off x="4206875" y="5554945"/>
            <a:ext cx="161294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r>
              <a:rPr lang="en-US" altLang="en-US" sz="2400" b="1">
                <a:latin typeface="Nunito" panose="020B0604020202020204" charset="0"/>
              </a:rPr>
              <a:t>Wire rope</a:t>
            </a:r>
          </a:p>
        </p:txBody>
      </p:sp>
      <p:sp>
        <p:nvSpPr>
          <p:cNvPr id="11" name="Text Box 6">
            <a:extLst>
              <a:ext uri="{FF2B5EF4-FFF2-40B4-BE49-F238E27FC236}">
                <a16:creationId xmlns:a16="http://schemas.microsoft.com/office/drawing/2014/main" id="{A8CD3749-2A7C-49E6-A355-8103FB76B4A5}"/>
              </a:ext>
            </a:extLst>
          </p:cNvPr>
          <p:cNvSpPr txBox="1">
            <a:spLocks noChangeArrowheads="1"/>
          </p:cNvSpPr>
          <p:nvPr/>
        </p:nvSpPr>
        <p:spPr bwMode="auto">
          <a:xfrm>
            <a:off x="6416676" y="5554945"/>
            <a:ext cx="18446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r>
              <a:rPr lang="en-US" altLang="en-US" sz="2400" b="1">
                <a:latin typeface="Nunito" panose="020B0604020202020204" charset="0"/>
              </a:rPr>
              <a:t>Metal mesh</a:t>
            </a:r>
          </a:p>
        </p:txBody>
      </p:sp>
      <p:sp>
        <p:nvSpPr>
          <p:cNvPr id="12" name="Text Box 7">
            <a:extLst>
              <a:ext uri="{FF2B5EF4-FFF2-40B4-BE49-F238E27FC236}">
                <a16:creationId xmlns:a16="http://schemas.microsoft.com/office/drawing/2014/main" id="{D07749FD-2382-4127-B7A4-EF4D47457D40}"/>
              </a:ext>
            </a:extLst>
          </p:cNvPr>
          <p:cNvSpPr txBox="1">
            <a:spLocks noChangeArrowheads="1"/>
          </p:cNvSpPr>
          <p:nvPr/>
        </p:nvSpPr>
        <p:spPr bwMode="auto">
          <a:xfrm>
            <a:off x="8702675" y="5554945"/>
            <a:ext cx="15557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spcBef>
                <a:spcPct val="20000"/>
              </a:spcBef>
              <a:buClr>
                <a:schemeClr val="folHlink"/>
              </a:buClr>
              <a:buSzPct val="60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eaLnBrk="0" hangingPunct="0">
              <a:spcBef>
                <a:spcPct val="20000"/>
              </a:spcBef>
              <a:buClr>
                <a:schemeClr val="hlink"/>
              </a:buClr>
              <a:buSzPct val="5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eaLnBrk="0" hangingPunct="0">
              <a:spcBef>
                <a:spcPct val="20000"/>
              </a:spcBef>
              <a:buClr>
                <a:schemeClr val="folHlink"/>
              </a:buClr>
              <a:buSzPct val="50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eaLnBrk="0" hangingPunct="0">
              <a:spcBef>
                <a:spcPct val="20000"/>
              </a:spcBef>
              <a:buClr>
                <a:schemeClr val="accent2"/>
              </a:buClr>
              <a:buSzPct val="5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eaLnBrk="0" hangingPunct="0">
              <a:spcBef>
                <a:spcPct val="20000"/>
              </a:spcBef>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spcBef>
                <a:spcPct val="0"/>
              </a:spcBef>
              <a:buClrTx/>
              <a:buSzTx/>
              <a:buFontTx/>
              <a:buNone/>
            </a:pPr>
            <a:r>
              <a:rPr lang="en-US" altLang="en-US" sz="2400" b="1">
                <a:latin typeface="Nunito" panose="020B0604020202020204" charset="0"/>
              </a:rPr>
              <a:t>Synthetic</a:t>
            </a:r>
          </a:p>
        </p:txBody>
      </p:sp>
      <p:pic>
        <p:nvPicPr>
          <p:cNvPr id="13" name="Picture 8" descr="Slide10">
            <a:extLst>
              <a:ext uri="{FF2B5EF4-FFF2-40B4-BE49-F238E27FC236}">
                <a16:creationId xmlns:a16="http://schemas.microsoft.com/office/drawing/2014/main" id="{5C9DD29D-F892-42F6-8692-826D7804DA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34" t="54445" r="3334" b="23334"/>
          <a:stretch>
            <a:fillRect/>
          </a:stretch>
        </p:blipFill>
        <p:spPr bwMode="auto">
          <a:xfrm>
            <a:off x="1828800" y="4002370"/>
            <a:ext cx="85344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9960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Rough Terrain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grpSp>
        <p:nvGrpSpPr>
          <p:cNvPr id="7" name="Group 6">
            <a:extLst>
              <a:ext uri="{FF2B5EF4-FFF2-40B4-BE49-F238E27FC236}">
                <a16:creationId xmlns:a16="http://schemas.microsoft.com/office/drawing/2014/main" id="{6EA94ACD-2BBD-4819-AE0D-EC1ED189636C}"/>
              </a:ext>
            </a:extLst>
          </p:cNvPr>
          <p:cNvGrpSpPr/>
          <p:nvPr/>
        </p:nvGrpSpPr>
        <p:grpSpPr>
          <a:xfrm>
            <a:off x="744227" y="1768838"/>
            <a:ext cx="4594658" cy="4062523"/>
            <a:chOff x="455815" y="2286000"/>
            <a:chExt cx="3567545" cy="3575931"/>
          </a:xfrm>
        </p:grpSpPr>
        <p:pic>
          <p:nvPicPr>
            <p:cNvPr id="8" name="Picture 2">
              <a:extLst>
                <a:ext uri="{FF2B5EF4-FFF2-40B4-BE49-F238E27FC236}">
                  <a16:creationId xmlns:a16="http://schemas.microsoft.com/office/drawing/2014/main" id="{89565B00-C68A-4812-9A82-7B55EB11E55B}"/>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0" y="2286000"/>
              <a:ext cx="3566160" cy="2669047"/>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5D6E96E-E74D-44E2-ABED-3ED7E3EF31FF}"/>
                </a:ext>
              </a:extLst>
            </p:cNvPr>
            <p:cNvSpPr txBox="1"/>
            <p:nvPr/>
          </p:nvSpPr>
          <p:spPr>
            <a:xfrm>
              <a:off x="455815" y="5238833"/>
              <a:ext cx="3530138" cy="623098"/>
            </a:xfrm>
            <a:prstGeom prst="rect">
              <a:avLst/>
            </a:prstGeom>
            <a:noFill/>
          </p:spPr>
          <p:txBody>
            <a:bodyPr wrap="square" rtlCol="0">
              <a:spAutoFit/>
            </a:bodyPr>
            <a:lstStyle/>
            <a:p>
              <a:r>
                <a:rPr lang="en-US" sz="2000" dirty="0">
                  <a:latin typeface="Nunito" panose="00000500000000000000" pitchFamily="2" charset="0"/>
                </a:rPr>
                <a:t>Rough-Terrain Crane –Stationary</a:t>
              </a:r>
            </a:p>
            <a:p>
              <a:r>
                <a:rPr lang="en-US" sz="2000" dirty="0">
                  <a:latin typeface="Nunito" panose="00000500000000000000" pitchFamily="2" charset="0"/>
                </a:rPr>
                <a:t>Cab does not swing with boom</a:t>
              </a:r>
            </a:p>
          </p:txBody>
        </p:sp>
      </p:grpSp>
      <p:grpSp>
        <p:nvGrpSpPr>
          <p:cNvPr id="10" name="Group 9">
            <a:extLst>
              <a:ext uri="{FF2B5EF4-FFF2-40B4-BE49-F238E27FC236}">
                <a16:creationId xmlns:a16="http://schemas.microsoft.com/office/drawing/2014/main" id="{892E890E-3BEB-42BD-ACD2-404304F1BF08}"/>
              </a:ext>
            </a:extLst>
          </p:cNvPr>
          <p:cNvGrpSpPr/>
          <p:nvPr/>
        </p:nvGrpSpPr>
        <p:grpSpPr>
          <a:xfrm>
            <a:off x="6315387" y="1766088"/>
            <a:ext cx="5124606" cy="4085485"/>
            <a:chOff x="4725785" y="2466578"/>
            <a:chExt cx="3979026" cy="3596143"/>
          </a:xfrm>
        </p:grpSpPr>
        <p:pic>
          <p:nvPicPr>
            <p:cNvPr id="11" name="Picture 5">
              <a:extLst>
                <a:ext uri="{FF2B5EF4-FFF2-40B4-BE49-F238E27FC236}">
                  <a16:creationId xmlns:a16="http://schemas.microsoft.com/office/drawing/2014/main" id="{0ED54645-FA54-4B13-8D7C-36B460E646B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25785" y="2466578"/>
              <a:ext cx="3979026" cy="2286000"/>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057B6710-C6D0-4934-8D8C-A4D913569EED}"/>
                </a:ext>
              </a:extLst>
            </p:cNvPr>
            <p:cNvSpPr txBox="1"/>
            <p:nvPr/>
          </p:nvSpPr>
          <p:spPr>
            <a:xfrm>
              <a:off x="4950229" y="5439623"/>
              <a:ext cx="3530138" cy="623098"/>
            </a:xfrm>
            <a:prstGeom prst="rect">
              <a:avLst/>
            </a:prstGeom>
            <a:noFill/>
          </p:spPr>
          <p:txBody>
            <a:bodyPr wrap="square" rtlCol="0">
              <a:spAutoFit/>
            </a:bodyPr>
            <a:lstStyle/>
            <a:p>
              <a:r>
                <a:rPr lang="en-US" sz="2000" dirty="0">
                  <a:latin typeface="Nunito" panose="00000500000000000000" pitchFamily="2" charset="0"/>
                </a:rPr>
                <a:t>Rough-Terrain Crane –Swing Cab</a:t>
              </a:r>
            </a:p>
            <a:p>
              <a:r>
                <a:rPr lang="en-US" sz="2000" dirty="0">
                  <a:latin typeface="Nunito" panose="00000500000000000000" pitchFamily="2" charset="0"/>
                </a:rPr>
                <a:t>Cab swings with boom</a:t>
              </a:r>
            </a:p>
          </p:txBody>
        </p:sp>
      </p:grpSp>
    </p:spTree>
    <p:extLst>
      <p:ext uri="{BB962C8B-B14F-4D97-AF65-F5344CB8AC3E}">
        <p14:creationId xmlns:p14="http://schemas.microsoft.com/office/powerpoint/2010/main" val="34937741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989815" cy="4519747"/>
          </a:xfrm>
        </p:spPr>
        <p:txBody>
          <a:bodyPr>
            <a:normAutofit/>
          </a:bodyPr>
          <a:lstStyle/>
          <a:p>
            <a:pPr>
              <a:lnSpc>
                <a:spcPct val="110000"/>
              </a:lnSpc>
              <a:spcBef>
                <a:spcPts val="600"/>
              </a:spcBef>
            </a:pPr>
            <a:r>
              <a:rPr lang="en-US" sz="2400" b="1" dirty="0"/>
              <a:t>Slings must have tags that indicate capacities.</a:t>
            </a:r>
          </a:p>
          <a:p>
            <a:pPr>
              <a:lnSpc>
                <a:spcPct val="110000"/>
              </a:lnSpc>
              <a:spcBef>
                <a:spcPts val="600"/>
              </a:spcBef>
            </a:pPr>
            <a:r>
              <a:rPr lang="en-US" sz="2400" b="1" dirty="0"/>
              <a:t>Only qualified entities can “retag” slings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Sling Tags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9" name="Picture 4" descr="sling tag">
            <a:extLst>
              <a:ext uri="{FF2B5EF4-FFF2-40B4-BE49-F238E27FC236}">
                <a16:creationId xmlns:a16="http://schemas.microsoft.com/office/drawing/2014/main" id="{0E5D4910-48E2-484B-9D89-F8CC4C5EA298}"/>
              </a:ext>
            </a:extLst>
          </p:cNvPr>
          <p:cNvPicPr>
            <a:picLocks noChangeArrowheads="1"/>
          </p:cNvPicPr>
          <p:nvPr/>
        </p:nvPicPr>
        <p:blipFill>
          <a:blip r:embed="rId3">
            <a:extLst>
              <a:ext uri="{28A0092B-C50C-407E-A947-70E740481C1C}">
                <a14:useLocalDpi xmlns:a14="http://schemas.microsoft.com/office/drawing/2010/main" val="0"/>
              </a:ext>
            </a:extLst>
          </a:blip>
          <a:srcRect b="18001"/>
          <a:stretch>
            <a:fillRect/>
          </a:stretch>
        </p:blipFill>
        <p:spPr>
          <a:xfrm>
            <a:off x="8113183" y="1608056"/>
            <a:ext cx="3708400" cy="4572000"/>
          </a:xfrm>
          <a:prstGeom prst="rect">
            <a:avLst/>
          </a:prstGeom>
          <a:noFill/>
        </p:spPr>
      </p:pic>
      <p:pic>
        <p:nvPicPr>
          <p:cNvPr id="10" name="Picture 5" descr="100_1532">
            <a:extLst>
              <a:ext uri="{FF2B5EF4-FFF2-40B4-BE49-F238E27FC236}">
                <a16:creationId xmlns:a16="http://schemas.microsoft.com/office/drawing/2014/main" id="{E9508956-E19A-4795-9305-92B8E1D3D5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5916" r="36937"/>
          <a:stretch>
            <a:fillRect/>
          </a:stretch>
        </p:blipFill>
        <p:spPr bwMode="auto">
          <a:xfrm>
            <a:off x="4219632" y="2704042"/>
            <a:ext cx="3453284" cy="345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6" descr="Slide13">
            <a:extLst>
              <a:ext uri="{FF2B5EF4-FFF2-40B4-BE49-F238E27FC236}">
                <a16:creationId xmlns:a16="http://schemas.microsoft.com/office/drawing/2014/main" id="{B17E6BAC-98D0-411C-B4AB-56B3CF653F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6666" t="29259" r="11111" b="29259"/>
          <a:stretch>
            <a:fillRect/>
          </a:stretch>
        </p:blipFill>
        <p:spPr bwMode="auto">
          <a:xfrm>
            <a:off x="486772" y="3742738"/>
            <a:ext cx="3276600"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19507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dirty="0"/>
              <a:t>Types, Components, and Crane Functionality</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Lattice Boom Truck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pic>
        <p:nvPicPr>
          <p:cNvPr id="13" name="Picture 12">
            <a:extLst>
              <a:ext uri="{FF2B5EF4-FFF2-40B4-BE49-F238E27FC236}">
                <a16:creationId xmlns:a16="http://schemas.microsoft.com/office/drawing/2014/main" id="{4F5F1567-D530-4575-9C11-E560189EF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46582" y="1291936"/>
            <a:ext cx="5698836" cy="4274127"/>
          </a:xfrm>
          <a:prstGeom prst="rect">
            <a:avLst/>
          </a:prstGeom>
        </p:spPr>
      </p:pic>
      <p:sp>
        <p:nvSpPr>
          <p:cNvPr id="14" name="TextBox 13">
            <a:extLst>
              <a:ext uri="{FF2B5EF4-FFF2-40B4-BE49-F238E27FC236}">
                <a16:creationId xmlns:a16="http://schemas.microsoft.com/office/drawing/2014/main" id="{D929CEC7-9C00-46A6-8056-78EDF848240F}"/>
              </a:ext>
            </a:extLst>
          </p:cNvPr>
          <p:cNvSpPr txBox="1"/>
          <p:nvPr/>
        </p:nvSpPr>
        <p:spPr>
          <a:xfrm>
            <a:off x="6202218" y="533465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Rectangle 6">
            <a:extLst>
              <a:ext uri="{FF2B5EF4-FFF2-40B4-BE49-F238E27FC236}">
                <a16:creationId xmlns:a16="http://schemas.microsoft.com/office/drawing/2014/main" id="{2D3AD925-C726-420F-9EF6-2532E9C2877A}"/>
              </a:ext>
            </a:extLst>
          </p:cNvPr>
          <p:cNvSpPr/>
          <p:nvPr/>
        </p:nvSpPr>
        <p:spPr>
          <a:xfrm>
            <a:off x="2907085" y="5732434"/>
            <a:ext cx="6590266" cy="369332"/>
          </a:xfrm>
          <a:prstGeom prst="rect">
            <a:avLst/>
          </a:prstGeom>
        </p:spPr>
        <p:txBody>
          <a:bodyPr wrap="none">
            <a:spAutoFit/>
          </a:bodyPr>
          <a:lstStyle/>
          <a:p>
            <a:r>
              <a:rPr lang="en-US" altLang="en-US" dirty="0">
                <a:latin typeface="Nunito" panose="00000500000000000000" pitchFamily="2" charset="0"/>
              </a:rPr>
              <a:t>Truck Crane with Lattice Truss Boom supported on Outriggers</a:t>
            </a:r>
            <a:endParaRPr lang="en-US" dirty="0">
              <a:latin typeface="Nunito" panose="00000500000000000000" pitchFamily="2" charset="0"/>
            </a:endParaRPr>
          </a:p>
        </p:txBody>
      </p:sp>
    </p:spTree>
    <p:extLst>
      <p:ext uri="{BB962C8B-B14F-4D97-AF65-F5344CB8AC3E}">
        <p14:creationId xmlns:p14="http://schemas.microsoft.com/office/powerpoint/2010/main" val="2334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Crawler Cranes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pic>
        <p:nvPicPr>
          <p:cNvPr id="6" name="Picture 4">
            <a:extLst>
              <a:ext uri="{FF2B5EF4-FFF2-40B4-BE49-F238E27FC236}">
                <a16:creationId xmlns:a16="http://schemas.microsoft.com/office/drawing/2014/main" id="{E8E2C4FD-82A5-4F1B-B2AD-16C2AFE8162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31586" y="1439113"/>
            <a:ext cx="5306365" cy="3979774"/>
          </a:xfrm>
          <a:prstGeom prst="rect">
            <a:avLst/>
          </a:prstGeom>
          <a:noFill/>
          <a:ln>
            <a:solidFill>
              <a:schemeClr val="tx1"/>
            </a:solidFill>
          </a:ln>
          <a:effectLst>
            <a:outerShdw blurRad="292100" dist="139700" dir="2700000" algn="ctr" rotWithShape="0">
              <a:schemeClr val="tx1">
                <a:alpha val="55000"/>
              </a:schemeClr>
            </a:outerShdw>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6EB8169-704E-4336-923C-BE4D74403B11}"/>
              </a:ext>
            </a:extLst>
          </p:cNvPr>
          <p:cNvSpPr txBox="1"/>
          <p:nvPr/>
        </p:nvSpPr>
        <p:spPr>
          <a:xfrm>
            <a:off x="5994751" y="5173101"/>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8" name="Rectangle 7">
            <a:extLst>
              <a:ext uri="{FF2B5EF4-FFF2-40B4-BE49-F238E27FC236}">
                <a16:creationId xmlns:a16="http://schemas.microsoft.com/office/drawing/2014/main" id="{CB14B38A-22C9-427B-B981-3578C3588449}"/>
              </a:ext>
            </a:extLst>
          </p:cNvPr>
          <p:cNvSpPr/>
          <p:nvPr/>
        </p:nvSpPr>
        <p:spPr>
          <a:xfrm>
            <a:off x="2896245" y="5665117"/>
            <a:ext cx="6399509" cy="369332"/>
          </a:xfrm>
          <a:prstGeom prst="rect">
            <a:avLst/>
          </a:prstGeom>
        </p:spPr>
        <p:txBody>
          <a:bodyPr wrap="none">
            <a:spAutoFit/>
          </a:bodyPr>
          <a:lstStyle/>
          <a:p>
            <a:r>
              <a:rPr lang="en-US" altLang="en-US" dirty="0">
                <a:latin typeface="Nunito" panose="00000500000000000000" pitchFamily="2" charset="0"/>
              </a:rPr>
              <a:t>Crawler Crane with Lattice Truss Boom supported on Tracks</a:t>
            </a:r>
            <a:endParaRPr lang="en-US" dirty="0">
              <a:latin typeface="Nunito" panose="00000500000000000000" pitchFamily="2" charset="0"/>
            </a:endParaRPr>
          </a:p>
        </p:txBody>
      </p:sp>
    </p:spTree>
    <p:extLst>
      <p:ext uri="{BB962C8B-B14F-4D97-AF65-F5344CB8AC3E}">
        <p14:creationId xmlns:p14="http://schemas.microsoft.com/office/powerpoint/2010/main" val="716195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Boom Truck</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8" name="Picture 1026">
            <a:extLst>
              <a:ext uri="{FF2B5EF4-FFF2-40B4-BE49-F238E27FC236}">
                <a16:creationId xmlns:a16="http://schemas.microsoft.com/office/drawing/2014/main" id="{F2492ABF-E169-4CF7-ADE8-B0050D2A306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04831" y="1474684"/>
            <a:ext cx="6873886" cy="4054232"/>
          </a:xfrm>
          <a:prstGeom prst="rect">
            <a:avLst/>
          </a:prstGeom>
          <a:noFill/>
          <a:ln>
            <a:solidFill>
              <a:schemeClr val="tx1"/>
            </a:solidFill>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87A522E-0526-4917-8D7A-5C05D5341D0A}"/>
              </a:ext>
            </a:extLst>
          </p:cNvPr>
          <p:cNvSpPr txBox="1"/>
          <p:nvPr/>
        </p:nvSpPr>
        <p:spPr>
          <a:xfrm>
            <a:off x="5961397" y="529732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0" name="Rectangle 9">
            <a:extLst>
              <a:ext uri="{FF2B5EF4-FFF2-40B4-BE49-F238E27FC236}">
                <a16:creationId xmlns:a16="http://schemas.microsoft.com/office/drawing/2014/main" id="{F69837F4-A668-4FB4-A3B3-0B9794B68639}"/>
              </a:ext>
            </a:extLst>
          </p:cNvPr>
          <p:cNvSpPr/>
          <p:nvPr/>
        </p:nvSpPr>
        <p:spPr>
          <a:xfrm>
            <a:off x="2483135" y="5759826"/>
            <a:ext cx="6917278" cy="369332"/>
          </a:xfrm>
          <a:prstGeom prst="rect">
            <a:avLst/>
          </a:prstGeom>
        </p:spPr>
        <p:txBody>
          <a:bodyPr wrap="none">
            <a:spAutoFit/>
          </a:bodyPr>
          <a:lstStyle/>
          <a:p>
            <a:r>
              <a:rPr lang="en-US" altLang="en-US" dirty="0">
                <a:latin typeface="Nunito" panose="00000500000000000000" pitchFamily="2" charset="0"/>
              </a:rPr>
              <a:t>Boom Truck Crane with Hydraulic Boom supported on Outriggers</a:t>
            </a:r>
            <a:endParaRPr lang="en-US" dirty="0">
              <a:latin typeface="Nunito" panose="00000500000000000000" pitchFamily="2" charset="0"/>
            </a:endParaRPr>
          </a:p>
        </p:txBody>
      </p:sp>
    </p:spTree>
    <p:extLst>
      <p:ext uri="{BB962C8B-B14F-4D97-AF65-F5344CB8AC3E}">
        <p14:creationId xmlns:p14="http://schemas.microsoft.com/office/powerpoint/2010/main" val="2049290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Barge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0" name="Picture 4">
            <a:extLst>
              <a:ext uri="{FF2B5EF4-FFF2-40B4-BE49-F238E27FC236}">
                <a16:creationId xmlns:a16="http://schemas.microsoft.com/office/drawing/2014/main" id="{9512CE97-795F-4C5B-A360-F8C63E7A3D9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3148979" y="1218288"/>
            <a:ext cx="5871580" cy="4401761"/>
          </a:xfrm>
          <a:prstGeom prst="rect">
            <a:avLst/>
          </a:prstGeom>
          <a:noFill/>
          <a:ln>
            <a:solidFill>
              <a:schemeClr val="tx1"/>
            </a:solidFill>
          </a:ln>
          <a:effectLst>
            <a:outerShdw blurRad="292100" dist="139700" dir="2700000" algn="ctr" rotWithShape="0">
              <a:schemeClr val="tx1">
                <a:alpha val="66000"/>
              </a:schemeClr>
            </a:outerShdw>
          </a:effectLst>
        </p:spPr>
      </p:pic>
      <p:sp>
        <p:nvSpPr>
          <p:cNvPr id="11" name="TextBox 10">
            <a:extLst>
              <a:ext uri="{FF2B5EF4-FFF2-40B4-BE49-F238E27FC236}">
                <a16:creationId xmlns:a16="http://schemas.microsoft.com/office/drawing/2014/main" id="{E18B8AF9-1F10-4352-B98C-605BCBF8465C}"/>
              </a:ext>
            </a:extLst>
          </p:cNvPr>
          <p:cNvSpPr txBox="1"/>
          <p:nvPr/>
        </p:nvSpPr>
        <p:spPr>
          <a:xfrm>
            <a:off x="5838655" y="5397177"/>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Rectangle 11">
            <a:extLst>
              <a:ext uri="{FF2B5EF4-FFF2-40B4-BE49-F238E27FC236}">
                <a16:creationId xmlns:a16="http://schemas.microsoft.com/office/drawing/2014/main" id="{E183F869-2AD8-4BE6-83F1-E6DDE98787BA}"/>
              </a:ext>
            </a:extLst>
          </p:cNvPr>
          <p:cNvSpPr/>
          <p:nvPr/>
        </p:nvSpPr>
        <p:spPr>
          <a:xfrm>
            <a:off x="3417211" y="5784362"/>
            <a:ext cx="5335115" cy="369332"/>
          </a:xfrm>
          <a:prstGeom prst="rect">
            <a:avLst/>
          </a:prstGeom>
        </p:spPr>
        <p:txBody>
          <a:bodyPr wrap="none">
            <a:spAutoFit/>
          </a:bodyPr>
          <a:lstStyle/>
          <a:p>
            <a:pPr algn="ctr"/>
            <a:r>
              <a:rPr lang="en-US" altLang="en-US" dirty="0">
                <a:latin typeface="Nunito" panose="00000500000000000000" pitchFamily="2" charset="0"/>
              </a:rPr>
              <a:t>Crane with Lattice Truss Boom mounted on Barge</a:t>
            </a:r>
            <a:endParaRPr lang="en-US" dirty="0">
              <a:latin typeface="Nunito" panose="00000500000000000000" pitchFamily="2" charset="0"/>
            </a:endParaRPr>
          </a:p>
        </p:txBody>
      </p:sp>
    </p:spTree>
    <p:extLst>
      <p:ext uri="{BB962C8B-B14F-4D97-AF65-F5344CB8AC3E}">
        <p14:creationId xmlns:p14="http://schemas.microsoft.com/office/powerpoint/2010/main" val="3605823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Tower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2" name="Picture 11">
            <a:extLst>
              <a:ext uri="{FF2B5EF4-FFF2-40B4-BE49-F238E27FC236}">
                <a16:creationId xmlns:a16="http://schemas.microsoft.com/office/drawing/2014/main" id="{0EE111A2-6D0B-4D7B-98B6-AD76C5056E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42156" y="1181626"/>
            <a:ext cx="5992997" cy="4494748"/>
          </a:xfrm>
          <a:prstGeom prst="rect">
            <a:avLst/>
          </a:prstGeom>
        </p:spPr>
      </p:pic>
      <p:sp>
        <p:nvSpPr>
          <p:cNvPr id="13" name="TextBox 12">
            <a:extLst>
              <a:ext uri="{FF2B5EF4-FFF2-40B4-BE49-F238E27FC236}">
                <a16:creationId xmlns:a16="http://schemas.microsoft.com/office/drawing/2014/main" id="{E5B9EF9C-AB74-4FEF-8190-781B5EFD02C6}"/>
              </a:ext>
            </a:extLst>
          </p:cNvPr>
          <p:cNvSpPr txBox="1"/>
          <p:nvPr/>
        </p:nvSpPr>
        <p:spPr>
          <a:xfrm>
            <a:off x="6086764" y="1185027"/>
            <a:ext cx="2743200" cy="230832"/>
          </a:xfrm>
          <a:prstGeom prst="rect">
            <a:avLst/>
          </a:prstGeom>
          <a:noFill/>
        </p:spPr>
        <p:txBody>
          <a:bodyPr wrap="square" rtlCol="0">
            <a:spAutoFit/>
          </a:bodyPr>
          <a:lstStyle/>
          <a:p>
            <a:pPr algn="r"/>
            <a:r>
              <a:rPr lang="en-US" sz="900" dirty="0"/>
              <a:t>Image courtesy Bob Emmerich. Used with permission.</a:t>
            </a:r>
          </a:p>
        </p:txBody>
      </p:sp>
      <p:sp>
        <p:nvSpPr>
          <p:cNvPr id="10" name="Rectangle 9">
            <a:extLst>
              <a:ext uri="{FF2B5EF4-FFF2-40B4-BE49-F238E27FC236}">
                <a16:creationId xmlns:a16="http://schemas.microsoft.com/office/drawing/2014/main" id="{4D2C2850-F2BD-452F-B670-10FFAD4D9990}"/>
              </a:ext>
            </a:extLst>
          </p:cNvPr>
          <p:cNvSpPr/>
          <p:nvPr/>
        </p:nvSpPr>
        <p:spPr>
          <a:xfrm>
            <a:off x="2663746" y="5803570"/>
            <a:ext cx="6349815" cy="369332"/>
          </a:xfrm>
          <a:prstGeom prst="rect">
            <a:avLst/>
          </a:prstGeom>
        </p:spPr>
        <p:txBody>
          <a:bodyPr wrap="none">
            <a:spAutoFit/>
          </a:bodyPr>
          <a:lstStyle/>
          <a:p>
            <a:r>
              <a:rPr lang="en-US" altLang="en-US" dirty="0">
                <a:latin typeface="Nunito" panose="00000500000000000000" pitchFamily="2" charset="0"/>
              </a:rPr>
              <a:t>Stationary Tower Swing Crane with Horizontal Truss Boom </a:t>
            </a:r>
            <a:endParaRPr lang="en-US" dirty="0">
              <a:latin typeface="Nunito" panose="00000500000000000000" pitchFamily="2" charset="0"/>
            </a:endParaRPr>
          </a:p>
        </p:txBody>
      </p:sp>
    </p:spTree>
    <p:extLst>
      <p:ext uri="{BB962C8B-B14F-4D97-AF65-F5344CB8AC3E}">
        <p14:creationId xmlns:p14="http://schemas.microsoft.com/office/powerpoint/2010/main" val="2189103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Deck Crane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Types, Components and Crane Functionality</a:t>
            </a:r>
          </a:p>
        </p:txBody>
      </p:sp>
      <p:sp>
        <p:nvSpPr>
          <p:cNvPr id="14" name="TextBox 13">
            <a:extLst>
              <a:ext uri="{FF2B5EF4-FFF2-40B4-BE49-F238E27FC236}">
                <a16:creationId xmlns:a16="http://schemas.microsoft.com/office/drawing/2014/main" id="{D929CEC7-9C00-46A6-8056-78EDF848240F}"/>
              </a:ext>
            </a:extLst>
          </p:cNvPr>
          <p:cNvSpPr txBox="1"/>
          <p:nvPr/>
        </p:nvSpPr>
        <p:spPr>
          <a:xfrm>
            <a:off x="6400800" y="5549701"/>
            <a:ext cx="2743200" cy="230832"/>
          </a:xfrm>
          <a:prstGeom prst="rect">
            <a:avLst/>
          </a:prstGeom>
          <a:noFill/>
        </p:spPr>
        <p:txBody>
          <a:bodyPr wrap="square" rtlCol="0">
            <a:spAutoFit/>
          </a:bodyPr>
          <a:lstStyle/>
          <a:p>
            <a:pPr algn="r"/>
            <a:r>
              <a:rPr lang="en-US" sz="900" b="1" dirty="0">
                <a:solidFill>
                  <a:schemeClr val="bg1"/>
                </a:solidFill>
              </a:rPr>
              <a:t>Image courtesy  Jim Goss. Used with permission</a:t>
            </a:r>
          </a:p>
        </p:txBody>
      </p:sp>
      <p:sp>
        <p:nvSpPr>
          <p:cNvPr id="7" name="TextBox 6">
            <a:extLst>
              <a:ext uri="{FF2B5EF4-FFF2-40B4-BE49-F238E27FC236}">
                <a16:creationId xmlns:a16="http://schemas.microsoft.com/office/drawing/2014/main" id="{96EB8169-704E-4336-923C-BE4D74403B11}"/>
              </a:ext>
            </a:extLst>
          </p:cNvPr>
          <p:cNvSpPr txBox="1"/>
          <p:nvPr/>
        </p:nvSpPr>
        <p:spPr>
          <a:xfrm>
            <a:off x="6084769" y="5528994"/>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9" name="TextBox 8">
            <a:extLst>
              <a:ext uri="{FF2B5EF4-FFF2-40B4-BE49-F238E27FC236}">
                <a16:creationId xmlns:a16="http://schemas.microsoft.com/office/drawing/2014/main" id="{987A522E-0526-4917-8D7A-5C05D5341D0A}"/>
              </a:ext>
            </a:extLst>
          </p:cNvPr>
          <p:cNvSpPr txBox="1"/>
          <p:nvPr/>
        </p:nvSpPr>
        <p:spPr>
          <a:xfrm>
            <a:off x="5961397" y="5528231"/>
            <a:ext cx="3476975"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1" name="TextBox 10">
            <a:extLst>
              <a:ext uri="{FF2B5EF4-FFF2-40B4-BE49-F238E27FC236}">
                <a16:creationId xmlns:a16="http://schemas.microsoft.com/office/drawing/2014/main" id="{E18B8AF9-1F10-4352-B98C-605BCBF8465C}"/>
              </a:ext>
            </a:extLst>
          </p:cNvPr>
          <p:cNvSpPr txBox="1"/>
          <p:nvPr/>
        </p:nvSpPr>
        <p:spPr>
          <a:xfrm>
            <a:off x="5838655" y="5803570"/>
            <a:ext cx="3184184"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pic>
        <p:nvPicPr>
          <p:cNvPr id="10" name="Picture 9">
            <a:extLst>
              <a:ext uri="{FF2B5EF4-FFF2-40B4-BE49-F238E27FC236}">
                <a16:creationId xmlns:a16="http://schemas.microsoft.com/office/drawing/2014/main" id="{C7093A85-0491-4783-B26D-B2AFE116A4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55948" y="1246349"/>
            <a:ext cx="6565413" cy="4365301"/>
          </a:xfrm>
          <a:prstGeom prst="rect">
            <a:avLst/>
          </a:prstGeom>
        </p:spPr>
      </p:pic>
      <p:sp>
        <p:nvSpPr>
          <p:cNvPr id="15" name="TextBox 14">
            <a:extLst>
              <a:ext uri="{FF2B5EF4-FFF2-40B4-BE49-F238E27FC236}">
                <a16:creationId xmlns:a16="http://schemas.microsoft.com/office/drawing/2014/main" id="{4AA65921-3B52-4CCA-B271-53A5AF08ECDF}"/>
              </a:ext>
            </a:extLst>
          </p:cNvPr>
          <p:cNvSpPr txBox="1"/>
          <p:nvPr/>
        </p:nvSpPr>
        <p:spPr>
          <a:xfrm>
            <a:off x="6377715" y="5373535"/>
            <a:ext cx="2743200" cy="230832"/>
          </a:xfrm>
          <a:prstGeom prst="rect">
            <a:avLst/>
          </a:prstGeom>
          <a:noFill/>
        </p:spPr>
        <p:txBody>
          <a:bodyPr wrap="square" rtlCol="0">
            <a:spAutoFit/>
          </a:bodyPr>
          <a:lstStyle/>
          <a:p>
            <a:pPr algn="r"/>
            <a:r>
              <a:rPr lang="en-US" sz="900" b="1" dirty="0">
                <a:solidFill>
                  <a:schemeClr val="bg1"/>
                </a:solidFill>
              </a:rPr>
              <a:t>Image courtesy TEEX. Used with permission.</a:t>
            </a:r>
          </a:p>
        </p:txBody>
      </p:sp>
      <p:sp>
        <p:nvSpPr>
          <p:cNvPr id="12" name="Rectangle 11">
            <a:extLst>
              <a:ext uri="{FF2B5EF4-FFF2-40B4-BE49-F238E27FC236}">
                <a16:creationId xmlns:a16="http://schemas.microsoft.com/office/drawing/2014/main" id="{39314E52-5D90-4B4D-870D-F6FDC0BFF738}"/>
              </a:ext>
            </a:extLst>
          </p:cNvPr>
          <p:cNvSpPr/>
          <p:nvPr/>
        </p:nvSpPr>
        <p:spPr>
          <a:xfrm>
            <a:off x="2458675" y="5734320"/>
            <a:ext cx="7005444" cy="369332"/>
          </a:xfrm>
          <a:prstGeom prst="rect">
            <a:avLst/>
          </a:prstGeom>
        </p:spPr>
        <p:txBody>
          <a:bodyPr wrap="none">
            <a:spAutoFit/>
          </a:bodyPr>
          <a:lstStyle/>
          <a:p>
            <a:r>
              <a:rPr lang="en-US" altLang="en-US" dirty="0">
                <a:latin typeface="Nunito" panose="00000500000000000000" pitchFamily="2" charset="0"/>
              </a:rPr>
              <a:t>Mobile Deck Type  Crane with Hydraulic Boom and Stationary Cab</a:t>
            </a:r>
            <a:endParaRPr lang="en-US" dirty="0">
              <a:latin typeface="Nunito" panose="00000500000000000000" pitchFamily="2" charset="0"/>
            </a:endParaRPr>
          </a:p>
        </p:txBody>
      </p:sp>
    </p:spTree>
    <p:extLst>
      <p:ext uri="{BB962C8B-B14F-4D97-AF65-F5344CB8AC3E}">
        <p14:creationId xmlns:p14="http://schemas.microsoft.com/office/powerpoint/2010/main" val="15997363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9463A4-A735-424A-8C4C-A7AF8293C854}"/>
</file>

<file path=customXml/itemProps2.xml><?xml version="1.0" encoding="utf-8"?>
<ds:datastoreItem xmlns:ds="http://schemas.openxmlformats.org/officeDocument/2006/customXml" ds:itemID="{40EB0CF1-B741-411B-9740-FB3993D18958}">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3eb2361b-8c8e-47d5-8d05-b9366176417c"/>
    <ds:schemaRef ds:uri="246ca8ae-6e08-4796-a588-b174448290c0"/>
    <ds:schemaRef ds:uri="http://www.w3.org/XML/1998/namespace"/>
  </ds:schemaRefs>
</ds:datastoreItem>
</file>

<file path=customXml/itemProps3.xml><?xml version="1.0" encoding="utf-8"?>
<ds:datastoreItem xmlns:ds="http://schemas.openxmlformats.org/officeDocument/2006/customXml" ds:itemID="{3ED740FA-BAA0-4FDA-A636-9B805792F5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668</TotalTime>
  <Words>6970</Words>
  <Application>Microsoft Office PowerPoint</Application>
  <PresentationFormat>Widescreen</PresentationFormat>
  <Paragraphs>500</Paragraphs>
  <Slides>31</Slides>
  <Notes>26</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Poppins</vt:lpstr>
      <vt:lpstr>Calibri</vt:lpstr>
      <vt:lpstr>Nunito Light</vt:lpstr>
      <vt:lpstr>Times New Roman</vt:lpstr>
      <vt:lpstr>Nunito ExtraLight</vt:lpstr>
      <vt:lpstr>Nunito</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63</cp:revision>
  <dcterms:created xsi:type="dcterms:W3CDTF">2019-05-30T18:50:33Z</dcterms:created>
  <dcterms:modified xsi:type="dcterms:W3CDTF">2020-02-05T19:55:29Z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