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29"/>
  </p:notesMasterIdLst>
  <p:handoutMasterIdLst>
    <p:handoutMasterId r:id="rId30"/>
  </p:handoutMasterIdLst>
  <p:sldIdLst>
    <p:sldId id="257" r:id="rId5"/>
    <p:sldId id="258" r:id="rId6"/>
    <p:sldId id="264" r:id="rId7"/>
    <p:sldId id="265" r:id="rId8"/>
    <p:sldId id="267" r:id="rId9"/>
    <p:sldId id="266" r:id="rId10"/>
    <p:sldId id="268" r:id="rId11"/>
    <p:sldId id="269" r:id="rId12"/>
    <p:sldId id="270" r:id="rId13"/>
    <p:sldId id="283" r:id="rId14"/>
    <p:sldId id="272" r:id="rId15"/>
    <p:sldId id="273" r:id="rId16"/>
    <p:sldId id="284" r:id="rId17"/>
    <p:sldId id="274" r:id="rId18"/>
    <p:sldId id="275" r:id="rId19"/>
    <p:sldId id="276" r:id="rId20"/>
    <p:sldId id="278" r:id="rId21"/>
    <p:sldId id="286" r:id="rId22"/>
    <p:sldId id="285" r:id="rId23"/>
    <p:sldId id="279" r:id="rId24"/>
    <p:sldId id="280" r:id="rId25"/>
    <p:sldId id="281" r:id="rId26"/>
    <p:sldId id="282" r:id="rId27"/>
    <p:sldId id="263" r:id="rId28"/>
  </p:sldIdLst>
  <p:sldSz cx="12192000" cy="6858000"/>
  <p:notesSz cx="6858000" cy="9144000"/>
  <p:embeddedFontLst>
    <p:embeddedFont>
      <p:font typeface="Calibri" panose="020F0502020204030204" pitchFamily="34" charset="0"/>
      <p:regular r:id="rId31"/>
      <p:bold r:id="rId32"/>
      <p:italic r:id="rId33"/>
      <p:boldItalic r:id="rId34"/>
    </p:embeddedFont>
    <p:embeddedFont>
      <p:font typeface="Nunito" panose="00000500000000000000" pitchFamily="2" charset="0"/>
      <p:regular r:id="rId35"/>
      <p:bold r:id="rId36"/>
      <p:italic r:id="rId37"/>
      <p:boldItalic r:id="rId38"/>
    </p:embeddedFont>
    <p:embeddedFont>
      <p:font typeface="Nunito ExtraLight" panose="00000300000000000000" pitchFamily="2" charset="0"/>
      <p:regular r:id="rId39"/>
      <p:italic r:id="rId40"/>
    </p:embeddedFont>
    <p:embeddedFont>
      <p:font typeface="Nunito Light" panose="00000400000000000000" pitchFamily="2" charset="0"/>
      <p:regular r:id="rId41"/>
      <p:italic r:id="rId42"/>
    </p:embeddedFont>
    <p:embeddedFont>
      <p:font typeface="Poppins" panose="00000500000000000000" pitchFamily="2" charset="0"/>
      <p:regular r:id="rId43"/>
      <p:bold r:id="rId44"/>
      <p:italic r:id="rId45"/>
      <p:boldItalic r:id="rId4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F4FE902-C5EA-42AC-943E-AE43A8B32444}" v="73" dt="2020-02-25T19:48:54.08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38"/>
    <p:restoredTop sz="88602" autoAdjust="0"/>
  </p:normalViewPr>
  <p:slideViewPr>
    <p:cSldViewPr snapToGrid="0" snapToObjects="1">
      <p:cViewPr varScale="1">
        <p:scale>
          <a:sx n="97" d="100"/>
          <a:sy n="97" d="100"/>
        </p:scale>
        <p:origin x="768" y="90"/>
      </p:cViewPr>
      <p:guideLst/>
    </p:cSldViewPr>
  </p:slideViewPr>
  <p:notesTextViewPr>
    <p:cViewPr>
      <p:scale>
        <a:sx n="1" d="1"/>
        <a:sy n="1" d="1"/>
      </p:scale>
      <p:origin x="0" y="0"/>
    </p:cViewPr>
  </p:notesTextViewPr>
  <p:notesViewPr>
    <p:cSldViewPr snapToGrid="0" snapToObjects="1">
      <p:cViewPr varScale="1">
        <p:scale>
          <a:sx n="84" d="100"/>
          <a:sy n="84" d="100"/>
        </p:scale>
        <p:origin x="3828"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9.fntdata"/><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font" Target="fonts/font4.fntdata"/><Relationship Id="rId42" Type="http://schemas.openxmlformats.org/officeDocument/2006/relationships/font" Target="fonts/font12.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font" Target="fonts/font16.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41" Type="http://schemas.openxmlformats.org/officeDocument/2006/relationships/font" Target="fonts/font11.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font" Target="fonts/font15.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6.fntdata"/><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1.fntdata"/><Relationship Id="rId44" Type="http://schemas.openxmlformats.org/officeDocument/2006/relationships/font" Target="fonts/font14.fntdata"/><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font" Target="fonts/font5.fntdata"/><Relationship Id="rId43" Type="http://schemas.openxmlformats.org/officeDocument/2006/relationships/font" Target="fonts/font13.fntdata"/><Relationship Id="rId48" Type="http://schemas.openxmlformats.org/officeDocument/2006/relationships/viewProps" Target="viewProps.xml"/><Relationship Id="rId8" Type="http://schemas.openxmlformats.org/officeDocument/2006/relationships/slide" Target="slides/slide4.xml"/><Relationship Id="rId51"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zia Shah" userId="834fe6aa-7260-4947-9af5-9af74eff913c" providerId="ADAL" clId="{7F4FE902-C5EA-42AC-943E-AE43A8B32444}"/>
    <pc:docChg chg="undo custSel addSld delSld modSld">
      <pc:chgData name="Nazia Shah" userId="834fe6aa-7260-4947-9af5-9af74eff913c" providerId="ADAL" clId="{7F4FE902-C5EA-42AC-943E-AE43A8B32444}" dt="2020-02-25T19:56:16.271" v="218" actId="20577"/>
      <pc:docMkLst>
        <pc:docMk/>
      </pc:docMkLst>
      <pc:sldChg chg="modSp">
        <pc:chgData name="Nazia Shah" userId="834fe6aa-7260-4947-9af5-9af74eff913c" providerId="ADAL" clId="{7F4FE902-C5EA-42AC-943E-AE43A8B32444}" dt="2020-02-03T13:09:16.229" v="1"/>
        <pc:sldMkLst>
          <pc:docMk/>
          <pc:sldMk cId="1864402603" sldId="258"/>
        </pc:sldMkLst>
        <pc:spChg chg="mod">
          <ac:chgData name="Nazia Shah" userId="834fe6aa-7260-4947-9af5-9af74eff913c" providerId="ADAL" clId="{7F4FE902-C5EA-42AC-943E-AE43A8B32444}" dt="2020-02-03T13:09:16.229" v="1"/>
          <ac:spMkLst>
            <pc:docMk/>
            <pc:sldMk cId="1864402603" sldId="258"/>
            <ac:spMk id="2" creationId="{893BEBBD-5E97-E748-AB97-47C407B4E351}"/>
          </ac:spMkLst>
        </pc:spChg>
      </pc:sldChg>
      <pc:sldChg chg="modSp">
        <pc:chgData name="Nazia Shah" userId="834fe6aa-7260-4947-9af5-9af74eff913c" providerId="ADAL" clId="{7F4FE902-C5EA-42AC-943E-AE43A8B32444}" dt="2020-02-25T19:56:16.271" v="218" actId="20577"/>
        <pc:sldMkLst>
          <pc:docMk/>
          <pc:sldMk cId="922538058" sldId="275"/>
        </pc:sldMkLst>
        <pc:spChg chg="mod">
          <ac:chgData name="Nazia Shah" userId="834fe6aa-7260-4947-9af5-9af74eff913c" providerId="ADAL" clId="{7F4FE902-C5EA-42AC-943E-AE43A8B32444}" dt="2020-02-25T19:48:54.073" v="216" actId="1076"/>
          <ac:spMkLst>
            <pc:docMk/>
            <pc:sldMk cId="922538058" sldId="275"/>
            <ac:spMk id="18" creationId="{D671944F-6D8B-4354-A6ED-3D99A9E1E353}"/>
          </ac:spMkLst>
        </pc:spChg>
        <pc:graphicFrameChg chg="mod modGraphic">
          <ac:chgData name="Nazia Shah" userId="834fe6aa-7260-4947-9af5-9af74eff913c" providerId="ADAL" clId="{7F4FE902-C5EA-42AC-943E-AE43A8B32444}" dt="2020-02-25T19:56:16.271" v="218" actId="20577"/>
          <ac:graphicFrameMkLst>
            <pc:docMk/>
            <pc:sldMk cId="922538058" sldId="275"/>
            <ac:graphicFrameMk id="17" creationId="{19401797-9F0A-4DDD-88B2-47C6EE132889}"/>
          </ac:graphicFrameMkLst>
        </pc:graphicFrameChg>
      </pc:sldChg>
      <pc:sldChg chg="del">
        <pc:chgData name="Nazia Shah" userId="834fe6aa-7260-4947-9af5-9af74eff913c" providerId="ADAL" clId="{7F4FE902-C5EA-42AC-943E-AE43A8B32444}" dt="2020-02-03T13:12:54.316" v="4" actId="2696"/>
        <pc:sldMkLst>
          <pc:docMk/>
          <pc:sldMk cId="4192441938" sldId="277"/>
        </pc:sldMkLst>
      </pc:sldChg>
      <pc:sldChg chg="delSp modSp">
        <pc:chgData name="Nazia Shah" userId="834fe6aa-7260-4947-9af5-9af74eff913c" providerId="ADAL" clId="{7F4FE902-C5EA-42AC-943E-AE43A8B32444}" dt="2020-02-03T13:14:44.544" v="23" actId="179"/>
        <pc:sldMkLst>
          <pc:docMk/>
          <pc:sldMk cId="1379548614" sldId="278"/>
        </pc:sldMkLst>
        <pc:spChg chg="mod">
          <ac:chgData name="Nazia Shah" userId="834fe6aa-7260-4947-9af5-9af74eff913c" providerId="ADAL" clId="{7F4FE902-C5EA-42AC-943E-AE43A8B32444}" dt="2020-02-03T13:14:44.544" v="23" actId="179"/>
          <ac:spMkLst>
            <pc:docMk/>
            <pc:sldMk cId="1379548614" sldId="278"/>
            <ac:spMk id="2" creationId="{893BEBBD-5E97-E748-AB97-47C407B4E351}"/>
          </ac:spMkLst>
        </pc:spChg>
        <pc:spChg chg="mod">
          <ac:chgData name="Nazia Shah" userId="834fe6aa-7260-4947-9af5-9af74eff913c" providerId="ADAL" clId="{7F4FE902-C5EA-42AC-943E-AE43A8B32444}" dt="2020-02-03T13:12:50.848" v="3"/>
          <ac:spMkLst>
            <pc:docMk/>
            <pc:sldMk cId="1379548614" sldId="278"/>
            <ac:spMk id="3" creationId="{8689C92E-9F3A-9346-92F1-1D53CD9CBAFC}"/>
          </ac:spMkLst>
        </pc:spChg>
        <pc:picChg chg="del">
          <ac:chgData name="Nazia Shah" userId="834fe6aa-7260-4947-9af5-9af74eff913c" providerId="ADAL" clId="{7F4FE902-C5EA-42AC-943E-AE43A8B32444}" dt="2020-02-03T13:12:58.578" v="5" actId="478"/>
          <ac:picMkLst>
            <pc:docMk/>
            <pc:sldMk cId="1379548614" sldId="278"/>
            <ac:picMk id="5" creationId="{4D7A2E7B-5024-4572-BCED-A461FD5C83C2}"/>
          </ac:picMkLst>
        </pc:picChg>
      </pc:sldChg>
      <pc:sldChg chg="modSp">
        <pc:chgData name="Nazia Shah" userId="834fe6aa-7260-4947-9af5-9af74eff913c" providerId="ADAL" clId="{7F4FE902-C5EA-42AC-943E-AE43A8B32444}" dt="2020-02-05T19:53:41.290" v="60" actId="20577"/>
        <pc:sldMkLst>
          <pc:docMk/>
          <pc:sldMk cId="222486152" sldId="281"/>
        </pc:sldMkLst>
        <pc:spChg chg="mod">
          <ac:chgData name="Nazia Shah" userId="834fe6aa-7260-4947-9af5-9af74eff913c" providerId="ADAL" clId="{7F4FE902-C5EA-42AC-943E-AE43A8B32444}" dt="2020-02-05T19:53:41.290" v="60" actId="20577"/>
          <ac:spMkLst>
            <pc:docMk/>
            <pc:sldMk cId="222486152" sldId="281"/>
            <ac:spMk id="2" creationId="{893BEBBD-5E97-E748-AB97-47C407B4E351}"/>
          </ac:spMkLst>
        </pc:spChg>
      </pc:sldChg>
      <pc:sldChg chg="modSp add">
        <pc:chgData name="Nazia Shah" userId="834fe6aa-7260-4947-9af5-9af74eff913c" providerId="ADAL" clId="{7F4FE902-C5EA-42AC-943E-AE43A8B32444}" dt="2020-02-03T13:14:07.662" v="12" actId="20577"/>
        <pc:sldMkLst>
          <pc:docMk/>
          <pc:sldMk cId="3400136773" sldId="285"/>
        </pc:sldMkLst>
        <pc:spChg chg="mod">
          <ac:chgData name="Nazia Shah" userId="834fe6aa-7260-4947-9af5-9af74eff913c" providerId="ADAL" clId="{7F4FE902-C5EA-42AC-943E-AE43A8B32444}" dt="2020-02-03T13:14:07.662" v="12" actId="20577"/>
          <ac:spMkLst>
            <pc:docMk/>
            <pc:sldMk cId="3400136773" sldId="285"/>
            <ac:spMk id="2" creationId="{893BEBBD-5E97-E748-AB97-47C407B4E351}"/>
          </ac:spMkLst>
        </pc:spChg>
      </pc:sldChg>
      <pc:sldChg chg="addSp delSp modSp add modNotesTx">
        <pc:chgData name="Nazia Shah" userId="834fe6aa-7260-4947-9af5-9af74eff913c" providerId="ADAL" clId="{7F4FE902-C5EA-42AC-943E-AE43A8B32444}" dt="2020-02-03T13:22:50.725" v="43" actId="1076"/>
        <pc:sldMkLst>
          <pc:docMk/>
          <pc:sldMk cId="2722420369" sldId="286"/>
        </pc:sldMkLst>
        <pc:spChg chg="del">
          <ac:chgData name="Nazia Shah" userId="834fe6aa-7260-4947-9af5-9af74eff913c" providerId="ADAL" clId="{7F4FE902-C5EA-42AC-943E-AE43A8B32444}" dt="2020-02-03T13:15:33.169" v="34" actId="478"/>
          <ac:spMkLst>
            <pc:docMk/>
            <pc:sldMk cId="2722420369" sldId="286"/>
            <ac:spMk id="2" creationId="{893BEBBD-5E97-E748-AB97-47C407B4E351}"/>
          </ac:spMkLst>
        </pc:spChg>
        <pc:spChg chg="mod">
          <ac:chgData name="Nazia Shah" userId="834fe6aa-7260-4947-9af5-9af74eff913c" providerId="ADAL" clId="{7F4FE902-C5EA-42AC-943E-AE43A8B32444}" dt="2020-02-03T13:15:07.294" v="32" actId="27636"/>
          <ac:spMkLst>
            <pc:docMk/>
            <pc:sldMk cId="2722420369" sldId="286"/>
            <ac:spMk id="3" creationId="{8689C92E-9F3A-9346-92F1-1D53CD9CBAFC}"/>
          </ac:spMkLst>
        </pc:spChg>
        <pc:spChg chg="add del mod">
          <ac:chgData name="Nazia Shah" userId="834fe6aa-7260-4947-9af5-9af74eff913c" providerId="ADAL" clId="{7F4FE902-C5EA-42AC-943E-AE43A8B32444}" dt="2020-02-03T13:15:36.795" v="35" actId="478"/>
          <ac:spMkLst>
            <pc:docMk/>
            <pc:sldMk cId="2722420369" sldId="286"/>
            <ac:spMk id="6" creationId="{FD07D100-F598-459D-858C-A4F18BBC8874}"/>
          </ac:spMkLst>
        </pc:spChg>
        <pc:spChg chg="add del">
          <ac:chgData name="Nazia Shah" userId="834fe6aa-7260-4947-9af5-9af74eff913c" providerId="ADAL" clId="{7F4FE902-C5EA-42AC-943E-AE43A8B32444}" dt="2020-02-03T13:15:40.657" v="37"/>
          <ac:spMkLst>
            <pc:docMk/>
            <pc:sldMk cId="2722420369" sldId="286"/>
            <ac:spMk id="7" creationId="{B7922C56-5D37-48B8-B28D-3356A2D755E1}"/>
          </ac:spMkLst>
        </pc:spChg>
        <pc:graphicFrameChg chg="add mod modGraphic">
          <ac:chgData name="Nazia Shah" userId="834fe6aa-7260-4947-9af5-9af74eff913c" providerId="ADAL" clId="{7F4FE902-C5EA-42AC-943E-AE43A8B32444}" dt="2020-02-03T13:22:50.725" v="43" actId="1076"/>
          <ac:graphicFrameMkLst>
            <pc:docMk/>
            <pc:sldMk cId="2722420369" sldId="286"/>
            <ac:graphicFrameMk id="8" creationId="{3857719B-535E-43C3-B505-ED95D15B1FAD}"/>
          </ac:graphicFrameMkLst>
        </pc:graphicFrame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E85044-CA6D-4456-9DCB-063FFA4D98A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E95F1D7E-E338-4EB8-BC67-D40A0BBF2AF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6F44701-7A7D-453C-B2F4-87952D897D30}" type="datetimeFigureOut">
              <a:rPr lang="en-US" smtClean="0"/>
              <a:t>2/25/2020</a:t>
            </a:fld>
            <a:endParaRPr lang="en-US"/>
          </a:p>
        </p:txBody>
      </p:sp>
      <p:sp>
        <p:nvSpPr>
          <p:cNvPr id="4" name="Footer Placeholder 3">
            <a:extLst>
              <a:ext uri="{FF2B5EF4-FFF2-40B4-BE49-F238E27FC236}">
                <a16:creationId xmlns:a16="http://schemas.microsoft.com/office/drawing/2014/main" id="{FF0DD429-52B5-47E3-A2C3-5E98695EC7D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4338778-294F-4378-A7F6-9001478D885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2255E06-F9F4-4173-9E67-A741A00148FA}" type="slidenum">
              <a:rPr lang="en-US" smtClean="0"/>
              <a:t>‹#›</a:t>
            </a:fld>
            <a:endParaRPr lang="en-US"/>
          </a:p>
        </p:txBody>
      </p:sp>
    </p:spTree>
    <p:extLst>
      <p:ext uri="{BB962C8B-B14F-4D97-AF65-F5344CB8AC3E}">
        <p14:creationId xmlns:p14="http://schemas.microsoft.com/office/powerpoint/2010/main" val="24696242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4F965A-A04F-40C5-882A-2139AD2C39E0}" type="datetimeFigureOut">
              <a:rPr lang="en-US" smtClean="0"/>
              <a:t>2/25/2020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3E72B5-85CF-4B3F-8E83-F8AF90B971C9}" type="slidenum">
              <a:rPr lang="en-US" smtClean="0"/>
              <a:t>‹#›</a:t>
            </a:fld>
            <a:endParaRPr lang="en-US"/>
          </a:p>
        </p:txBody>
      </p:sp>
    </p:spTree>
    <p:extLst>
      <p:ext uri="{BB962C8B-B14F-4D97-AF65-F5344CB8AC3E}">
        <p14:creationId xmlns:p14="http://schemas.microsoft.com/office/powerpoint/2010/main" val="8851705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dirty="0"/>
          </a:p>
        </p:txBody>
      </p:sp>
      <p:sp>
        <p:nvSpPr>
          <p:cNvPr id="4" name="Slide Number Placeholder 3"/>
          <p:cNvSpPr>
            <a:spLocks noGrp="1"/>
          </p:cNvSpPr>
          <p:nvPr>
            <p:ph type="sldNum" sz="quarter" idx="5"/>
          </p:nvPr>
        </p:nvSpPr>
        <p:spPr/>
        <p:txBody>
          <a:bodyPr/>
          <a:lstStyle/>
          <a:p>
            <a:fld id="{EC3E72B5-85CF-4B3F-8E83-F8AF90B971C9}" type="slidenum">
              <a:rPr lang="en-US" smtClean="0"/>
              <a:t>12</a:t>
            </a:fld>
            <a:endParaRPr lang="en-US"/>
          </a:p>
        </p:txBody>
      </p:sp>
    </p:spTree>
    <p:extLst>
      <p:ext uri="{BB962C8B-B14F-4D97-AF65-F5344CB8AC3E}">
        <p14:creationId xmlns:p14="http://schemas.microsoft.com/office/powerpoint/2010/main" val="9415247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dirty="0"/>
          </a:p>
        </p:txBody>
      </p:sp>
      <p:sp>
        <p:nvSpPr>
          <p:cNvPr id="4" name="Slide Number Placeholder 3"/>
          <p:cNvSpPr>
            <a:spLocks noGrp="1"/>
          </p:cNvSpPr>
          <p:nvPr>
            <p:ph type="sldNum" sz="quarter" idx="5"/>
          </p:nvPr>
        </p:nvSpPr>
        <p:spPr/>
        <p:txBody>
          <a:bodyPr/>
          <a:lstStyle/>
          <a:p>
            <a:fld id="{EC3E72B5-85CF-4B3F-8E83-F8AF90B971C9}" type="slidenum">
              <a:rPr lang="en-US" smtClean="0"/>
              <a:t>13</a:t>
            </a:fld>
            <a:endParaRPr lang="en-US"/>
          </a:p>
        </p:txBody>
      </p:sp>
    </p:spTree>
    <p:extLst>
      <p:ext uri="{BB962C8B-B14F-4D97-AF65-F5344CB8AC3E}">
        <p14:creationId xmlns:p14="http://schemas.microsoft.com/office/powerpoint/2010/main" val="36664202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eaLnBrk="1" hangingPunct="1"/>
            <a:r>
              <a:rPr lang="en-US" altLang="en-US" b="1" dirty="0">
                <a:latin typeface="Arial" pitchFamily="34" charset="0"/>
              </a:rPr>
              <a:t>	Q: What doe</a:t>
            </a:r>
            <a:r>
              <a:rPr lang="en-US" altLang="en-US" b="1" baseline="0" dirty="0">
                <a:latin typeface="Arial" pitchFamily="34" charset="0"/>
              </a:rPr>
              <a:t>s a crane collapse mean?</a:t>
            </a:r>
          </a:p>
          <a:p>
            <a:pPr algn="l" eaLnBrk="1" hangingPunct="1"/>
            <a:r>
              <a:rPr lang="en-US" altLang="en-US" b="1" baseline="0" dirty="0">
                <a:latin typeface="Arial" pitchFamily="34" charset="0"/>
              </a:rPr>
              <a:t>	Q: How many deaths were due to crane collapse?</a:t>
            </a:r>
            <a:endParaRPr lang="en-US" dirty="0"/>
          </a:p>
        </p:txBody>
      </p:sp>
      <p:sp>
        <p:nvSpPr>
          <p:cNvPr id="4" name="Slide Number Placeholder 3"/>
          <p:cNvSpPr>
            <a:spLocks noGrp="1"/>
          </p:cNvSpPr>
          <p:nvPr>
            <p:ph type="sldNum" sz="quarter" idx="5"/>
          </p:nvPr>
        </p:nvSpPr>
        <p:spPr/>
        <p:txBody>
          <a:bodyPr/>
          <a:lstStyle/>
          <a:p>
            <a:fld id="{EC3E72B5-85CF-4B3F-8E83-F8AF90B971C9}" type="slidenum">
              <a:rPr lang="en-US" smtClean="0"/>
              <a:t>14</a:t>
            </a:fld>
            <a:endParaRPr lang="en-US"/>
          </a:p>
        </p:txBody>
      </p:sp>
    </p:spTree>
    <p:extLst>
      <p:ext uri="{BB962C8B-B14F-4D97-AF65-F5344CB8AC3E}">
        <p14:creationId xmlns:p14="http://schemas.microsoft.com/office/powerpoint/2010/main" val="42078709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Standard		Total </a:t>
            </a:r>
            <a:r>
              <a:rPr lang="en-US" dirty="0" err="1"/>
              <a:t>Vio</a:t>
            </a:r>
            <a:r>
              <a:rPr lang="en-US" dirty="0"/>
              <a:t>(s)	Ser </a:t>
            </a:r>
            <a:r>
              <a:rPr lang="en-US" dirty="0" err="1"/>
              <a:t>Vio</a:t>
            </a:r>
            <a:r>
              <a:rPr lang="en-US" dirty="0"/>
              <a:t>(s)	Will </a:t>
            </a:r>
            <a:r>
              <a:rPr lang="en-US" dirty="0" err="1"/>
              <a:t>Vio</a:t>
            </a:r>
            <a:r>
              <a:rPr lang="en-US" dirty="0"/>
              <a:t>(s)	Rep </a:t>
            </a:r>
            <a:r>
              <a:rPr lang="en-US" dirty="0" err="1"/>
              <a:t>Vio</a:t>
            </a:r>
            <a:r>
              <a:rPr lang="en-US" dirty="0"/>
              <a:t>(s)	</a:t>
            </a:r>
            <a:r>
              <a:rPr lang="en-US" dirty="0" err="1"/>
              <a:t>Unc</a:t>
            </a:r>
            <a:r>
              <a:rPr lang="en-US" dirty="0"/>
              <a:t>. </a:t>
            </a:r>
            <a:r>
              <a:rPr lang="en-US" dirty="0" err="1"/>
              <a:t>Vio</a:t>
            </a:r>
            <a:r>
              <a:rPr lang="en-US" dirty="0"/>
              <a:t>(s)	</a:t>
            </a:r>
            <a:r>
              <a:rPr lang="en-US" dirty="0" err="1"/>
              <a:t>Othr</a:t>
            </a:r>
            <a:r>
              <a:rPr lang="en-US" dirty="0"/>
              <a:t> </a:t>
            </a:r>
            <a:r>
              <a:rPr lang="en-US" dirty="0" err="1"/>
              <a:t>Vio</a:t>
            </a:r>
            <a:r>
              <a:rPr lang="en-US" dirty="0"/>
              <a:t>(s)	</a:t>
            </a:r>
            <a:r>
              <a:rPr lang="en-US" dirty="0" err="1"/>
              <a:t>Cmpt</a:t>
            </a:r>
            <a:r>
              <a:rPr lang="en-US" dirty="0"/>
              <a:t>	</a:t>
            </a:r>
            <a:r>
              <a:rPr lang="en-US" dirty="0" err="1"/>
              <a:t>Acci</a:t>
            </a:r>
            <a:r>
              <a:rPr lang="en-US" dirty="0"/>
              <a:t>.	</a:t>
            </a:r>
            <a:r>
              <a:rPr lang="en-US" dirty="0" err="1"/>
              <a:t>Imm</a:t>
            </a:r>
            <a:r>
              <a:rPr lang="en-US" dirty="0"/>
              <a:t>. </a:t>
            </a:r>
            <a:r>
              <a:rPr lang="en-US" dirty="0" err="1"/>
              <a:t>Dngr</a:t>
            </a:r>
            <a:r>
              <a:rPr lang="en-US" dirty="0"/>
              <a:t>	Refer.	</a:t>
            </a:r>
            <a:r>
              <a:rPr lang="en-US" dirty="0" err="1"/>
              <a:t>Cntsd</a:t>
            </a:r>
            <a:r>
              <a:rPr lang="en-US" dirty="0"/>
              <a:t>	% </a:t>
            </a:r>
            <a:r>
              <a:rPr lang="en-US" dirty="0" err="1"/>
              <a:t>Cntsd</a:t>
            </a:r>
            <a:r>
              <a:rPr lang="en-US" dirty="0"/>
              <a:t>	Avg </a:t>
            </a:r>
            <a:r>
              <a:rPr lang="en-US" dirty="0" err="1"/>
              <a:t>Abt</a:t>
            </a:r>
            <a:r>
              <a:rPr lang="en-US" dirty="0"/>
              <a:t> Days	Avg Corr. Days</a:t>
            </a:r>
          </a:p>
          <a:p>
            <a:r>
              <a:rPr lang="en-US" dirty="0"/>
              <a:t>1926.1400(f)		1	1	0	0	0	0	0	0	0	1	1	100%	14.	 </a:t>
            </a:r>
          </a:p>
          <a:p>
            <a:r>
              <a:rPr lang="en-US" dirty="0"/>
              <a:t>1926.1402(b)		5	4	0	0	0	1	0	0	0	1	0	0%	8.3	17.3</a:t>
            </a:r>
          </a:p>
          <a:p>
            <a:r>
              <a:rPr lang="en-US" dirty="0"/>
              <a:t>1926.1403(a)		4	4	0	0	0	0	0	1	0	1	2	50%	12.7	 </a:t>
            </a:r>
          </a:p>
          <a:p>
            <a:r>
              <a:rPr lang="en-US" dirty="0"/>
              <a:t>1926.1404(b)		1	1	0	0	0	0	0	0	0	0	1	100%	14.	 </a:t>
            </a:r>
          </a:p>
          <a:p>
            <a:r>
              <a:rPr lang="en-US" dirty="0"/>
              <a:t>1926.1404(c)		1	1	0	0	0	0	0	1	0	0	1	100%	6.	 </a:t>
            </a:r>
          </a:p>
          <a:p>
            <a:r>
              <a:rPr lang="en-US" dirty="0"/>
              <a:t>1926.1404(d)(1)	1	1	0	0	0	0	0	0	0	1	1	100%	14.	 </a:t>
            </a:r>
          </a:p>
          <a:p>
            <a:r>
              <a:rPr lang="en-US" dirty="0"/>
              <a:t>1926.1404(f)(1)	2	2	0	0	0	0	0	1	0	0	1	50%	12.	 </a:t>
            </a:r>
          </a:p>
          <a:p>
            <a:r>
              <a:rPr lang="en-US" dirty="0"/>
              <a:t>1926.1404(h)(1)	1	1	0	0	0	0	0	0	0	1	0	0%	18.	 </a:t>
            </a:r>
          </a:p>
          <a:p>
            <a:r>
              <a:rPr lang="en-US" dirty="0"/>
              <a:t>1926.1404(h)(2)	1	1	0	0	0	0	0	0	0	1	0	0%	4.	30.</a:t>
            </a:r>
          </a:p>
          <a:p>
            <a:r>
              <a:rPr lang="en-US" dirty="0"/>
              <a:t>1926.1404(h)(7)	1	1	0	0	0	0	0	1	0	0	1	100%	6.	 </a:t>
            </a:r>
          </a:p>
          <a:p>
            <a:r>
              <a:rPr lang="en-US" dirty="0"/>
              <a:t>1926.1404(q)(2)	2	0	0	0	0	2	0	0	0	0	0	0%	8.	8.5</a:t>
            </a:r>
          </a:p>
          <a:p>
            <a:r>
              <a:rPr lang="en-US" dirty="0"/>
              <a:t>1926.1404(r)(1)	1	1	0	0	0	0	0	0	0	0	0	0%	6.	 </a:t>
            </a:r>
          </a:p>
          <a:p>
            <a:r>
              <a:rPr lang="en-US" dirty="0"/>
              <a:t>1926.1408(a)(1)	2	1	0	0	0	1	0	1	0	1	0	0%	26.	 </a:t>
            </a:r>
          </a:p>
          <a:p>
            <a:r>
              <a:rPr lang="en-US" dirty="0"/>
              <a:t>1926.1408(a)(2)	4	4	0	0	0	0	0	1	0	1	0	0%	24.7	31.5</a:t>
            </a:r>
          </a:p>
          <a:p>
            <a:r>
              <a:rPr lang="en-US" dirty="0"/>
              <a:t>1926.1408(a)(2)(iii)(B)	4	4	0	0	0	0	0	1	0	1	2	50%	24.7	59.</a:t>
            </a:r>
          </a:p>
          <a:p>
            <a:r>
              <a:rPr lang="en-US" dirty="0"/>
              <a:t>1926.1408(b)(1)	1	1	0	0	0	0	0	0	0	1	0	0%	29.	 </a:t>
            </a:r>
          </a:p>
          <a:p>
            <a:r>
              <a:rPr lang="en-US" dirty="0"/>
              <a:t>1926.1408(b)(3)	2	2	0	0	0	0	0	0	0	1	2	100%	33.	68.</a:t>
            </a:r>
          </a:p>
          <a:p>
            <a:r>
              <a:rPr lang="en-US" dirty="0"/>
              <a:t>1926.1408(g)(1)(</a:t>
            </a:r>
            <a:r>
              <a:rPr lang="en-US" dirty="0" err="1"/>
              <a:t>i</a:t>
            </a:r>
            <a:r>
              <a:rPr lang="en-US" dirty="0"/>
              <a:t>)	1	1	0	0	0	0	0	0	0	0	0	0%	29.	25.</a:t>
            </a:r>
          </a:p>
          <a:p>
            <a:r>
              <a:rPr lang="en-US" dirty="0"/>
              <a:t>1926.1410(d)(1)	1	1	0	0	0	0	0	0	0	0	0	0%	29.	 </a:t>
            </a:r>
          </a:p>
          <a:p>
            <a:r>
              <a:rPr lang="en-US" dirty="0"/>
              <a:t>1926.1411(b)(1)	1	1	0	0	0	0	0	0	0	1	0	0%	18.	 </a:t>
            </a:r>
          </a:p>
          <a:p>
            <a:r>
              <a:rPr lang="en-US" dirty="0"/>
              <a:t>1926.1411(b)(2)	1	1	0	0	0	0	0	0	0	1	1	100%	 	 </a:t>
            </a:r>
          </a:p>
          <a:p>
            <a:r>
              <a:rPr lang="en-US" dirty="0"/>
              <a:t>1926.1411(b)(5)(</a:t>
            </a:r>
            <a:r>
              <a:rPr lang="en-US" dirty="0" err="1"/>
              <a:t>i</a:t>
            </a:r>
            <a:r>
              <a:rPr lang="en-US" dirty="0"/>
              <a:t>)	1	1	0	0	0	0	0	0	0	1	1	100%	 	 </a:t>
            </a:r>
          </a:p>
          <a:p>
            <a:r>
              <a:rPr lang="en-US" dirty="0"/>
              <a:t>1926.1412(c)(1)	1	1	0	0	0	0	0	0	0	1	0	0%	18.	 </a:t>
            </a:r>
          </a:p>
          <a:p>
            <a:r>
              <a:rPr lang="en-US" dirty="0"/>
              <a:t>1926.1412(c)(3)	1	1	0	0	0	0	0	1	0	0	0	0%	20.	 </a:t>
            </a:r>
          </a:p>
          <a:p>
            <a:r>
              <a:rPr lang="en-US" dirty="0"/>
              <a:t>1926.1412(d)(1)	9	8	0	0	0	1	0	0	0	0	0	0%	10.5	22.</a:t>
            </a:r>
          </a:p>
          <a:p>
            <a:r>
              <a:rPr lang="en-US" dirty="0"/>
              <a:t>1926.1412(d)(1)(x)	2	2	0	0	0	0	0	0	0	0	0	0%	18.	 </a:t>
            </a:r>
          </a:p>
          <a:p>
            <a:r>
              <a:rPr lang="en-US" dirty="0"/>
              <a:t>1926.1412(d)(1)(ii)	1	1	0	0	0	0	0	0	0	0	1	100%	33.	 </a:t>
            </a:r>
          </a:p>
          <a:p>
            <a:r>
              <a:rPr lang="en-US" dirty="0"/>
              <a:t>1926.1412(d)(1)(ix)	1	0	0	0	0	1	0	0	0	0	1	100%	 	 </a:t>
            </a:r>
          </a:p>
          <a:p>
            <a:r>
              <a:rPr lang="en-US" dirty="0"/>
              <a:t>1926.1412(d)(1)(xii)	1	1	0	0	0	0	0	0	0	0	0	0%	8.	 </a:t>
            </a:r>
          </a:p>
          <a:p>
            <a:r>
              <a:rPr lang="en-US" dirty="0"/>
              <a:t>1926.1412(d)(1)(xiv)	1	1	0	0	0	0	0	0	0	1	0	0%	4.	15.</a:t>
            </a:r>
          </a:p>
          <a:p>
            <a:r>
              <a:rPr lang="en-US" dirty="0"/>
              <a:t>1926.1412(d)(3)	1	1	0	0	0	0	0	0	0	0	0	0%	19.	 </a:t>
            </a:r>
          </a:p>
          <a:p>
            <a:r>
              <a:rPr lang="en-US" dirty="0"/>
              <a:t>1926.1412(e)(1)	4	3	0	0	0	1	0	1	0	0	0	0%	17.8	7.</a:t>
            </a:r>
          </a:p>
          <a:p>
            <a:r>
              <a:rPr lang="en-US" dirty="0"/>
              <a:t>1926.1412(e)(3)	2	1	0	0	0	1	0	0	0	0	0	0%	11.5	3.</a:t>
            </a:r>
          </a:p>
          <a:p>
            <a:r>
              <a:rPr lang="en-US" dirty="0"/>
              <a:t>1926.1412(e)(3)(</a:t>
            </a:r>
            <a:r>
              <a:rPr lang="en-US" dirty="0" err="1"/>
              <a:t>i</a:t>
            </a:r>
            <a:r>
              <a:rPr lang="en-US" dirty="0"/>
              <a:t>)	4	1	0	0	0	3	0	0	0	0	0	0%	23.	29.</a:t>
            </a:r>
          </a:p>
          <a:p>
            <a:r>
              <a:rPr lang="en-US" dirty="0"/>
              <a:t>1926.1412(e)(3)(</a:t>
            </a:r>
            <a:r>
              <a:rPr lang="en-US" dirty="0" err="1"/>
              <a:t>i</a:t>
            </a:r>
            <a:r>
              <a:rPr lang="en-US" dirty="0"/>
              <a:t>)(A)	1	0	0	0	0	1	0	0	0	0	0	0%	26.	16.</a:t>
            </a:r>
          </a:p>
          <a:p>
            <a:r>
              <a:rPr lang="en-US" dirty="0"/>
              <a:t>1926.1412(e)(3)(</a:t>
            </a:r>
            <a:r>
              <a:rPr lang="en-US" dirty="0" err="1"/>
              <a:t>i</a:t>
            </a:r>
            <a:r>
              <a:rPr lang="en-US" dirty="0"/>
              <a:t>)(B)	1	1	0	0	0	0	0	1	0	0	0	0%	16.	16.</a:t>
            </a:r>
          </a:p>
          <a:p>
            <a:r>
              <a:rPr lang="en-US" dirty="0"/>
              <a:t>1926.1412(f)(1)	6	3	0	0	0	3	1	0	0	0	0	0%	73.7	51.3</a:t>
            </a:r>
          </a:p>
          <a:p>
            <a:r>
              <a:rPr lang="en-US" dirty="0"/>
              <a:t>1926.1412(f)(2)	3	2	0	0	0	1	0	0	0	0	0	0%	19.5	22.</a:t>
            </a:r>
          </a:p>
          <a:p>
            <a:r>
              <a:rPr lang="en-US" dirty="0"/>
              <a:t>1926.1412(f)(2)(xiv)	1	1	0	0	0	0	0	0	0	0	0	0%	 	 </a:t>
            </a:r>
          </a:p>
          <a:p>
            <a:r>
              <a:rPr lang="en-US" dirty="0"/>
              <a:t>1926.1412(f)(6)	1	1	0	0	0	0	0	0	0	0	0	0%	16.	16.</a:t>
            </a:r>
          </a:p>
          <a:p>
            <a:r>
              <a:rPr lang="en-US" dirty="0"/>
              <a:t>1926.1412(f)(7)	4	2	0	0	0	2	0	0	0	0	0	0%	18.	24.3</a:t>
            </a:r>
          </a:p>
          <a:p>
            <a:r>
              <a:rPr lang="en-US" dirty="0"/>
              <a:t>1926.1412(f)(7)(</a:t>
            </a:r>
            <a:r>
              <a:rPr lang="en-US" dirty="0" err="1"/>
              <a:t>i</a:t>
            </a:r>
            <a:r>
              <a:rPr lang="en-US" dirty="0"/>
              <a:t>)	1	0	0	0	0	1	0	0	0	0	0	0%	18.	 </a:t>
            </a:r>
          </a:p>
          <a:p>
            <a:r>
              <a:rPr lang="en-US" dirty="0"/>
              <a:t>1926.1412(k)	1	0	0	0	0	1	0	0	0	0	0	0%	18.	 </a:t>
            </a:r>
          </a:p>
          <a:p>
            <a:r>
              <a:rPr lang="en-US" dirty="0"/>
              <a:t>1926.1413(a)(2)(</a:t>
            </a:r>
            <a:r>
              <a:rPr lang="en-US" dirty="0" err="1"/>
              <a:t>i</a:t>
            </a:r>
            <a:r>
              <a:rPr lang="en-US" dirty="0"/>
              <a:t>)(A)	1	1	0	0	0	0	0	0	0	0	1	100%	8.	 </a:t>
            </a:r>
          </a:p>
          <a:p>
            <a:r>
              <a:rPr lang="en-US" dirty="0"/>
              <a:t>1926.1413(b)(4)	1	0	0	0	0	1	0	0	0	0	0	0%	10.	 </a:t>
            </a:r>
          </a:p>
          <a:p>
            <a:r>
              <a:rPr lang="en-US" dirty="0"/>
              <a:t>1926.1413(c)(2)	1	0	0	0	0	1	0	0	0	0	0	0%	18.	5.</a:t>
            </a:r>
          </a:p>
          <a:p>
            <a:r>
              <a:rPr lang="en-US" dirty="0"/>
              <a:t>1926.1413(c)(4)	2	0	0	0	0	2	0	1	0	0	0	0%	13.	16.</a:t>
            </a:r>
          </a:p>
          <a:p>
            <a:r>
              <a:rPr lang="en-US" dirty="0"/>
              <a:t>1926.1415(b)	1	1	0	0	0	0	0	0	0	0	0	0%	 	 </a:t>
            </a:r>
          </a:p>
          <a:p>
            <a:r>
              <a:rPr lang="en-US" dirty="0"/>
              <a:t>1926.1416(b)	1	1	0	0	0	0	0	0	0	1	0	0%	4.	15.</a:t>
            </a:r>
          </a:p>
          <a:p>
            <a:r>
              <a:rPr lang="en-US" dirty="0"/>
              <a:t>1926.1416(d)(3)(</a:t>
            </a:r>
            <a:r>
              <a:rPr lang="en-US" dirty="0" err="1"/>
              <a:t>i</a:t>
            </a:r>
            <a:r>
              <a:rPr lang="en-US" dirty="0"/>
              <a:t>)	1	1	0	0	0	0	0	0	0	0	0	0%	13.	 </a:t>
            </a:r>
          </a:p>
          <a:p>
            <a:r>
              <a:rPr lang="en-US" dirty="0"/>
              <a:t>1926.1416(d)(3)(ii)(B)	1	1	0	0	0	0	0	0	0	0	1	100%	11.	 </a:t>
            </a:r>
          </a:p>
          <a:p>
            <a:r>
              <a:rPr lang="en-US" dirty="0"/>
              <a:t>1926.1416(d)(3)(ii)(D)	1	1	0	0	0	0	0	0	0	0	0	0%	20.	 </a:t>
            </a:r>
          </a:p>
          <a:p>
            <a:r>
              <a:rPr lang="en-US" dirty="0"/>
              <a:t>1926.1416(e)(3)	1	0	0	0	0	1	0	0	0	0	0	0%	18.	 </a:t>
            </a:r>
          </a:p>
          <a:p>
            <a:r>
              <a:rPr lang="en-US" dirty="0"/>
              <a:t>1926.1416(e)(4)	1	0	0	0	0	1	0	0	0	0	0	0%	18.	 </a:t>
            </a:r>
          </a:p>
          <a:p>
            <a:r>
              <a:rPr lang="en-US" dirty="0"/>
              <a:t>1926.1416(e)(5)(</a:t>
            </a:r>
            <a:r>
              <a:rPr lang="en-US" dirty="0" err="1"/>
              <a:t>i</a:t>
            </a:r>
            <a:r>
              <a:rPr lang="en-US" dirty="0"/>
              <a:t>)	2	1	0	0	0	1	0	1	0	1	0	0%	8.	18.</a:t>
            </a:r>
          </a:p>
          <a:p>
            <a:r>
              <a:rPr lang="en-US" dirty="0"/>
              <a:t>1926.1417(a)	4	4	0	0	0	0	0	1	0	1	1	25%	30.3	37.</a:t>
            </a:r>
          </a:p>
          <a:p>
            <a:r>
              <a:rPr lang="en-US" dirty="0"/>
              <a:t>1926.1417(c)(1)	4	2	0	0	0	2	0	0	0	0	0	0%	18.3	34.5</a:t>
            </a:r>
          </a:p>
          <a:p>
            <a:r>
              <a:rPr lang="en-US" dirty="0"/>
              <a:t>1926.1417(o)(1)	2	2	0	0	0	0	0	0	0	1	1	50%	18.5	17.</a:t>
            </a:r>
          </a:p>
          <a:p>
            <a:r>
              <a:rPr lang="en-US" dirty="0"/>
              <a:t>1926.1417(o)(2)	1	1	0	0	0	0	0	0	0	1	1	100%	4.	 </a:t>
            </a:r>
          </a:p>
          <a:p>
            <a:r>
              <a:rPr lang="en-US" dirty="0"/>
              <a:t>1926.1417(o)(3)	1	1	0	0	0	0	0	0	0	1	1	100%	4.	 </a:t>
            </a:r>
          </a:p>
          <a:p>
            <a:r>
              <a:rPr lang="en-US" dirty="0"/>
              <a:t>1926.1417(q)	1	1	0	0	0	0	0	1	0	0	0	0%	 	 </a:t>
            </a:r>
          </a:p>
          <a:p>
            <a:r>
              <a:rPr lang="en-US" dirty="0"/>
              <a:t>1926.1417(w)	2	2	0	0	0	0	0	0	0	0	0	0%	27.5	 </a:t>
            </a:r>
          </a:p>
          <a:p>
            <a:r>
              <a:rPr lang="en-US" dirty="0"/>
              <a:t>1926.1419(f)	2	1	0	0	0	1	0	0	0	1	1	50%	33.	 </a:t>
            </a:r>
          </a:p>
          <a:p>
            <a:r>
              <a:rPr lang="en-US" dirty="0"/>
              <a:t>1926.1422	1	0	0	0	0	1	0	0	0	0	0	0%	18.	 </a:t>
            </a:r>
          </a:p>
          <a:p>
            <a:r>
              <a:rPr lang="en-US" dirty="0"/>
              <a:t>1926.1424(a)(2)(ii)	2	1	0	0	0	1	0	0	0	0	0	0%	9.	4.</a:t>
            </a:r>
          </a:p>
          <a:p>
            <a:r>
              <a:rPr lang="en-US" dirty="0"/>
              <a:t>1926.1425(b)(1)	1	1	0	0	0	0	0	0	0	0	0	0%	 	 </a:t>
            </a:r>
          </a:p>
          <a:p>
            <a:r>
              <a:rPr lang="en-US" dirty="0"/>
              <a:t>1926.1425(c)(1)	4	2	0	0	0	2	1	0	0	1	1	25%	31.	12.</a:t>
            </a:r>
          </a:p>
          <a:p>
            <a:r>
              <a:rPr lang="en-US" dirty="0"/>
              <a:t>1926.1425(c)(2)	2	2	0	0	0	0	0	0	0	0	0	0%	14.	 </a:t>
            </a:r>
          </a:p>
          <a:p>
            <a:r>
              <a:rPr lang="en-US" dirty="0"/>
              <a:t>1926.1425(c)(3)	2	2	0	0	0	0	0	0	0	0	0	0%	25.	 </a:t>
            </a:r>
          </a:p>
          <a:p>
            <a:r>
              <a:rPr lang="en-US" dirty="0"/>
              <a:t>1926.1425(e)(1)	1	1	0	0	0	0	0	0	0	0	0	0%	11.	17.</a:t>
            </a:r>
          </a:p>
          <a:p>
            <a:r>
              <a:rPr lang="en-US" dirty="0"/>
              <a:t>1926.1425(e)(2)	1	1	0	0	0	0	1	0	0	0	0	0%	 	 </a:t>
            </a:r>
          </a:p>
          <a:p>
            <a:r>
              <a:rPr lang="en-US" dirty="0"/>
              <a:t>1926.1427(a)	3	2	0	0	0	1	0	0	0	0	0	0%	12.3	12.</a:t>
            </a:r>
          </a:p>
          <a:p>
            <a:r>
              <a:rPr lang="en-US" dirty="0"/>
              <a:t>1926.1427(a)(1)	4	4	0	0	0	0	0	0	0	1	1	25%	25.	46.3</a:t>
            </a:r>
          </a:p>
          <a:p>
            <a:r>
              <a:rPr lang="en-US" dirty="0"/>
              <a:t>1926.1427(a)(2)	2	1	0	0	0	1	0	1	0	0	0	0%	27.	 </a:t>
            </a:r>
          </a:p>
          <a:p>
            <a:r>
              <a:rPr lang="en-US" dirty="0"/>
              <a:t>1926.1427(b)(2)	1	1	0	0	0	0	0	0	0	0	1	100%	18.	 </a:t>
            </a:r>
          </a:p>
          <a:p>
            <a:r>
              <a:rPr lang="en-US" dirty="0"/>
              <a:t>1926.1427(b)(4)	1	1	0	0	0	0	0	0	0	0	1	100%	17.	 </a:t>
            </a:r>
          </a:p>
          <a:p>
            <a:r>
              <a:rPr lang="en-US" dirty="0"/>
              <a:t>1926.1427(c)(1)(</a:t>
            </a:r>
            <a:r>
              <a:rPr lang="en-US" dirty="0" err="1"/>
              <a:t>i</a:t>
            </a:r>
            <a:r>
              <a:rPr lang="en-US" dirty="0"/>
              <a:t>)	1	0	0	0	0	1	0	0	0	0	0	0%	 	 </a:t>
            </a:r>
          </a:p>
          <a:p>
            <a:r>
              <a:rPr lang="en-US" dirty="0"/>
              <a:t>1926.1427(f)(4)	1	1	0	0	0	0	0	0	0	0	0	0%	18.	 </a:t>
            </a:r>
          </a:p>
          <a:p>
            <a:r>
              <a:rPr lang="en-US" dirty="0"/>
              <a:t>1926.1427(k)(2)(</a:t>
            </a:r>
            <a:r>
              <a:rPr lang="en-US" dirty="0" err="1"/>
              <a:t>i</a:t>
            </a:r>
            <a:r>
              <a:rPr lang="en-US" dirty="0"/>
              <a:t>)	1	0	1	0	0	0	0	0	0	1	1	100%	8.	 </a:t>
            </a:r>
          </a:p>
          <a:p>
            <a:r>
              <a:rPr lang="en-US" dirty="0"/>
              <a:t>1926.1427(k)(2)(ii)	1	0	1	0	0	0	0	0	0	1	1	100%	18.	 </a:t>
            </a:r>
          </a:p>
          <a:p>
            <a:r>
              <a:rPr lang="en-US" dirty="0"/>
              <a:t>1926.1428(a)	7	5	0	0	0	2	0	0	0	0	1	14.29%	26.	20.8</a:t>
            </a:r>
          </a:p>
          <a:p>
            <a:r>
              <a:rPr lang="en-US" dirty="0"/>
              <a:t>1926.1428(a)(3)	1	0	0	0	0	1	0	0	0	0	0	0%	18.	 </a:t>
            </a:r>
          </a:p>
          <a:p>
            <a:r>
              <a:rPr lang="en-US" dirty="0"/>
              <a:t>1926.1428(b)	1	1	0	0	0	0	0	0	0	1	0	0%	13.	 </a:t>
            </a:r>
          </a:p>
          <a:p>
            <a:r>
              <a:rPr lang="en-US" dirty="0"/>
              <a:t>1926.1428(c)(5)	1	0	0	0	0	1	0	0	0	0	0	0%	33.	31.</a:t>
            </a:r>
          </a:p>
          <a:p>
            <a:r>
              <a:rPr lang="en-US" dirty="0"/>
              <a:t>1926.1430(b)	2	2	0	0	0	0	0	0	0	1	0	0%	31.	14.5</a:t>
            </a:r>
          </a:p>
          <a:p>
            <a:r>
              <a:rPr lang="en-US" dirty="0"/>
              <a:t>1926.1430(d)	1	1	0	0	0	0	0	0	0	0	0	0%	18.	 </a:t>
            </a:r>
          </a:p>
          <a:p>
            <a:r>
              <a:rPr lang="en-US" dirty="0"/>
              <a:t>1926.1431(a)	2	2	0	0	0	0	0	1	0	0	0	0%	24.	18.</a:t>
            </a:r>
          </a:p>
          <a:p>
            <a:r>
              <a:rPr lang="en-US" dirty="0"/>
              <a:t>1926.1431(e)(10)	1	1	0	0	0	0	1	0	0	0	1	100%	4.	41.</a:t>
            </a:r>
          </a:p>
          <a:p>
            <a:r>
              <a:rPr lang="en-US" dirty="0"/>
              <a:t>1926.1431(f)(3)(ii)	1	1	0	0	0	0	1	0	0	0	1	100%	4.	41.</a:t>
            </a:r>
          </a:p>
          <a:p>
            <a:r>
              <a:rPr lang="en-US" dirty="0"/>
              <a:t>1926.1431(f)(4)	2	2	0	0	0	0	0	0	0	0	0	0%	18.	14.</a:t>
            </a:r>
          </a:p>
          <a:p>
            <a:r>
              <a:rPr lang="en-US" dirty="0"/>
              <a:t>1926.1431(k)(2)(ii)	1	1	0	0	0	0	0	0	0	0	0	0%	19.	 </a:t>
            </a:r>
          </a:p>
          <a:p>
            <a:r>
              <a:rPr lang="en-US" dirty="0"/>
              <a:t>1926.1431(k)(10)(</a:t>
            </a:r>
            <a:r>
              <a:rPr lang="en-US" dirty="0" err="1"/>
              <a:t>i</a:t>
            </a:r>
            <a:r>
              <a:rPr lang="en-US" dirty="0"/>
              <a:t>)	1	1	0	0	0	0	0	1	0	0	0	0%	19.	 </a:t>
            </a:r>
          </a:p>
          <a:p>
            <a:r>
              <a:rPr lang="en-US" dirty="0"/>
              <a:t>1926.1431(m)(2)	3	2	0	0	0	1	0	0	0	0	0	0%	24.	18.</a:t>
            </a:r>
          </a:p>
          <a:p>
            <a:r>
              <a:rPr lang="en-US" dirty="0"/>
              <a:t>1926.1437(c)(2)(</a:t>
            </a:r>
            <a:r>
              <a:rPr lang="en-US" dirty="0" err="1"/>
              <a:t>i</a:t>
            </a:r>
            <a:r>
              <a:rPr lang="en-US" dirty="0"/>
              <a:t>)	2	2	0	0	0	0	0	1	0	0	0	0%	13.	16.</a:t>
            </a:r>
          </a:p>
          <a:p>
            <a:r>
              <a:rPr lang="en-US" dirty="0"/>
              <a:t>1926.1437(g)(1)	1	1	0	0	0	0	0	1	0	0	0	0%	13.	16.</a:t>
            </a:r>
          </a:p>
          <a:p>
            <a:r>
              <a:rPr lang="en-US" dirty="0"/>
              <a:t>1926.1437(h)(1)	1	1	0	0	0	0	0	0	0	0	0	0%	6.	 </a:t>
            </a:r>
          </a:p>
          <a:p>
            <a:r>
              <a:rPr lang="en-US" dirty="0"/>
              <a:t>1926.1437(n)(5)	1	1	0	0	0	0	0	0	0	0	0	0%	 	 </a:t>
            </a:r>
          </a:p>
          <a:p>
            <a:r>
              <a:rPr lang="en-US" dirty="0"/>
              <a:t>		175	131	2	0	0	42	5	19	0	29	32			</a:t>
            </a:r>
          </a:p>
          <a:p>
            <a:endParaRPr lang="en-US" dirty="0"/>
          </a:p>
        </p:txBody>
      </p:sp>
      <p:sp>
        <p:nvSpPr>
          <p:cNvPr id="4" name="Slide Number Placeholder 3"/>
          <p:cNvSpPr>
            <a:spLocks noGrp="1"/>
          </p:cNvSpPr>
          <p:nvPr>
            <p:ph type="sldNum" sz="quarter" idx="5"/>
          </p:nvPr>
        </p:nvSpPr>
        <p:spPr/>
        <p:txBody>
          <a:bodyPr/>
          <a:lstStyle/>
          <a:p>
            <a:fld id="{EC3E72B5-85CF-4B3F-8E83-F8AF90B971C9}" type="slidenum">
              <a:rPr lang="en-US" smtClean="0"/>
              <a:t>17</a:t>
            </a:fld>
            <a:endParaRPr lang="en-US"/>
          </a:p>
        </p:txBody>
      </p:sp>
    </p:spTree>
    <p:extLst>
      <p:ext uri="{BB962C8B-B14F-4D97-AF65-F5344CB8AC3E}">
        <p14:creationId xmlns:p14="http://schemas.microsoft.com/office/powerpoint/2010/main" val="7616247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ctr">
              <a:lnSpc>
                <a:spcPct val="107000"/>
              </a:lnSpc>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Most Cited Federal OSHA Citations FY2019</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ctr">
              <a:lnSpc>
                <a:spcPct val="107000"/>
              </a:lnSpc>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Subpart CC - Cranes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Standard		Description						Total Violations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1926.1412(d)(1)	Inspections - Shift Inspections by Competent Persons				9</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1926.1428(a)		Signaling – Employees signaling cranes must be Qualified				7</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1926.1412(f)(1		)Inspections - Annual Inspections by Qualified Persons				6</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1926.1402(b)		Ground Conditions – Users must provide adequate support				5</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1926.1403(a)		Assembly/Disassembly – Users must follow manufacturer’s procedures			4</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1926.1408(a)(2)	Power Lines – Users must establish demarking boundaries for adequate clearance		4</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1926.1408(a)(2)(iii)(B)	Power Lines – Must maintain clearance consistent with Table A Clearance Requirements		4</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1926.1412(e)(1)	Inspections - Monthly Inspections by a Competent Person				4</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1926.1412(e)(3)(I)	Inspections - Documentation of Monthly Inspections				4</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1926.1412(f)(7)	Inspections - Documentation of Annual/Comprehensive Inspection.			4</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1926.1417(a)		Operations – Employers must comply with Manufacturer’s Procedures			4</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1926.1417(c)(1)	Operations – Load charts and Manufacturer’s procedures must be in the cab of the crane		4</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1926.1425(c)(1)	Rigging – Materials must be rigged to prevent unintentional displacement			4</a:t>
            </a:r>
          </a:p>
          <a:p>
            <a:pPr marL="0" marR="0">
              <a:lnSpc>
                <a:spcPct val="107000"/>
              </a:lnSpc>
              <a:spcBef>
                <a:spcPts val="0"/>
              </a:spcBef>
              <a:spcAft>
                <a:spcPts val="0"/>
              </a:spcAft>
            </a:pP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1926.1427(a)(1)	Operator Training – Employee’s not certified and evaluated must be designated as an “Operator-in-Training” 4</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1926.1412(f)(2)	Inspection – Annual inspection – Disassembly is required, as necessary to do full inspection	3</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1926.1427(a)		Operator Training – Employer must assure each operator is trained, certified and evaluated	3</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200" dirty="0">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1926.1431(m)(2)	Hoisting Personnel – Pre-lift meeting with operator, signaler, hoisted emp., and responsible person required. 3</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EC3E72B5-85CF-4B3F-8E83-F8AF90B971C9}" type="slidenum">
              <a:rPr lang="en-US" smtClean="0"/>
              <a:t>18</a:t>
            </a:fld>
            <a:endParaRPr lang="en-US"/>
          </a:p>
        </p:txBody>
      </p:sp>
    </p:spTree>
    <p:extLst>
      <p:ext uri="{BB962C8B-B14F-4D97-AF65-F5344CB8AC3E}">
        <p14:creationId xmlns:p14="http://schemas.microsoft.com/office/powerpoint/2010/main" val="141594273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cs typeface="Arial" panose="020B0604020202020204" pitchFamily="34" charset="0"/>
              </a:rPr>
              <a:t>The Associated General Contractors of America</a:t>
            </a:r>
            <a:endParaRPr lang="en-US" sz="1400" b="0" i="0" dirty="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stStyle>
          <a:p>
            <a:pPr lvl="0"/>
            <a:r>
              <a:rPr lang="en-US" dirty="0"/>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a:normAutofit/>
          </a:bodyPr>
          <a:lstStyle>
            <a:lvl1pPr marL="0" indent="0">
              <a:buFontTx/>
              <a:buNone/>
              <a:defRPr sz="8000" b="1" i="0">
                <a:solidFill>
                  <a:srgbClr val="221F1F"/>
                </a:solidFill>
                <a:latin typeface="Poppins" pitchFamily="2" charset="77"/>
                <a:cs typeface="Poppins" pitchFamily="2" charset="77"/>
              </a:defRPr>
            </a:lvl1pPr>
          </a:lstStyle>
          <a:p>
            <a:pPr lvl="0"/>
            <a:r>
              <a:rPr lang="en-US" dirty="0"/>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a:r>
              <a:rPr lang="en-US" dirty="0"/>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D2CDC78A-1DA5-7D4C-8E95-048DA73365E1}"/>
              </a:ext>
            </a:extLst>
          </p:cNvPr>
          <p:cNvSpPr txBox="1"/>
          <p:nvPr userDrawn="1"/>
        </p:nvSpPr>
        <p:spPr>
          <a:xfrm>
            <a:off x="8138160" y="6404446"/>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chemeClr val="bg1"/>
                </a:solidFill>
                <a:latin typeface="Nunito" pitchFamily="2" charset="77"/>
                <a:ea typeface="Cambria" panose="02040503050406030204" pitchFamily="18" charset="0"/>
              </a:rPr>
              <a:t>©</a:t>
            </a:r>
            <a:r>
              <a:rPr lang="en-US" sz="1000" dirty="0">
                <a:solidFill>
                  <a:schemeClr val="bg1"/>
                </a:solidFill>
                <a:latin typeface="Nunito" pitchFamily="2" charset="77"/>
              </a:rPr>
              <a:t>2019  The Associated General Contractors of America, Inc.</a:t>
            </a:r>
          </a:p>
        </p:txBody>
      </p:sp>
    </p:spTree>
    <p:extLst>
      <p:ext uri="{BB962C8B-B14F-4D97-AF65-F5344CB8AC3E}">
        <p14:creationId xmlns:p14="http://schemas.microsoft.com/office/powerpoint/2010/main" val="430145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Tree>
    <p:extLst>
      <p:ext uri="{BB962C8B-B14F-4D97-AF65-F5344CB8AC3E}">
        <p14:creationId xmlns:p14="http://schemas.microsoft.com/office/powerpoint/2010/main" val="638668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anchor="ct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3150237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a:noAutofit/>
          </a:bodyPr>
          <a:lstStyle>
            <a:lvl1pPr marL="0" indent="0">
              <a:buNone/>
              <a:defRPr sz="1100" i="0">
                <a:latin typeface="Nunito" pitchFamily="2" charset="77"/>
                <a:cs typeface="Times New Roman" panose="02020603050405020304" pitchFamily="18" charset="0"/>
              </a:defRPr>
            </a:lvl1pPr>
          </a:lstStyle>
          <a:p>
            <a:r>
              <a:rPr lang="en-ZA" dirty="0"/>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6AEB5BE6-CE1E-E046-8A32-4672C2138595}"/>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8230867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ide Title + SubTitle +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6096001" y="2241908"/>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752311" y="1722008"/>
            <a:ext cx="4535652" cy="3460487"/>
          </a:xfrm>
          <a:prstGeom prst="rect">
            <a:avLst/>
          </a:prstGeom>
        </p:spPr>
        <p:txBody>
          <a:bodyPr anchor="ct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
        <p:nvSpPr>
          <p:cNvPr id="9" name="Text Placeholder 19">
            <a:extLst>
              <a:ext uri="{FF2B5EF4-FFF2-40B4-BE49-F238E27FC236}">
                <a16:creationId xmlns:a16="http://schemas.microsoft.com/office/drawing/2014/main" id="{83CD2D48-D8D2-8341-A05F-05D85603BAA4}"/>
              </a:ext>
            </a:extLst>
          </p:cNvPr>
          <p:cNvSpPr>
            <a:spLocks noGrp="1"/>
          </p:cNvSpPr>
          <p:nvPr>
            <p:ph type="body" sz="quarter" idx="15" hasCustomPrompt="1"/>
          </p:nvPr>
        </p:nvSpPr>
        <p:spPr>
          <a:xfrm>
            <a:off x="6115437" y="1722008"/>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One</a:t>
            </a:r>
          </a:p>
        </p:txBody>
      </p:sp>
      <p:sp>
        <p:nvSpPr>
          <p:cNvPr id="10" name="Text Placeholder 19">
            <a:extLst>
              <a:ext uri="{FF2B5EF4-FFF2-40B4-BE49-F238E27FC236}">
                <a16:creationId xmlns:a16="http://schemas.microsoft.com/office/drawing/2014/main" id="{D4B82B2C-700B-B440-9881-26B39C427D26}"/>
              </a:ext>
            </a:extLst>
          </p:cNvPr>
          <p:cNvSpPr>
            <a:spLocks noGrp="1"/>
          </p:cNvSpPr>
          <p:nvPr>
            <p:ph type="body" sz="quarter" idx="16" hasCustomPrompt="1"/>
          </p:nvPr>
        </p:nvSpPr>
        <p:spPr>
          <a:xfrm>
            <a:off x="6115437" y="3771525"/>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Two</a:t>
            </a:r>
          </a:p>
        </p:txBody>
      </p:sp>
      <p:sp>
        <p:nvSpPr>
          <p:cNvPr id="11" name="Text Placeholder 19">
            <a:extLst>
              <a:ext uri="{FF2B5EF4-FFF2-40B4-BE49-F238E27FC236}">
                <a16:creationId xmlns:a16="http://schemas.microsoft.com/office/drawing/2014/main" id="{8704C630-C5B3-8647-9FA3-B1575313F4C7}"/>
              </a:ext>
            </a:extLst>
          </p:cNvPr>
          <p:cNvSpPr>
            <a:spLocks noGrp="1"/>
          </p:cNvSpPr>
          <p:nvPr>
            <p:ph type="body" sz="quarter" idx="17" hasCustomPrompt="1"/>
          </p:nvPr>
        </p:nvSpPr>
        <p:spPr>
          <a:xfrm>
            <a:off x="6096001" y="4301936"/>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Tree>
    <p:extLst>
      <p:ext uri="{BB962C8B-B14F-4D97-AF65-F5344CB8AC3E}">
        <p14:creationId xmlns:p14="http://schemas.microsoft.com/office/powerpoint/2010/main" val="40599716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2506972"/>
            <a:ext cx="4914677" cy="3393537"/>
          </a:xfrm>
          <a:prstGeom prst="rect">
            <a:avLst/>
          </a:prstGeom>
        </p:spPr>
        <p:txBody>
          <a:bodyPr>
            <a:normAutofit/>
          </a:bodyPr>
          <a:lstStyle>
            <a:lvl1pPr marL="285750" indent="-285750">
              <a:buClr>
                <a:srgbClr val="EA0029"/>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r>
              <a:rPr lang="en-US" dirty="0"/>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353496"/>
            <a:ext cx="4224079" cy="454701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Nunito" pitchFamily="2" charset="77"/>
              </a:defRPr>
            </a:lvl1pPr>
          </a:lstStyle>
          <a:p>
            <a:endParaRPr lang="en-US" dirty="0"/>
          </a:p>
          <a:p>
            <a:r>
              <a:rPr lang="en-US" dirty="0"/>
              <a:t>Insert or Drag and Drop Image Here</a:t>
            </a:r>
          </a:p>
          <a:p>
            <a:endParaRPr lang="en-US" dirty="0"/>
          </a:p>
        </p:txBody>
      </p:sp>
      <p:sp>
        <p:nvSpPr>
          <p:cNvPr id="17" name="Text Placeholder 4">
            <a:extLst>
              <a:ext uri="{FF2B5EF4-FFF2-40B4-BE49-F238E27FC236}">
                <a16:creationId xmlns:a16="http://schemas.microsoft.com/office/drawing/2014/main" id="{526F6137-B09D-7742-A38F-35C76166FE37}"/>
              </a:ext>
            </a:extLst>
          </p:cNvPr>
          <p:cNvSpPr>
            <a:spLocks noGrp="1"/>
          </p:cNvSpPr>
          <p:nvPr>
            <p:ph type="body" sz="quarter" idx="13" hasCustomPrompt="1"/>
          </p:nvPr>
        </p:nvSpPr>
        <p:spPr>
          <a:xfrm>
            <a:off x="5680821" y="1684805"/>
            <a:ext cx="4914677" cy="687257"/>
          </a:xfrm>
          <a:prstGeom prst="rect">
            <a:avLst/>
          </a:prstGeom>
        </p:spPr>
        <p:txBody>
          <a:bodyPr>
            <a:normAutofit/>
          </a:bodyPr>
          <a:lstStyle>
            <a:lvl1pPr marL="0" indent="0">
              <a:buFontTx/>
              <a:buNone/>
              <a:defRPr sz="3200" b="1" i="0">
                <a:latin typeface="Poppins" pitchFamily="2" charset="77"/>
                <a:cs typeface="Poppins" pitchFamily="2" charset="77"/>
              </a:defRPr>
            </a:lvl1pPr>
          </a:lstStyle>
          <a:p>
            <a:r>
              <a:rPr lang="en-US" dirty="0"/>
              <a:t>Insert Heading</a:t>
            </a:r>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E34A23A9-337C-6640-A5FE-BC1C6B5D4212}"/>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Nunito" pitchFamily="2" charset="77"/>
              </a:defRPr>
            </a:lvl1pPr>
          </a:lstStyle>
          <a:p>
            <a:pPr lvl="0"/>
            <a:r>
              <a:rPr lang="en-US" dirty="0"/>
              <a:t>Presentation Name</a:t>
            </a:r>
          </a:p>
        </p:txBody>
      </p:sp>
    </p:spTree>
    <p:extLst>
      <p:ext uri="{BB962C8B-B14F-4D97-AF65-F5344CB8AC3E}">
        <p14:creationId xmlns:p14="http://schemas.microsoft.com/office/powerpoint/2010/main" val="2045247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985186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7159253"/>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www.osha.gov/as/opa/worker/complain.html"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oleObject" Target="../embeddings/oleObject1.bin"/></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2000"/>
            <a:lum/>
          </a:blip>
          <a:srcRect/>
          <a:stretch>
            <a:fillRect t="-10000" b="-10000"/>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7D08FC9-76A8-D54F-BCF8-2C9F6BA10451}"/>
              </a:ext>
            </a:extLst>
          </p:cNvPr>
          <p:cNvSpPr>
            <a:spLocks noGrp="1"/>
          </p:cNvSpPr>
          <p:nvPr>
            <p:ph type="body" sz="quarter" idx="13"/>
          </p:nvPr>
        </p:nvSpPr>
        <p:spPr>
          <a:xfrm>
            <a:off x="476471" y="4875295"/>
            <a:ext cx="5255942" cy="914400"/>
          </a:xfrm>
        </p:spPr>
        <p:txBody>
          <a:bodyPr>
            <a:normAutofit fontScale="92500" lnSpcReduction="10000"/>
          </a:bodyPr>
          <a:lstStyle/>
          <a:p>
            <a:r>
              <a:rPr lang="en-US" sz="6000" dirty="0">
                <a:latin typeface="Nunito Light" pitchFamily="2" charset="77"/>
              </a:rPr>
              <a:t>Introduction</a:t>
            </a:r>
          </a:p>
        </p:txBody>
      </p:sp>
      <p:sp>
        <p:nvSpPr>
          <p:cNvPr id="3" name="Text Placeholder 2">
            <a:extLst>
              <a:ext uri="{FF2B5EF4-FFF2-40B4-BE49-F238E27FC236}">
                <a16:creationId xmlns:a16="http://schemas.microsoft.com/office/drawing/2014/main" id="{01700092-37DC-0D44-AD62-E34A154E92D6}"/>
              </a:ext>
            </a:extLst>
          </p:cNvPr>
          <p:cNvSpPr>
            <a:spLocks noGrp="1"/>
          </p:cNvSpPr>
          <p:nvPr>
            <p:ph type="body" sz="quarter" idx="10"/>
          </p:nvPr>
        </p:nvSpPr>
        <p:spPr/>
        <p:txBody>
          <a:bodyPr>
            <a:normAutofit fontScale="85000" lnSpcReduction="10000"/>
          </a:bodyPr>
          <a:lstStyle/>
          <a:p>
            <a:r>
              <a:rPr lang="en-US" dirty="0"/>
              <a:t>Oct. 2019 – Sep. 2020</a:t>
            </a:r>
          </a:p>
        </p:txBody>
      </p:sp>
      <p:sp>
        <p:nvSpPr>
          <p:cNvPr id="4" name="Text Placeholder 3">
            <a:extLst>
              <a:ext uri="{FF2B5EF4-FFF2-40B4-BE49-F238E27FC236}">
                <a16:creationId xmlns:a16="http://schemas.microsoft.com/office/drawing/2014/main" id="{25464C09-28DB-654A-9CBE-A18E47989EE6}"/>
              </a:ext>
            </a:extLst>
          </p:cNvPr>
          <p:cNvSpPr>
            <a:spLocks noGrp="1"/>
          </p:cNvSpPr>
          <p:nvPr>
            <p:ph type="body" sz="quarter" idx="11"/>
          </p:nvPr>
        </p:nvSpPr>
        <p:spPr>
          <a:xfrm>
            <a:off x="476471" y="2474843"/>
            <a:ext cx="10686829" cy="2400451"/>
          </a:xfrm>
        </p:spPr>
        <p:txBody>
          <a:bodyPr>
            <a:normAutofit fontScale="92500"/>
          </a:bodyPr>
          <a:lstStyle/>
          <a:p>
            <a:r>
              <a:rPr lang="en-US" dirty="0"/>
              <a:t>Crane Management in Construction</a:t>
            </a:r>
          </a:p>
        </p:txBody>
      </p:sp>
      <p:sp>
        <p:nvSpPr>
          <p:cNvPr id="5" name="Text Placeholder 4">
            <a:extLst>
              <a:ext uri="{FF2B5EF4-FFF2-40B4-BE49-F238E27FC236}">
                <a16:creationId xmlns:a16="http://schemas.microsoft.com/office/drawing/2014/main" id="{BD2F0370-A462-EA47-A926-2777BBA4F2A5}"/>
              </a:ext>
            </a:extLst>
          </p:cNvPr>
          <p:cNvSpPr>
            <a:spLocks noGrp="1"/>
          </p:cNvSpPr>
          <p:nvPr>
            <p:ph type="body" sz="quarter" idx="12"/>
          </p:nvPr>
        </p:nvSpPr>
        <p:spPr/>
        <p:txBody>
          <a:bodyPr/>
          <a:lstStyle/>
          <a:p>
            <a:r>
              <a:rPr lang="en-US" dirty="0"/>
              <a:t>AGC-OSHA Susan Harwood Training Grant</a:t>
            </a:r>
          </a:p>
        </p:txBody>
      </p:sp>
    </p:spTree>
    <p:extLst>
      <p:ext uri="{BB962C8B-B14F-4D97-AF65-F5344CB8AC3E}">
        <p14:creationId xmlns:p14="http://schemas.microsoft.com/office/powerpoint/2010/main" val="29493124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rmAutofit/>
          </a:bodyPr>
          <a:lstStyle/>
          <a:p>
            <a:pPr>
              <a:lnSpc>
                <a:spcPct val="100000"/>
              </a:lnSpc>
              <a:spcBef>
                <a:spcPts val="600"/>
              </a:spcBef>
            </a:pPr>
            <a:r>
              <a:rPr lang="en-US" altLang="en-US" sz="2400" dirty="0"/>
              <a:t>If a worker files a complaint, they have the right to find out OSHA’s action on the complaint and request a review if an inspection is not made.</a:t>
            </a:r>
          </a:p>
          <a:p>
            <a:pPr>
              <a:lnSpc>
                <a:spcPct val="100000"/>
              </a:lnSpc>
              <a:spcBef>
                <a:spcPts val="600"/>
              </a:spcBef>
            </a:pPr>
            <a:r>
              <a:rPr lang="en-US" altLang="en-US" sz="2400" dirty="0"/>
              <a:t>More information on workers rights and filing complaints can be found on the OSHA website at </a:t>
            </a:r>
            <a:r>
              <a:rPr lang="en-US" altLang="en-US" sz="2400" dirty="0">
                <a:hlinkClick r:id="rId2"/>
              </a:rPr>
              <a:t>www.osha.gov/as/opa/worker/complain.html</a:t>
            </a:r>
            <a:endParaRPr lang="en-US" altLang="en-US" sz="2400" dirty="0"/>
          </a:p>
          <a:p>
            <a:pPr>
              <a:lnSpc>
                <a:spcPct val="100000"/>
              </a:lnSpc>
              <a:spcBef>
                <a:spcPts val="600"/>
              </a:spcBef>
            </a:pPr>
            <a:r>
              <a:rPr lang="en-US" altLang="en-US" sz="2400" dirty="0"/>
              <a:t>NOTE: Often the best and fastest way to get a hazard corrected is to notify your supervisor or employer.</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85000" lnSpcReduction="10000"/>
          </a:bodyPr>
          <a:lstStyle/>
          <a:p>
            <a:r>
              <a:rPr lang="en-US" dirty="0"/>
              <a:t>Complain or Request Corrections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Introduction</a:t>
            </a:r>
          </a:p>
        </p:txBody>
      </p:sp>
    </p:spTree>
    <p:extLst>
      <p:ext uri="{BB962C8B-B14F-4D97-AF65-F5344CB8AC3E}">
        <p14:creationId xmlns:p14="http://schemas.microsoft.com/office/powerpoint/2010/main" val="19081247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rmAutofit/>
          </a:bodyPr>
          <a:lstStyle/>
          <a:p>
            <a:pPr marL="109537" indent="0">
              <a:lnSpc>
                <a:spcPct val="120000"/>
              </a:lnSpc>
              <a:spcBef>
                <a:spcPts val="600"/>
              </a:spcBef>
              <a:buNone/>
            </a:pPr>
            <a:r>
              <a:rPr lang="en-US" altLang="en-US" sz="2400" b="1" dirty="0"/>
              <a:t>Protection from workplace place retaliation means an employer cannot take “adverse actions” against workers, such as:</a:t>
            </a:r>
          </a:p>
          <a:p>
            <a:pPr marL="109537" indent="0">
              <a:lnSpc>
                <a:spcPct val="120000"/>
              </a:lnSpc>
              <a:spcBef>
                <a:spcPts val="600"/>
              </a:spcBef>
              <a:buNone/>
            </a:pPr>
            <a:endParaRPr lang="en-US" altLang="en-US" sz="1000" b="1" dirty="0"/>
          </a:p>
          <a:p>
            <a:pPr marL="365125" indent="-255588">
              <a:lnSpc>
                <a:spcPct val="120000"/>
              </a:lnSpc>
              <a:spcBef>
                <a:spcPts val="600"/>
              </a:spcBef>
            </a:pPr>
            <a:r>
              <a:rPr lang="en-US" altLang="en-US" sz="2400" dirty="0"/>
              <a:t>Firing or laying off	</a:t>
            </a:r>
          </a:p>
          <a:p>
            <a:pPr marL="365125" indent="-255588">
              <a:lnSpc>
                <a:spcPct val="120000"/>
              </a:lnSpc>
              <a:spcBef>
                <a:spcPts val="600"/>
              </a:spcBef>
            </a:pPr>
            <a:r>
              <a:rPr lang="en-US" altLang="en-US" sz="2400" dirty="0"/>
              <a:t>Blacklisting</a:t>
            </a:r>
          </a:p>
          <a:p>
            <a:pPr marL="365125" indent="-255588">
              <a:lnSpc>
                <a:spcPct val="120000"/>
              </a:lnSpc>
              <a:spcBef>
                <a:spcPts val="600"/>
              </a:spcBef>
            </a:pPr>
            <a:r>
              <a:rPr lang="en-US" altLang="en-US" sz="2400" dirty="0"/>
              <a:t>Demoting</a:t>
            </a:r>
          </a:p>
          <a:p>
            <a:pPr marL="365125" indent="-255588">
              <a:lnSpc>
                <a:spcPct val="120000"/>
              </a:lnSpc>
              <a:spcBef>
                <a:spcPts val="600"/>
              </a:spcBef>
            </a:pPr>
            <a:r>
              <a:rPr lang="en-US" altLang="en-US" sz="2400" dirty="0"/>
              <a:t>Denying overtime or promotion</a:t>
            </a:r>
          </a:p>
          <a:p>
            <a:pPr marL="365125" indent="-255588">
              <a:lnSpc>
                <a:spcPct val="120000"/>
              </a:lnSpc>
              <a:spcBef>
                <a:spcPts val="600"/>
              </a:spcBef>
            </a:pPr>
            <a:r>
              <a:rPr lang="en-US" altLang="en-US" sz="2400" dirty="0"/>
              <a:t>Disciplining </a:t>
            </a:r>
          </a:p>
          <a:p>
            <a:pPr marL="365125" indent="-255588">
              <a:lnSpc>
                <a:spcPct val="120000"/>
              </a:lnSpc>
              <a:spcBef>
                <a:spcPts val="600"/>
              </a:spcBef>
            </a:pPr>
            <a:r>
              <a:rPr lang="en-US" altLang="en-US" sz="2400" dirty="0"/>
              <a:t>Denial of benefits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77500" lnSpcReduction="20000"/>
          </a:bodyPr>
          <a:lstStyle/>
          <a:p>
            <a:pPr>
              <a:lnSpc>
                <a:spcPct val="120000"/>
              </a:lnSpc>
              <a:spcBef>
                <a:spcPts val="600"/>
              </a:spcBef>
            </a:pPr>
            <a:r>
              <a:rPr lang="en-US" dirty="0"/>
              <a:t>Protection from Workplace Retaliation</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Introduction</a:t>
            </a:r>
          </a:p>
        </p:txBody>
      </p:sp>
      <p:sp>
        <p:nvSpPr>
          <p:cNvPr id="5" name="TextBox 4">
            <a:extLst>
              <a:ext uri="{FF2B5EF4-FFF2-40B4-BE49-F238E27FC236}">
                <a16:creationId xmlns:a16="http://schemas.microsoft.com/office/drawing/2014/main" id="{1DFDC7ED-D1B5-4B0D-A602-E98BC9C9738C}"/>
              </a:ext>
            </a:extLst>
          </p:cNvPr>
          <p:cNvSpPr txBox="1"/>
          <p:nvPr/>
        </p:nvSpPr>
        <p:spPr>
          <a:xfrm>
            <a:off x="6096000" y="2667388"/>
            <a:ext cx="5290930" cy="3046988"/>
          </a:xfrm>
          <a:prstGeom prst="rect">
            <a:avLst/>
          </a:prstGeom>
          <a:noFill/>
        </p:spPr>
        <p:txBody>
          <a:bodyPr wrap="square" rtlCol="0">
            <a:spAutoFit/>
          </a:bodyPr>
          <a:lstStyle/>
          <a:p>
            <a:pPr marL="365125" lvl="0" indent="-255588">
              <a:lnSpc>
                <a:spcPct val="120000"/>
              </a:lnSpc>
              <a:spcBef>
                <a:spcPts val="600"/>
              </a:spcBef>
              <a:buClr>
                <a:srgbClr val="FF0000"/>
              </a:buClr>
              <a:buSzPct val="150000"/>
              <a:buFont typeface="Arial" panose="020B0604020202020204" pitchFamily="34" charset="0"/>
              <a:buChar char="•"/>
            </a:pPr>
            <a:r>
              <a:rPr lang="en-US" altLang="en-US" sz="2400" dirty="0">
                <a:solidFill>
                  <a:prstClr val="black"/>
                </a:solidFill>
                <a:latin typeface="Nunito" pitchFamily="2" charset="77"/>
                <a:cs typeface="Poppins" pitchFamily="2" charset="77"/>
              </a:rPr>
              <a:t>Failure to hire or rehire</a:t>
            </a:r>
          </a:p>
          <a:p>
            <a:pPr marL="365125" lvl="0" indent="-255588">
              <a:lnSpc>
                <a:spcPct val="120000"/>
              </a:lnSpc>
              <a:spcBef>
                <a:spcPts val="600"/>
              </a:spcBef>
              <a:buClr>
                <a:srgbClr val="FF0000"/>
              </a:buClr>
              <a:buSzPct val="150000"/>
              <a:buFont typeface="Arial" panose="020B0604020202020204" pitchFamily="34" charset="0"/>
              <a:buChar char="•"/>
            </a:pPr>
            <a:r>
              <a:rPr lang="en-US" altLang="en-US" sz="2400" dirty="0">
                <a:solidFill>
                  <a:prstClr val="black"/>
                </a:solidFill>
                <a:latin typeface="Nunito" pitchFamily="2" charset="77"/>
                <a:cs typeface="Poppins" pitchFamily="2" charset="77"/>
              </a:rPr>
              <a:t>Intimidation/harassment</a:t>
            </a:r>
          </a:p>
          <a:p>
            <a:pPr marL="365125" lvl="0" indent="-255588">
              <a:lnSpc>
                <a:spcPct val="120000"/>
              </a:lnSpc>
              <a:spcBef>
                <a:spcPts val="600"/>
              </a:spcBef>
              <a:buClr>
                <a:srgbClr val="FF0000"/>
              </a:buClr>
              <a:buSzPct val="150000"/>
              <a:buFont typeface="Arial" panose="020B0604020202020204" pitchFamily="34" charset="0"/>
              <a:buChar char="•"/>
            </a:pPr>
            <a:r>
              <a:rPr lang="en-US" altLang="en-US" sz="2400" dirty="0">
                <a:solidFill>
                  <a:prstClr val="black"/>
                </a:solidFill>
                <a:latin typeface="Nunito" pitchFamily="2" charset="77"/>
                <a:cs typeface="Poppins" pitchFamily="2" charset="77"/>
              </a:rPr>
              <a:t>Making threats</a:t>
            </a:r>
          </a:p>
          <a:p>
            <a:pPr marL="365125" lvl="0" indent="-255588">
              <a:lnSpc>
                <a:spcPct val="120000"/>
              </a:lnSpc>
              <a:spcBef>
                <a:spcPts val="600"/>
              </a:spcBef>
              <a:buClr>
                <a:srgbClr val="FF0000"/>
              </a:buClr>
              <a:buSzPct val="150000"/>
              <a:buFont typeface="Arial" panose="020B0604020202020204" pitchFamily="34" charset="0"/>
              <a:buChar char="•"/>
            </a:pPr>
            <a:r>
              <a:rPr lang="en-US" altLang="en-US" sz="2400" dirty="0">
                <a:solidFill>
                  <a:prstClr val="black"/>
                </a:solidFill>
                <a:latin typeface="Nunito" pitchFamily="2" charset="77"/>
                <a:cs typeface="Poppins" pitchFamily="2" charset="77"/>
              </a:rPr>
              <a:t>Reassignment affecting prospects</a:t>
            </a:r>
          </a:p>
          <a:p>
            <a:pPr marL="365125" lvl="0" indent="-255588">
              <a:lnSpc>
                <a:spcPct val="120000"/>
              </a:lnSpc>
              <a:spcBef>
                <a:spcPts val="600"/>
              </a:spcBef>
              <a:buClr>
                <a:srgbClr val="FF0000"/>
              </a:buClr>
              <a:buSzPct val="150000"/>
              <a:buFont typeface="Arial" panose="020B0604020202020204" pitchFamily="34" charset="0"/>
              <a:buChar char="•"/>
            </a:pPr>
            <a:r>
              <a:rPr lang="en-US" altLang="en-US" sz="2400" dirty="0">
                <a:solidFill>
                  <a:prstClr val="black"/>
                </a:solidFill>
                <a:latin typeface="Nunito" pitchFamily="2" charset="77"/>
                <a:cs typeface="Poppins" pitchFamily="2" charset="77"/>
              </a:rPr>
              <a:t>Reducing pay or hours</a:t>
            </a:r>
          </a:p>
          <a:p>
            <a:endParaRPr lang="en-US" sz="2800" dirty="0"/>
          </a:p>
        </p:txBody>
      </p:sp>
    </p:spTree>
    <p:extLst>
      <p:ext uri="{BB962C8B-B14F-4D97-AF65-F5344CB8AC3E}">
        <p14:creationId xmlns:p14="http://schemas.microsoft.com/office/powerpoint/2010/main" val="20870255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rmAutofit/>
          </a:bodyPr>
          <a:lstStyle/>
          <a:p>
            <a:pPr marL="109537" indent="0">
              <a:lnSpc>
                <a:spcPct val="120000"/>
              </a:lnSpc>
              <a:spcBef>
                <a:spcPts val="600"/>
              </a:spcBef>
              <a:buNone/>
            </a:pPr>
            <a:r>
              <a:rPr lang="en-US" altLang="en-US" sz="2400" b="1" dirty="0"/>
              <a:t>Workers may report a whistleblower claim within 30 days of the incident.</a:t>
            </a:r>
          </a:p>
          <a:p>
            <a:pPr marL="365125" indent="-255588">
              <a:lnSpc>
                <a:spcPct val="120000"/>
              </a:lnSpc>
              <a:spcBef>
                <a:spcPts val="600"/>
              </a:spcBef>
            </a:pPr>
            <a:r>
              <a:rPr lang="en-US" altLang="en-US" sz="2400" dirty="0"/>
              <a:t>Online</a:t>
            </a:r>
          </a:p>
          <a:p>
            <a:pPr marL="365125" indent="-255588">
              <a:lnSpc>
                <a:spcPct val="120000"/>
              </a:lnSpc>
              <a:spcBef>
                <a:spcPts val="600"/>
              </a:spcBef>
            </a:pPr>
            <a:r>
              <a:rPr lang="en-US" altLang="en-US" sz="2400" dirty="0"/>
              <a:t>Fax</a:t>
            </a:r>
          </a:p>
          <a:p>
            <a:pPr marL="365125" indent="-255588">
              <a:lnSpc>
                <a:spcPct val="120000"/>
              </a:lnSpc>
              <a:spcBef>
                <a:spcPts val="600"/>
              </a:spcBef>
            </a:pPr>
            <a:r>
              <a:rPr lang="en-US" altLang="en-US" sz="2400" dirty="0"/>
              <a:t>Mail </a:t>
            </a:r>
          </a:p>
          <a:p>
            <a:pPr marL="365125" indent="-255588">
              <a:lnSpc>
                <a:spcPct val="120000"/>
              </a:lnSpc>
              <a:spcBef>
                <a:spcPts val="600"/>
              </a:spcBef>
            </a:pPr>
            <a:r>
              <a:rPr lang="en-US" altLang="en-US" sz="2400" dirty="0"/>
              <a:t>Telephone </a:t>
            </a:r>
          </a:p>
          <a:p>
            <a:pPr marL="365125" indent="-255588">
              <a:lnSpc>
                <a:spcPct val="120000"/>
              </a:lnSpc>
              <a:spcBef>
                <a:spcPts val="600"/>
              </a:spcBef>
            </a:pPr>
            <a:r>
              <a:rPr lang="en-US" altLang="en-US" sz="2400" dirty="0"/>
              <a:t>In-person</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70000" lnSpcReduction="20000"/>
          </a:bodyPr>
          <a:lstStyle/>
          <a:p>
            <a:pPr>
              <a:lnSpc>
                <a:spcPct val="120000"/>
              </a:lnSpc>
              <a:spcBef>
                <a:spcPts val="600"/>
              </a:spcBef>
            </a:pPr>
            <a:r>
              <a:rPr lang="en-US" dirty="0"/>
              <a:t>How to File a Safety and Health Complaint </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Introduction</a:t>
            </a:r>
          </a:p>
        </p:txBody>
      </p:sp>
    </p:spTree>
    <p:extLst>
      <p:ext uri="{BB962C8B-B14F-4D97-AF65-F5344CB8AC3E}">
        <p14:creationId xmlns:p14="http://schemas.microsoft.com/office/powerpoint/2010/main" val="24022659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rmAutofit/>
          </a:bodyPr>
          <a:lstStyle/>
          <a:p>
            <a:pPr marL="365125" indent="-255588">
              <a:lnSpc>
                <a:spcPct val="120000"/>
              </a:lnSpc>
              <a:spcBef>
                <a:spcPts val="600"/>
              </a:spcBef>
            </a:pPr>
            <a:r>
              <a:rPr lang="en-US" altLang="en-US" sz="2400" dirty="0"/>
              <a:t>Boom or crane contact with energized power lines (nearly 45% of the cases)</a:t>
            </a:r>
          </a:p>
          <a:p>
            <a:pPr marL="365125" indent="-255588">
              <a:lnSpc>
                <a:spcPct val="120000"/>
              </a:lnSpc>
              <a:spcBef>
                <a:spcPts val="600"/>
              </a:spcBef>
            </a:pPr>
            <a:r>
              <a:rPr lang="en-US" altLang="en-US" sz="2400" dirty="0"/>
              <a:t>Under the hook lifting device.</a:t>
            </a:r>
          </a:p>
          <a:p>
            <a:pPr marL="365125" indent="-255588">
              <a:lnSpc>
                <a:spcPct val="120000"/>
              </a:lnSpc>
              <a:spcBef>
                <a:spcPts val="600"/>
              </a:spcBef>
            </a:pPr>
            <a:r>
              <a:rPr lang="en-US" altLang="en-US" sz="2400" dirty="0"/>
              <a:t>Overturned cranes.</a:t>
            </a:r>
          </a:p>
          <a:p>
            <a:pPr marL="365125" indent="-255588">
              <a:lnSpc>
                <a:spcPct val="120000"/>
              </a:lnSpc>
              <a:spcBef>
                <a:spcPts val="600"/>
              </a:spcBef>
            </a:pPr>
            <a:r>
              <a:rPr lang="en-US" altLang="en-US" sz="2400" dirty="0"/>
              <a:t>Dropped loads.</a:t>
            </a:r>
          </a:p>
          <a:p>
            <a:pPr marL="365125" indent="-255588">
              <a:lnSpc>
                <a:spcPct val="120000"/>
              </a:lnSpc>
              <a:spcBef>
                <a:spcPts val="600"/>
              </a:spcBef>
            </a:pPr>
            <a:r>
              <a:rPr lang="en-US" altLang="en-US" sz="2400" dirty="0"/>
              <a:t>Boom collapse.</a:t>
            </a:r>
          </a:p>
          <a:p>
            <a:pPr marL="365125" indent="-255588">
              <a:lnSpc>
                <a:spcPct val="120000"/>
              </a:lnSpc>
              <a:spcBef>
                <a:spcPts val="600"/>
              </a:spcBef>
            </a:pPr>
            <a:r>
              <a:rPr lang="en-US" altLang="en-US" sz="2400" dirty="0"/>
              <a:t>Crushing by the counter-weight.</a:t>
            </a:r>
          </a:p>
          <a:p>
            <a:pPr marL="365125" indent="-255588">
              <a:lnSpc>
                <a:spcPct val="120000"/>
              </a:lnSpc>
              <a:spcBef>
                <a:spcPts val="600"/>
              </a:spcBef>
            </a:pPr>
            <a:r>
              <a:rPr lang="en-US" altLang="en-US" sz="2400" dirty="0"/>
              <a:t>Outrigger use, falls and rigging failures.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85000" lnSpcReduction="10000"/>
          </a:bodyPr>
          <a:lstStyle/>
          <a:p>
            <a:pPr>
              <a:lnSpc>
                <a:spcPct val="120000"/>
              </a:lnSpc>
              <a:spcBef>
                <a:spcPts val="600"/>
              </a:spcBef>
            </a:pPr>
            <a:r>
              <a:rPr lang="en-US" dirty="0"/>
              <a:t>Major Causes of Crane Accidents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Introduction</a:t>
            </a:r>
          </a:p>
        </p:txBody>
      </p:sp>
    </p:spTree>
    <p:extLst>
      <p:ext uri="{BB962C8B-B14F-4D97-AF65-F5344CB8AC3E}">
        <p14:creationId xmlns:p14="http://schemas.microsoft.com/office/powerpoint/2010/main" val="22646383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55000" lnSpcReduction="20000"/>
          </a:bodyPr>
          <a:lstStyle/>
          <a:p>
            <a:pPr>
              <a:lnSpc>
                <a:spcPct val="120000"/>
              </a:lnSpc>
              <a:spcBef>
                <a:spcPts val="600"/>
              </a:spcBef>
            </a:pPr>
            <a:r>
              <a:rPr lang="en-US" dirty="0"/>
              <a:t>Causes of Crane-Related Deaths in Construction, 1992-2006 </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Introduction</a:t>
            </a:r>
          </a:p>
        </p:txBody>
      </p:sp>
      <p:graphicFrame>
        <p:nvGraphicFramePr>
          <p:cNvPr id="7" name="Object 21">
            <a:extLst>
              <a:ext uri="{FF2B5EF4-FFF2-40B4-BE49-F238E27FC236}">
                <a16:creationId xmlns:a16="http://schemas.microsoft.com/office/drawing/2014/main" id="{655BE84E-4D52-4F95-9AB7-68C95C1B0741}"/>
              </a:ext>
            </a:extLst>
          </p:cNvPr>
          <p:cNvGraphicFramePr>
            <a:graphicFrameLocks noChangeAspect="1"/>
          </p:cNvGraphicFramePr>
          <p:nvPr>
            <p:extLst>
              <p:ext uri="{D42A27DB-BD31-4B8C-83A1-F6EECF244321}">
                <p14:modId xmlns:p14="http://schemas.microsoft.com/office/powerpoint/2010/main" val="3234255470"/>
              </p:ext>
            </p:extLst>
          </p:nvPr>
        </p:nvGraphicFramePr>
        <p:xfrm>
          <a:off x="1686560" y="1565264"/>
          <a:ext cx="8818879" cy="3727471"/>
        </p:xfrm>
        <a:graphic>
          <a:graphicData uri="http://schemas.openxmlformats.org/presentationml/2006/ole">
            <mc:AlternateContent xmlns:mc="http://schemas.openxmlformats.org/markup-compatibility/2006">
              <mc:Choice xmlns:v="urn:schemas-microsoft-com:vml" Requires="v">
                <p:oleObj spid="_x0000_s1026" name="Chart" r:id="rId4" imgW="6743754" imgH="3009798" progId="Excel.Chart.8">
                  <p:embed/>
                </p:oleObj>
              </mc:Choice>
              <mc:Fallback>
                <p:oleObj name="Chart" r:id="rId4" imgW="6743754" imgH="3009798" progId="Excel.Chart.8">
                  <p:embed/>
                  <p:pic>
                    <p:nvPicPr>
                      <p:cNvPr id="7" name="Object 21">
                        <a:extLst>
                          <a:ext uri="{FF2B5EF4-FFF2-40B4-BE49-F238E27FC236}">
                            <a16:creationId xmlns:a16="http://schemas.microsoft.com/office/drawing/2014/main" id="{655BE84E-4D52-4F95-9AB7-68C95C1B074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86560" y="1565264"/>
                        <a:ext cx="8818879" cy="3727471"/>
                      </a:xfrm>
                      <a:prstGeom prst="rect">
                        <a:avLst/>
                      </a:prstGeom>
                      <a:noFill/>
                      <a:ln>
                        <a:noFill/>
                      </a:ln>
                      <a:effectLst/>
                    </p:spPr>
                  </p:pic>
                </p:oleObj>
              </mc:Fallback>
            </mc:AlternateContent>
          </a:graphicData>
        </a:graphic>
      </p:graphicFrame>
      <p:sp>
        <p:nvSpPr>
          <p:cNvPr id="8" name="Text Box 22">
            <a:extLst>
              <a:ext uri="{FF2B5EF4-FFF2-40B4-BE49-F238E27FC236}">
                <a16:creationId xmlns:a16="http://schemas.microsoft.com/office/drawing/2014/main" id="{CD538ABD-C402-4E0B-8881-A5BD7677B396}"/>
              </a:ext>
            </a:extLst>
          </p:cNvPr>
          <p:cNvSpPr txBox="1">
            <a:spLocks noChangeArrowheads="1"/>
          </p:cNvSpPr>
          <p:nvPr/>
        </p:nvSpPr>
        <p:spPr bwMode="auto">
          <a:xfrm>
            <a:off x="9378717" y="1739013"/>
            <a:ext cx="99411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1400">
                <a:solidFill>
                  <a:schemeClr val="bg2"/>
                </a:solidFill>
                <a:latin typeface="Verdana" pitchFamily="34" charset="0"/>
              </a:defRPr>
            </a:lvl1pPr>
            <a:lvl2pPr marL="742950" indent="-285750" eaLnBrk="0" hangingPunct="0">
              <a:defRPr sz="1400">
                <a:solidFill>
                  <a:schemeClr val="bg2"/>
                </a:solidFill>
                <a:latin typeface="Verdana" pitchFamily="34" charset="0"/>
              </a:defRPr>
            </a:lvl2pPr>
            <a:lvl3pPr marL="1143000" indent="-228600" eaLnBrk="0" hangingPunct="0">
              <a:defRPr sz="1400">
                <a:solidFill>
                  <a:schemeClr val="bg2"/>
                </a:solidFill>
                <a:latin typeface="Verdana" pitchFamily="34" charset="0"/>
              </a:defRPr>
            </a:lvl3pPr>
            <a:lvl4pPr marL="1600200" indent="-228600" eaLnBrk="0" hangingPunct="0">
              <a:defRPr sz="1400">
                <a:solidFill>
                  <a:schemeClr val="bg2"/>
                </a:solidFill>
                <a:latin typeface="Verdana" pitchFamily="34" charset="0"/>
              </a:defRPr>
            </a:lvl4pPr>
            <a:lvl5pPr marL="2057400" indent="-228600" eaLnBrk="0" hangingPunct="0">
              <a:defRPr sz="1400">
                <a:solidFill>
                  <a:schemeClr val="bg2"/>
                </a:solidFill>
                <a:latin typeface="Verdana" pitchFamily="34" charset="0"/>
              </a:defRPr>
            </a:lvl5pPr>
            <a:lvl6pPr marL="2514600" indent="-228600" eaLnBrk="0" fontAlgn="base" hangingPunct="0">
              <a:spcBef>
                <a:spcPct val="0"/>
              </a:spcBef>
              <a:spcAft>
                <a:spcPct val="0"/>
              </a:spcAft>
              <a:defRPr sz="1400">
                <a:solidFill>
                  <a:schemeClr val="bg2"/>
                </a:solidFill>
                <a:latin typeface="Verdana" pitchFamily="34" charset="0"/>
              </a:defRPr>
            </a:lvl6pPr>
            <a:lvl7pPr marL="2971800" indent="-228600" eaLnBrk="0" fontAlgn="base" hangingPunct="0">
              <a:spcBef>
                <a:spcPct val="0"/>
              </a:spcBef>
              <a:spcAft>
                <a:spcPct val="0"/>
              </a:spcAft>
              <a:defRPr sz="1400">
                <a:solidFill>
                  <a:schemeClr val="bg2"/>
                </a:solidFill>
                <a:latin typeface="Verdana" pitchFamily="34" charset="0"/>
              </a:defRPr>
            </a:lvl7pPr>
            <a:lvl8pPr marL="3429000" indent="-228600" eaLnBrk="0" fontAlgn="base" hangingPunct="0">
              <a:spcBef>
                <a:spcPct val="0"/>
              </a:spcBef>
              <a:spcAft>
                <a:spcPct val="0"/>
              </a:spcAft>
              <a:defRPr sz="1400">
                <a:solidFill>
                  <a:schemeClr val="bg2"/>
                </a:solidFill>
                <a:latin typeface="Verdana" pitchFamily="34" charset="0"/>
              </a:defRPr>
            </a:lvl8pPr>
            <a:lvl9pPr marL="3886200" indent="-228600" eaLnBrk="0" fontAlgn="base" hangingPunct="0">
              <a:spcBef>
                <a:spcPct val="0"/>
              </a:spcBef>
              <a:spcAft>
                <a:spcPct val="0"/>
              </a:spcAft>
              <a:defRPr sz="1400">
                <a:solidFill>
                  <a:schemeClr val="bg2"/>
                </a:solidFill>
                <a:latin typeface="Verdana" pitchFamily="34" charset="0"/>
              </a:defRPr>
            </a:lvl9pPr>
          </a:lstStyle>
          <a:p>
            <a:pPr eaLnBrk="1" hangingPunct="1"/>
            <a:r>
              <a:rPr lang="en-US" altLang="en-US" dirty="0">
                <a:solidFill>
                  <a:schemeClr val="tx1"/>
                </a:solidFill>
                <a:latin typeface="+mn-lt"/>
              </a:rPr>
              <a:t>157 deaths</a:t>
            </a:r>
          </a:p>
        </p:txBody>
      </p:sp>
      <p:sp>
        <p:nvSpPr>
          <p:cNvPr id="9" name="Text Box 23">
            <a:extLst>
              <a:ext uri="{FF2B5EF4-FFF2-40B4-BE49-F238E27FC236}">
                <a16:creationId xmlns:a16="http://schemas.microsoft.com/office/drawing/2014/main" id="{6ED3D9BC-4450-43C7-805E-5B43B10EBEEF}"/>
              </a:ext>
            </a:extLst>
          </p:cNvPr>
          <p:cNvSpPr txBox="1">
            <a:spLocks noChangeArrowheads="1"/>
          </p:cNvSpPr>
          <p:nvPr/>
        </p:nvSpPr>
        <p:spPr bwMode="auto">
          <a:xfrm>
            <a:off x="8752110" y="2089609"/>
            <a:ext cx="99411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1400">
                <a:solidFill>
                  <a:schemeClr val="bg2"/>
                </a:solidFill>
                <a:latin typeface="Verdana" pitchFamily="34" charset="0"/>
              </a:defRPr>
            </a:lvl1pPr>
            <a:lvl2pPr marL="742950" indent="-285750" eaLnBrk="0" hangingPunct="0">
              <a:defRPr sz="1400">
                <a:solidFill>
                  <a:schemeClr val="bg2"/>
                </a:solidFill>
                <a:latin typeface="Verdana" pitchFamily="34" charset="0"/>
              </a:defRPr>
            </a:lvl2pPr>
            <a:lvl3pPr marL="1143000" indent="-228600" eaLnBrk="0" hangingPunct="0">
              <a:defRPr sz="1400">
                <a:solidFill>
                  <a:schemeClr val="bg2"/>
                </a:solidFill>
                <a:latin typeface="Verdana" pitchFamily="34" charset="0"/>
              </a:defRPr>
            </a:lvl3pPr>
            <a:lvl4pPr marL="1600200" indent="-228600" eaLnBrk="0" hangingPunct="0">
              <a:defRPr sz="1400">
                <a:solidFill>
                  <a:schemeClr val="bg2"/>
                </a:solidFill>
                <a:latin typeface="Verdana" pitchFamily="34" charset="0"/>
              </a:defRPr>
            </a:lvl4pPr>
            <a:lvl5pPr marL="2057400" indent="-228600" eaLnBrk="0" hangingPunct="0">
              <a:defRPr sz="1400">
                <a:solidFill>
                  <a:schemeClr val="bg2"/>
                </a:solidFill>
                <a:latin typeface="Verdana" pitchFamily="34" charset="0"/>
              </a:defRPr>
            </a:lvl5pPr>
            <a:lvl6pPr marL="2514600" indent="-228600" eaLnBrk="0" fontAlgn="base" hangingPunct="0">
              <a:spcBef>
                <a:spcPct val="0"/>
              </a:spcBef>
              <a:spcAft>
                <a:spcPct val="0"/>
              </a:spcAft>
              <a:defRPr sz="1400">
                <a:solidFill>
                  <a:schemeClr val="bg2"/>
                </a:solidFill>
                <a:latin typeface="Verdana" pitchFamily="34" charset="0"/>
              </a:defRPr>
            </a:lvl6pPr>
            <a:lvl7pPr marL="2971800" indent="-228600" eaLnBrk="0" fontAlgn="base" hangingPunct="0">
              <a:spcBef>
                <a:spcPct val="0"/>
              </a:spcBef>
              <a:spcAft>
                <a:spcPct val="0"/>
              </a:spcAft>
              <a:defRPr sz="1400">
                <a:solidFill>
                  <a:schemeClr val="bg2"/>
                </a:solidFill>
                <a:latin typeface="Verdana" pitchFamily="34" charset="0"/>
              </a:defRPr>
            </a:lvl7pPr>
            <a:lvl8pPr marL="3429000" indent="-228600" eaLnBrk="0" fontAlgn="base" hangingPunct="0">
              <a:spcBef>
                <a:spcPct val="0"/>
              </a:spcBef>
              <a:spcAft>
                <a:spcPct val="0"/>
              </a:spcAft>
              <a:defRPr sz="1400">
                <a:solidFill>
                  <a:schemeClr val="bg2"/>
                </a:solidFill>
                <a:latin typeface="Verdana" pitchFamily="34" charset="0"/>
              </a:defRPr>
            </a:lvl8pPr>
            <a:lvl9pPr marL="3886200" indent="-228600" eaLnBrk="0" fontAlgn="base" hangingPunct="0">
              <a:spcBef>
                <a:spcPct val="0"/>
              </a:spcBef>
              <a:spcAft>
                <a:spcPct val="0"/>
              </a:spcAft>
              <a:defRPr sz="1400">
                <a:solidFill>
                  <a:schemeClr val="bg2"/>
                </a:solidFill>
                <a:latin typeface="Verdana" pitchFamily="34" charset="0"/>
              </a:defRPr>
            </a:lvl9pPr>
          </a:lstStyle>
          <a:p>
            <a:pPr eaLnBrk="1" hangingPunct="1"/>
            <a:r>
              <a:rPr lang="en-US" altLang="en-US" dirty="0">
                <a:solidFill>
                  <a:schemeClr val="tx1"/>
                </a:solidFill>
                <a:latin typeface="+mn-lt"/>
              </a:rPr>
              <a:t>132 deaths</a:t>
            </a:r>
          </a:p>
        </p:txBody>
      </p:sp>
      <p:sp>
        <p:nvSpPr>
          <p:cNvPr id="10" name="Text Box 24">
            <a:extLst>
              <a:ext uri="{FF2B5EF4-FFF2-40B4-BE49-F238E27FC236}">
                <a16:creationId xmlns:a16="http://schemas.microsoft.com/office/drawing/2014/main" id="{C257A2F3-3E4E-40C5-BEE7-5A8D9414441C}"/>
              </a:ext>
            </a:extLst>
          </p:cNvPr>
          <p:cNvSpPr txBox="1">
            <a:spLocks noChangeArrowheads="1"/>
          </p:cNvSpPr>
          <p:nvPr/>
        </p:nvSpPr>
        <p:spPr bwMode="auto">
          <a:xfrm>
            <a:off x="7694022" y="2400414"/>
            <a:ext cx="90274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1400">
                <a:solidFill>
                  <a:schemeClr val="bg2"/>
                </a:solidFill>
                <a:latin typeface="Verdana" pitchFamily="34" charset="0"/>
              </a:defRPr>
            </a:lvl1pPr>
            <a:lvl2pPr marL="742950" indent="-285750" eaLnBrk="0" hangingPunct="0">
              <a:defRPr sz="1400">
                <a:solidFill>
                  <a:schemeClr val="bg2"/>
                </a:solidFill>
                <a:latin typeface="Verdana" pitchFamily="34" charset="0"/>
              </a:defRPr>
            </a:lvl2pPr>
            <a:lvl3pPr marL="1143000" indent="-228600" eaLnBrk="0" hangingPunct="0">
              <a:defRPr sz="1400">
                <a:solidFill>
                  <a:schemeClr val="bg2"/>
                </a:solidFill>
                <a:latin typeface="Verdana" pitchFamily="34" charset="0"/>
              </a:defRPr>
            </a:lvl3pPr>
            <a:lvl4pPr marL="1600200" indent="-228600" eaLnBrk="0" hangingPunct="0">
              <a:defRPr sz="1400">
                <a:solidFill>
                  <a:schemeClr val="bg2"/>
                </a:solidFill>
                <a:latin typeface="Verdana" pitchFamily="34" charset="0"/>
              </a:defRPr>
            </a:lvl4pPr>
            <a:lvl5pPr marL="2057400" indent="-228600" eaLnBrk="0" hangingPunct="0">
              <a:defRPr sz="1400">
                <a:solidFill>
                  <a:schemeClr val="bg2"/>
                </a:solidFill>
                <a:latin typeface="Verdana" pitchFamily="34" charset="0"/>
              </a:defRPr>
            </a:lvl5pPr>
            <a:lvl6pPr marL="2514600" indent="-228600" eaLnBrk="0" fontAlgn="base" hangingPunct="0">
              <a:spcBef>
                <a:spcPct val="0"/>
              </a:spcBef>
              <a:spcAft>
                <a:spcPct val="0"/>
              </a:spcAft>
              <a:defRPr sz="1400">
                <a:solidFill>
                  <a:schemeClr val="bg2"/>
                </a:solidFill>
                <a:latin typeface="Verdana" pitchFamily="34" charset="0"/>
              </a:defRPr>
            </a:lvl6pPr>
            <a:lvl7pPr marL="2971800" indent="-228600" eaLnBrk="0" fontAlgn="base" hangingPunct="0">
              <a:spcBef>
                <a:spcPct val="0"/>
              </a:spcBef>
              <a:spcAft>
                <a:spcPct val="0"/>
              </a:spcAft>
              <a:defRPr sz="1400">
                <a:solidFill>
                  <a:schemeClr val="bg2"/>
                </a:solidFill>
                <a:latin typeface="Verdana" pitchFamily="34" charset="0"/>
              </a:defRPr>
            </a:lvl7pPr>
            <a:lvl8pPr marL="3429000" indent="-228600" eaLnBrk="0" fontAlgn="base" hangingPunct="0">
              <a:spcBef>
                <a:spcPct val="0"/>
              </a:spcBef>
              <a:spcAft>
                <a:spcPct val="0"/>
              </a:spcAft>
              <a:defRPr sz="1400">
                <a:solidFill>
                  <a:schemeClr val="bg2"/>
                </a:solidFill>
                <a:latin typeface="Verdana" pitchFamily="34" charset="0"/>
              </a:defRPr>
            </a:lvl8pPr>
            <a:lvl9pPr marL="3886200" indent="-228600" eaLnBrk="0" fontAlgn="base" hangingPunct="0">
              <a:spcBef>
                <a:spcPct val="0"/>
              </a:spcBef>
              <a:spcAft>
                <a:spcPct val="0"/>
              </a:spcAft>
              <a:defRPr sz="1400">
                <a:solidFill>
                  <a:schemeClr val="bg2"/>
                </a:solidFill>
                <a:latin typeface="Verdana" pitchFamily="34" charset="0"/>
              </a:defRPr>
            </a:lvl9pPr>
          </a:lstStyle>
          <a:p>
            <a:pPr eaLnBrk="1" hangingPunct="1"/>
            <a:r>
              <a:rPr lang="en-US" altLang="en-US" dirty="0">
                <a:solidFill>
                  <a:schemeClr val="tx1"/>
                </a:solidFill>
                <a:latin typeface="+mn-lt"/>
              </a:rPr>
              <a:t>89 deaths</a:t>
            </a:r>
          </a:p>
        </p:txBody>
      </p:sp>
      <p:sp>
        <p:nvSpPr>
          <p:cNvPr id="11" name="Text Box 26">
            <a:extLst>
              <a:ext uri="{FF2B5EF4-FFF2-40B4-BE49-F238E27FC236}">
                <a16:creationId xmlns:a16="http://schemas.microsoft.com/office/drawing/2014/main" id="{6A2A7CB1-C5F6-4F06-BD50-91FC24004B17}"/>
              </a:ext>
            </a:extLst>
          </p:cNvPr>
          <p:cNvSpPr txBox="1">
            <a:spLocks noChangeArrowheads="1"/>
          </p:cNvSpPr>
          <p:nvPr/>
        </p:nvSpPr>
        <p:spPr bwMode="auto">
          <a:xfrm>
            <a:off x="7389219" y="2724604"/>
            <a:ext cx="90274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1400">
                <a:solidFill>
                  <a:schemeClr val="bg2"/>
                </a:solidFill>
                <a:latin typeface="Verdana" pitchFamily="34" charset="0"/>
              </a:defRPr>
            </a:lvl1pPr>
            <a:lvl2pPr marL="742950" indent="-285750" eaLnBrk="0" hangingPunct="0">
              <a:defRPr sz="1400">
                <a:solidFill>
                  <a:schemeClr val="bg2"/>
                </a:solidFill>
                <a:latin typeface="Verdana" pitchFamily="34" charset="0"/>
              </a:defRPr>
            </a:lvl2pPr>
            <a:lvl3pPr marL="1143000" indent="-228600" eaLnBrk="0" hangingPunct="0">
              <a:defRPr sz="1400">
                <a:solidFill>
                  <a:schemeClr val="bg2"/>
                </a:solidFill>
                <a:latin typeface="Verdana" pitchFamily="34" charset="0"/>
              </a:defRPr>
            </a:lvl3pPr>
            <a:lvl4pPr marL="1600200" indent="-228600" eaLnBrk="0" hangingPunct="0">
              <a:defRPr sz="1400">
                <a:solidFill>
                  <a:schemeClr val="bg2"/>
                </a:solidFill>
                <a:latin typeface="Verdana" pitchFamily="34" charset="0"/>
              </a:defRPr>
            </a:lvl4pPr>
            <a:lvl5pPr marL="2057400" indent="-228600" eaLnBrk="0" hangingPunct="0">
              <a:defRPr sz="1400">
                <a:solidFill>
                  <a:schemeClr val="bg2"/>
                </a:solidFill>
                <a:latin typeface="Verdana" pitchFamily="34" charset="0"/>
              </a:defRPr>
            </a:lvl5pPr>
            <a:lvl6pPr marL="2514600" indent="-228600" eaLnBrk="0" fontAlgn="base" hangingPunct="0">
              <a:spcBef>
                <a:spcPct val="0"/>
              </a:spcBef>
              <a:spcAft>
                <a:spcPct val="0"/>
              </a:spcAft>
              <a:defRPr sz="1400">
                <a:solidFill>
                  <a:schemeClr val="bg2"/>
                </a:solidFill>
                <a:latin typeface="Verdana" pitchFamily="34" charset="0"/>
              </a:defRPr>
            </a:lvl6pPr>
            <a:lvl7pPr marL="2971800" indent="-228600" eaLnBrk="0" fontAlgn="base" hangingPunct="0">
              <a:spcBef>
                <a:spcPct val="0"/>
              </a:spcBef>
              <a:spcAft>
                <a:spcPct val="0"/>
              </a:spcAft>
              <a:defRPr sz="1400">
                <a:solidFill>
                  <a:schemeClr val="bg2"/>
                </a:solidFill>
                <a:latin typeface="Verdana" pitchFamily="34" charset="0"/>
              </a:defRPr>
            </a:lvl7pPr>
            <a:lvl8pPr marL="3429000" indent="-228600" eaLnBrk="0" fontAlgn="base" hangingPunct="0">
              <a:spcBef>
                <a:spcPct val="0"/>
              </a:spcBef>
              <a:spcAft>
                <a:spcPct val="0"/>
              </a:spcAft>
              <a:defRPr sz="1400">
                <a:solidFill>
                  <a:schemeClr val="bg2"/>
                </a:solidFill>
                <a:latin typeface="Verdana" pitchFamily="34" charset="0"/>
              </a:defRPr>
            </a:lvl8pPr>
            <a:lvl9pPr marL="3886200" indent="-228600" eaLnBrk="0" fontAlgn="base" hangingPunct="0">
              <a:spcBef>
                <a:spcPct val="0"/>
              </a:spcBef>
              <a:spcAft>
                <a:spcPct val="0"/>
              </a:spcAft>
              <a:defRPr sz="1400">
                <a:solidFill>
                  <a:schemeClr val="bg2"/>
                </a:solidFill>
                <a:latin typeface="Verdana" pitchFamily="34" charset="0"/>
              </a:defRPr>
            </a:lvl9pPr>
          </a:lstStyle>
          <a:p>
            <a:pPr eaLnBrk="1" hangingPunct="1"/>
            <a:r>
              <a:rPr lang="en-US" altLang="en-US" dirty="0">
                <a:solidFill>
                  <a:schemeClr val="tx1"/>
                </a:solidFill>
                <a:latin typeface="+mn-lt"/>
              </a:rPr>
              <a:t>78 deaths</a:t>
            </a:r>
          </a:p>
        </p:txBody>
      </p:sp>
      <p:sp>
        <p:nvSpPr>
          <p:cNvPr id="12" name="Text Box 27">
            <a:extLst>
              <a:ext uri="{FF2B5EF4-FFF2-40B4-BE49-F238E27FC236}">
                <a16:creationId xmlns:a16="http://schemas.microsoft.com/office/drawing/2014/main" id="{1872D1C4-5A72-4F44-955D-99226705242C}"/>
              </a:ext>
            </a:extLst>
          </p:cNvPr>
          <p:cNvSpPr txBox="1">
            <a:spLocks noChangeArrowheads="1"/>
          </p:cNvSpPr>
          <p:nvPr/>
        </p:nvSpPr>
        <p:spPr bwMode="auto">
          <a:xfrm>
            <a:off x="6923310" y="3056515"/>
            <a:ext cx="90274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1400">
                <a:solidFill>
                  <a:schemeClr val="bg2"/>
                </a:solidFill>
                <a:latin typeface="Verdana" pitchFamily="34" charset="0"/>
              </a:defRPr>
            </a:lvl1pPr>
            <a:lvl2pPr marL="742950" indent="-285750" eaLnBrk="0" hangingPunct="0">
              <a:defRPr sz="1400">
                <a:solidFill>
                  <a:schemeClr val="bg2"/>
                </a:solidFill>
                <a:latin typeface="Verdana" pitchFamily="34" charset="0"/>
              </a:defRPr>
            </a:lvl2pPr>
            <a:lvl3pPr marL="1143000" indent="-228600" eaLnBrk="0" hangingPunct="0">
              <a:defRPr sz="1400">
                <a:solidFill>
                  <a:schemeClr val="bg2"/>
                </a:solidFill>
                <a:latin typeface="Verdana" pitchFamily="34" charset="0"/>
              </a:defRPr>
            </a:lvl3pPr>
            <a:lvl4pPr marL="1600200" indent="-228600" eaLnBrk="0" hangingPunct="0">
              <a:defRPr sz="1400">
                <a:solidFill>
                  <a:schemeClr val="bg2"/>
                </a:solidFill>
                <a:latin typeface="Verdana" pitchFamily="34" charset="0"/>
              </a:defRPr>
            </a:lvl4pPr>
            <a:lvl5pPr marL="2057400" indent="-228600" eaLnBrk="0" hangingPunct="0">
              <a:defRPr sz="1400">
                <a:solidFill>
                  <a:schemeClr val="bg2"/>
                </a:solidFill>
                <a:latin typeface="Verdana" pitchFamily="34" charset="0"/>
              </a:defRPr>
            </a:lvl5pPr>
            <a:lvl6pPr marL="2514600" indent="-228600" eaLnBrk="0" fontAlgn="base" hangingPunct="0">
              <a:spcBef>
                <a:spcPct val="0"/>
              </a:spcBef>
              <a:spcAft>
                <a:spcPct val="0"/>
              </a:spcAft>
              <a:defRPr sz="1400">
                <a:solidFill>
                  <a:schemeClr val="bg2"/>
                </a:solidFill>
                <a:latin typeface="Verdana" pitchFamily="34" charset="0"/>
              </a:defRPr>
            </a:lvl6pPr>
            <a:lvl7pPr marL="2971800" indent="-228600" eaLnBrk="0" fontAlgn="base" hangingPunct="0">
              <a:spcBef>
                <a:spcPct val="0"/>
              </a:spcBef>
              <a:spcAft>
                <a:spcPct val="0"/>
              </a:spcAft>
              <a:defRPr sz="1400">
                <a:solidFill>
                  <a:schemeClr val="bg2"/>
                </a:solidFill>
                <a:latin typeface="Verdana" pitchFamily="34" charset="0"/>
              </a:defRPr>
            </a:lvl7pPr>
            <a:lvl8pPr marL="3429000" indent="-228600" eaLnBrk="0" fontAlgn="base" hangingPunct="0">
              <a:spcBef>
                <a:spcPct val="0"/>
              </a:spcBef>
              <a:spcAft>
                <a:spcPct val="0"/>
              </a:spcAft>
              <a:defRPr sz="1400">
                <a:solidFill>
                  <a:schemeClr val="bg2"/>
                </a:solidFill>
                <a:latin typeface="Verdana" pitchFamily="34" charset="0"/>
              </a:defRPr>
            </a:lvl8pPr>
            <a:lvl9pPr marL="3886200" indent="-228600" eaLnBrk="0" fontAlgn="base" hangingPunct="0">
              <a:spcBef>
                <a:spcPct val="0"/>
              </a:spcBef>
              <a:spcAft>
                <a:spcPct val="0"/>
              </a:spcAft>
              <a:defRPr sz="1400">
                <a:solidFill>
                  <a:schemeClr val="bg2"/>
                </a:solidFill>
                <a:latin typeface="Verdana" pitchFamily="34" charset="0"/>
              </a:defRPr>
            </a:lvl9pPr>
          </a:lstStyle>
          <a:p>
            <a:pPr eaLnBrk="1" hangingPunct="1"/>
            <a:r>
              <a:rPr lang="en-US" altLang="en-US" dirty="0">
                <a:solidFill>
                  <a:schemeClr val="tx1"/>
                </a:solidFill>
                <a:latin typeface="+mn-lt"/>
              </a:rPr>
              <a:t>56 deaths</a:t>
            </a:r>
          </a:p>
        </p:txBody>
      </p:sp>
      <p:sp>
        <p:nvSpPr>
          <p:cNvPr id="13" name="Text Box 28">
            <a:extLst>
              <a:ext uri="{FF2B5EF4-FFF2-40B4-BE49-F238E27FC236}">
                <a16:creationId xmlns:a16="http://schemas.microsoft.com/office/drawing/2014/main" id="{6D419813-82D2-4B1B-85D8-19B03AAC6039}"/>
              </a:ext>
            </a:extLst>
          </p:cNvPr>
          <p:cNvSpPr txBox="1">
            <a:spLocks noChangeArrowheads="1"/>
          </p:cNvSpPr>
          <p:nvPr/>
        </p:nvSpPr>
        <p:spPr bwMode="auto">
          <a:xfrm>
            <a:off x="6618207" y="3369545"/>
            <a:ext cx="90274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1400">
                <a:solidFill>
                  <a:schemeClr val="bg2"/>
                </a:solidFill>
                <a:latin typeface="Verdana" pitchFamily="34" charset="0"/>
              </a:defRPr>
            </a:lvl1pPr>
            <a:lvl2pPr marL="742950" indent="-285750" eaLnBrk="0" hangingPunct="0">
              <a:defRPr sz="1400">
                <a:solidFill>
                  <a:schemeClr val="bg2"/>
                </a:solidFill>
                <a:latin typeface="Verdana" pitchFamily="34" charset="0"/>
              </a:defRPr>
            </a:lvl2pPr>
            <a:lvl3pPr marL="1143000" indent="-228600" eaLnBrk="0" hangingPunct="0">
              <a:defRPr sz="1400">
                <a:solidFill>
                  <a:schemeClr val="bg2"/>
                </a:solidFill>
                <a:latin typeface="Verdana" pitchFamily="34" charset="0"/>
              </a:defRPr>
            </a:lvl3pPr>
            <a:lvl4pPr marL="1600200" indent="-228600" eaLnBrk="0" hangingPunct="0">
              <a:defRPr sz="1400">
                <a:solidFill>
                  <a:schemeClr val="bg2"/>
                </a:solidFill>
                <a:latin typeface="Verdana" pitchFamily="34" charset="0"/>
              </a:defRPr>
            </a:lvl4pPr>
            <a:lvl5pPr marL="2057400" indent="-228600" eaLnBrk="0" hangingPunct="0">
              <a:defRPr sz="1400">
                <a:solidFill>
                  <a:schemeClr val="bg2"/>
                </a:solidFill>
                <a:latin typeface="Verdana" pitchFamily="34" charset="0"/>
              </a:defRPr>
            </a:lvl5pPr>
            <a:lvl6pPr marL="2514600" indent="-228600" eaLnBrk="0" fontAlgn="base" hangingPunct="0">
              <a:spcBef>
                <a:spcPct val="0"/>
              </a:spcBef>
              <a:spcAft>
                <a:spcPct val="0"/>
              </a:spcAft>
              <a:defRPr sz="1400">
                <a:solidFill>
                  <a:schemeClr val="bg2"/>
                </a:solidFill>
                <a:latin typeface="Verdana" pitchFamily="34" charset="0"/>
              </a:defRPr>
            </a:lvl6pPr>
            <a:lvl7pPr marL="2971800" indent="-228600" eaLnBrk="0" fontAlgn="base" hangingPunct="0">
              <a:spcBef>
                <a:spcPct val="0"/>
              </a:spcBef>
              <a:spcAft>
                <a:spcPct val="0"/>
              </a:spcAft>
              <a:defRPr sz="1400">
                <a:solidFill>
                  <a:schemeClr val="bg2"/>
                </a:solidFill>
                <a:latin typeface="Verdana" pitchFamily="34" charset="0"/>
              </a:defRPr>
            </a:lvl7pPr>
            <a:lvl8pPr marL="3429000" indent="-228600" eaLnBrk="0" fontAlgn="base" hangingPunct="0">
              <a:spcBef>
                <a:spcPct val="0"/>
              </a:spcBef>
              <a:spcAft>
                <a:spcPct val="0"/>
              </a:spcAft>
              <a:defRPr sz="1400">
                <a:solidFill>
                  <a:schemeClr val="bg2"/>
                </a:solidFill>
                <a:latin typeface="Verdana" pitchFamily="34" charset="0"/>
              </a:defRPr>
            </a:lvl8pPr>
            <a:lvl9pPr marL="3886200" indent="-228600" eaLnBrk="0" fontAlgn="base" hangingPunct="0">
              <a:spcBef>
                <a:spcPct val="0"/>
              </a:spcBef>
              <a:spcAft>
                <a:spcPct val="0"/>
              </a:spcAft>
              <a:defRPr sz="1400">
                <a:solidFill>
                  <a:schemeClr val="bg2"/>
                </a:solidFill>
                <a:latin typeface="Verdana" pitchFamily="34" charset="0"/>
              </a:defRPr>
            </a:lvl9pPr>
          </a:lstStyle>
          <a:p>
            <a:pPr eaLnBrk="1" hangingPunct="1"/>
            <a:r>
              <a:rPr lang="en-US" altLang="en-US" dirty="0">
                <a:solidFill>
                  <a:schemeClr val="tx1"/>
                </a:solidFill>
                <a:latin typeface="+mn-lt"/>
              </a:rPr>
              <a:t>47 deaths</a:t>
            </a:r>
          </a:p>
        </p:txBody>
      </p:sp>
      <p:sp>
        <p:nvSpPr>
          <p:cNvPr id="14" name="Text Box 29">
            <a:extLst>
              <a:ext uri="{FF2B5EF4-FFF2-40B4-BE49-F238E27FC236}">
                <a16:creationId xmlns:a16="http://schemas.microsoft.com/office/drawing/2014/main" id="{45DA6EF4-0059-4A48-B8F6-92055AF88387}"/>
              </a:ext>
            </a:extLst>
          </p:cNvPr>
          <p:cNvSpPr txBox="1">
            <a:spLocks noChangeArrowheads="1"/>
          </p:cNvSpPr>
          <p:nvPr/>
        </p:nvSpPr>
        <p:spPr bwMode="auto">
          <a:xfrm>
            <a:off x="6324981" y="3697087"/>
            <a:ext cx="90274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1400">
                <a:solidFill>
                  <a:schemeClr val="bg2"/>
                </a:solidFill>
                <a:latin typeface="Verdana" pitchFamily="34" charset="0"/>
              </a:defRPr>
            </a:lvl1pPr>
            <a:lvl2pPr marL="742950" indent="-285750" eaLnBrk="0" hangingPunct="0">
              <a:defRPr sz="1400">
                <a:solidFill>
                  <a:schemeClr val="bg2"/>
                </a:solidFill>
                <a:latin typeface="Verdana" pitchFamily="34" charset="0"/>
              </a:defRPr>
            </a:lvl2pPr>
            <a:lvl3pPr marL="1143000" indent="-228600" eaLnBrk="0" hangingPunct="0">
              <a:defRPr sz="1400">
                <a:solidFill>
                  <a:schemeClr val="bg2"/>
                </a:solidFill>
                <a:latin typeface="Verdana" pitchFamily="34" charset="0"/>
              </a:defRPr>
            </a:lvl3pPr>
            <a:lvl4pPr marL="1600200" indent="-228600" eaLnBrk="0" hangingPunct="0">
              <a:defRPr sz="1400">
                <a:solidFill>
                  <a:schemeClr val="bg2"/>
                </a:solidFill>
                <a:latin typeface="Verdana" pitchFamily="34" charset="0"/>
              </a:defRPr>
            </a:lvl4pPr>
            <a:lvl5pPr marL="2057400" indent="-228600" eaLnBrk="0" hangingPunct="0">
              <a:defRPr sz="1400">
                <a:solidFill>
                  <a:schemeClr val="bg2"/>
                </a:solidFill>
                <a:latin typeface="Verdana" pitchFamily="34" charset="0"/>
              </a:defRPr>
            </a:lvl5pPr>
            <a:lvl6pPr marL="2514600" indent="-228600" eaLnBrk="0" fontAlgn="base" hangingPunct="0">
              <a:spcBef>
                <a:spcPct val="0"/>
              </a:spcBef>
              <a:spcAft>
                <a:spcPct val="0"/>
              </a:spcAft>
              <a:defRPr sz="1400">
                <a:solidFill>
                  <a:schemeClr val="bg2"/>
                </a:solidFill>
                <a:latin typeface="Verdana" pitchFamily="34" charset="0"/>
              </a:defRPr>
            </a:lvl6pPr>
            <a:lvl7pPr marL="2971800" indent="-228600" eaLnBrk="0" fontAlgn="base" hangingPunct="0">
              <a:spcBef>
                <a:spcPct val="0"/>
              </a:spcBef>
              <a:spcAft>
                <a:spcPct val="0"/>
              </a:spcAft>
              <a:defRPr sz="1400">
                <a:solidFill>
                  <a:schemeClr val="bg2"/>
                </a:solidFill>
                <a:latin typeface="Verdana" pitchFamily="34" charset="0"/>
              </a:defRPr>
            </a:lvl7pPr>
            <a:lvl8pPr marL="3429000" indent="-228600" eaLnBrk="0" fontAlgn="base" hangingPunct="0">
              <a:spcBef>
                <a:spcPct val="0"/>
              </a:spcBef>
              <a:spcAft>
                <a:spcPct val="0"/>
              </a:spcAft>
              <a:defRPr sz="1400">
                <a:solidFill>
                  <a:schemeClr val="bg2"/>
                </a:solidFill>
                <a:latin typeface="Verdana" pitchFamily="34" charset="0"/>
              </a:defRPr>
            </a:lvl8pPr>
            <a:lvl9pPr marL="3886200" indent="-228600" eaLnBrk="0" fontAlgn="base" hangingPunct="0">
              <a:spcBef>
                <a:spcPct val="0"/>
              </a:spcBef>
              <a:spcAft>
                <a:spcPct val="0"/>
              </a:spcAft>
              <a:defRPr sz="1400">
                <a:solidFill>
                  <a:schemeClr val="bg2"/>
                </a:solidFill>
                <a:latin typeface="Verdana" pitchFamily="34" charset="0"/>
              </a:defRPr>
            </a:lvl9pPr>
          </a:lstStyle>
          <a:p>
            <a:pPr eaLnBrk="1" hangingPunct="1"/>
            <a:r>
              <a:rPr lang="en-US" altLang="en-US" dirty="0">
                <a:solidFill>
                  <a:schemeClr val="tx1"/>
                </a:solidFill>
                <a:latin typeface="+mn-lt"/>
              </a:rPr>
              <a:t>30 deaths</a:t>
            </a:r>
          </a:p>
        </p:txBody>
      </p:sp>
      <p:sp>
        <p:nvSpPr>
          <p:cNvPr id="15" name="Text Box 30">
            <a:extLst>
              <a:ext uri="{FF2B5EF4-FFF2-40B4-BE49-F238E27FC236}">
                <a16:creationId xmlns:a16="http://schemas.microsoft.com/office/drawing/2014/main" id="{24D7BDEA-2CED-4E18-ACEC-A29BE45E8840}"/>
              </a:ext>
            </a:extLst>
          </p:cNvPr>
          <p:cNvSpPr txBox="1">
            <a:spLocks noChangeArrowheads="1"/>
          </p:cNvSpPr>
          <p:nvPr/>
        </p:nvSpPr>
        <p:spPr bwMode="auto">
          <a:xfrm>
            <a:off x="6618207" y="4025932"/>
            <a:ext cx="90274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1400">
                <a:solidFill>
                  <a:schemeClr val="bg2"/>
                </a:solidFill>
                <a:latin typeface="Verdana" pitchFamily="34" charset="0"/>
              </a:defRPr>
            </a:lvl1pPr>
            <a:lvl2pPr marL="742950" indent="-285750" eaLnBrk="0" hangingPunct="0">
              <a:defRPr sz="1400">
                <a:solidFill>
                  <a:schemeClr val="bg2"/>
                </a:solidFill>
                <a:latin typeface="Verdana" pitchFamily="34" charset="0"/>
              </a:defRPr>
            </a:lvl2pPr>
            <a:lvl3pPr marL="1143000" indent="-228600" eaLnBrk="0" hangingPunct="0">
              <a:defRPr sz="1400">
                <a:solidFill>
                  <a:schemeClr val="bg2"/>
                </a:solidFill>
                <a:latin typeface="Verdana" pitchFamily="34" charset="0"/>
              </a:defRPr>
            </a:lvl3pPr>
            <a:lvl4pPr marL="1600200" indent="-228600" eaLnBrk="0" hangingPunct="0">
              <a:defRPr sz="1400">
                <a:solidFill>
                  <a:schemeClr val="bg2"/>
                </a:solidFill>
                <a:latin typeface="Verdana" pitchFamily="34" charset="0"/>
              </a:defRPr>
            </a:lvl4pPr>
            <a:lvl5pPr marL="2057400" indent="-228600" eaLnBrk="0" hangingPunct="0">
              <a:defRPr sz="1400">
                <a:solidFill>
                  <a:schemeClr val="bg2"/>
                </a:solidFill>
                <a:latin typeface="Verdana" pitchFamily="34" charset="0"/>
              </a:defRPr>
            </a:lvl5pPr>
            <a:lvl6pPr marL="2514600" indent="-228600" eaLnBrk="0" fontAlgn="base" hangingPunct="0">
              <a:spcBef>
                <a:spcPct val="0"/>
              </a:spcBef>
              <a:spcAft>
                <a:spcPct val="0"/>
              </a:spcAft>
              <a:defRPr sz="1400">
                <a:solidFill>
                  <a:schemeClr val="bg2"/>
                </a:solidFill>
                <a:latin typeface="Verdana" pitchFamily="34" charset="0"/>
              </a:defRPr>
            </a:lvl6pPr>
            <a:lvl7pPr marL="2971800" indent="-228600" eaLnBrk="0" fontAlgn="base" hangingPunct="0">
              <a:spcBef>
                <a:spcPct val="0"/>
              </a:spcBef>
              <a:spcAft>
                <a:spcPct val="0"/>
              </a:spcAft>
              <a:defRPr sz="1400">
                <a:solidFill>
                  <a:schemeClr val="bg2"/>
                </a:solidFill>
                <a:latin typeface="Verdana" pitchFamily="34" charset="0"/>
              </a:defRPr>
            </a:lvl7pPr>
            <a:lvl8pPr marL="3429000" indent="-228600" eaLnBrk="0" fontAlgn="base" hangingPunct="0">
              <a:spcBef>
                <a:spcPct val="0"/>
              </a:spcBef>
              <a:spcAft>
                <a:spcPct val="0"/>
              </a:spcAft>
              <a:defRPr sz="1400">
                <a:solidFill>
                  <a:schemeClr val="bg2"/>
                </a:solidFill>
                <a:latin typeface="Verdana" pitchFamily="34" charset="0"/>
              </a:defRPr>
            </a:lvl8pPr>
            <a:lvl9pPr marL="3886200" indent="-228600" eaLnBrk="0" fontAlgn="base" hangingPunct="0">
              <a:spcBef>
                <a:spcPct val="0"/>
              </a:spcBef>
              <a:spcAft>
                <a:spcPct val="0"/>
              </a:spcAft>
              <a:defRPr sz="1400">
                <a:solidFill>
                  <a:schemeClr val="bg2"/>
                </a:solidFill>
                <a:latin typeface="Verdana" pitchFamily="34" charset="0"/>
              </a:defRPr>
            </a:lvl9pPr>
          </a:lstStyle>
          <a:p>
            <a:pPr eaLnBrk="1" hangingPunct="1"/>
            <a:r>
              <a:rPr lang="en-US" altLang="en-US" dirty="0">
                <a:solidFill>
                  <a:schemeClr val="tx1"/>
                </a:solidFill>
                <a:latin typeface="+mn-lt"/>
              </a:rPr>
              <a:t>43 deaths</a:t>
            </a:r>
          </a:p>
        </p:txBody>
      </p:sp>
      <p:sp>
        <p:nvSpPr>
          <p:cNvPr id="16" name="Text Box 31">
            <a:extLst>
              <a:ext uri="{FF2B5EF4-FFF2-40B4-BE49-F238E27FC236}">
                <a16:creationId xmlns:a16="http://schemas.microsoft.com/office/drawing/2014/main" id="{D02C23D6-ABA8-4F41-8982-1025CB5002DF}"/>
              </a:ext>
            </a:extLst>
          </p:cNvPr>
          <p:cNvSpPr txBox="1">
            <a:spLocks noChangeArrowheads="1"/>
          </p:cNvSpPr>
          <p:nvPr/>
        </p:nvSpPr>
        <p:spPr bwMode="auto">
          <a:xfrm>
            <a:off x="8534400" y="3178367"/>
            <a:ext cx="181626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1400">
                <a:solidFill>
                  <a:schemeClr val="bg2"/>
                </a:solidFill>
                <a:latin typeface="Verdana" pitchFamily="34" charset="0"/>
              </a:defRPr>
            </a:lvl1pPr>
            <a:lvl2pPr marL="742950" indent="-285750" eaLnBrk="0" hangingPunct="0">
              <a:defRPr sz="1400">
                <a:solidFill>
                  <a:schemeClr val="bg2"/>
                </a:solidFill>
                <a:latin typeface="Verdana" pitchFamily="34" charset="0"/>
              </a:defRPr>
            </a:lvl2pPr>
            <a:lvl3pPr marL="1143000" indent="-228600" eaLnBrk="0" hangingPunct="0">
              <a:defRPr sz="1400">
                <a:solidFill>
                  <a:schemeClr val="bg2"/>
                </a:solidFill>
                <a:latin typeface="Verdana" pitchFamily="34" charset="0"/>
              </a:defRPr>
            </a:lvl3pPr>
            <a:lvl4pPr marL="1600200" indent="-228600" eaLnBrk="0" hangingPunct="0">
              <a:defRPr sz="1400">
                <a:solidFill>
                  <a:schemeClr val="bg2"/>
                </a:solidFill>
                <a:latin typeface="Verdana" pitchFamily="34" charset="0"/>
              </a:defRPr>
            </a:lvl4pPr>
            <a:lvl5pPr marL="2057400" indent="-228600" eaLnBrk="0" hangingPunct="0">
              <a:defRPr sz="1400">
                <a:solidFill>
                  <a:schemeClr val="bg2"/>
                </a:solidFill>
                <a:latin typeface="Verdana" pitchFamily="34" charset="0"/>
              </a:defRPr>
            </a:lvl5pPr>
            <a:lvl6pPr marL="2514600" indent="-228600" eaLnBrk="0" fontAlgn="base" hangingPunct="0">
              <a:spcBef>
                <a:spcPct val="0"/>
              </a:spcBef>
              <a:spcAft>
                <a:spcPct val="0"/>
              </a:spcAft>
              <a:defRPr sz="1400">
                <a:solidFill>
                  <a:schemeClr val="bg2"/>
                </a:solidFill>
                <a:latin typeface="Verdana" pitchFamily="34" charset="0"/>
              </a:defRPr>
            </a:lvl6pPr>
            <a:lvl7pPr marL="2971800" indent="-228600" eaLnBrk="0" fontAlgn="base" hangingPunct="0">
              <a:spcBef>
                <a:spcPct val="0"/>
              </a:spcBef>
              <a:spcAft>
                <a:spcPct val="0"/>
              </a:spcAft>
              <a:defRPr sz="1400">
                <a:solidFill>
                  <a:schemeClr val="bg2"/>
                </a:solidFill>
                <a:latin typeface="Verdana" pitchFamily="34" charset="0"/>
              </a:defRPr>
            </a:lvl7pPr>
            <a:lvl8pPr marL="3429000" indent="-228600" eaLnBrk="0" fontAlgn="base" hangingPunct="0">
              <a:spcBef>
                <a:spcPct val="0"/>
              </a:spcBef>
              <a:spcAft>
                <a:spcPct val="0"/>
              </a:spcAft>
              <a:defRPr sz="1400">
                <a:solidFill>
                  <a:schemeClr val="bg2"/>
                </a:solidFill>
                <a:latin typeface="Verdana" pitchFamily="34" charset="0"/>
              </a:defRPr>
            </a:lvl8pPr>
            <a:lvl9pPr marL="3886200" indent="-228600" eaLnBrk="0" fontAlgn="base" hangingPunct="0">
              <a:spcBef>
                <a:spcPct val="0"/>
              </a:spcBef>
              <a:spcAft>
                <a:spcPct val="0"/>
              </a:spcAft>
              <a:defRPr sz="1400">
                <a:solidFill>
                  <a:schemeClr val="bg2"/>
                </a:solidFill>
                <a:latin typeface="Verdana" pitchFamily="34" charset="0"/>
              </a:defRPr>
            </a:lvl9pPr>
          </a:lstStyle>
          <a:p>
            <a:pPr eaLnBrk="1" hangingPunct="1"/>
            <a:r>
              <a:rPr lang="en-US" altLang="en-US" sz="1800" b="1" dirty="0">
                <a:solidFill>
                  <a:schemeClr val="tx1"/>
                </a:solidFill>
                <a:latin typeface="+mn-lt"/>
              </a:rPr>
              <a:t>Total deaths: 632</a:t>
            </a:r>
          </a:p>
        </p:txBody>
      </p:sp>
    </p:spTree>
    <p:extLst>
      <p:ext uri="{BB962C8B-B14F-4D97-AF65-F5344CB8AC3E}">
        <p14:creationId xmlns:p14="http://schemas.microsoft.com/office/powerpoint/2010/main" val="23147896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dirty="0"/>
              <a:t>Causes of Crane Fatalities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Introduction</a:t>
            </a:r>
          </a:p>
        </p:txBody>
      </p:sp>
      <p:graphicFrame>
        <p:nvGraphicFramePr>
          <p:cNvPr id="17" name="Group 71">
            <a:extLst>
              <a:ext uri="{FF2B5EF4-FFF2-40B4-BE49-F238E27FC236}">
                <a16:creationId xmlns:a16="http://schemas.microsoft.com/office/drawing/2014/main" id="{19401797-9F0A-4DDD-88B2-47C6EE132889}"/>
              </a:ext>
            </a:extLst>
          </p:cNvPr>
          <p:cNvGraphicFramePr>
            <a:graphicFrameLocks noGrp="1"/>
          </p:cNvGraphicFramePr>
          <p:nvPr>
            <p:extLst>
              <p:ext uri="{D42A27DB-BD31-4B8C-83A1-F6EECF244321}">
                <p14:modId xmlns:p14="http://schemas.microsoft.com/office/powerpoint/2010/main" val="1287069135"/>
              </p:ext>
            </p:extLst>
          </p:nvPr>
        </p:nvGraphicFramePr>
        <p:xfrm>
          <a:off x="1425676" y="1982727"/>
          <a:ext cx="9330813" cy="3197607"/>
        </p:xfrm>
        <a:graphic>
          <a:graphicData uri="http://schemas.openxmlformats.org/drawingml/2006/table">
            <a:tbl>
              <a:tblPr/>
              <a:tblGrid>
                <a:gridCol w="3519950">
                  <a:extLst>
                    <a:ext uri="{9D8B030D-6E8A-4147-A177-3AD203B41FA5}">
                      <a16:colId xmlns:a16="http://schemas.microsoft.com/office/drawing/2014/main" val="20000"/>
                    </a:ext>
                  </a:extLst>
                </a:gridCol>
                <a:gridCol w="1258529">
                  <a:extLst>
                    <a:ext uri="{9D8B030D-6E8A-4147-A177-3AD203B41FA5}">
                      <a16:colId xmlns:a16="http://schemas.microsoft.com/office/drawing/2014/main" val="20001"/>
                    </a:ext>
                  </a:extLst>
                </a:gridCol>
                <a:gridCol w="3105337">
                  <a:extLst>
                    <a:ext uri="{9D8B030D-6E8A-4147-A177-3AD203B41FA5}">
                      <a16:colId xmlns:a16="http://schemas.microsoft.com/office/drawing/2014/main" val="589962910"/>
                    </a:ext>
                  </a:extLst>
                </a:gridCol>
                <a:gridCol w="1446997">
                  <a:extLst>
                    <a:ext uri="{9D8B030D-6E8A-4147-A177-3AD203B41FA5}">
                      <a16:colId xmlns:a16="http://schemas.microsoft.com/office/drawing/2014/main" val="677138816"/>
                    </a:ext>
                  </a:extLst>
                </a:gridCol>
              </a:tblGrid>
              <a:tr h="313664">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dirty="0">
                          <a:ln>
                            <a:noFill/>
                          </a:ln>
                          <a:solidFill>
                            <a:srgbClr val="FF0000"/>
                          </a:solidFill>
                          <a:effectLst/>
                          <a:latin typeface="Arial" pitchFamily="34" charset="0"/>
                        </a:rPr>
                        <a:t>Electrocution</a:t>
                      </a:r>
                    </a:p>
                  </a:txBody>
                  <a:tcPr marT="45715" marB="45715"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dirty="0">
                          <a:ln>
                            <a:noFill/>
                          </a:ln>
                          <a:solidFill>
                            <a:srgbClr val="FF0000"/>
                          </a:solidFill>
                          <a:effectLst/>
                          <a:latin typeface="Arial" pitchFamily="34" charset="0"/>
                        </a:rPr>
                        <a:t>39%</a:t>
                      </a:r>
                    </a:p>
                  </a:txBody>
                  <a:tcPr marT="45715" marB="4571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34" charset="0"/>
                        </a:rPr>
                        <a:t>Struck by counterweight</a:t>
                      </a:r>
                    </a:p>
                  </a:txBody>
                  <a:tcPr marT="45715" marB="4571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34" charset="0"/>
                        </a:rPr>
                        <a:t>3%</a:t>
                      </a:r>
                    </a:p>
                  </a:txBody>
                  <a:tcPr marT="45715" marB="45715"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423997">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34" charset="0"/>
                        </a:rPr>
                        <a:t>Crane assembly/disassembly</a:t>
                      </a:r>
                    </a:p>
                  </a:txBody>
                  <a:tcPr marT="45715" marB="45715"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34" charset="0"/>
                        </a:rPr>
                        <a:t>12%</a:t>
                      </a:r>
                    </a:p>
                  </a:txBody>
                  <a:tcPr marT="45715" marB="4571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34" charset="0"/>
                        </a:rPr>
                        <a:t>Two-blocking</a:t>
                      </a:r>
                    </a:p>
                  </a:txBody>
                  <a:tcPr marT="45715" marB="4571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34" charset="0"/>
                        </a:rPr>
                        <a:t>2%</a:t>
                      </a:r>
                    </a:p>
                  </a:txBody>
                  <a:tcPr marT="45715" marB="45715"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313664">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34" charset="0"/>
                        </a:rPr>
                        <a:t>Boom buckling</a:t>
                      </a:r>
                    </a:p>
                  </a:txBody>
                  <a:tcPr marT="45715" marB="45715"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34" charset="0"/>
                        </a:rPr>
                        <a:t>8%</a:t>
                      </a:r>
                    </a:p>
                  </a:txBody>
                  <a:tcPr marT="45715" marB="4571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a:ln>
                            <a:noFill/>
                          </a:ln>
                          <a:solidFill>
                            <a:schemeClr val="tx1"/>
                          </a:solidFill>
                          <a:effectLst/>
                          <a:latin typeface="Arial" pitchFamily="34" charset="0"/>
                        </a:rPr>
                        <a:t>Hoist limitation</a:t>
                      </a:r>
                      <a:endParaRPr kumimoji="0" lang="en-US" sz="2000" b="0" i="0" u="none" strike="noStrike" cap="none" normalizeH="0" baseline="0" dirty="0">
                        <a:ln>
                          <a:noFill/>
                        </a:ln>
                        <a:solidFill>
                          <a:schemeClr val="tx1"/>
                        </a:solidFill>
                        <a:effectLst/>
                        <a:latin typeface="Arial" pitchFamily="34" charset="0"/>
                      </a:endParaRPr>
                    </a:p>
                  </a:txBody>
                  <a:tcPr marT="45715" marB="4571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34" charset="0"/>
                        </a:rPr>
                        <a:t>1%</a:t>
                      </a:r>
                    </a:p>
                  </a:txBody>
                  <a:tcPr marT="45715" marB="45715"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3992426703"/>
                  </a:ext>
                </a:extLst>
              </a:tr>
              <a:tr h="313664">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34" charset="0"/>
                        </a:rPr>
                        <a:t>Crane upset/overturn</a:t>
                      </a:r>
                    </a:p>
                  </a:txBody>
                  <a:tcPr marT="45715" marB="45715"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34" charset="0"/>
                        </a:rPr>
                        <a:t>7%</a:t>
                      </a:r>
                    </a:p>
                  </a:txBody>
                  <a:tcPr marT="45715" marB="4571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r>
                        <a:rPr lang="en-US" sz="2000" b="0" i="0" kern="1200" dirty="0">
                          <a:solidFill>
                            <a:schemeClr val="tx1"/>
                          </a:solidFill>
                          <a:effectLst/>
                          <a:latin typeface="Arial" panose="020B0604020202020204" pitchFamily="34" charset="0"/>
                          <a:ea typeface="+mn-ea"/>
                          <a:cs typeface="Arial" panose="020B0604020202020204" pitchFamily="34" charset="0"/>
                        </a:rPr>
                        <a:t>Killer hooks</a:t>
                      </a:r>
                      <a:endParaRPr lang="en-US" sz="2000" dirty="0">
                        <a:latin typeface="Arial" panose="020B0604020202020204" pitchFamily="34" charset="0"/>
                        <a:cs typeface="Arial" panose="020B0604020202020204" pitchFamily="34" charset="0"/>
                      </a:endParaRPr>
                    </a:p>
                  </a:txBody>
                  <a:tcPr marT="45715" marB="4571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algn="ctr"/>
                      <a:r>
                        <a:rPr lang="en-US" sz="2000">
                          <a:latin typeface="Arial" panose="020B0604020202020204" pitchFamily="34" charset="0"/>
                          <a:cs typeface="Arial" panose="020B0604020202020204" pitchFamily="34" charset="0"/>
                        </a:rPr>
                        <a:t>1</a:t>
                      </a:r>
                      <a:r>
                        <a:rPr lang="en-US" sz="2000" dirty="0">
                          <a:latin typeface="Arial" panose="020B0604020202020204" pitchFamily="34" charset="0"/>
                          <a:cs typeface="Arial" panose="020B0604020202020204" pitchFamily="34" charset="0"/>
                        </a:rPr>
                        <a:t>%</a:t>
                      </a:r>
                    </a:p>
                  </a:txBody>
                  <a:tcPr marT="45715" marB="45715"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414003889"/>
                  </a:ext>
                </a:extLst>
              </a:tr>
              <a:tr h="313664">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34" charset="0"/>
                        </a:rPr>
                        <a:t>Rigging failure</a:t>
                      </a:r>
                    </a:p>
                  </a:txBody>
                  <a:tcPr marT="45715" marB="45715"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34" charset="0"/>
                        </a:rPr>
                        <a:t>7%</a:t>
                      </a:r>
                    </a:p>
                  </a:txBody>
                  <a:tcPr marT="45715" marB="4571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r>
                        <a:rPr lang="en-US" sz="2000" dirty="0">
                          <a:latin typeface="Arial" panose="020B0604020202020204" pitchFamily="34" charset="0"/>
                          <a:cs typeface="Arial" panose="020B0604020202020204" pitchFamily="34" charset="0"/>
                        </a:rPr>
                        <a:t>Access/egress</a:t>
                      </a:r>
                    </a:p>
                  </a:txBody>
                  <a:tcPr marT="45715" marB="4571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latin typeface="Arial" panose="020B0604020202020204" pitchFamily="34" charset="0"/>
                          <a:cs typeface="Arial" panose="020B0604020202020204" pitchFamily="34" charset="0"/>
                        </a:rPr>
                        <a:t>&lt;1%</a:t>
                      </a:r>
                    </a:p>
                  </a:txBody>
                  <a:tcPr marT="45715" marB="45715"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3675820436"/>
                  </a:ext>
                </a:extLst>
              </a:tr>
              <a:tr h="313664">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34" charset="0"/>
                        </a:rPr>
                        <a:t>Overloading</a:t>
                      </a:r>
                    </a:p>
                  </a:txBody>
                  <a:tcPr marT="45715" marB="45715"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34" charset="0"/>
                        </a:rPr>
                        <a:t>4%</a:t>
                      </a:r>
                    </a:p>
                  </a:txBody>
                  <a:tcPr marT="45715" marB="4571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Control confusion</a:t>
                      </a:r>
                    </a:p>
                  </a:txBody>
                  <a:tcPr marT="45715" marB="4571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defRPr/>
                      </a:pPr>
                      <a:r>
                        <a:rPr lang="en-US" sz="2000" dirty="0">
                          <a:latin typeface="Arial" panose="020B0604020202020204" pitchFamily="34" charset="0"/>
                          <a:cs typeface="Arial" panose="020B0604020202020204" pitchFamily="34" charset="0"/>
                        </a:rPr>
                        <a:t>&lt;1%</a:t>
                      </a:r>
                    </a:p>
                  </a:txBody>
                  <a:tcPr marT="45715" marB="45715"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2780506844"/>
                  </a:ext>
                </a:extLst>
              </a:tr>
              <a:tr h="313664">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34" charset="0"/>
                        </a:rPr>
                        <a:t>Struck by moving load</a:t>
                      </a:r>
                    </a:p>
                  </a:txBody>
                  <a:tcPr marT="45715" marB="45715"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34" charset="0"/>
                        </a:rPr>
                        <a:t>4%</a:t>
                      </a:r>
                    </a:p>
                  </a:txBody>
                  <a:tcPr marT="45715" marB="4571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r>
                        <a:rPr lang="en-US" sz="2000" dirty="0">
                          <a:latin typeface="Arial" panose="020B0604020202020204" pitchFamily="34" charset="0"/>
                          <a:cs typeface="Arial" panose="020B0604020202020204" pitchFamily="34" charset="0"/>
                        </a:rPr>
                        <a:t>Unknown/insufficient info.</a:t>
                      </a:r>
                    </a:p>
                  </a:txBody>
                  <a:tcPr marT="45715" marB="4571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algn="ctr"/>
                      <a:r>
                        <a:rPr lang="en-US" sz="2000" dirty="0">
                          <a:latin typeface="Arial" panose="020B0604020202020204" pitchFamily="34" charset="0"/>
                          <a:cs typeface="Arial" panose="020B0604020202020204" pitchFamily="34" charset="0"/>
                        </a:rPr>
                        <a:t>&lt;1%</a:t>
                      </a:r>
                    </a:p>
                  </a:txBody>
                  <a:tcPr marT="45715" marB="45715"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73640399"/>
                  </a:ext>
                </a:extLst>
              </a:tr>
              <a:tr h="313664">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34" charset="0"/>
                        </a:rPr>
                        <a:t>Manlifts</a:t>
                      </a:r>
                    </a:p>
                  </a:txBody>
                  <a:tcPr marT="45715" marB="45715"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34" charset="0"/>
                        </a:rPr>
                        <a:t>4%</a:t>
                      </a:r>
                    </a:p>
                  </a:txBody>
                  <a:tcPr marT="45715" marB="4571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34" charset="0"/>
                        </a:rPr>
                        <a:t>Other</a:t>
                      </a:r>
                    </a:p>
                  </a:txBody>
                  <a:tcPr marT="45715" marB="4571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pitchFamily="34" charset="0"/>
                        </a:rPr>
                        <a:t>5%</a:t>
                      </a:r>
                    </a:p>
                  </a:txBody>
                  <a:tcPr marT="45715" marB="45715"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400967350"/>
                  </a:ext>
                </a:extLst>
              </a:tr>
            </a:tbl>
          </a:graphicData>
        </a:graphic>
      </p:graphicFrame>
      <p:sp>
        <p:nvSpPr>
          <p:cNvPr id="18" name="Text Box 63">
            <a:extLst>
              <a:ext uri="{FF2B5EF4-FFF2-40B4-BE49-F238E27FC236}">
                <a16:creationId xmlns:a16="http://schemas.microsoft.com/office/drawing/2014/main" id="{D671944F-6D8B-4354-A6ED-3D99A9E1E353}"/>
              </a:ext>
            </a:extLst>
          </p:cNvPr>
          <p:cNvSpPr txBox="1">
            <a:spLocks noChangeArrowheads="1"/>
          </p:cNvSpPr>
          <p:nvPr/>
        </p:nvSpPr>
        <p:spPr bwMode="auto">
          <a:xfrm>
            <a:off x="1342103" y="5314066"/>
            <a:ext cx="4748979"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400">
                <a:solidFill>
                  <a:schemeClr val="tx1"/>
                </a:solidFill>
                <a:latin typeface="Arial Bold" charset="0"/>
              </a:defRPr>
            </a:lvl1pPr>
            <a:lvl2pPr marL="742950" indent="-285750">
              <a:defRPr sz="2400">
                <a:solidFill>
                  <a:schemeClr val="tx1"/>
                </a:solidFill>
                <a:latin typeface="Arial Bold" charset="0"/>
              </a:defRPr>
            </a:lvl2pPr>
            <a:lvl3pPr marL="1143000" indent="-228600">
              <a:defRPr sz="2400">
                <a:solidFill>
                  <a:schemeClr val="tx1"/>
                </a:solidFill>
                <a:latin typeface="Arial Bold" charset="0"/>
              </a:defRPr>
            </a:lvl3pPr>
            <a:lvl4pPr marL="1600200" indent="-228600">
              <a:defRPr sz="2400">
                <a:solidFill>
                  <a:schemeClr val="tx1"/>
                </a:solidFill>
                <a:latin typeface="Arial Bold" charset="0"/>
              </a:defRPr>
            </a:lvl4pPr>
            <a:lvl5pPr marL="2057400" indent="-228600">
              <a:defRPr sz="2400">
                <a:solidFill>
                  <a:schemeClr val="tx1"/>
                </a:solidFill>
                <a:latin typeface="Arial Bold" charset="0"/>
              </a:defRPr>
            </a:lvl5pPr>
            <a:lvl6pPr marL="2514600" indent="-228600" eaLnBrk="0" fontAlgn="base" hangingPunct="0">
              <a:spcBef>
                <a:spcPct val="0"/>
              </a:spcBef>
              <a:spcAft>
                <a:spcPct val="0"/>
              </a:spcAft>
              <a:defRPr sz="2400">
                <a:solidFill>
                  <a:schemeClr val="tx1"/>
                </a:solidFill>
                <a:latin typeface="Arial Bold" charset="0"/>
              </a:defRPr>
            </a:lvl6pPr>
            <a:lvl7pPr marL="2971800" indent="-228600" eaLnBrk="0" fontAlgn="base" hangingPunct="0">
              <a:spcBef>
                <a:spcPct val="0"/>
              </a:spcBef>
              <a:spcAft>
                <a:spcPct val="0"/>
              </a:spcAft>
              <a:defRPr sz="2400">
                <a:solidFill>
                  <a:schemeClr val="tx1"/>
                </a:solidFill>
                <a:latin typeface="Arial Bold" charset="0"/>
              </a:defRPr>
            </a:lvl7pPr>
            <a:lvl8pPr marL="3429000" indent="-228600" eaLnBrk="0" fontAlgn="base" hangingPunct="0">
              <a:spcBef>
                <a:spcPct val="0"/>
              </a:spcBef>
              <a:spcAft>
                <a:spcPct val="0"/>
              </a:spcAft>
              <a:defRPr sz="2400">
                <a:solidFill>
                  <a:schemeClr val="tx1"/>
                </a:solidFill>
                <a:latin typeface="Arial Bold" charset="0"/>
              </a:defRPr>
            </a:lvl8pPr>
            <a:lvl9pPr marL="3886200" indent="-228600" eaLnBrk="0" fontAlgn="base" hangingPunct="0">
              <a:spcBef>
                <a:spcPct val="0"/>
              </a:spcBef>
              <a:spcAft>
                <a:spcPct val="0"/>
              </a:spcAft>
              <a:defRPr sz="2400">
                <a:solidFill>
                  <a:schemeClr val="tx1"/>
                </a:solidFill>
                <a:latin typeface="Arial Bold" charset="0"/>
              </a:defRPr>
            </a:lvl9pPr>
          </a:lstStyle>
          <a:p>
            <a:r>
              <a:rPr lang="en-US" altLang="en-US" sz="1000" i="1" dirty="0">
                <a:latin typeface="+mn-lt"/>
              </a:rPr>
              <a:t>Source: A. </a:t>
            </a:r>
            <a:r>
              <a:rPr lang="en-US" altLang="en-US" sz="1000" i="1" dirty="0" err="1">
                <a:latin typeface="+mn-lt"/>
              </a:rPr>
              <a:t>Suruda,et</a:t>
            </a:r>
            <a:r>
              <a:rPr lang="en-US" altLang="en-US" sz="1000" i="1" dirty="0">
                <a:latin typeface="+mn-lt"/>
              </a:rPr>
              <a:t> al, Crane-Related Deaths in the U.S. Construction Industry, 1984-94 </a:t>
            </a:r>
          </a:p>
        </p:txBody>
      </p:sp>
    </p:spTree>
    <p:extLst>
      <p:ext uri="{BB962C8B-B14F-4D97-AF65-F5344CB8AC3E}">
        <p14:creationId xmlns:p14="http://schemas.microsoft.com/office/powerpoint/2010/main" val="9225380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92500"/>
          </a:bodyPr>
          <a:lstStyle/>
          <a:p>
            <a:pPr>
              <a:lnSpc>
                <a:spcPct val="120000"/>
              </a:lnSpc>
              <a:spcBef>
                <a:spcPts val="600"/>
              </a:spcBef>
            </a:pPr>
            <a:r>
              <a:rPr lang="en-US" dirty="0"/>
              <a:t>Fatalities Working With Cranes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Introduction</a:t>
            </a:r>
          </a:p>
        </p:txBody>
      </p:sp>
      <p:pic>
        <p:nvPicPr>
          <p:cNvPr id="6" name="Picture 5" descr="A screenshot of a cell phone&#10;&#10;Description automatically generated">
            <a:extLst>
              <a:ext uri="{FF2B5EF4-FFF2-40B4-BE49-F238E27FC236}">
                <a16:creationId xmlns:a16="http://schemas.microsoft.com/office/drawing/2014/main" id="{01DE076D-E485-4CBB-A1FB-C0DA4BF897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2798" y="1413160"/>
            <a:ext cx="6430330" cy="4767314"/>
          </a:xfrm>
          <a:prstGeom prst="rect">
            <a:avLst/>
          </a:prstGeom>
        </p:spPr>
      </p:pic>
    </p:spTree>
    <p:extLst>
      <p:ext uri="{BB962C8B-B14F-4D97-AF65-F5344CB8AC3E}">
        <p14:creationId xmlns:p14="http://schemas.microsoft.com/office/powerpoint/2010/main" val="5979998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109537" indent="0">
              <a:lnSpc>
                <a:spcPct val="100000"/>
              </a:lnSpc>
              <a:spcBef>
                <a:spcPts val="600"/>
              </a:spcBef>
              <a:buNone/>
            </a:pPr>
            <a:endParaRPr lang="en-US" altLang="en-US" sz="2400" dirty="0"/>
          </a:p>
          <a:p>
            <a:pPr marL="365125" indent="-255588">
              <a:lnSpc>
                <a:spcPct val="100000"/>
              </a:lnSpc>
              <a:spcBef>
                <a:spcPts val="600"/>
              </a:spcBef>
            </a:pPr>
            <a:r>
              <a:rPr lang="en-US" altLang="en-US" sz="2400" b="1" dirty="0"/>
              <a:t>OSHA Issued 175 Citations of Subpart CC – Cranes and Derricks in Fiscal Year 2019</a:t>
            </a:r>
          </a:p>
          <a:p>
            <a:pPr marL="1222375" lvl="2" indent="-255588">
              <a:lnSpc>
                <a:spcPct val="100000"/>
              </a:lnSpc>
              <a:spcBef>
                <a:spcPts val="600"/>
              </a:spcBef>
            </a:pPr>
            <a:r>
              <a:rPr lang="en-US" altLang="en-US" sz="2400" dirty="0"/>
              <a:t>131 Violations were considered Serious</a:t>
            </a:r>
          </a:p>
          <a:p>
            <a:pPr marL="1222375" lvl="2" indent="-255588">
              <a:lnSpc>
                <a:spcPct val="100000"/>
              </a:lnSpc>
              <a:spcBef>
                <a:spcPts val="600"/>
              </a:spcBef>
            </a:pPr>
            <a:r>
              <a:rPr lang="en-US" altLang="en-US" sz="2400" dirty="0"/>
              <a:t>2 Violations were considered Willful</a:t>
            </a:r>
          </a:p>
          <a:p>
            <a:pPr marL="1222375" lvl="2" indent="-255588">
              <a:lnSpc>
                <a:spcPct val="100000"/>
              </a:lnSpc>
              <a:spcBef>
                <a:spcPts val="600"/>
              </a:spcBef>
            </a:pPr>
            <a:r>
              <a:rPr lang="en-US" altLang="en-US" sz="2400" dirty="0"/>
              <a:t>19 Violations were the result of Accidents</a:t>
            </a:r>
          </a:p>
          <a:p>
            <a:pPr marL="1222375" lvl="2" indent="-255588">
              <a:lnSpc>
                <a:spcPct val="100000"/>
              </a:lnSpc>
              <a:spcBef>
                <a:spcPts val="600"/>
              </a:spcBef>
            </a:pPr>
            <a:endParaRPr lang="en-US" altLang="en-US" sz="2400" dirty="0"/>
          </a:p>
          <a:p>
            <a:pPr marL="117475" lvl="2" indent="0">
              <a:lnSpc>
                <a:spcPct val="100000"/>
              </a:lnSpc>
              <a:spcBef>
                <a:spcPts val="600"/>
              </a:spcBef>
              <a:buNone/>
            </a:pPr>
            <a:r>
              <a:rPr lang="en-US" sz="1800" dirty="0"/>
              <a:t>US Dept. of Labor – OSHA Stats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dirty="0"/>
              <a:t>OSHA Citation Statistics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Introduction</a:t>
            </a:r>
          </a:p>
        </p:txBody>
      </p:sp>
    </p:spTree>
    <p:extLst>
      <p:ext uri="{BB962C8B-B14F-4D97-AF65-F5344CB8AC3E}">
        <p14:creationId xmlns:p14="http://schemas.microsoft.com/office/powerpoint/2010/main" val="13795486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92500"/>
          </a:bodyPr>
          <a:lstStyle/>
          <a:p>
            <a:pPr>
              <a:lnSpc>
                <a:spcPct val="120000"/>
              </a:lnSpc>
              <a:spcBef>
                <a:spcPts val="600"/>
              </a:spcBef>
            </a:pPr>
            <a:r>
              <a:rPr lang="en-US" dirty="0"/>
              <a:t>OSHA Citation Statistics (2019)</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Introduction</a:t>
            </a:r>
          </a:p>
        </p:txBody>
      </p:sp>
      <p:graphicFrame>
        <p:nvGraphicFramePr>
          <p:cNvPr id="8" name="Table 7">
            <a:extLst>
              <a:ext uri="{FF2B5EF4-FFF2-40B4-BE49-F238E27FC236}">
                <a16:creationId xmlns:a16="http://schemas.microsoft.com/office/drawing/2014/main" id="{3857719B-535E-43C3-B505-ED95D15B1FAD}"/>
              </a:ext>
            </a:extLst>
          </p:cNvPr>
          <p:cNvGraphicFramePr>
            <a:graphicFrameLocks noGrp="1"/>
          </p:cNvGraphicFramePr>
          <p:nvPr>
            <p:extLst>
              <p:ext uri="{D42A27DB-BD31-4B8C-83A1-F6EECF244321}">
                <p14:modId xmlns:p14="http://schemas.microsoft.com/office/powerpoint/2010/main" val="3794169772"/>
              </p:ext>
            </p:extLst>
          </p:nvPr>
        </p:nvGraphicFramePr>
        <p:xfrm>
          <a:off x="297024" y="1508648"/>
          <a:ext cx="11597951" cy="4488021"/>
        </p:xfrm>
        <a:graphic>
          <a:graphicData uri="http://schemas.openxmlformats.org/drawingml/2006/table">
            <a:tbl>
              <a:tblPr>
                <a:tableStyleId>{5C22544A-7EE6-4342-B048-85BDC9FD1C3A}</a:tableStyleId>
              </a:tblPr>
              <a:tblGrid>
                <a:gridCol w="1589385">
                  <a:extLst>
                    <a:ext uri="{9D8B030D-6E8A-4147-A177-3AD203B41FA5}">
                      <a16:colId xmlns:a16="http://schemas.microsoft.com/office/drawing/2014/main" val="1297242043"/>
                    </a:ext>
                  </a:extLst>
                </a:gridCol>
                <a:gridCol w="8946572">
                  <a:extLst>
                    <a:ext uri="{9D8B030D-6E8A-4147-A177-3AD203B41FA5}">
                      <a16:colId xmlns:a16="http://schemas.microsoft.com/office/drawing/2014/main" val="515226217"/>
                    </a:ext>
                  </a:extLst>
                </a:gridCol>
                <a:gridCol w="1061994">
                  <a:extLst>
                    <a:ext uri="{9D8B030D-6E8A-4147-A177-3AD203B41FA5}">
                      <a16:colId xmlns:a16="http://schemas.microsoft.com/office/drawing/2014/main" val="343830385"/>
                    </a:ext>
                  </a:extLst>
                </a:gridCol>
              </a:tblGrid>
              <a:tr h="634138">
                <a:tc>
                  <a:txBody>
                    <a:bodyPr/>
                    <a:lstStyle/>
                    <a:p>
                      <a:pPr algn="ctr" fontAlgn="b"/>
                      <a:r>
                        <a:rPr lang="en-US" sz="1400" b="1" u="sng" strike="noStrike" dirty="0">
                          <a:effectLst/>
                          <a:latin typeface="Nunito" panose="00000500000000000000" pitchFamily="2" charset="0"/>
                        </a:rPr>
                        <a:t>OSHA Standard</a:t>
                      </a:r>
                      <a:endParaRPr lang="en-US" sz="1400" b="1" i="0" u="sng" strike="noStrike" dirty="0">
                        <a:solidFill>
                          <a:srgbClr val="000000"/>
                        </a:solidFill>
                        <a:effectLst/>
                        <a:latin typeface="Nunito" panose="00000500000000000000" pitchFamily="2" charset="0"/>
                      </a:endParaRPr>
                    </a:p>
                  </a:txBody>
                  <a:tcPr marL="9525" marR="9525" marT="9525" marB="0" anchor="b"/>
                </a:tc>
                <a:tc>
                  <a:txBody>
                    <a:bodyPr/>
                    <a:lstStyle/>
                    <a:p>
                      <a:pPr algn="ctr" fontAlgn="b"/>
                      <a:r>
                        <a:rPr lang="en-US" sz="1400" b="1" u="sng" strike="noStrike" dirty="0">
                          <a:effectLst/>
                          <a:latin typeface="Nunito" panose="00000500000000000000" pitchFamily="2" charset="0"/>
                        </a:rPr>
                        <a:t>Description</a:t>
                      </a:r>
                      <a:endParaRPr lang="en-US" sz="1400" b="1" i="0" u="sng" strike="noStrike" dirty="0">
                        <a:solidFill>
                          <a:srgbClr val="000000"/>
                        </a:solidFill>
                        <a:effectLst/>
                        <a:latin typeface="Nunito" panose="00000500000000000000" pitchFamily="2" charset="0"/>
                      </a:endParaRPr>
                    </a:p>
                  </a:txBody>
                  <a:tcPr marL="9525" marR="9525" marT="9525" marB="0" anchor="b"/>
                </a:tc>
                <a:tc>
                  <a:txBody>
                    <a:bodyPr/>
                    <a:lstStyle/>
                    <a:p>
                      <a:pPr algn="ctr" fontAlgn="b"/>
                      <a:r>
                        <a:rPr lang="en-US" sz="1400" b="1" u="sng" strike="noStrike" dirty="0">
                          <a:effectLst/>
                          <a:latin typeface="Nunito" panose="00000500000000000000" pitchFamily="2" charset="0"/>
                        </a:rPr>
                        <a:t>Violations</a:t>
                      </a:r>
                      <a:endParaRPr lang="en-US" sz="1400" b="1" i="0" u="sng" strike="noStrike" dirty="0">
                        <a:solidFill>
                          <a:srgbClr val="000000"/>
                        </a:solidFill>
                        <a:effectLst/>
                        <a:latin typeface="Nunito" panose="00000500000000000000" pitchFamily="2" charset="0"/>
                      </a:endParaRPr>
                    </a:p>
                  </a:txBody>
                  <a:tcPr marL="9525" marR="9525" marT="9525" marB="0" anchor="b"/>
                </a:tc>
                <a:extLst>
                  <a:ext uri="{0D108BD9-81ED-4DB2-BD59-A6C34878D82A}">
                    <a16:rowId xmlns:a16="http://schemas.microsoft.com/office/drawing/2014/main" val="2654172335"/>
                  </a:ext>
                </a:extLst>
              </a:tr>
              <a:tr h="350353">
                <a:tc>
                  <a:txBody>
                    <a:bodyPr/>
                    <a:lstStyle/>
                    <a:p>
                      <a:pPr algn="l" fontAlgn="b"/>
                      <a:r>
                        <a:rPr lang="en-US" sz="1400" u="none" strike="noStrike" dirty="0">
                          <a:effectLst/>
                          <a:latin typeface="Nunito" panose="00000500000000000000" pitchFamily="2" charset="0"/>
                        </a:rPr>
                        <a:t>1926.1412(f)</a:t>
                      </a:r>
                      <a:endParaRPr lang="en-US" sz="1400" b="0" i="0" u="none" strike="noStrike" dirty="0">
                        <a:solidFill>
                          <a:srgbClr val="000000"/>
                        </a:solidFill>
                        <a:effectLst/>
                        <a:latin typeface="Nunito" panose="00000500000000000000" pitchFamily="2" charset="0"/>
                      </a:endParaRPr>
                    </a:p>
                  </a:txBody>
                  <a:tcPr marL="9525" marR="9525" marT="9525" marB="0" anchor="b"/>
                </a:tc>
                <a:tc>
                  <a:txBody>
                    <a:bodyPr/>
                    <a:lstStyle/>
                    <a:p>
                      <a:pPr algn="l" fontAlgn="b"/>
                      <a:r>
                        <a:rPr lang="en-US" sz="1400" u="none" strike="noStrike" dirty="0">
                          <a:effectLst/>
                          <a:latin typeface="Nunito" panose="00000500000000000000" pitchFamily="2" charset="0"/>
                        </a:rPr>
                        <a:t>Annual Inspections, including Full Inspection and Documentations by Qualified Persons</a:t>
                      </a:r>
                      <a:endParaRPr lang="en-US" sz="1400" b="0" i="0" u="none" strike="noStrike" dirty="0">
                        <a:solidFill>
                          <a:srgbClr val="000000"/>
                        </a:solidFill>
                        <a:effectLst/>
                        <a:latin typeface="Nunito" panose="00000500000000000000" pitchFamily="2" charset="0"/>
                      </a:endParaRPr>
                    </a:p>
                  </a:txBody>
                  <a:tcPr marL="9525" marR="9525" marT="9525" marB="0" anchor="b"/>
                </a:tc>
                <a:tc>
                  <a:txBody>
                    <a:bodyPr/>
                    <a:lstStyle/>
                    <a:p>
                      <a:pPr algn="ctr" fontAlgn="b"/>
                      <a:r>
                        <a:rPr lang="en-US" sz="1400" u="none" strike="noStrike" dirty="0">
                          <a:effectLst/>
                          <a:latin typeface="Nunito" panose="00000500000000000000" pitchFamily="2" charset="0"/>
                        </a:rPr>
                        <a:t>13</a:t>
                      </a:r>
                      <a:endParaRPr lang="en-US" sz="1400" b="0" i="0" u="none" strike="noStrike" dirty="0">
                        <a:solidFill>
                          <a:srgbClr val="000000"/>
                        </a:solidFill>
                        <a:effectLst/>
                        <a:latin typeface="Nunito" panose="00000500000000000000" pitchFamily="2" charset="0"/>
                      </a:endParaRPr>
                    </a:p>
                  </a:txBody>
                  <a:tcPr marL="9525" marR="9525" marT="9525" marB="0" anchor="b"/>
                </a:tc>
                <a:extLst>
                  <a:ext uri="{0D108BD9-81ED-4DB2-BD59-A6C34878D82A}">
                    <a16:rowId xmlns:a16="http://schemas.microsoft.com/office/drawing/2014/main" val="3158633199"/>
                  </a:ext>
                </a:extLst>
              </a:tr>
              <a:tr h="350353">
                <a:tc>
                  <a:txBody>
                    <a:bodyPr/>
                    <a:lstStyle/>
                    <a:p>
                      <a:pPr algn="l" fontAlgn="b"/>
                      <a:r>
                        <a:rPr lang="en-US" sz="1400" u="none" strike="noStrike" dirty="0">
                          <a:effectLst/>
                          <a:latin typeface="Nunito" panose="00000500000000000000" pitchFamily="2" charset="0"/>
                        </a:rPr>
                        <a:t>1926.1412(d)</a:t>
                      </a:r>
                      <a:endParaRPr lang="en-US" sz="1400" b="0" i="0" u="none" strike="noStrike" dirty="0">
                        <a:solidFill>
                          <a:srgbClr val="000000"/>
                        </a:solidFill>
                        <a:effectLst/>
                        <a:latin typeface="Nunito" panose="00000500000000000000" pitchFamily="2" charset="0"/>
                      </a:endParaRPr>
                    </a:p>
                  </a:txBody>
                  <a:tcPr marL="9525" marR="9525" marT="9525" marB="0" anchor="b"/>
                </a:tc>
                <a:tc>
                  <a:txBody>
                    <a:bodyPr/>
                    <a:lstStyle/>
                    <a:p>
                      <a:pPr algn="l" fontAlgn="b"/>
                      <a:r>
                        <a:rPr lang="en-US" sz="1400" u="none" strike="noStrike" dirty="0">
                          <a:effectLst/>
                          <a:latin typeface="Nunito" panose="00000500000000000000" pitchFamily="2" charset="0"/>
                        </a:rPr>
                        <a:t>Shift Inspections by Competent Persons</a:t>
                      </a:r>
                      <a:endParaRPr lang="en-US" sz="1400" b="0" i="0" u="none" strike="noStrike" dirty="0">
                        <a:solidFill>
                          <a:srgbClr val="000000"/>
                        </a:solidFill>
                        <a:effectLst/>
                        <a:latin typeface="Nunito" panose="00000500000000000000" pitchFamily="2" charset="0"/>
                      </a:endParaRPr>
                    </a:p>
                  </a:txBody>
                  <a:tcPr marL="9525" marR="9525" marT="9525" marB="0" anchor="b"/>
                </a:tc>
                <a:tc>
                  <a:txBody>
                    <a:bodyPr/>
                    <a:lstStyle/>
                    <a:p>
                      <a:pPr algn="ctr" fontAlgn="b"/>
                      <a:r>
                        <a:rPr lang="en-US" sz="1400" u="none" strike="noStrike" dirty="0">
                          <a:effectLst/>
                          <a:latin typeface="Nunito" panose="00000500000000000000" pitchFamily="2" charset="0"/>
                        </a:rPr>
                        <a:t>9</a:t>
                      </a:r>
                      <a:endParaRPr lang="en-US" sz="1400" b="0" i="0" u="none" strike="noStrike" dirty="0">
                        <a:solidFill>
                          <a:srgbClr val="000000"/>
                        </a:solidFill>
                        <a:effectLst/>
                        <a:latin typeface="Nunito" panose="00000500000000000000" pitchFamily="2" charset="0"/>
                      </a:endParaRPr>
                    </a:p>
                  </a:txBody>
                  <a:tcPr marL="9525" marR="9525" marT="9525" marB="0" anchor="b"/>
                </a:tc>
                <a:extLst>
                  <a:ext uri="{0D108BD9-81ED-4DB2-BD59-A6C34878D82A}">
                    <a16:rowId xmlns:a16="http://schemas.microsoft.com/office/drawing/2014/main" val="3552752319"/>
                  </a:ext>
                </a:extLst>
              </a:tr>
              <a:tr h="350353">
                <a:tc>
                  <a:txBody>
                    <a:bodyPr/>
                    <a:lstStyle/>
                    <a:p>
                      <a:pPr algn="l" fontAlgn="b"/>
                      <a:r>
                        <a:rPr lang="en-US" sz="1400" u="none" strike="noStrike" dirty="0">
                          <a:effectLst/>
                          <a:latin typeface="Nunito" panose="00000500000000000000" pitchFamily="2" charset="0"/>
                        </a:rPr>
                        <a:t>1926.1408(a)(2)</a:t>
                      </a:r>
                      <a:endParaRPr lang="en-US" sz="1400" b="0" i="0" u="none" strike="noStrike" dirty="0">
                        <a:solidFill>
                          <a:srgbClr val="000000"/>
                        </a:solidFill>
                        <a:effectLst/>
                        <a:latin typeface="Nunito" panose="00000500000000000000" pitchFamily="2" charset="0"/>
                      </a:endParaRPr>
                    </a:p>
                  </a:txBody>
                  <a:tcPr marL="9525" marR="9525" marT="9525" marB="0" anchor="b"/>
                </a:tc>
                <a:tc>
                  <a:txBody>
                    <a:bodyPr/>
                    <a:lstStyle/>
                    <a:p>
                      <a:pPr algn="l" fontAlgn="b"/>
                      <a:r>
                        <a:rPr lang="en-US" sz="1400" u="none" strike="noStrike" dirty="0">
                          <a:effectLst/>
                          <a:latin typeface="Nunito" panose="00000500000000000000" pitchFamily="2" charset="0"/>
                        </a:rPr>
                        <a:t>Power Lines must have demarking boundaries and adequate clearance consistent with Table A is required.</a:t>
                      </a:r>
                      <a:endParaRPr lang="en-US" sz="1400" b="0" i="0" u="none" strike="noStrike" dirty="0">
                        <a:solidFill>
                          <a:srgbClr val="000000"/>
                        </a:solidFill>
                        <a:effectLst/>
                        <a:latin typeface="Nunito" panose="00000500000000000000" pitchFamily="2" charset="0"/>
                      </a:endParaRPr>
                    </a:p>
                  </a:txBody>
                  <a:tcPr marL="9525" marR="9525" marT="9525" marB="0" anchor="b"/>
                </a:tc>
                <a:tc>
                  <a:txBody>
                    <a:bodyPr/>
                    <a:lstStyle/>
                    <a:p>
                      <a:pPr algn="ctr" fontAlgn="b"/>
                      <a:r>
                        <a:rPr lang="en-US" sz="1400" u="none" strike="noStrike" dirty="0">
                          <a:effectLst/>
                          <a:latin typeface="Nunito" panose="00000500000000000000" pitchFamily="2" charset="0"/>
                        </a:rPr>
                        <a:t>8</a:t>
                      </a:r>
                      <a:endParaRPr lang="en-US" sz="1400" b="0" i="0" u="none" strike="noStrike" dirty="0">
                        <a:solidFill>
                          <a:srgbClr val="000000"/>
                        </a:solidFill>
                        <a:effectLst/>
                        <a:latin typeface="Nunito" panose="00000500000000000000" pitchFamily="2" charset="0"/>
                      </a:endParaRPr>
                    </a:p>
                  </a:txBody>
                  <a:tcPr marL="9525" marR="9525" marT="9525" marB="0" anchor="b"/>
                </a:tc>
                <a:extLst>
                  <a:ext uri="{0D108BD9-81ED-4DB2-BD59-A6C34878D82A}">
                    <a16:rowId xmlns:a16="http://schemas.microsoft.com/office/drawing/2014/main" val="3828541793"/>
                  </a:ext>
                </a:extLst>
              </a:tr>
              <a:tr h="350353">
                <a:tc>
                  <a:txBody>
                    <a:bodyPr/>
                    <a:lstStyle/>
                    <a:p>
                      <a:pPr algn="l" fontAlgn="b"/>
                      <a:r>
                        <a:rPr lang="en-US" sz="1400" u="none" strike="noStrike" dirty="0">
                          <a:effectLst/>
                          <a:latin typeface="Nunito" panose="00000500000000000000" pitchFamily="2" charset="0"/>
                        </a:rPr>
                        <a:t>1926.1412(e)</a:t>
                      </a:r>
                      <a:endParaRPr lang="en-US" sz="1400" b="0" i="0" u="none" strike="noStrike" dirty="0">
                        <a:solidFill>
                          <a:srgbClr val="000000"/>
                        </a:solidFill>
                        <a:effectLst/>
                        <a:latin typeface="Nunito" panose="00000500000000000000" pitchFamily="2" charset="0"/>
                      </a:endParaRPr>
                    </a:p>
                  </a:txBody>
                  <a:tcPr marL="9525" marR="9525" marT="9525" marB="0" anchor="b"/>
                </a:tc>
                <a:tc>
                  <a:txBody>
                    <a:bodyPr/>
                    <a:lstStyle/>
                    <a:p>
                      <a:pPr algn="l" fontAlgn="b"/>
                      <a:r>
                        <a:rPr lang="en-US" sz="1400" u="none" strike="noStrike" dirty="0">
                          <a:effectLst/>
                          <a:latin typeface="Nunito" panose="00000500000000000000" pitchFamily="2" charset="0"/>
                        </a:rPr>
                        <a:t>Monthly Inspections and Documentation by a Competent Person</a:t>
                      </a:r>
                      <a:endParaRPr lang="en-US" sz="1400" b="0" i="0" u="none" strike="noStrike" dirty="0">
                        <a:solidFill>
                          <a:srgbClr val="000000"/>
                        </a:solidFill>
                        <a:effectLst/>
                        <a:latin typeface="Nunito" panose="00000500000000000000" pitchFamily="2" charset="0"/>
                      </a:endParaRPr>
                    </a:p>
                  </a:txBody>
                  <a:tcPr marL="9525" marR="9525" marT="9525" marB="0" anchor="b"/>
                </a:tc>
                <a:tc>
                  <a:txBody>
                    <a:bodyPr/>
                    <a:lstStyle/>
                    <a:p>
                      <a:pPr algn="ctr" fontAlgn="b"/>
                      <a:r>
                        <a:rPr lang="en-US" sz="1400" u="none" strike="noStrike" dirty="0">
                          <a:effectLst/>
                          <a:latin typeface="Nunito" panose="00000500000000000000" pitchFamily="2" charset="0"/>
                        </a:rPr>
                        <a:t>8</a:t>
                      </a:r>
                      <a:endParaRPr lang="en-US" sz="1400" b="0" i="0" u="none" strike="noStrike" dirty="0">
                        <a:solidFill>
                          <a:srgbClr val="000000"/>
                        </a:solidFill>
                        <a:effectLst/>
                        <a:latin typeface="Nunito" panose="00000500000000000000" pitchFamily="2" charset="0"/>
                      </a:endParaRPr>
                    </a:p>
                  </a:txBody>
                  <a:tcPr marL="9525" marR="9525" marT="9525" marB="0" anchor="b"/>
                </a:tc>
                <a:extLst>
                  <a:ext uri="{0D108BD9-81ED-4DB2-BD59-A6C34878D82A}">
                    <a16:rowId xmlns:a16="http://schemas.microsoft.com/office/drawing/2014/main" val="1203044382"/>
                  </a:ext>
                </a:extLst>
              </a:tr>
              <a:tr h="350353">
                <a:tc>
                  <a:txBody>
                    <a:bodyPr/>
                    <a:lstStyle/>
                    <a:p>
                      <a:pPr algn="l" fontAlgn="b"/>
                      <a:r>
                        <a:rPr lang="en-US" sz="1400" u="none" strike="noStrike" dirty="0">
                          <a:effectLst/>
                          <a:latin typeface="Nunito" panose="00000500000000000000" pitchFamily="2" charset="0"/>
                        </a:rPr>
                        <a:t>1926.1417(a)&amp;(c)</a:t>
                      </a:r>
                      <a:endParaRPr lang="en-US" sz="1400" b="0" i="0" u="none" strike="noStrike" dirty="0">
                        <a:solidFill>
                          <a:srgbClr val="000000"/>
                        </a:solidFill>
                        <a:effectLst/>
                        <a:latin typeface="Nunito" panose="00000500000000000000" pitchFamily="2" charset="0"/>
                      </a:endParaRPr>
                    </a:p>
                  </a:txBody>
                  <a:tcPr marL="9525" marR="9525" marT="9525" marB="0" anchor="b"/>
                </a:tc>
                <a:tc>
                  <a:txBody>
                    <a:bodyPr/>
                    <a:lstStyle/>
                    <a:p>
                      <a:pPr algn="l" fontAlgn="b"/>
                      <a:r>
                        <a:rPr lang="en-US" sz="1400" u="none" strike="noStrike">
                          <a:effectLst/>
                          <a:latin typeface="Nunito" panose="00000500000000000000" pitchFamily="2" charset="0"/>
                        </a:rPr>
                        <a:t>Load charts and Manufacturer’s procedures must be in the cab of the crane and complied with</a:t>
                      </a:r>
                      <a:endParaRPr lang="en-US" sz="1400" b="0" i="0" u="none" strike="noStrike">
                        <a:solidFill>
                          <a:srgbClr val="000000"/>
                        </a:solidFill>
                        <a:effectLst/>
                        <a:latin typeface="Nunito" panose="00000500000000000000" pitchFamily="2" charset="0"/>
                      </a:endParaRPr>
                    </a:p>
                  </a:txBody>
                  <a:tcPr marL="9525" marR="9525" marT="9525" marB="0" anchor="b"/>
                </a:tc>
                <a:tc>
                  <a:txBody>
                    <a:bodyPr/>
                    <a:lstStyle/>
                    <a:p>
                      <a:pPr algn="ctr" fontAlgn="b"/>
                      <a:r>
                        <a:rPr lang="en-US" sz="1400" u="none" strike="noStrike" dirty="0">
                          <a:effectLst/>
                          <a:latin typeface="Nunito" panose="00000500000000000000" pitchFamily="2" charset="0"/>
                        </a:rPr>
                        <a:t>8</a:t>
                      </a:r>
                      <a:endParaRPr lang="en-US" sz="1400" b="0" i="0" u="none" strike="noStrike" dirty="0">
                        <a:solidFill>
                          <a:srgbClr val="000000"/>
                        </a:solidFill>
                        <a:effectLst/>
                        <a:latin typeface="Nunito" panose="00000500000000000000" pitchFamily="2" charset="0"/>
                      </a:endParaRPr>
                    </a:p>
                  </a:txBody>
                  <a:tcPr marL="9525" marR="9525" marT="9525" marB="0" anchor="b"/>
                </a:tc>
                <a:extLst>
                  <a:ext uri="{0D108BD9-81ED-4DB2-BD59-A6C34878D82A}">
                    <a16:rowId xmlns:a16="http://schemas.microsoft.com/office/drawing/2014/main" val="1988810149"/>
                  </a:ext>
                </a:extLst>
              </a:tr>
              <a:tr h="350353">
                <a:tc>
                  <a:txBody>
                    <a:bodyPr/>
                    <a:lstStyle/>
                    <a:p>
                      <a:pPr algn="l" fontAlgn="b"/>
                      <a:r>
                        <a:rPr lang="en-US" sz="1400" u="none" strike="noStrike" dirty="0">
                          <a:effectLst/>
                          <a:latin typeface="Nunito" panose="00000500000000000000" pitchFamily="2" charset="0"/>
                        </a:rPr>
                        <a:t>1926.1427(a)</a:t>
                      </a:r>
                      <a:endParaRPr lang="en-US" sz="1400" b="0" i="0" u="none" strike="noStrike" dirty="0">
                        <a:solidFill>
                          <a:srgbClr val="000000"/>
                        </a:solidFill>
                        <a:effectLst/>
                        <a:latin typeface="Nunito" panose="00000500000000000000" pitchFamily="2" charset="0"/>
                      </a:endParaRPr>
                    </a:p>
                  </a:txBody>
                  <a:tcPr marL="9525" marR="9525" marT="9525" marB="0" anchor="b"/>
                </a:tc>
                <a:tc>
                  <a:txBody>
                    <a:bodyPr/>
                    <a:lstStyle/>
                    <a:p>
                      <a:pPr algn="l" fontAlgn="b"/>
                      <a:r>
                        <a:rPr lang="en-US" sz="1400" u="none" strike="noStrike">
                          <a:effectLst/>
                          <a:latin typeface="Nunito" panose="00000500000000000000" pitchFamily="2" charset="0"/>
                        </a:rPr>
                        <a:t>Operators must be trained, certified and evaluated or be an "Operator-in-Training"</a:t>
                      </a:r>
                      <a:endParaRPr lang="en-US" sz="1400" b="0" i="0" u="none" strike="noStrike">
                        <a:solidFill>
                          <a:srgbClr val="000000"/>
                        </a:solidFill>
                        <a:effectLst/>
                        <a:latin typeface="Nunito" panose="00000500000000000000" pitchFamily="2" charset="0"/>
                      </a:endParaRPr>
                    </a:p>
                  </a:txBody>
                  <a:tcPr marL="9525" marR="9525" marT="9525" marB="0" anchor="b"/>
                </a:tc>
                <a:tc>
                  <a:txBody>
                    <a:bodyPr/>
                    <a:lstStyle/>
                    <a:p>
                      <a:pPr algn="ctr" fontAlgn="b"/>
                      <a:r>
                        <a:rPr lang="en-US" sz="1400" u="none" strike="noStrike" dirty="0">
                          <a:effectLst/>
                          <a:latin typeface="Nunito" panose="00000500000000000000" pitchFamily="2" charset="0"/>
                        </a:rPr>
                        <a:t>7</a:t>
                      </a:r>
                      <a:endParaRPr lang="en-US" sz="1400" b="0" i="0" u="none" strike="noStrike" dirty="0">
                        <a:solidFill>
                          <a:srgbClr val="000000"/>
                        </a:solidFill>
                        <a:effectLst/>
                        <a:latin typeface="Nunito" panose="00000500000000000000" pitchFamily="2" charset="0"/>
                      </a:endParaRPr>
                    </a:p>
                  </a:txBody>
                  <a:tcPr marL="9525" marR="9525" marT="9525" marB="0" anchor="b"/>
                </a:tc>
                <a:extLst>
                  <a:ext uri="{0D108BD9-81ED-4DB2-BD59-A6C34878D82A}">
                    <a16:rowId xmlns:a16="http://schemas.microsoft.com/office/drawing/2014/main" val="2035175891"/>
                  </a:ext>
                </a:extLst>
              </a:tr>
              <a:tr h="350353">
                <a:tc>
                  <a:txBody>
                    <a:bodyPr/>
                    <a:lstStyle/>
                    <a:p>
                      <a:pPr algn="l" fontAlgn="b"/>
                      <a:r>
                        <a:rPr lang="en-US" sz="1400" u="none" strike="noStrike" dirty="0">
                          <a:effectLst/>
                          <a:latin typeface="Nunito" panose="00000500000000000000" pitchFamily="2" charset="0"/>
                        </a:rPr>
                        <a:t>1926.1428(a)</a:t>
                      </a:r>
                      <a:endParaRPr lang="en-US" sz="1400" b="0" i="0" u="none" strike="noStrike" dirty="0">
                        <a:solidFill>
                          <a:srgbClr val="000000"/>
                        </a:solidFill>
                        <a:effectLst/>
                        <a:latin typeface="Nunito" panose="00000500000000000000" pitchFamily="2" charset="0"/>
                      </a:endParaRPr>
                    </a:p>
                  </a:txBody>
                  <a:tcPr marL="9525" marR="9525" marT="9525" marB="0" anchor="b"/>
                </a:tc>
                <a:tc>
                  <a:txBody>
                    <a:bodyPr/>
                    <a:lstStyle/>
                    <a:p>
                      <a:pPr algn="l" fontAlgn="b"/>
                      <a:r>
                        <a:rPr lang="en-US" sz="1400" u="none" strike="noStrike" dirty="0">
                          <a:effectLst/>
                          <a:latin typeface="Nunito" panose="00000500000000000000" pitchFamily="2" charset="0"/>
                        </a:rPr>
                        <a:t>Employees signaling cranes must be Qualified</a:t>
                      </a:r>
                      <a:endParaRPr lang="en-US" sz="1400" b="0" i="0" u="none" strike="noStrike" dirty="0">
                        <a:solidFill>
                          <a:srgbClr val="000000"/>
                        </a:solidFill>
                        <a:effectLst/>
                        <a:latin typeface="Nunito" panose="00000500000000000000" pitchFamily="2" charset="0"/>
                      </a:endParaRPr>
                    </a:p>
                  </a:txBody>
                  <a:tcPr marL="9525" marR="9525" marT="9525" marB="0" anchor="b"/>
                </a:tc>
                <a:tc>
                  <a:txBody>
                    <a:bodyPr/>
                    <a:lstStyle/>
                    <a:p>
                      <a:pPr algn="ctr" fontAlgn="b"/>
                      <a:r>
                        <a:rPr lang="en-US" sz="1400" u="none" strike="noStrike" dirty="0">
                          <a:effectLst/>
                          <a:latin typeface="Nunito" panose="00000500000000000000" pitchFamily="2" charset="0"/>
                        </a:rPr>
                        <a:t>7</a:t>
                      </a:r>
                      <a:endParaRPr lang="en-US" sz="1400" b="0" i="0" u="none" strike="noStrike" dirty="0">
                        <a:solidFill>
                          <a:srgbClr val="000000"/>
                        </a:solidFill>
                        <a:effectLst/>
                        <a:latin typeface="Nunito" panose="00000500000000000000" pitchFamily="2" charset="0"/>
                      </a:endParaRPr>
                    </a:p>
                  </a:txBody>
                  <a:tcPr marL="9525" marR="9525" marT="9525" marB="0" anchor="b"/>
                </a:tc>
                <a:extLst>
                  <a:ext uri="{0D108BD9-81ED-4DB2-BD59-A6C34878D82A}">
                    <a16:rowId xmlns:a16="http://schemas.microsoft.com/office/drawing/2014/main" val="1188767223"/>
                  </a:ext>
                </a:extLst>
              </a:tr>
              <a:tr h="350353">
                <a:tc>
                  <a:txBody>
                    <a:bodyPr/>
                    <a:lstStyle/>
                    <a:p>
                      <a:pPr algn="l" fontAlgn="b"/>
                      <a:r>
                        <a:rPr lang="en-US" sz="1400" u="none" strike="noStrike" dirty="0">
                          <a:effectLst/>
                          <a:latin typeface="Nunito" panose="00000500000000000000" pitchFamily="2" charset="0"/>
                        </a:rPr>
                        <a:t>1926.1402(b)</a:t>
                      </a:r>
                      <a:endParaRPr lang="en-US" sz="1400" b="0" i="0" u="none" strike="noStrike" dirty="0">
                        <a:solidFill>
                          <a:srgbClr val="000000"/>
                        </a:solidFill>
                        <a:effectLst/>
                        <a:latin typeface="Nunito" panose="00000500000000000000" pitchFamily="2" charset="0"/>
                      </a:endParaRPr>
                    </a:p>
                  </a:txBody>
                  <a:tcPr marL="9525" marR="9525" marT="9525" marB="0" anchor="b"/>
                </a:tc>
                <a:tc>
                  <a:txBody>
                    <a:bodyPr/>
                    <a:lstStyle/>
                    <a:p>
                      <a:pPr algn="l" fontAlgn="b"/>
                      <a:r>
                        <a:rPr lang="en-US" sz="1400" u="none" strike="noStrike" dirty="0">
                          <a:effectLst/>
                          <a:latin typeface="Nunito" panose="00000500000000000000" pitchFamily="2" charset="0"/>
                        </a:rPr>
                        <a:t>Users must provide adequate ground support</a:t>
                      </a:r>
                      <a:endParaRPr lang="en-US" sz="1400" b="0" i="0" u="none" strike="noStrike" dirty="0">
                        <a:solidFill>
                          <a:srgbClr val="000000"/>
                        </a:solidFill>
                        <a:effectLst/>
                        <a:latin typeface="Nunito" panose="00000500000000000000" pitchFamily="2" charset="0"/>
                      </a:endParaRPr>
                    </a:p>
                  </a:txBody>
                  <a:tcPr marL="9525" marR="9525" marT="9525" marB="0" anchor="b"/>
                </a:tc>
                <a:tc>
                  <a:txBody>
                    <a:bodyPr/>
                    <a:lstStyle/>
                    <a:p>
                      <a:pPr algn="ctr" fontAlgn="b"/>
                      <a:r>
                        <a:rPr lang="en-US" sz="1400" u="none" strike="noStrike" dirty="0">
                          <a:effectLst/>
                          <a:latin typeface="Nunito" panose="00000500000000000000" pitchFamily="2" charset="0"/>
                        </a:rPr>
                        <a:t>5</a:t>
                      </a:r>
                      <a:endParaRPr lang="en-US" sz="1400" b="0" i="0" u="none" strike="noStrike" dirty="0">
                        <a:solidFill>
                          <a:srgbClr val="000000"/>
                        </a:solidFill>
                        <a:effectLst/>
                        <a:latin typeface="Nunito" panose="00000500000000000000" pitchFamily="2" charset="0"/>
                      </a:endParaRPr>
                    </a:p>
                  </a:txBody>
                  <a:tcPr marL="9525" marR="9525" marT="9525" marB="0" anchor="b"/>
                </a:tc>
                <a:extLst>
                  <a:ext uri="{0D108BD9-81ED-4DB2-BD59-A6C34878D82A}">
                    <a16:rowId xmlns:a16="http://schemas.microsoft.com/office/drawing/2014/main" val="150089645"/>
                  </a:ext>
                </a:extLst>
              </a:tr>
              <a:tr h="350353">
                <a:tc>
                  <a:txBody>
                    <a:bodyPr/>
                    <a:lstStyle/>
                    <a:p>
                      <a:pPr algn="l" fontAlgn="b"/>
                      <a:r>
                        <a:rPr lang="en-US" sz="1400" u="none" strike="noStrike" dirty="0">
                          <a:effectLst/>
                          <a:latin typeface="Nunito" panose="00000500000000000000" pitchFamily="2" charset="0"/>
                        </a:rPr>
                        <a:t>1926.1403(a)</a:t>
                      </a:r>
                      <a:endParaRPr lang="en-US" sz="1400" b="0" i="0" u="none" strike="noStrike" dirty="0">
                        <a:solidFill>
                          <a:srgbClr val="000000"/>
                        </a:solidFill>
                        <a:effectLst/>
                        <a:latin typeface="Nunito" panose="00000500000000000000" pitchFamily="2" charset="0"/>
                      </a:endParaRPr>
                    </a:p>
                  </a:txBody>
                  <a:tcPr marL="9525" marR="9525" marT="9525" marB="0" anchor="b"/>
                </a:tc>
                <a:tc>
                  <a:txBody>
                    <a:bodyPr/>
                    <a:lstStyle/>
                    <a:p>
                      <a:pPr algn="l" fontAlgn="b"/>
                      <a:r>
                        <a:rPr lang="en-US" sz="1400" u="none" strike="noStrike" dirty="0">
                          <a:effectLst/>
                          <a:latin typeface="Nunito" panose="00000500000000000000" pitchFamily="2" charset="0"/>
                        </a:rPr>
                        <a:t>Assembly/Disassembly – Users must follow manufacturer’s procedures</a:t>
                      </a:r>
                      <a:endParaRPr lang="en-US" sz="1400" b="0" i="0" u="none" strike="noStrike" dirty="0">
                        <a:solidFill>
                          <a:srgbClr val="000000"/>
                        </a:solidFill>
                        <a:effectLst/>
                        <a:latin typeface="Nunito" panose="00000500000000000000" pitchFamily="2" charset="0"/>
                      </a:endParaRPr>
                    </a:p>
                  </a:txBody>
                  <a:tcPr marL="9525" marR="9525" marT="9525" marB="0" anchor="b"/>
                </a:tc>
                <a:tc>
                  <a:txBody>
                    <a:bodyPr/>
                    <a:lstStyle/>
                    <a:p>
                      <a:pPr algn="ctr" fontAlgn="b"/>
                      <a:r>
                        <a:rPr lang="en-US" sz="1400" u="none" strike="noStrike" dirty="0">
                          <a:effectLst/>
                          <a:latin typeface="Nunito" panose="00000500000000000000" pitchFamily="2" charset="0"/>
                        </a:rPr>
                        <a:t>4</a:t>
                      </a:r>
                      <a:endParaRPr lang="en-US" sz="1400" b="0" i="0" u="none" strike="noStrike" dirty="0">
                        <a:solidFill>
                          <a:srgbClr val="000000"/>
                        </a:solidFill>
                        <a:effectLst/>
                        <a:latin typeface="Nunito" panose="00000500000000000000" pitchFamily="2" charset="0"/>
                      </a:endParaRPr>
                    </a:p>
                  </a:txBody>
                  <a:tcPr marL="9525" marR="9525" marT="9525" marB="0" anchor="b"/>
                </a:tc>
                <a:extLst>
                  <a:ext uri="{0D108BD9-81ED-4DB2-BD59-A6C34878D82A}">
                    <a16:rowId xmlns:a16="http://schemas.microsoft.com/office/drawing/2014/main" val="4261505791"/>
                  </a:ext>
                </a:extLst>
              </a:tr>
              <a:tr h="350353">
                <a:tc>
                  <a:txBody>
                    <a:bodyPr/>
                    <a:lstStyle/>
                    <a:p>
                      <a:pPr algn="l" fontAlgn="b"/>
                      <a:r>
                        <a:rPr lang="en-US" sz="1400" u="none" strike="noStrike" dirty="0">
                          <a:effectLst/>
                          <a:latin typeface="Nunito" panose="00000500000000000000" pitchFamily="2" charset="0"/>
                        </a:rPr>
                        <a:t>1926.1425(c)(1)</a:t>
                      </a:r>
                      <a:endParaRPr lang="en-US" sz="1400" b="0" i="0" u="none" strike="noStrike" dirty="0">
                        <a:solidFill>
                          <a:srgbClr val="000000"/>
                        </a:solidFill>
                        <a:effectLst/>
                        <a:latin typeface="Nunito" panose="00000500000000000000" pitchFamily="2" charset="0"/>
                      </a:endParaRPr>
                    </a:p>
                  </a:txBody>
                  <a:tcPr marL="9525" marR="9525" marT="9525" marB="0" anchor="b"/>
                </a:tc>
                <a:tc>
                  <a:txBody>
                    <a:bodyPr/>
                    <a:lstStyle/>
                    <a:p>
                      <a:pPr algn="l" fontAlgn="b"/>
                      <a:r>
                        <a:rPr lang="en-US" sz="1400" u="none" strike="noStrike">
                          <a:effectLst/>
                          <a:latin typeface="Nunito" panose="00000500000000000000" pitchFamily="2" charset="0"/>
                        </a:rPr>
                        <a:t>Materials must be rigged to prevent unintentional displacement</a:t>
                      </a:r>
                      <a:endParaRPr lang="en-US" sz="1400" b="0" i="0" u="none" strike="noStrike">
                        <a:solidFill>
                          <a:srgbClr val="000000"/>
                        </a:solidFill>
                        <a:effectLst/>
                        <a:latin typeface="Nunito" panose="00000500000000000000" pitchFamily="2" charset="0"/>
                      </a:endParaRPr>
                    </a:p>
                  </a:txBody>
                  <a:tcPr marL="9525" marR="9525" marT="9525" marB="0" anchor="b"/>
                </a:tc>
                <a:tc>
                  <a:txBody>
                    <a:bodyPr/>
                    <a:lstStyle/>
                    <a:p>
                      <a:pPr algn="ctr" fontAlgn="b"/>
                      <a:r>
                        <a:rPr lang="en-US" sz="1400" u="none" strike="noStrike" dirty="0">
                          <a:effectLst/>
                          <a:latin typeface="Nunito" panose="00000500000000000000" pitchFamily="2" charset="0"/>
                        </a:rPr>
                        <a:t>4</a:t>
                      </a:r>
                      <a:endParaRPr lang="en-US" sz="1400" b="0" i="0" u="none" strike="noStrike" dirty="0">
                        <a:solidFill>
                          <a:srgbClr val="000000"/>
                        </a:solidFill>
                        <a:effectLst/>
                        <a:latin typeface="Nunito" panose="00000500000000000000" pitchFamily="2" charset="0"/>
                      </a:endParaRPr>
                    </a:p>
                  </a:txBody>
                  <a:tcPr marL="9525" marR="9525" marT="9525" marB="0" anchor="b"/>
                </a:tc>
                <a:extLst>
                  <a:ext uri="{0D108BD9-81ED-4DB2-BD59-A6C34878D82A}">
                    <a16:rowId xmlns:a16="http://schemas.microsoft.com/office/drawing/2014/main" val="859786117"/>
                  </a:ext>
                </a:extLst>
              </a:tr>
              <a:tr h="350353">
                <a:tc>
                  <a:txBody>
                    <a:bodyPr/>
                    <a:lstStyle/>
                    <a:p>
                      <a:pPr algn="l" fontAlgn="b"/>
                      <a:r>
                        <a:rPr lang="en-US" sz="1400" u="none" strike="noStrike" dirty="0">
                          <a:effectLst/>
                          <a:latin typeface="Nunito" panose="00000500000000000000" pitchFamily="2" charset="0"/>
                        </a:rPr>
                        <a:t>1926.1431(m)(2)</a:t>
                      </a:r>
                      <a:endParaRPr lang="en-US" sz="1400" b="0" i="0" u="none" strike="noStrike" dirty="0">
                        <a:solidFill>
                          <a:srgbClr val="000000"/>
                        </a:solidFill>
                        <a:effectLst/>
                        <a:latin typeface="Nunito" panose="00000500000000000000" pitchFamily="2" charset="0"/>
                      </a:endParaRPr>
                    </a:p>
                  </a:txBody>
                  <a:tcPr marL="9525" marR="9525" marT="9525" marB="0" anchor="b"/>
                </a:tc>
                <a:tc>
                  <a:txBody>
                    <a:bodyPr/>
                    <a:lstStyle/>
                    <a:p>
                      <a:pPr algn="l" fontAlgn="b"/>
                      <a:r>
                        <a:rPr lang="en-US" sz="1400" u="none" strike="noStrike" dirty="0">
                          <a:effectLst/>
                          <a:latin typeface="Nunito" panose="00000500000000000000" pitchFamily="2" charset="0"/>
                        </a:rPr>
                        <a:t>Hoisting Personnel – Pre-lift meeting with operator, signaler, hoisted emp., and responsible person required.</a:t>
                      </a:r>
                      <a:endParaRPr lang="en-US" sz="1400" b="0" i="0" u="none" strike="noStrike" dirty="0">
                        <a:solidFill>
                          <a:srgbClr val="000000"/>
                        </a:solidFill>
                        <a:effectLst/>
                        <a:latin typeface="Nunito" panose="00000500000000000000" pitchFamily="2" charset="0"/>
                      </a:endParaRPr>
                    </a:p>
                  </a:txBody>
                  <a:tcPr marL="9525" marR="9525" marT="9525" marB="0" anchor="b"/>
                </a:tc>
                <a:tc>
                  <a:txBody>
                    <a:bodyPr/>
                    <a:lstStyle/>
                    <a:p>
                      <a:pPr algn="ctr" fontAlgn="b"/>
                      <a:r>
                        <a:rPr lang="en-US" sz="1400" u="none" strike="noStrike" dirty="0">
                          <a:effectLst/>
                          <a:latin typeface="Nunito" panose="00000500000000000000" pitchFamily="2" charset="0"/>
                        </a:rPr>
                        <a:t>3</a:t>
                      </a:r>
                      <a:endParaRPr lang="en-US" sz="1400" b="0" i="0" u="none" strike="noStrike" dirty="0">
                        <a:solidFill>
                          <a:srgbClr val="000000"/>
                        </a:solidFill>
                        <a:effectLst/>
                        <a:latin typeface="Nunito" panose="00000500000000000000" pitchFamily="2" charset="0"/>
                      </a:endParaRPr>
                    </a:p>
                  </a:txBody>
                  <a:tcPr marL="9525" marR="9525" marT="9525" marB="0" anchor="b"/>
                </a:tc>
                <a:extLst>
                  <a:ext uri="{0D108BD9-81ED-4DB2-BD59-A6C34878D82A}">
                    <a16:rowId xmlns:a16="http://schemas.microsoft.com/office/drawing/2014/main" val="1844828444"/>
                  </a:ext>
                </a:extLst>
              </a:tr>
            </a:tbl>
          </a:graphicData>
        </a:graphic>
      </p:graphicFrame>
    </p:spTree>
    <p:extLst>
      <p:ext uri="{BB962C8B-B14F-4D97-AF65-F5344CB8AC3E}">
        <p14:creationId xmlns:p14="http://schemas.microsoft.com/office/powerpoint/2010/main" val="27224203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365125" indent="-255588">
              <a:lnSpc>
                <a:spcPct val="100000"/>
              </a:lnSpc>
              <a:spcBef>
                <a:spcPts val="600"/>
              </a:spcBef>
            </a:pPr>
            <a:r>
              <a:rPr lang="en-US" altLang="en-US" sz="2400" dirty="0"/>
              <a:t>Applies to power-operated equipment used in construction that can </a:t>
            </a:r>
            <a:r>
              <a:rPr lang="en-US" altLang="en-US" sz="2400" b="1" dirty="0">
                <a:solidFill>
                  <a:srgbClr val="FF0000"/>
                </a:solidFill>
              </a:rPr>
              <a:t>hoist, lower and horizontally move a suspended load over 2,000lbs</a:t>
            </a:r>
            <a:r>
              <a:rPr lang="en-US" altLang="en-US" sz="2400" dirty="0"/>
              <a:t>. </a:t>
            </a:r>
          </a:p>
          <a:p>
            <a:pPr marL="365125" indent="-255588">
              <a:lnSpc>
                <a:spcPct val="100000"/>
              </a:lnSpc>
              <a:spcBef>
                <a:spcPts val="600"/>
              </a:spcBef>
            </a:pPr>
            <a:r>
              <a:rPr lang="en-US" altLang="en-US" sz="2400" dirty="0"/>
              <a:t>Such equipment includes, but is not limited to: </a:t>
            </a:r>
          </a:p>
          <a:p>
            <a:pPr marL="1222375" lvl="2" indent="-255588">
              <a:lnSpc>
                <a:spcPct val="100000"/>
              </a:lnSpc>
              <a:spcBef>
                <a:spcPts val="600"/>
              </a:spcBef>
            </a:pPr>
            <a:r>
              <a:rPr lang="en-US" altLang="en-US" sz="2400" dirty="0"/>
              <a:t>articulating cranes (such as knuckle-boom cranes); </a:t>
            </a:r>
          </a:p>
          <a:p>
            <a:pPr marL="1222375" lvl="2" indent="-255588">
              <a:lnSpc>
                <a:spcPct val="100000"/>
              </a:lnSpc>
              <a:spcBef>
                <a:spcPts val="600"/>
              </a:spcBef>
            </a:pPr>
            <a:r>
              <a:rPr lang="en-US" altLang="en-US" sz="2400" dirty="0"/>
              <a:t>crawler cranes; </a:t>
            </a:r>
          </a:p>
          <a:p>
            <a:pPr marL="1222375" lvl="2" indent="-255588">
              <a:lnSpc>
                <a:spcPct val="100000"/>
              </a:lnSpc>
              <a:spcBef>
                <a:spcPts val="600"/>
              </a:spcBef>
            </a:pPr>
            <a:r>
              <a:rPr lang="en-US" altLang="en-US" sz="2400" dirty="0"/>
              <a:t>floating cranes; </a:t>
            </a:r>
          </a:p>
          <a:p>
            <a:pPr marL="1222375" lvl="2" indent="-255588">
              <a:lnSpc>
                <a:spcPct val="100000"/>
              </a:lnSpc>
              <a:spcBef>
                <a:spcPts val="600"/>
              </a:spcBef>
            </a:pPr>
            <a:r>
              <a:rPr lang="en-US" altLang="en-US" sz="2400" dirty="0"/>
              <a:t>cranes on barges; </a:t>
            </a:r>
          </a:p>
          <a:p>
            <a:pPr marL="1222375" lvl="2" indent="-255588">
              <a:lnSpc>
                <a:spcPct val="100000"/>
              </a:lnSpc>
              <a:spcBef>
                <a:spcPts val="600"/>
              </a:spcBef>
            </a:pPr>
            <a:r>
              <a:rPr lang="en-US" altLang="en-US" sz="2400" dirty="0"/>
              <a:t>locomotive cranes; </a:t>
            </a:r>
          </a:p>
          <a:p>
            <a:pPr marL="1222375" lvl="2" indent="-255588">
              <a:lnSpc>
                <a:spcPct val="100000"/>
              </a:lnSpc>
              <a:spcBef>
                <a:spcPts val="600"/>
              </a:spcBef>
            </a:pPr>
            <a:r>
              <a:rPr lang="en-US" altLang="en-US" sz="2400" dirty="0"/>
              <a:t>mobile cranes.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dirty="0"/>
              <a:t>1926.1400 Scope</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Introduction</a:t>
            </a:r>
          </a:p>
        </p:txBody>
      </p:sp>
      <p:pic>
        <p:nvPicPr>
          <p:cNvPr id="5" name="Picture 4" descr="Crane">
            <a:extLst>
              <a:ext uri="{FF2B5EF4-FFF2-40B4-BE49-F238E27FC236}">
                <a16:creationId xmlns:a16="http://schemas.microsoft.com/office/drawing/2014/main" id="{4D7A2E7B-5024-4572-BCED-A461FD5C83C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7466031" y="3309878"/>
            <a:ext cx="3825371" cy="2716452"/>
          </a:xfrm>
          <a:prstGeom prst="rect">
            <a:avLst/>
          </a:prstGeom>
          <a:noFill/>
        </p:spPr>
      </p:pic>
    </p:spTree>
    <p:extLst>
      <p:ext uri="{BB962C8B-B14F-4D97-AF65-F5344CB8AC3E}">
        <p14:creationId xmlns:p14="http://schemas.microsoft.com/office/powerpoint/2010/main" val="34001367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rmAutofit fontScale="92500" lnSpcReduction="20000"/>
          </a:bodyPr>
          <a:lstStyle/>
          <a:p>
            <a:pPr>
              <a:lnSpc>
                <a:spcPct val="120000"/>
              </a:lnSpc>
              <a:spcBef>
                <a:spcPts val="600"/>
              </a:spcBef>
            </a:pPr>
            <a:r>
              <a:rPr lang="en-US" altLang="en-US" sz="1900" i="1" dirty="0"/>
              <a:t>This material was produced under grant number </a:t>
            </a:r>
            <a:r>
              <a:rPr lang="en-US" altLang="en-US" sz="1900" b="1" i="1" dirty="0"/>
              <a:t>SH-05112-SH9</a:t>
            </a:r>
            <a:r>
              <a:rPr lang="en-US" altLang="en-US" sz="1900" i="1" dirty="0"/>
              <a:t> from the Occupational Safety and Health Administration, U.S. Department of Labor. It does not necessarily reflect the views or policies of the U.S. Department of Labor, nor does mention of trade names, commercial products, or organizations imply endorsement by the U.S. Government.  Photos shown in this presentation may depict situations that are not in compliance with applicable OSHA requirements. </a:t>
            </a:r>
          </a:p>
          <a:p>
            <a:pPr>
              <a:lnSpc>
                <a:spcPct val="120000"/>
              </a:lnSpc>
              <a:spcBef>
                <a:spcPts val="600"/>
              </a:spcBef>
            </a:pPr>
            <a:r>
              <a:rPr lang="en-US" altLang="en-US" sz="1900" i="1" dirty="0"/>
              <a:t>It is not the intent of the content developers to provide compliance-based training in this presentation, the intent is more to address hazard awareness in the construction industry, and to recognize the overlapping hazards present in many construction workplaces. </a:t>
            </a:r>
          </a:p>
          <a:p>
            <a:pPr>
              <a:lnSpc>
                <a:spcPct val="120000"/>
              </a:lnSpc>
              <a:spcBef>
                <a:spcPts val="600"/>
              </a:spcBef>
            </a:pPr>
            <a:r>
              <a:rPr lang="en-US" altLang="en-US" sz="1900" i="1" dirty="0"/>
              <a:t>It should NOT be assumed that the suggestions, comments, or recommendations contained herein constitute a thorough review of the applicable standards, nor should discussion of “issues” or “concerns” be construed as a prioritization of hazards or possible controls. Where opinions (“best practices”) have been expressed, it is important to remember that safety issues in general and construction jobsites specifically will require a great deal of site- or hazard-specificity – a “one size fits all” approach is not recommended, nor will it likely be very effective.</a:t>
            </a:r>
            <a:endParaRPr lang="en-US" sz="1900" dirty="0"/>
          </a:p>
          <a:p>
            <a:endParaRPr lang="en-US" dirty="0"/>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lstStyle/>
          <a:p>
            <a:r>
              <a:rPr lang="en-US" dirty="0"/>
              <a:t>Disclaimer/Usage Notes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Introduction</a:t>
            </a:r>
          </a:p>
        </p:txBody>
      </p:sp>
    </p:spTree>
    <p:extLst>
      <p:ext uri="{BB962C8B-B14F-4D97-AF65-F5344CB8AC3E}">
        <p14:creationId xmlns:p14="http://schemas.microsoft.com/office/powerpoint/2010/main" val="18644026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365125" indent="-255588">
              <a:lnSpc>
                <a:spcPct val="100000"/>
              </a:lnSpc>
              <a:spcBef>
                <a:spcPts val="600"/>
              </a:spcBef>
            </a:pPr>
            <a:endParaRPr lang="en-US" altLang="en-US" sz="2400" dirty="0"/>
          </a:p>
          <a:p>
            <a:pPr marL="365125" indent="-255588">
              <a:lnSpc>
                <a:spcPct val="100000"/>
              </a:lnSpc>
              <a:spcBef>
                <a:spcPts val="600"/>
              </a:spcBef>
            </a:pPr>
            <a:r>
              <a:rPr lang="en-US" altLang="en-US" sz="2400" dirty="0"/>
              <a:t>The “controlling entity” is defined as the entity who has overall responsibility for safety of the jobsite in relation to the crane and derricks in construction proposal. </a:t>
            </a:r>
          </a:p>
          <a:p>
            <a:pPr marL="365125" indent="-255588">
              <a:lnSpc>
                <a:spcPct val="100000"/>
              </a:lnSpc>
              <a:spcBef>
                <a:spcPts val="600"/>
              </a:spcBef>
            </a:pPr>
            <a:r>
              <a:rPr lang="en-US" altLang="en-US" sz="2400" dirty="0"/>
              <a:t>Controlling entity is defined as the prime contractor, general contractor, construction manager or any other legal entity which has the overall responsibility for the construction of the project—its planning, quality and completion.</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dirty="0"/>
              <a:t>1926.1401 Controlling Entity</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Introduction</a:t>
            </a:r>
          </a:p>
        </p:txBody>
      </p:sp>
    </p:spTree>
    <p:extLst>
      <p:ext uri="{BB962C8B-B14F-4D97-AF65-F5344CB8AC3E}">
        <p14:creationId xmlns:p14="http://schemas.microsoft.com/office/powerpoint/2010/main" val="12826520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365125" indent="-255588">
              <a:lnSpc>
                <a:spcPct val="100000"/>
              </a:lnSpc>
              <a:spcBef>
                <a:spcPts val="600"/>
              </a:spcBef>
            </a:pPr>
            <a:r>
              <a:rPr lang="en-US" altLang="en-US" sz="2400" dirty="0"/>
              <a:t>Provide proper working area</a:t>
            </a:r>
          </a:p>
          <a:p>
            <a:pPr marL="365125" indent="-255588">
              <a:lnSpc>
                <a:spcPct val="100000"/>
              </a:lnSpc>
              <a:spcBef>
                <a:spcPts val="600"/>
              </a:spcBef>
            </a:pPr>
            <a:r>
              <a:rPr lang="en-US" altLang="en-US" sz="2400" dirty="0"/>
              <a:t>Assure adequate ground stability</a:t>
            </a:r>
          </a:p>
          <a:p>
            <a:pPr marL="365125" indent="-255588">
              <a:lnSpc>
                <a:spcPct val="100000"/>
              </a:lnSpc>
              <a:spcBef>
                <a:spcPts val="600"/>
              </a:spcBef>
            </a:pPr>
            <a:r>
              <a:rPr lang="en-US" altLang="en-US" sz="2400" dirty="0"/>
              <a:t>Maintain clearance with overhead power lines</a:t>
            </a:r>
          </a:p>
          <a:p>
            <a:pPr marL="365125" indent="-255588">
              <a:lnSpc>
                <a:spcPct val="100000"/>
              </a:lnSpc>
              <a:spcBef>
                <a:spcPts val="600"/>
              </a:spcBef>
            </a:pPr>
            <a:r>
              <a:rPr lang="en-US" altLang="en-US" sz="2400" dirty="0"/>
              <a:t>Provide overhead protection for other workers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dirty="0"/>
              <a:t>Site Conditions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Introduction</a:t>
            </a:r>
          </a:p>
        </p:txBody>
      </p:sp>
      <p:pic>
        <p:nvPicPr>
          <p:cNvPr id="5" name="Picture 4">
            <a:extLst>
              <a:ext uri="{FF2B5EF4-FFF2-40B4-BE49-F238E27FC236}">
                <a16:creationId xmlns:a16="http://schemas.microsoft.com/office/drawing/2014/main" id="{10E47E04-14F0-4D86-BFA1-6C3DA2F54E67}"/>
              </a:ext>
            </a:extLst>
          </p:cNvPr>
          <p:cNvPicPr>
            <a:picLocks noChangeAspect="1"/>
          </p:cNvPicPr>
          <p:nvPr/>
        </p:nvPicPr>
        <p:blipFill>
          <a:blip r:embed="rId2"/>
          <a:stretch>
            <a:fillRect/>
          </a:stretch>
        </p:blipFill>
        <p:spPr>
          <a:xfrm>
            <a:off x="721755" y="3343763"/>
            <a:ext cx="3871296" cy="3066554"/>
          </a:xfrm>
          <a:prstGeom prst="rect">
            <a:avLst/>
          </a:prstGeom>
        </p:spPr>
      </p:pic>
      <p:pic>
        <p:nvPicPr>
          <p:cNvPr id="6" name="Picture 5">
            <a:extLst>
              <a:ext uri="{FF2B5EF4-FFF2-40B4-BE49-F238E27FC236}">
                <a16:creationId xmlns:a16="http://schemas.microsoft.com/office/drawing/2014/main" id="{76D63112-0A7C-4ABB-BFBA-0BD9EF7636C5}"/>
              </a:ext>
            </a:extLst>
          </p:cNvPr>
          <p:cNvPicPr>
            <a:picLocks noChangeAspect="1"/>
          </p:cNvPicPr>
          <p:nvPr/>
        </p:nvPicPr>
        <p:blipFill>
          <a:blip r:embed="rId3"/>
          <a:stretch>
            <a:fillRect/>
          </a:stretch>
        </p:blipFill>
        <p:spPr>
          <a:xfrm>
            <a:off x="4462509" y="3582291"/>
            <a:ext cx="3350116" cy="2513466"/>
          </a:xfrm>
          <a:prstGeom prst="rect">
            <a:avLst/>
          </a:prstGeom>
        </p:spPr>
      </p:pic>
      <p:pic>
        <p:nvPicPr>
          <p:cNvPr id="7" name="Picture 6">
            <a:extLst>
              <a:ext uri="{FF2B5EF4-FFF2-40B4-BE49-F238E27FC236}">
                <a16:creationId xmlns:a16="http://schemas.microsoft.com/office/drawing/2014/main" id="{721D228E-22B8-426A-A357-8B84EE331106}"/>
              </a:ext>
            </a:extLst>
          </p:cNvPr>
          <p:cNvPicPr>
            <a:picLocks noChangeAspect="1"/>
          </p:cNvPicPr>
          <p:nvPr/>
        </p:nvPicPr>
        <p:blipFill>
          <a:blip r:embed="rId4"/>
          <a:stretch>
            <a:fillRect/>
          </a:stretch>
        </p:blipFill>
        <p:spPr>
          <a:xfrm>
            <a:off x="8201608" y="1375515"/>
            <a:ext cx="3755658" cy="4720242"/>
          </a:xfrm>
          <a:prstGeom prst="rect">
            <a:avLst/>
          </a:prstGeom>
        </p:spPr>
      </p:pic>
    </p:spTree>
    <p:extLst>
      <p:ext uri="{BB962C8B-B14F-4D97-AF65-F5344CB8AC3E}">
        <p14:creationId xmlns:p14="http://schemas.microsoft.com/office/powerpoint/2010/main" val="37411707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365125" indent="-255588">
              <a:lnSpc>
                <a:spcPct val="100000"/>
              </a:lnSpc>
              <a:spcBef>
                <a:spcPts val="600"/>
              </a:spcBef>
            </a:pPr>
            <a:r>
              <a:rPr lang="en-US" altLang="en-US" sz="2400" dirty="0"/>
              <a:t>Have the right crane to do the job.</a:t>
            </a:r>
          </a:p>
          <a:p>
            <a:pPr marL="365125" indent="-255588">
              <a:lnSpc>
                <a:spcPct val="100000"/>
              </a:lnSpc>
              <a:spcBef>
                <a:spcPts val="600"/>
              </a:spcBef>
            </a:pPr>
            <a:r>
              <a:rPr lang="en-US" altLang="en-US" sz="2400" dirty="0"/>
              <a:t>Ensure crane is in safe operating condition.</a:t>
            </a:r>
          </a:p>
          <a:p>
            <a:pPr marL="365125" indent="-255588">
              <a:lnSpc>
                <a:spcPct val="100000"/>
              </a:lnSpc>
              <a:spcBef>
                <a:spcPts val="600"/>
              </a:spcBef>
            </a:pPr>
            <a:r>
              <a:rPr lang="en-US" altLang="en-US" sz="2400" dirty="0"/>
              <a:t>Assure operator is adequately trained and qualified.</a:t>
            </a:r>
          </a:p>
          <a:p>
            <a:pPr marL="365125" indent="-255588">
              <a:lnSpc>
                <a:spcPct val="100000"/>
              </a:lnSpc>
              <a:spcBef>
                <a:spcPts val="600"/>
              </a:spcBef>
            </a:pPr>
            <a:r>
              <a:rPr lang="en-US" altLang="en-US" sz="2400" dirty="0"/>
              <a:t>Assures signalers are qualified.</a:t>
            </a:r>
          </a:p>
          <a:p>
            <a:pPr marL="365125" indent="-255588">
              <a:lnSpc>
                <a:spcPct val="100000"/>
              </a:lnSpc>
              <a:spcBef>
                <a:spcPts val="600"/>
              </a:spcBef>
            </a:pPr>
            <a:r>
              <a:rPr lang="en-US" altLang="en-US" sz="2400" dirty="0"/>
              <a:t>Assure riggers are qualified.</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dirty="0"/>
              <a:t>Supervision Responsibilities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Introduction</a:t>
            </a:r>
          </a:p>
        </p:txBody>
      </p:sp>
      <p:pic>
        <p:nvPicPr>
          <p:cNvPr id="8" name="Picture 7">
            <a:extLst>
              <a:ext uri="{FF2B5EF4-FFF2-40B4-BE49-F238E27FC236}">
                <a16:creationId xmlns:a16="http://schemas.microsoft.com/office/drawing/2014/main" id="{0B72A54F-7EAF-4034-8BFC-6D1ED038E188}"/>
              </a:ext>
            </a:extLst>
          </p:cNvPr>
          <p:cNvPicPr>
            <a:picLocks noChangeAspect="1"/>
          </p:cNvPicPr>
          <p:nvPr/>
        </p:nvPicPr>
        <p:blipFill>
          <a:blip r:embed="rId2"/>
          <a:stretch>
            <a:fillRect/>
          </a:stretch>
        </p:blipFill>
        <p:spPr>
          <a:xfrm>
            <a:off x="2698257" y="3741401"/>
            <a:ext cx="3632874" cy="2284930"/>
          </a:xfrm>
          <a:prstGeom prst="rect">
            <a:avLst/>
          </a:prstGeom>
        </p:spPr>
      </p:pic>
      <p:pic>
        <p:nvPicPr>
          <p:cNvPr id="9" name="Picture 8">
            <a:extLst>
              <a:ext uri="{FF2B5EF4-FFF2-40B4-BE49-F238E27FC236}">
                <a16:creationId xmlns:a16="http://schemas.microsoft.com/office/drawing/2014/main" id="{88274F7E-958E-470B-ADDB-68DC11D19719}"/>
              </a:ext>
            </a:extLst>
          </p:cNvPr>
          <p:cNvPicPr>
            <a:picLocks noChangeAspect="1"/>
          </p:cNvPicPr>
          <p:nvPr/>
        </p:nvPicPr>
        <p:blipFill>
          <a:blip r:embed="rId3"/>
          <a:stretch>
            <a:fillRect/>
          </a:stretch>
        </p:blipFill>
        <p:spPr>
          <a:xfrm>
            <a:off x="8647166" y="1988784"/>
            <a:ext cx="2739764" cy="4037547"/>
          </a:xfrm>
          <a:prstGeom prst="rect">
            <a:avLst/>
          </a:prstGeom>
        </p:spPr>
      </p:pic>
    </p:spTree>
    <p:extLst>
      <p:ext uri="{BB962C8B-B14F-4D97-AF65-F5344CB8AC3E}">
        <p14:creationId xmlns:p14="http://schemas.microsoft.com/office/powerpoint/2010/main" val="2224861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365125" indent="-255588">
              <a:lnSpc>
                <a:spcPct val="100000"/>
              </a:lnSpc>
              <a:spcBef>
                <a:spcPts val="600"/>
              </a:spcBef>
            </a:pPr>
            <a:r>
              <a:rPr lang="en-US" altLang="en-US" sz="2400" dirty="0"/>
              <a:t>Understand the working radius of cranes</a:t>
            </a:r>
          </a:p>
          <a:p>
            <a:pPr marL="365125" indent="-255588">
              <a:lnSpc>
                <a:spcPct val="100000"/>
              </a:lnSpc>
              <a:spcBef>
                <a:spcPts val="600"/>
              </a:spcBef>
            </a:pPr>
            <a:r>
              <a:rPr lang="en-US" altLang="en-US" sz="2400" dirty="0"/>
              <a:t>Know the weights of the loads.</a:t>
            </a:r>
          </a:p>
          <a:p>
            <a:pPr marL="365125" indent="-255588">
              <a:lnSpc>
                <a:spcPct val="100000"/>
              </a:lnSpc>
              <a:spcBef>
                <a:spcPts val="600"/>
              </a:spcBef>
            </a:pPr>
            <a:r>
              <a:rPr lang="en-US" altLang="en-US" sz="2400" dirty="0"/>
              <a:t>Do not pressure an operator into an unsafe lift.</a:t>
            </a:r>
          </a:p>
          <a:p>
            <a:pPr marL="365125" indent="-255588">
              <a:lnSpc>
                <a:spcPct val="100000"/>
              </a:lnSpc>
              <a:spcBef>
                <a:spcPts val="600"/>
              </a:spcBef>
            </a:pPr>
            <a:r>
              <a:rPr lang="en-US" altLang="en-US" sz="2400" dirty="0"/>
              <a:t>Assure good communication between all involved.</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dirty="0"/>
              <a:t>Supervision Responsibilities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Introduction</a:t>
            </a:r>
          </a:p>
        </p:txBody>
      </p:sp>
      <p:pic>
        <p:nvPicPr>
          <p:cNvPr id="7" name="Picture 6">
            <a:extLst>
              <a:ext uri="{FF2B5EF4-FFF2-40B4-BE49-F238E27FC236}">
                <a16:creationId xmlns:a16="http://schemas.microsoft.com/office/drawing/2014/main" id="{163A1521-F361-4174-BD4E-953DB4CEEF19}"/>
              </a:ext>
            </a:extLst>
          </p:cNvPr>
          <p:cNvPicPr>
            <a:picLocks noChangeAspect="1"/>
          </p:cNvPicPr>
          <p:nvPr/>
        </p:nvPicPr>
        <p:blipFill>
          <a:blip r:embed="rId2"/>
          <a:stretch>
            <a:fillRect/>
          </a:stretch>
        </p:blipFill>
        <p:spPr>
          <a:xfrm>
            <a:off x="1362419" y="3429000"/>
            <a:ext cx="3775639" cy="2519209"/>
          </a:xfrm>
          <a:prstGeom prst="rect">
            <a:avLst/>
          </a:prstGeom>
        </p:spPr>
      </p:pic>
      <p:pic>
        <p:nvPicPr>
          <p:cNvPr id="10" name="Picture 9">
            <a:extLst>
              <a:ext uri="{FF2B5EF4-FFF2-40B4-BE49-F238E27FC236}">
                <a16:creationId xmlns:a16="http://schemas.microsoft.com/office/drawing/2014/main" id="{956559CC-6DCD-41F7-8E39-C9E3B08EE854}"/>
              </a:ext>
            </a:extLst>
          </p:cNvPr>
          <p:cNvPicPr>
            <a:picLocks noChangeAspect="1"/>
          </p:cNvPicPr>
          <p:nvPr/>
        </p:nvPicPr>
        <p:blipFill>
          <a:blip r:embed="rId3"/>
          <a:stretch>
            <a:fillRect/>
          </a:stretch>
        </p:blipFill>
        <p:spPr>
          <a:xfrm>
            <a:off x="7053944" y="3424465"/>
            <a:ext cx="3353373" cy="2523744"/>
          </a:xfrm>
          <a:prstGeom prst="rect">
            <a:avLst/>
          </a:prstGeom>
        </p:spPr>
      </p:pic>
    </p:spTree>
    <p:extLst>
      <p:ext uri="{BB962C8B-B14F-4D97-AF65-F5344CB8AC3E}">
        <p14:creationId xmlns:p14="http://schemas.microsoft.com/office/powerpoint/2010/main" val="37655229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D64B2DA-3A24-C042-8BFA-60B9BB135D1C}"/>
              </a:ext>
            </a:extLst>
          </p:cNvPr>
          <p:cNvSpPr>
            <a:spLocks noGrp="1"/>
          </p:cNvSpPr>
          <p:nvPr>
            <p:ph type="body" sz="quarter" idx="13"/>
          </p:nvPr>
        </p:nvSpPr>
        <p:spPr/>
        <p:txBody>
          <a:bodyPr/>
          <a:lstStyle/>
          <a:p>
            <a:r>
              <a:rPr lang="en-US" dirty="0"/>
              <a:t>Questions?</a:t>
            </a:r>
          </a:p>
        </p:txBody>
      </p:sp>
      <p:sp>
        <p:nvSpPr>
          <p:cNvPr id="3" name="Content Placeholder 2">
            <a:extLst>
              <a:ext uri="{FF2B5EF4-FFF2-40B4-BE49-F238E27FC236}">
                <a16:creationId xmlns:a16="http://schemas.microsoft.com/office/drawing/2014/main" id="{53CEA755-7F37-6045-8A50-46BFCC30D53C}"/>
              </a:ext>
            </a:extLst>
          </p:cNvPr>
          <p:cNvSpPr>
            <a:spLocks noGrp="1"/>
          </p:cNvSpPr>
          <p:nvPr>
            <p:ph sz="quarter" idx="14"/>
          </p:nvPr>
        </p:nvSpPr>
        <p:spPr/>
        <p:txBody>
          <a:bodyPr/>
          <a:lstStyle/>
          <a:p>
            <a:r>
              <a:rPr lang="en-US" dirty="0"/>
              <a:t>Introduction</a:t>
            </a:r>
          </a:p>
        </p:txBody>
      </p:sp>
    </p:spTree>
    <p:extLst>
      <p:ext uri="{BB962C8B-B14F-4D97-AF65-F5344CB8AC3E}">
        <p14:creationId xmlns:p14="http://schemas.microsoft.com/office/powerpoint/2010/main" val="21191605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rmAutofit fontScale="92500" lnSpcReduction="20000"/>
          </a:bodyPr>
          <a:lstStyle/>
          <a:p>
            <a:pPr>
              <a:lnSpc>
                <a:spcPct val="120000"/>
              </a:lnSpc>
              <a:spcBef>
                <a:spcPts val="600"/>
              </a:spcBef>
            </a:pPr>
            <a:r>
              <a:rPr lang="en-US" altLang="en-US" sz="1900" i="1" dirty="0"/>
              <a:t>No representation is made as to the thoroughness of the presentation, nor to the exact methods of remediation to be taken. It is understood that site conditions vary constantly, and that the developers of this content cannot be held responsible for safety problems they did not address or could not anticipate, nor those which have been discussed herein or during physical presentation. It is the responsibility of the employer, its subcontractors, and its employees to comply with all pertinent rules and regulations in the jurisdiction in which they work. Copies of all OSHA regulations are available from your local OSHA office, and many pertinent regulations and supporting documents have been provided with this presentation in electronic or printed format. </a:t>
            </a:r>
          </a:p>
          <a:p>
            <a:pPr>
              <a:lnSpc>
                <a:spcPct val="120000"/>
              </a:lnSpc>
              <a:spcBef>
                <a:spcPts val="600"/>
              </a:spcBef>
            </a:pPr>
            <a:r>
              <a:rPr lang="en-US" altLang="en-US" sz="1900" i="1" dirty="0"/>
              <a:t>It is assumed that individuals using this presentation or content to augment their training programs will be “qualified” to do so, and that said presenters will be otherwise prepared to answer questions, solve problems, and discuss issues with their audiences.</a:t>
            </a:r>
          </a:p>
          <a:p>
            <a:pPr>
              <a:lnSpc>
                <a:spcPct val="120000"/>
              </a:lnSpc>
              <a:spcBef>
                <a:spcPts val="600"/>
              </a:spcBef>
            </a:pPr>
            <a:r>
              <a:rPr lang="en-US" altLang="en-US" sz="1900" i="1" dirty="0"/>
              <a:t>Areas of particular concern (or especially suited to discussion) have additional information provided in the “notes” section of slides throughout the program…as a presenter, you should be prepared to discuss all of the potential issues/concerns, or problems inherent in those photos particularly.</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lstStyle/>
          <a:p>
            <a:r>
              <a:rPr lang="en-US" dirty="0"/>
              <a:t>Disclaimer/Usage Notes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Introduction</a:t>
            </a:r>
          </a:p>
        </p:txBody>
      </p:sp>
    </p:spTree>
    <p:extLst>
      <p:ext uri="{BB962C8B-B14F-4D97-AF65-F5344CB8AC3E}">
        <p14:creationId xmlns:p14="http://schemas.microsoft.com/office/powerpoint/2010/main" val="25217123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506583"/>
            <a:ext cx="9880054" cy="4519747"/>
          </a:xfrm>
        </p:spPr>
        <p:txBody>
          <a:bodyPr>
            <a:normAutofit fontScale="92500" lnSpcReduction="10000"/>
          </a:bodyPr>
          <a:lstStyle/>
          <a:p>
            <a:pPr marL="0" indent="0">
              <a:lnSpc>
                <a:spcPct val="110000"/>
              </a:lnSpc>
              <a:spcBef>
                <a:spcPts val="600"/>
              </a:spcBef>
              <a:buNone/>
            </a:pPr>
            <a:r>
              <a:rPr lang="en-US" b="1" dirty="0"/>
              <a:t>0.8 </a:t>
            </a:r>
            <a:r>
              <a:rPr lang="en-US" b="1" dirty="0">
                <a:solidFill>
                  <a:srgbClr val="000000"/>
                </a:solidFill>
              </a:rPr>
              <a:t>IACET CEUs </a:t>
            </a:r>
            <a:r>
              <a:rPr lang="en-US" dirty="0">
                <a:solidFill>
                  <a:srgbClr val="000000"/>
                </a:solidFill>
              </a:rPr>
              <a:t>| The Associated General Contractors of America (AGC) has been accredited as an Accredited Provider by the International Association for Continuing Education and Training (IACET).  In obtaining this accreditation, AGC has demonstrated that it complies with the ANSI/IACET Standard which is recognized internationally as a standard of good practice. As a result of their Accredited Provider status, AGC is authorized to offer IACET CEUs for its programs that qualify under the ANSI/IACET Standard.</a:t>
            </a:r>
          </a:p>
          <a:p>
            <a:pPr marL="0" indent="0">
              <a:lnSpc>
                <a:spcPct val="110000"/>
              </a:lnSpc>
              <a:spcBef>
                <a:spcPts val="600"/>
              </a:spcBef>
              <a:buNone/>
            </a:pPr>
            <a:endParaRPr lang="en-US" dirty="0">
              <a:solidFill>
                <a:srgbClr val="000000"/>
              </a:solidFill>
            </a:endParaRPr>
          </a:p>
          <a:p>
            <a:pPr marL="0" indent="0">
              <a:lnSpc>
                <a:spcPct val="110000"/>
              </a:lnSpc>
              <a:spcBef>
                <a:spcPts val="600"/>
              </a:spcBef>
              <a:buNone/>
            </a:pPr>
            <a:r>
              <a:rPr lang="en-US" b="1" dirty="0">
                <a:solidFill>
                  <a:srgbClr val="000000"/>
                </a:solidFill>
              </a:rPr>
              <a:t>In order to qualify for IACET CEUs, participants must: </a:t>
            </a:r>
          </a:p>
          <a:p>
            <a:pPr lvl="1">
              <a:lnSpc>
                <a:spcPct val="110000"/>
              </a:lnSpc>
              <a:spcBef>
                <a:spcPts val="600"/>
              </a:spcBef>
              <a:buFont typeface="+mj-lt"/>
              <a:buAutoNum type="arabicPeriod"/>
            </a:pPr>
            <a:r>
              <a:rPr lang="en-US" sz="1800" dirty="0">
                <a:solidFill>
                  <a:srgbClr val="000000"/>
                </a:solidFill>
              </a:rPr>
              <a:t>Attend the conference for at least 90% of the time. </a:t>
            </a:r>
          </a:p>
          <a:p>
            <a:pPr lvl="1">
              <a:lnSpc>
                <a:spcPct val="110000"/>
              </a:lnSpc>
              <a:spcBef>
                <a:spcPts val="600"/>
              </a:spcBef>
              <a:buFont typeface="+mj-lt"/>
              <a:buAutoNum type="arabicPeriod"/>
            </a:pPr>
            <a:r>
              <a:rPr lang="en-US" sz="1800" dirty="0">
                <a:solidFill>
                  <a:srgbClr val="000000"/>
                </a:solidFill>
              </a:rPr>
              <a:t>Complete the instructor evaluation and overall course evaluation.</a:t>
            </a:r>
          </a:p>
          <a:p>
            <a:pPr lvl="1">
              <a:lnSpc>
                <a:spcPct val="110000"/>
              </a:lnSpc>
              <a:spcBef>
                <a:spcPts val="600"/>
              </a:spcBef>
              <a:buFont typeface="+mj-lt"/>
              <a:buAutoNum type="arabicPeriod"/>
            </a:pPr>
            <a:r>
              <a:rPr lang="en-US" sz="1800" dirty="0">
                <a:solidFill>
                  <a:srgbClr val="000000"/>
                </a:solidFill>
              </a:rPr>
              <a:t>Complete an assessment with a score of 75% or greater. </a:t>
            </a:r>
          </a:p>
          <a:p>
            <a:pPr marL="0" indent="0">
              <a:lnSpc>
                <a:spcPct val="110000"/>
              </a:lnSpc>
              <a:spcBef>
                <a:spcPts val="600"/>
              </a:spcBef>
              <a:buNone/>
            </a:pPr>
            <a:endParaRPr lang="en-US" dirty="0">
              <a:solidFill>
                <a:srgbClr val="000000"/>
              </a:solidFill>
            </a:endParaRPr>
          </a:p>
          <a:p>
            <a:pPr marL="0" indent="0">
              <a:lnSpc>
                <a:spcPct val="110000"/>
              </a:lnSpc>
              <a:spcBef>
                <a:spcPts val="600"/>
              </a:spcBef>
              <a:buNone/>
            </a:pPr>
            <a:r>
              <a:rPr lang="en-US" dirty="0">
                <a:solidFill>
                  <a:srgbClr val="FF0000"/>
                </a:solidFill>
              </a:rPr>
              <a:t>To obtain a certificate, you must complete the instructor and overall course evaluations as well as earn a passing grade from completing the assessment. More detailed instructions will be provided to participants during the training course.</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lstStyle/>
          <a:p>
            <a:r>
              <a:rPr lang="en-US" dirty="0"/>
              <a:t>How to Earn CEUs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Introduction</a:t>
            </a:r>
          </a:p>
        </p:txBody>
      </p:sp>
      <p:pic>
        <p:nvPicPr>
          <p:cNvPr id="6" name="Picture 2" descr="Image result for IACET CEU&quot;">
            <a:extLst>
              <a:ext uri="{FF2B5EF4-FFF2-40B4-BE49-F238E27FC236}">
                <a16:creationId xmlns:a16="http://schemas.microsoft.com/office/drawing/2014/main" id="{B3522F60-87F2-4EA4-ACF8-0D8AC937CA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79932" y="3399020"/>
            <a:ext cx="2670279" cy="16545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88883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rmAutofit/>
          </a:bodyPr>
          <a:lstStyle/>
          <a:p>
            <a:pPr marL="0" indent="0">
              <a:lnSpc>
                <a:spcPct val="100000"/>
              </a:lnSpc>
              <a:spcBef>
                <a:spcPts val="600"/>
              </a:spcBef>
              <a:buNone/>
            </a:pPr>
            <a:r>
              <a:rPr lang="en-US" altLang="en-US" sz="2400" dirty="0"/>
              <a:t>The training will review OSHA crane standards, industry best practices, and resources for additional crane safety assistance.  The training will provide information to employers and employees who need to know the following: </a:t>
            </a:r>
          </a:p>
          <a:p>
            <a:pPr marL="0" indent="0">
              <a:lnSpc>
                <a:spcPct val="120000"/>
              </a:lnSpc>
              <a:spcBef>
                <a:spcPts val="600"/>
              </a:spcBef>
              <a:buNone/>
            </a:pPr>
            <a:endParaRPr lang="en-US" altLang="en-US" sz="1000" dirty="0"/>
          </a:p>
          <a:p>
            <a:pPr>
              <a:lnSpc>
                <a:spcPct val="110000"/>
              </a:lnSpc>
              <a:spcBef>
                <a:spcPts val="600"/>
              </a:spcBef>
            </a:pPr>
            <a:r>
              <a:rPr lang="en-US" altLang="en-US" sz="2400" dirty="0"/>
              <a:t>Hazards related to cranes; </a:t>
            </a:r>
          </a:p>
          <a:p>
            <a:pPr>
              <a:lnSpc>
                <a:spcPct val="110000"/>
              </a:lnSpc>
              <a:spcBef>
                <a:spcPts val="600"/>
              </a:spcBef>
            </a:pPr>
            <a:r>
              <a:rPr lang="en-US" altLang="en-US" sz="2400" dirty="0"/>
              <a:t>Types, components, and crane functionality;</a:t>
            </a:r>
          </a:p>
          <a:p>
            <a:pPr>
              <a:lnSpc>
                <a:spcPct val="110000"/>
              </a:lnSpc>
              <a:spcBef>
                <a:spcPts val="600"/>
              </a:spcBef>
            </a:pPr>
            <a:r>
              <a:rPr lang="en-US" altLang="en-US" sz="2400" dirty="0"/>
              <a:t>Crane inspections;</a:t>
            </a:r>
          </a:p>
          <a:p>
            <a:pPr>
              <a:lnSpc>
                <a:spcPct val="110000"/>
              </a:lnSpc>
              <a:spcBef>
                <a:spcPts val="600"/>
              </a:spcBef>
            </a:pPr>
            <a:r>
              <a:rPr lang="en-US" altLang="en-US" sz="2400" dirty="0"/>
              <a:t>Personnel competency; and </a:t>
            </a:r>
          </a:p>
          <a:p>
            <a:pPr>
              <a:lnSpc>
                <a:spcPct val="110000"/>
              </a:lnSpc>
              <a:spcBef>
                <a:spcPts val="600"/>
              </a:spcBef>
            </a:pPr>
            <a:r>
              <a:rPr lang="en-US" altLang="en-US" sz="2400" dirty="0"/>
              <a:t>Crane management. </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lstStyle/>
          <a:p>
            <a:r>
              <a:rPr lang="en-US" dirty="0"/>
              <a:t>Overall Learning Objectives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Introduction</a:t>
            </a:r>
          </a:p>
        </p:txBody>
      </p:sp>
    </p:spTree>
    <p:extLst>
      <p:ext uri="{BB962C8B-B14F-4D97-AF65-F5344CB8AC3E}">
        <p14:creationId xmlns:p14="http://schemas.microsoft.com/office/powerpoint/2010/main" val="136316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506583"/>
            <a:ext cx="9880054" cy="4519747"/>
          </a:xfrm>
        </p:spPr>
        <p:txBody>
          <a:bodyPr>
            <a:normAutofit/>
          </a:bodyPr>
          <a:lstStyle/>
          <a:p>
            <a:pPr marL="0" indent="0" algn="ctr">
              <a:lnSpc>
                <a:spcPct val="110000"/>
              </a:lnSpc>
              <a:spcBef>
                <a:spcPts val="600"/>
              </a:spcBef>
              <a:buNone/>
            </a:pPr>
            <a:endParaRPr lang="en-US" sz="2400" dirty="0"/>
          </a:p>
          <a:p>
            <a:pPr marL="0" indent="0" algn="ctr">
              <a:lnSpc>
                <a:spcPct val="110000"/>
              </a:lnSpc>
              <a:spcBef>
                <a:spcPts val="600"/>
              </a:spcBef>
              <a:buNone/>
            </a:pPr>
            <a:endParaRPr lang="en-US" sz="2400" dirty="0"/>
          </a:p>
          <a:p>
            <a:pPr marL="0" indent="0" algn="ctr">
              <a:lnSpc>
                <a:spcPct val="110000"/>
              </a:lnSpc>
              <a:spcBef>
                <a:spcPts val="600"/>
              </a:spcBef>
              <a:buNone/>
            </a:pPr>
            <a:endParaRPr lang="en-US" sz="2400" dirty="0"/>
          </a:p>
          <a:p>
            <a:pPr marL="0" indent="0" algn="ctr">
              <a:lnSpc>
                <a:spcPct val="110000"/>
              </a:lnSpc>
              <a:spcBef>
                <a:spcPts val="600"/>
              </a:spcBef>
              <a:buNone/>
            </a:pPr>
            <a:r>
              <a:rPr lang="en-US" sz="2400" dirty="0"/>
              <a:t>AGC event speakers may have proprietary interests, including but not limited to, exposure to the industry, increased consultation services, book sales and/or receipt of financial compensation/speaking fees.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lstStyle/>
          <a:p>
            <a:r>
              <a:rPr lang="en-US" dirty="0"/>
              <a:t>Speaker Disclosure</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Introduction</a:t>
            </a:r>
          </a:p>
        </p:txBody>
      </p:sp>
    </p:spTree>
    <p:extLst>
      <p:ext uri="{BB962C8B-B14F-4D97-AF65-F5344CB8AC3E}">
        <p14:creationId xmlns:p14="http://schemas.microsoft.com/office/powerpoint/2010/main" val="38115836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rmAutofit/>
          </a:bodyPr>
          <a:lstStyle/>
          <a:p>
            <a:pPr marL="0" indent="0">
              <a:lnSpc>
                <a:spcPct val="100000"/>
              </a:lnSpc>
              <a:spcBef>
                <a:spcPts val="600"/>
              </a:spcBef>
              <a:buNone/>
            </a:pPr>
            <a:r>
              <a:rPr lang="en-US" altLang="en-US" sz="2400" b="1" dirty="0"/>
              <a:t>You have the right to:</a:t>
            </a:r>
          </a:p>
          <a:p>
            <a:pPr>
              <a:lnSpc>
                <a:spcPct val="100000"/>
              </a:lnSpc>
              <a:spcBef>
                <a:spcPts val="600"/>
              </a:spcBef>
            </a:pPr>
            <a:r>
              <a:rPr lang="en-US" altLang="en-US" sz="2400" dirty="0"/>
              <a:t>A safe and healthful workplace </a:t>
            </a:r>
          </a:p>
          <a:p>
            <a:pPr>
              <a:lnSpc>
                <a:spcPct val="100000"/>
              </a:lnSpc>
              <a:spcBef>
                <a:spcPts val="600"/>
              </a:spcBef>
            </a:pPr>
            <a:r>
              <a:rPr lang="en-US" altLang="en-US" sz="2400" dirty="0"/>
              <a:t>Know about hazardous chemicals</a:t>
            </a:r>
          </a:p>
          <a:p>
            <a:pPr>
              <a:lnSpc>
                <a:spcPct val="100000"/>
              </a:lnSpc>
              <a:spcBef>
                <a:spcPts val="600"/>
              </a:spcBef>
            </a:pPr>
            <a:r>
              <a:rPr lang="en-US" altLang="en-US" sz="2400" dirty="0"/>
              <a:t>Information about injuries and illnesses in your workplace </a:t>
            </a:r>
          </a:p>
          <a:p>
            <a:pPr>
              <a:lnSpc>
                <a:spcPct val="100000"/>
              </a:lnSpc>
              <a:spcBef>
                <a:spcPts val="600"/>
              </a:spcBef>
            </a:pPr>
            <a:r>
              <a:rPr lang="en-US" altLang="en-US" sz="2400" dirty="0"/>
              <a:t>Complain or request hazard correction from employer </a:t>
            </a:r>
          </a:p>
          <a:p>
            <a:pPr>
              <a:lnSpc>
                <a:spcPct val="100000"/>
              </a:lnSpc>
              <a:spcBef>
                <a:spcPts val="600"/>
              </a:spcBef>
            </a:pPr>
            <a:r>
              <a:rPr lang="en-US" altLang="en-US" sz="2400" dirty="0"/>
              <a:t>Safety &amp; Health Training</a:t>
            </a:r>
          </a:p>
          <a:p>
            <a:pPr>
              <a:lnSpc>
                <a:spcPct val="100000"/>
              </a:lnSpc>
              <a:spcBef>
                <a:spcPts val="600"/>
              </a:spcBef>
            </a:pPr>
            <a:r>
              <a:rPr lang="en-US" altLang="en-US" sz="2400" dirty="0"/>
              <a:t>Hazard exposure and medical records</a:t>
            </a:r>
          </a:p>
          <a:p>
            <a:pPr>
              <a:lnSpc>
                <a:spcPct val="100000"/>
              </a:lnSpc>
              <a:spcBef>
                <a:spcPts val="600"/>
              </a:spcBef>
            </a:pPr>
            <a:r>
              <a:rPr lang="en-US" altLang="en-US" sz="2400" dirty="0"/>
              <a:t>File a complaint with OSHA</a:t>
            </a:r>
          </a:p>
          <a:p>
            <a:pPr>
              <a:lnSpc>
                <a:spcPct val="100000"/>
              </a:lnSpc>
              <a:spcBef>
                <a:spcPts val="600"/>
              </a:spcBef>
            </a:pPr>
            <a:r>
              <a:rPr lang="en-US" altLang="en-US" sz="2400" dirty="0"/>
              <a:t>Participate in an OSHA inspection</a:t>
            </a:r>
          </a:p>
          <a:p>
            <a:pPr>
              <a:lnSpc>
                <a:spcPct val="100000"/>
              </a:lnSpc>
              <a:spcBef>
                <a:spcPts val="600"/>
              </a:spcBef>
            </a:pPr>
            <a:r>
              <a:rPr lang="en-US" altLang="en-US" sz="2400" dirty="0"/>
              <a:t>Be free from retaliation for exercising safety and health rights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lstStyle/>
          <a:p>
            <a:r>
              <a:rPr lang="en-US" dirty="0"/>
              <a:t>Your Rights Under OSHA</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Introduction</a:t>
            </a:r>
          </a:p>
        </p:txBody>
      </p:sp>
    </p:spTree>
    <p:extLst>
      <p:ext uri="{BB962C8B-B14F-4D97-AF65-F5344CB8AC3E}">
        <p14:creationId xmlns:p14="http://schemas.microsoft.com/office/powerpoint/2010/main" val="37411921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rmAutofit/>
          </a:bodyPr>
          <a:lstStyle/>
          <a:p>
            <a:pPr>
              <a:lnSpc>
                <a:spcPct val="100000"/>
              </a:lnSpc>
              <a:spcBef>
                <a:spcPts val="600"/>
              </a:spcBef>
            </a:pPr>
            <a:r>
              <a:rPr lang="en-US" altLang="en-US" sz="2400" dirty="0"/>
              <a:t>Provide a workplace free from recognized hazards and comply with OSHA standards</a:t>
            </a:r>
          </a:p>
          <a:p>
            <a:pPr>
              <a:lnSpc>
                <a:spcPct val="100000"/>
              </a:lnSpc>
              <a:spcBef>
                <a:spcPts val="600"/>
              </a:spcBef>
            </a:pPr>
            <a:r>
              <a:rPr lang="en-US" altLang="en-US" sz="2400" dirty="0"/>
              <a:t>Provide safety &amp; health training required by OSHA standards</a:t>
            </a:r>
          </a:p>
          <a:p>
            <a:pPr>
              <a:lnSpc>
                <a:spcPct val="100000"/>
              </a:lnSpc>
              <a:spcBef>
                <a:spcPts val="600"/>
              </a:spcBef>
            </a:pPr>
            <a:r>
              <a:rPr lang="en-US" altLang="en-US" sz="2400" dirty="0"/>
              <a:t>Keep records of injuries and illnesses</a:t>
            </a:r>
          </a:p>
          <a:p>
            <a:pPr>
              <a:lnSpc>
                <a:spcPct val="100000"/>
              </a:lnSpc>
              <a:spcBef>
                <a:spcPts val="600"/>
              </a:spcBef>
            </a:pPr>
            <a:r>
              <a:rPr lang="en-US" altLang="en-US" sz="2400" dirty="0"/>
              <a:t>Provide medical exams when required by OSHA standards and provide workers access to their exposure and medical records</a:t>
            </a:r>
          </a:p>
          <a:p>
            <a:pPr>
              <a:lnSpc>
                <a:spcPct val="100000"/>
              </a:lnSpc>
              <a:spcBef>
                <a:spcPts val="600"/>
              </a:spcBef>
            </a:pPr>
            <a:r>
              <a:rPr lang="en-US" altLang="en-US" sz="2400" dirty="0"/>
              <a:t>Not discriminate against workers who exercise their rights under the Act (Section 11(c))</a:t>
            </a:r>
          </a:p>
          <a:p>
            <a:pPr>
              <a:lnSpc>
                <a:spcPct val="100000"/>
              </a:lnSpc>
              <a:spcBef>
                <a:spcPts val="600"/>
              </a:spcBef>
            </a:pPr>
            <a:r>
              <a:rPr lang="en-US" altLang="en-US" sz="2400" dirty="0"/>
              <a:t>Post OSHA citations and abatement verification notices</a:t>
            </a:r>
          </a:p>
          <a:p>
            <a:pPr>
              <a:lnSpc>
                <a:spcPct val="100000"/>
              </a:lnSpc>
              <a:spcBef>
                <a:spcPts val="600"/>
              </a:spcBef>
            </a:pPr>
            <a:r>
              <a:rPr lang="en-US" altLang="en-US" sz="2400" dirty="0"/>
              <a:t>Provide and pay for PPE</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lstStyle/>
          <a:p>
            <a:r>
              <a:rPr lang="en-US" dirty="0"/>
              <a:t>Employer Responsibilities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Introduction</a:t>
            </a:r>
          </a:p>
        </p:txBody>
      </p:sp>
    </p:spTree>
    <p:extLst>
      <p:ext uri="{BB962C8B-B14F-4D97-AF65-F5344CB8AC3E}">
        <p14:creationId xmlns:p14="http://schemas.microsoft.com/office/powerpoint/2010/main" val="40997853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rmAutofit/>
          </a:bodyPr>
          <a:lstStyle/>
          <a:p>
            <a:pPr>
              <a:lnSpc>
                <a:spcPct val="100000"/>
              </a:lnSpc>
              <a:spcBef>
                <a:spcPts val="600"/>
              </a:spcBef>
            </a:pPr>
            <a:r>
              <a:rPr lang="en-US" altLang="en-US" sz="2400" dirty="0"/>
              <a:t>Workers may bring up safety and health concerns in the workplace to their employers without fear of discharge or discrimination, as long as the complaint is made in good faith. </a:t>
            </a:r>
          </a:p>
          <a:p>
            <a:pPr>
              <a:lnSpc>
                <a:spcPct val="100000"/>
              </a:lnSpc>
              <a:spcBef>
                <a:spcPts val="600"/>
              </a:spcBef>
            </a:pPr>
            <a:r>
              <a:rPr lang="en-US" altLang="en-US" sz="2400" dirty="0"/>
              <a:t>Workers may file a complaint with OSHA if they believe a violation of a safety or health standard, or an imminent danger situation, exists in the workplace. </a:t>
            </a:r>
          </a:p>
          <a:p>
            <a:pPr>
              <a:lnSpc>
                <a:spcPct val="100000"/>
              </a:lnSpc>
              <a:spcBef>
                <a:spcPts val="600"/>
              </a:spcBef>
            </a:pPr>
            <a:r>
              <a:rPr lang="en-US" altLang="en-US" sz="2400" dirty="0"/>
              <a:t>OSHA regulations protect workers who complain to their employer about unsafe or unhealthful conditions in the workplace. </a:t>
            </a:r>
          </a:p>
          <a:p>
            <a:pPr>
              <a:lnSpc>
                <a:spcPct val="100000"/>
              </a:lnSpc>
              <a:spcBef>
                <a:spcPts val="600"/>
              </a:spcBef>
            </a:pPr>
            <a:r>
              <a:rPr lang="en-US" altLang="en-US" sz="2400" dirty="0"/>
              <a:t>Workers may request that their name not be revealed to the employer. </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85000" lnSpcReduction="10000"/>
          </a:bodyPr>
          <a:lstStyle/>
          <a:p>
            <a:r>
              <a:rPr lang="en-US" dirty="0"/>
              <a:t>Complain or Request Corrections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Introduction</a:t>
            </a:r>
          </a:p>
        </p:txBody>
      </p:sp>
    </p:spTree>
    <p:extLst>
      <p:ext uri="{BB962C8B-B14F-4D97-AF65-F5344CB8AC3E}">
        <p14:creationId xmlns:p14="http://schemas.microsoft.com/office/powerpoint/2010/main" val="89976672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1c9a19bd-b907-49a7-9695-f54f6a240b79">
      <UserInfo>
        <DisplayName/>
        <AccountId xsi:nil="true"/>
        <AccountType/>
      </UserInfo>
    </SharedWithUsers>
    <MediaLengthInSeconds xmlns="422d50a2-91e8-4738-97cd-d5a6a9b90bb7" xsi:nil="true"/>
    <TaxCatchAll xmlns="0c302b92-b59a-446b-bb5d-23d5c6e9fb4f" xsi:nil="true"/>
    <lcf76f155ced4ddcb4097134ff3c332f xmlns="422d50a2-91e8-4738-97cd-d5a6a9b90bb7">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31AA14B-9A1A-4EB6-A364-EA762763A18F}">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3eb2361b-8c8e-47d5-8d05-b9366176417c"/>
    <ds:schemaRef ds:uri="246ca8ae-6e08-4796-a588-b174448290c0"/>
    <ds:schemaRef ds:uri="http://www.w3.org/XML/1998/namespace"/>
    <ds:schemaRef ds:uri="http://purl.org/dc/dcmitype/"/>
  </ds:schemaRefs>
</ds:datastoreItem>
</file>

<file path=customXml/itemProps2.xml><?xml version="1.0" encoding="utf-8"?>
<ds:datastoreItem xmlns:ds="http://schemas.openxmlformats.org/officeDocument/2006/customXml" ds:itemID="{F4CB3F07-681F-444C-A6D7-1EA9CB0EB632}">
  <ds:schemaRefs>
    <ds:schemaRef ds:uri="http://schemas.microsoft.com/sharepoint/v3/contenttype/forms"/>
  </ds:schemaRefs>
</ds:datastoreItem>
</file>

<file path=customXml/itemProps3.xml><?xml version="1.0" encoding="utf-8"?>
<ds:datastoreItem xmlns:ds="http://schemas.openxmlformats.org/officeDocument/2006/customXml" ds:itemID="{EF77AC50-FBD8-4B21-A78A-BE428D428126}"/>
</file>

<file path=docProps/app.xml><?xml version="1.0" encoding="utf-8"?>
<Properties xmlns="http://schemas.openxmlformats.org/officeDocument/2006/extended-properties" xmlns:vt="http://schemas.openxmlformats.org/officeDocument/2006/docPropsVTypes">
  <TotalTime>392</TotalTime>
  <Words>1601</Words>
  <Application>Microsoft Office PowerPoint</Application>
  <PresentationFormat>Widescreen</PresentationFormat>
  <Paragraphs>360</Paragraphs>
  <Slides>24</Slides>
  <Notes>5</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24</vt:i4>
      </vt:variant>
    </vt:vector>
  </HeadingPairs>
  <TitlesOfParts>
    <vt:vector size="32" baseType="lpstr">
      <vt:lpstr>Nunito</vt:lpstr>
      <vt:lpstr>Arial</vt:lpstr>
      <vt:lpstr>Poppins</vt:lpstr>
      <vt:lpstr>Calibri</vt:lpstr>
      <vt:lpstr>Nunito Light</vt:lpstr>
      <vt:lpstr>Nunito ExtraLight</vt:lpstr>
      <vt:lpstr>Office Theme</vt:lpstr>
      <vt:lpstr>Chart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Hoffman</dc:creator>
  <cp:lastModifiedBy>Nazia Shah</cp:lastModifiedBy>
  <cp:revision>33</cp:revision>
  <dcterms:created xsi:type="dcterms:W3CDTF">2019-05-30T18:50:33Z</dcterms:created>
  <dcterms:modified xsi:type="dcterms:W3CDTF">2020-02-25T19:56:17Z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0x0101007CF059A2C8F87C4DAC64B902968D45F3</vt:lpwstr>
  </property>
  <property fmtid="{D5CDD505-2E9C-101B-9397-08002B2CF9AE}" pid="3" name="Order">
    <vt:r8>5195400</vt:r8>
  </property>
  <property fmtid="{D5CDD505-2E9C-101B-9397-08002B2CF9AE}" pid="4" name="xd_Signature">
    <vt:bool>false</vt:bool>
  </property>
  <property fmtid="{D5CDD505-2E9C-101B-9397-08002B2CF9AE}" pid="5" name="xd_ProgID">
    <vt:lpwstr/>
  </property>
  <property fmtid="{D5CDD505-2E9C-101B-9397-08002B2CF9AE}" pid="6" name="_ExtendedDescription">
    <vt:lpwstr/>
  </property>
  <property fmtid="{D5CDD505-2E9C-101B-9397-08002B2CF9AE}" pid="7" name="TriggerFlowInfo">
    <vt:lpwstr/>
  </property>
  <property fmtid="{D5CDD505-2E9C-101B-9397-08002B2CF9AE}" pid="8" name="_SourceUrl">
    <vt:lpwstr/>
  </property>
  <property fmtid="{D5CDD505-2E9C-101B-9397-08002B2CF9AE}" pid="9" name="_SharedFileIndex">
    <vt:lpwstr/>
  </property>
  <property fmtid="{D5CDD505-2E9C-101B-9397-08002B2CF9AE}" pid="10" name="ComplianceAssetId">
    <vt:lpwstr/>
  </property>
  <property fmtid="{D5CDD505-2E9C-101B-9397-08002B2CF9AE}" pid="11" name="TemplateUrl">
    <vt:lpwstr/>
  </property>
</Properties>
</file>