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36"/>
  </p:notesMasterIdLst>
  <p:handoutMasterIdLst>
    <p:handoutMasterId r:id="rId37"/>
  </p:handoutMasterIdLst>
  <p:sldIdLst>
    <p:sldId id="257" r:id="rId5"/>
    <p:sldId id="258" r:id="rId6"/>
    <p:sldId id="267" r:id="rId7"/>
    <p:sldId id="377" r:id="rId8"/>
    <p:sldId id="329" r:id="rId9"/>
    <p:sldId id="310" r:id="rId10"/>
    <p:sldId id="378" r:id="rId11"/>
    <p:sldId id="379" r:id="rId12"/>
    <p:sldId id="380" r:id="rId13"/>
    <p:sldId id="381" r:id="rId14"/>
    <p:sldId id="382" r:id="rId15"/>
    <p:sldId id="383" r:id="rId16"/>
    <p:sldId id="384" r:id="rId17"/>
    <p:sldId id="385" r:id="rId18"/>
    <p:sldId id="386" r:id="rId19"/>
    <p:sldId id="387" r:id="rId20"/>
    <p:sldId id="388" r:id="rId21"/>
    <p:sldId id="389" r:id="rId22"/>
    <p:sldId id="390" r:id="rId23"/>
    <p:sldId id="391" r:id="rId24"/>
    <p:sldId id="392" r:id="rId25"/>
    <p:sldId id="393" r:id="rId26"/>
    <p:sldId id="394" r:id="rId27"/>
    <p:sldId id="395" r:id="rId28"/>
    <p:sldId id="396" r:id="rId29"/>
    <p:sldId id="397" r:id="rId30"/>
    <p:sldId id="398" r:id="rId31"/>
    <p:sldId id="400" r:id="rId32"/>
    <p:sldId id="399" r:id="rId33"/>
    <p:sldId id="401" r:id="rId34"/>
    <p:sldId id="263" r:id="rId35"/>
  </p:sldIdLst>
  <p:sldSz cx="12192000" cy="6858000"/>
  <p:notesSz cx="6858000" cy="9144000"/>
  <p:embeddedFontLst>
    <p:embeddedFont>
      <p:font typeface="Calibri" panose="020F0502020204030204" pitchFamily="34" charset="0"/>
      <p:regular r:id="rId38"/>
      <p:bold r:id="rId39"/>
      <p:italic r:id="rId40"/>
      <p:boldItalic r:id="rId41"/>
    </p:embeddedFont>
    <p:embeddedFont>
      <p:font typeface="Nunito" panose="00000500000000000000" pitchFamily="2" charset="0"/>
      <p:regular r:id="rId42"/>
      <p:bold r:id="rId43"/>
      <p:italic r:id="rId44"/>
      <p:boldItalic r:id="rId45"/>
    </p:embeddedFont>
    <p:embeddedFont>
      <p:font typeface="Nunito ExtraLight" panose="00000300000000000000" pitchFamily="2" charset="0"/>
      <p:regular r:id="rId46"/>
      <p:italic r:id="rId47"/>
    </p:embeddedFont>
    <p:embeddedFont>
      <p:font typeface="Nunito Light" panose="00000400000000000000" pitchFamily="2" charset="0"/>
      <p:regular r:id="rId48"/>
      <p:italic r:id="rId49"/>
    </p:embeddedFont>
    <p:embeddedFont>
      <p:font typeface="Poppins" panose="00000500000000000000" pitchFamily="2" charset="0"/>
      <p:regular r:id="rId50"/>
      <p:bold r:id="rId51"/>
      <p:italic r:id="rId52"/>
      <p:boldItalic r:id="rId5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57E3FA1-E6D2-4A44-AC97-30A33DB9F24F}" v="11" dt="2020-02-03T16:00:58.5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312" autoAdjust="0"/>
  </p:normalViewPr>
  <p:slideViewPr>
    <p:cSldViewPr snapToGrid="0" snapToObjects="1">
      <p:cViewPr varScale="1">
        <p:scale>
          <a:sx n="97" d="100"/>
          <a:sy n="97" d="100"/>
        </p:scale>
        <p:origin x="768" y="84"/>
      </p:cViewPr>
      <p:guideLst/>
    </p:cSldViewPr>
  </p:slideViewPr>
  <p:notesTextViewPr>
    <p:cViewPr>
      <p:scale>
        <a:sx n="1" d="1"/>
        <a:sy n="1" d="1"/>
      </p:scale>
      <p:origin x="0" y="-5928"/>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2.fntdata"/><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5.fntdata"/><Relationship Id="rId47" Type="http://schemas.openxmlformats.org/officeDocument/2006/relationships/font" Target="fonts/font10.fntdata"/><Relationship Id="rId50" Type="http://schemas.openxmlformats.org/officeDocument/2006/relationships/font" Target="fonts/font13.fntdata"/><Relationship Id="rId55"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1.fntdata"/><Relationship Id="rId46" Type="http://schemas.openxmlformats.org/officeDocument/2006/relationships/font" Target="fonts/font9.fntdata"/><Relationship Id="rId59"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font" Target="fonts/font4.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font" Target="fonts/font3.fntdata"/><Relationship Id="rId45" Type="http://schemas.openxmlformats.org/officeDocument/2006/relationships/font" Target="fonts/font8.fntdata"/><Relationship Id="rId53" Type="http://schemas.openxmlformats.org/officeDocument/2006/relationships/font" Target="fonts/font16.fntdata"/><Relationship Id="rId58"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49" Type="http://schemas.openxmlformats.org/officeDocument/2006/relationships/font" Target="fonts/font12.fntdata"/><Relationship Id="rId57"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7.fntdata"/><Relationship Id="rId52" Type="http://schemas.openxmlformats.org/officeDocument/2006/relationships/font" Target="fonts/font1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6.fntdata"/><Relationship Id="rId48" Type="http://schemas.openxmlformats.org/officeDocument/2006/relationships/font" Target="fonts/font11.fntdata"/><Relationship Id="rId56"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font" Target="fonts/font14.fntdata"/><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857E3FA1-E6D2-4A44-AC97-30A33DB9F24F}"/>
    <pc:docChg chg="undo redo custSel modSld">
      <pc:chgData name="Nazia Shah" userId="834fe6aa-7260-4947-9af5-9af74eff913c" providerId="ADAL" clId="{857E3FA1-E6D2-4A44-AC97-30A33DB9F24F}" dt="2020-02-03T16:01:00.647" v="51" actId="20577"/>
      <pc:docMkLst>
        <pc:docMk/>
      </pc:docMkLst>
      <pc:sldChg chg="modSp">
        <pc:chgData name="Nazia Shah" userId="834fe6aa-7260-4947-9af5-9af74eff913c" providerId="ADAL" clId="{857E3FA1-E6D2-4A44-AC97-30A33DB9F24F}" dt="2020-02-03T15:55:51.511" v="0" actId="207"/>
        <pc:sldMkLst>
          <pc:docMk/>
          <pc:sldMk cId="2949312402" sldId="257"/>
        </pc:sldMkLst>
        <pc:spChg chg="mod">
          <ac:chgData name="Nazia Shah" userId="834fe6aa-7260-4947-9af5-9af74eff913c" providerId="ADAL" clId="{857E3FA1-E6D2-4A44-AC97-30A33DB9F24F}" dt="2020-02-03T15:55:51.511" v="0" actId="207"/>
          <ac:spMkLst>
            <pc:docMk/>
            <pc:sldMk cId="2949312402" sldId="257"/>
            <ac:spMk id="5" creationId="{BD2F0370-A462-EA47-A926-2777BBA4F2A5}"/>
          </ac:spMkLst>
        </pc:spChg>
      </pc:sldChg>
      <pc:sldChg chg="addSp modSp">
        <pc:chgData name="Nazia Shah" userId="834fe6aa-7260-4947-9af5-9af74eff913c" providerId="ADAL" clId="{857E3FA1-E6D2-4A44-AC97-30A33DB9F24F}" dt="2020-02-03T15:59:10.956" v="32" actId="1036"/>
        <pc:sldMkLst>
          <pc:docMk/>
          <pc:sldMk cId="170381285" sldId="378"/>
        </pc:sldMkLst>
        <pc:spChg chg="add mod">
          <ac:chgData name="Nazia Shah" userId="834fe6aa-7260-4947-9af5-9af74eff913c" providerId="ADAL" clId="{857E3FA1-E6D2-4A44-AC97-30A33DB9F24F}" dt="2020-02-03T15:59:10.956" v="32" actId="1036"/>
          <ac:spMkLst>
            <pc:docMk/>
            <pc:sldMk cId="170381285" sldId="378"/>
            <ac:spMk id="6" creationId="{2DFF75F8-CA12-48B9-84F5-CD83A626F19A}"/>
          </ac:spMkLst>
        </pc:spChg>
        <pc:picChg chg="mod">
          <ac:chgData name="Nazia Shah" userId="834fe6aa-7260-4947-9af5-9af74eff913c" providerId="ADAL" clId="{857E3FA1-E6D2-4A44-AC97-30A33DB9F24F}" dt="2020-02-03T15:59:03.725" v="12" actId="1076"/>
          <ac:picMkLst>
            <pc:docMk/>
            <pc:sldMk cId="170381285" sldId="378"/>
            <ac:picMk id="9" creationId="{BF453D59-D3F8-4F1D-A280-873CE6704BC8}"/>
          </ac:picMkLst>
        </pc:picChg>
        <pc:picChg chg="mod">
          <ac:chgData name="Nazia Shah" userId="834fe6aa-7260-4947-9af5-9af74eff913c" providerId="ADAL" clId="{857E3FA1-E6D2-4A44-AC97-30A33DB9F24F}" dt="2020-02-03T15:58:20.365" v="2" actId="1076"/>
          <ac:picMkLst>
            <pc:docMk/>
            <pc:sldMk cId="170381285" sldId="378"/>
            <ac:picMk id="10" creationId="{3BD55A63-26C1-442E-8CC2-11AED370C6FA}"/>
          </ac:picMkLst>
        </pc:picChg>
      </pc:sldChg>
      <pc:sldChg chg="modSp">
        <pc:chgData name="Nazia Shah" userId="834fe6aa-7260-4947-9af5-9af74eff913c" providerId="ADAL" clId="{857E3FA1-E6D2-4A44-AC97-30A33DB9F24F}" dt="2020-02-03T15:59:59.037" v="46" actId="403"/>
        <pc:sldMkLst>
          <pc:docMk/>
          <pc:sldMk cId="1863731873" sldId="382"/>
        </pc:sldMkLst>
        <pc:spChg chg="mod">
          <ac:chgData name="Nazia Shah" userId="834fe6aa-7260-4947-9af5-9af74eff913c" providerId="ADAL" clId="{857E3FA1-E6D2-4A44-AC97-30A33DB9F24F}" dt="2020-02-03T15:59:59.037" v="46" actId="403"/>
          <ac:spMkLst>
            <pc:docMk/>
            <pc:sldMk cId="1863731873" sldId="382"/>
            <ac:spMk id="3" creationId="{8689C92E-9F3A-9346-92F1-1D53CD9CBAFC}"/>
          </ac:spMkLst>
        </pc:spChg>
      </pc:sldChg>
      <pc:sldChg chg="modSp modNotesTx">
        <pc:chgData name="Nazia Shah" userId="834fe6aa-7260-4947-9af5-9af74eff913c" providerId="ADAL" clId="{857E3FA1-E6D2-4A44-AC97-30A33DB9F24F}" dt="2020-02-03T16:01:00.647" v="51" actId="20577"/>
        <pc:sldMkLst>
          <pc:docMk/>
          <pc:sldMk cId="3454947088" sldId="387"/>
        </pc:sldMkLst>
        <pc:spChg chg="mod">
          <ac:chgData name="Nazia Shah" userId="834fe6aa-7260-4947-9af5-9af74eff913c" providerId="ADAL" clId="{857E3FA1-E6D2-4A44-AC97-30A33DB9F24F}" dt="2020-02-03T16:00:43.598" v="48"/>
          <ac:spMkLst>
            <pc:docMk/>
            <pc:sldMk cId="3454947088" sldId="387"/>
            <ac:spMk id="2" creationId="{893BEBBD-5E97-E748-AB97-47C407B4E35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2/3/2020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803A15-840C-4864-929A-F06A73EFEF9E}" type="datetimeFigureOut">
              <a:rPr lang="en-US" smtClean="0"/>
              <a:t>2/3/2020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3</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486596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11813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operations not stopped, operator license can be suspended/revoked.</a:t>
            </a:r>
          </a:p>
          <a:p>
            <a:endParaRPr lang="en-US" baseline="0" dirty="0"/>
          </a:p>
          <a:p>
            <a:r>
              <a:rPr lang="en-US" baseline="0" dirty="0"/>
              <a:t>Image: AGC</a:t>
            </a:r>
            <a:endParaRPr lang="en-US" dirty="0"/>
          </a:p>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09205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1045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1926.1423 Fall protection.</a:t>
            </a:r>
          </a:p>
          <a:p>
            <a:r>
              <a:rPr lang="en-US" dirty="0"/>
              <a:t>(a) Application. </a:t>
            </a:r>
          </a:p>
          <a:p>
            <a:r>
              <a:rPr lang="en-US" dirty="0"/>
              <a:t>(1) Paragraphs (b), (c)(3), (e) and (f) of this section apply to all equipment covered by this subpart except tower cranes.</a:t>
            </a:r>
          </a:p>
          <a:p>
            <a:r>
              <a:rPr lang="en-US" dirty="0"/>
              <a:t>(2) Paragraphs (c)(1), (c)(2), (d), (g), (j) and (k) of this section apply to all equipment covered by this subpart.</a:t>
            </a:r>
          </a:p>
          <a:p>
            <a:r>
              <a:rPr lang="en-US" dirty="0"/>
              <a:t>(3) Paragraphs (c)(4) and (h) of this section apply only to tower cranes.</a:t>
            </a:r>
          </a:p>
          <a:p>
            <a:r>
              <a:rPr lang="en-US" dirty="0"/>
              <a:t>(b) Boom walkways. </a:t>
            </a:r>
          </a:p>
          <a:p>
            <a:r>
              <a:rPr lang="en-US" dirty="0"/>
              <a:t>(1) Equipment manufactured after November 8, 2011 with lattice booms must be equipped with walkways on the boom(s) if the vertical profile of the boom (from cord centerline to cord centerline) is 6 or more feet.</a:t>
            </a:r>
          </a:p>
          <a:p>
            <a:r>
              <a:rPr lang="en-US" dirty="0"/>
              <a:t>(2) Boom walkway criteria. </a:t>
            </a:r>
          </a:p>
          <a:p>
            <a:r>
              <a:rPr lang="en-US" dirty="0"/>
              <a:t>(</a:t>
            </a:r>
            <a:r>
              <a:rPr lang="en-US" dirty="0" err="1"/>
              <a:t>i</a:t>
            </a:r>
            <a:r>
              <a:rPr lang="en-US" dirty="0"/>
              <a:t>) The walkways must be at least 12 inches wide. </a:t>
            </a:r>
          </a:p>
          <a:p>
            <a:r>
              <a:rPr lang="en-US" dirty="0"/>
              <a:t>(ii) Guardrails, railings and other permanent fall protection attachments along walkways are:</a:t>
            </a:r>
          </a:p>
          <a:p>
            <a:r>
              <a:rPr lang="en-US" dirty="0"/>
              <a:t>(A) Not required.</a:t>
            </a:r>
          </a:p>
          <a:p>
            <a:r>
              <a:rPr lang="en-US" dirty="0"/>
              <a:t>(B) Prohibited on booms supported by pendant ropes or bars if the guardrails/railings/attachments could be snagged by the ropes or bars.</a:t>
            </a:r>
          </a:p>
          <a:p>
            <a:r>
              <a:rPr lang="en-US" dirty="0"/>
              <a:t>(C) Prohibited if of the removable type (designed to be installed and removed each time the boom is assembled/disassembled).</a:t>
            </a:r>
          </a:p>
          <a:p>
            <a:r>
              <a:rPr lang="en-US" dirty="0"/>
              <a:t>(D) Where not prohibited, guardrails or railings may be of any height up to, but not more than, 45 inches.</a:t>
            </a:r>
          </a:p>
          <a:p>
            <a:r>
              <a:rPr lang="en-US" dirty="0"/>
              <a:t>(c) Steps, handholds, ladders, grabrails, guardrails and railings. </a:t>
            </a:r>
          </a:p>
          <a:p>
            <a:r>
              <a:rPr lang="en-US" dirty="0"/>
              <a:t>(1) Section 1926.502(b) does not apply to equipment covered by this subpart.</a:t>
            </a:r>
          </a:p>
          <a:p>
            <a:r>
              <a:rPr lang="en-US" dirty="0"/>
              <a:t>(2) The employer must maintain in good condition originally-equipped steps, handholds, ladders and guardrails/railings/grabrails.</a:t>
            </a:r>
          </a:p>
          <a:p>
            <a:r>
              <a:rPr lang="en-US" dirty="0"/>
              <a:t>(3) Equipment manufactured after November 8, 2011 must be equipped so as to provide safe access and egress between the ground and the operator work station(s), including the forward and rear positions, by the provision of devices such as steps, handholds, ladders, and guardrails/railings/grabrails. These devices must meet the following criteria:</a:t>
            </a:r>
          </a:p>
          <a:p>
            <a:r>
              <a:rPr lang="en-US" dirty="0"/>
              <a:t>(</a:t>
            </a:r>
            <a:r>
              <a:rPr lang="en-US" dirty="0" err="1"/>
              <a:t>i</a:t>
            </a:r>
            <a:r>
              <a:rPr lang="en-US" dirty="0"/>
              <a:t>) Steps, handholds, ladders and guardrails/railings/grabrails must meet the criteria of SAE J185 (May 2003) (incorporated by reference, see§ 1926.6) or ISO 11660-2:1994(E) (incorporated by reference, see§ 1926.6) except where infeasible.</a:t>
            </a:r>
          </a:p>
          <a:p>
            <a:r>
              <a:rPr lang="en-US" dirty="0"/>
              <a:t>(ii) Walking/stepping surfaces, except for crawler treads, must have slip-resistant features/properties (such as diamond plate metal, strategically placed grip tape, expanded metal, or slip-resistant paint).</a:t>
            </a:r>
          </a:p>
          <a:p>
            <a:r>
              <a:rPr lang="en-US" dirty="0"/>
              <a:t>(4) Tower cranes manufactured after November 8, 2011 must be equipped so as to provide safe access and egress between the ground and the cab, machinery platforms, and tower (mast), by the provision of devices such as steps, handholds, ladders, and guardrails/railings/grabrails. These devices must meet the following criteria:</a:t>
            </a:r>
          </a:p>
          <a:p>
            <a:r>
              <a:rPr lang="en-US" dirty="0"/>
              <a:t>(</a:t>
            </a:r>
            <a:r>
              <a:rPr lang="en-US" dirty="0" err="1"/>
              <a:t>i</a:t>
            </a:r>
            <a:r>
              <a:rPr lang="en-US" dirty="0"/>
              <a:t>) Steps, handholds, ladders, and guardrails/railings/grabrails must meet the criteria of ISO 11660-1:2008(E) (incorporated by reference, see§ 1926.6) and ISO 11660-3:2008(E) (incorporated by reference, see§ 1926.6) or SAE J185 (May 2003) (incorporated by reference, see§ 1926.6) except where infeasible.</a:t>
            </a:r>
          </a:p>
          <a:p>
            <a:r>
              <a:rPr lang="en-US" dirty="0"/>
              <a:t>(ii) Walking/stepping surfaces must have slip-resistant features/properties (such as diamond plate metal, strategically placed grip tape, expanded metal, or slip-resistant paint).</a:t>
            </a:r>
          </a:p>
          <a:p>
            <a:r>
              <a:rPr lang="en-US" dirty="0"/>
              <a:t>(d) Personal fall arrest and fall restraint systems. Personal fall arrest system components must be used in personal fall arrest and fall restraint systems and must conform to the criteria in § 1926.502(d) except that § 1926.502(d)(15) does not apply to components used in personal fall arrest and fall restraint systems. Either body belts or body harnesses must be used in personal fall arrest and fall restraint systems.</a:t>
            </a:r>
          </a:p>
          <a:p>
            <a:r>
              <a:rPr lang="en-US" dirty="0"/>
              <a:t>(e) For non-assembly/disassembly work, the employer must provide and ensure the use of fall protection equipment for employees who are on a walking/working surface with an unprotected side or edge more than 6 feet above a lower level as follows:</a:t>
            </a:r>
          </a:p>
          <a:p>
            <a:r>
              <a:rPr lang="en-US" dirty="0"/>
              <a:t>(1) When moving point-to-point:</a:t>
            </a:r>
          </a:p>
          <a:p>
            <a:r>
              <a:rPr lang="en-US" dirty="0"/>
              <a:t>(</a:t>
            </a:r>
            <a:r>
              <a:rPr lang="en-US" dirty="0" err="1"/>
              <a:t>i</a:t>
            </a:r>
            <a:r>
              <a:rPr lang="en-US" dirty="0"/>
              <a:t>) On non-lattice booms (whether horizontal or not horizontal).</a:t>
            </a:r>
          </a:p>
          <a:p>
            <a:r>
              <a:rPr lang="en-US" dirty="0"/>
              <a:t>(ii) On lattice booms that are not horizontal.</a:t>
            </a:r>
          </a:p>
          <a:p>
            <a:r>
              <a:rPr lang="en-US" dirty="0"/>
              <a:t>(iii) On horizontal lattice booms where the fall distance is 15 feet or more.</a:t>
            </a:r>
          </a:p>
          <a:p>
            <a:r>
              <a:rPr lang="en-US" dirty="0"/>
              <a:t>(2) While at a work station on any part of the equipment (including the boom, of any type), except when the employee is at or near draw-works (when the equipment is running), in the cab, or on the deck.</a:t>
            </a:r>
          </a:p>
          <a:p>
            <a:r>
              <a:rPr lang="en-US" dirty="0"/>
              <a:t>(f) For assembly/disassembly work, the employer must provide and ensure the use of fall protection equipment for employees who are on a walking/working surface with an unprotected side or edge more than 15 feet above a lower level, except when the employee is at or near draw-works (when the equipment is running), in the cab, or on the deck.</a:t>
            </a:r>
          </a:p>
          <a:p>
            <a:r>
              <a:rPr lang="en-US" dirty="0"/>
              <a:t>(g) Anchorage criteria. </a:t>
            </a:r>
          </a:p>
          <a:p>
            <a:r>
              <a:rPr lang="en-US" dirty="0"/>
              <a:t>(1) Sections 1926.502(d)(15) and 1926.502(e)(2) apply to equipment covered by this subpart only to the extent delineated in paragraph (g)(2) of this section.</a:t>
            </a:r>
          </a:p>
          <a:p>
            <a:r>
              <a:rPr lang="en-US" dirty="0"/>
              <a:t>(2) Anchorages for personal fall arrest and positioning device systems. </a:t>
            </a:r>
          </a:p>
          <a:p>
            <a:r>
              <a:rPr lang="en-US" dirty="0"/>
              <a:t>(</a:t>
            </a:r>
            <a:r>
              <a:rPr lang="en-US" dirty="0" err="1"/>
              <a:t>i</a:t>
            </a:r>
            <a:r>
              <a:rPr lang="en-US" dirty="0"/>
              <a:t>) Personal fall arrest systems must be anchored to any apparently substantial part of the equipment unless a competent person, from a visual inspection, without an engineering analysis, would conclude that the criteria in § 1926.502(d)(15) would not be met.</a:t>
            </a:r>
          </a:p>
          <a:p>
            <a:r>
              <a:rPr lang="en-US" dirty="0"/>
              <a:t>(ii) Positioning device systems must be anchored to any apparently substantial part of the equipment unless a competent person, from a visual inspection, without an engineering analysis, would conclude that the criteria in § 1926.502(e)(2) would not be met.</a:t>
            </a:r>
          </a:p>
          <a:p>
            <a:r>
              <a:rPr lang="en-US" dirty="0"/>
              <a:t>(iii) Attachable anchor devices (portable anchor devices that are attached to the equipment) must meet the anchorage criteria in § 1926.502(d)(15) for personal fall arrest systems and § 1926.502(e)(2) for positioning device systems.</a:t>
            </a:r>
          </a:p>
          <a:p>
            <a:r>
              <a:rPr lang="en-US" dirty="0"/>
              <a:t>(3) Anchorages for fall restraint systems. Fall restraint systems must be anchored to any part of the equipment that is capable of withstanding twice the maximum load that an employee may impose on it during reasonably anticipated conditions of use.</a:t>
            </a:r>
          </a:p>
          <a:p>
            <a:r>
              <a:rPr lang="en-US" dirty="0"/>
              <a:t>(h) Tower cranes. </a:t>
            </a:r>
          </a:p>
          <a:p>
            <a:r>
              <a:rPr lang="en-US" dirty="0"/>
              <a:t>(1) For work other than erecting, climbing, and dismantling, the employer must provide and ensure the use of fall protection equipment for employees who are on a walking/working surface with an unprotected side or edge more than 6 feet above a lower level, except when the employee is at or near draw-works (when the equipment is running), in the cab, or on the deck.</a:t>
            </a:r>
          </a:p>
          <a:p>
            <a:r>
              <a:rPr lang="en-US" dirty="0"/>
              <a:t>(2) For erecting, climbing, and dismantling work, the employer must provide and ensure the use of fall protection equipment for employees who are on a walking/working surface with an unprotected side or edge more than 15 feet above a lower level.</a:t>
            </a:r>
          </a:p>
          <a:p>
            <a:r>
              <a:rPr lang="en-US" dirty="0"/>
              <a:t>(</a:t>
            </a:r>
            <a:r>
              <a:rPr lang="en-US" dirty="0" err="1"/>
              <a:t>i</a:t>
            </a:r>
            <a:r>
              <a:rPr lang="en-US" dirty="0"/>
              <a:t>) [Reserved.]</a:t>
            </a:r>
          </a:p>
          <a:p>
            <a:r>
              <a:rPr lang="en-US" dirty="0"/>
              <a:t>(j) Anchoring to the load line. A personal fall arrest system is permitted to be anchored to the crane/derrick's hook (or other part of the load line) where all of the following requirements are met:</a:t>
            </a:r>
          </a:p>
          <a:p>
            <a:r>
              <a:rPr lang="en-US" dirty="0"/>
              <a:t>(1) A qualified person has determined that the set-up and rated capacity of the crane/derrick (including the hook, load line and rigging) meets or exceeds the requirements in § 1926.502(d)(15).</a:t>
            </a:r>
          </a:p>
          <a:p>
            <a:r>
              <a:rPr lang="en-US" dirty="0"/>
              <a:t>(2) The equipment operator must be at the work site and informed that the equipment is being used for this purpose.</a:t>
            </a:r>
          </a:p>
          <a:p>
            <a:r>
              <a:rPr lang="en-US" dirty="0"/>
              <a:t>(3) No load is suspended from the load line when the personal fall arrest system is anchored to the crane/derrick's hook (or other part of the load line).</a:t>
            </a:r>
          </a:p>
          <a:p>
            <a:r>
              <a:rPr lang="en-US" dirty="0"/>
              <a:t>(k) Training. The employer must train each employee who may be exposed to fall hazards while on, or hoisted by, equipment covered by this subpart on all of the following:</a:t>
            </a:r>
          </a:p>
          <a:p>
            <a:r>
              <a:rPr lang="en-US" dirty="0"/>
              <a:t>(1) the requirements in this subpart that address fall protection.</a:t>
            </a:r>
          </a:p>
          <a:p>
            <a:r>
              <a:rPr lang="en-US" dirty="0"/>
              <a:t>(2) the applicable requirements in §§ 1926.500 and 1926.502.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0563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110361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29165"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Image: TEEX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39937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REMEMBER!</a:t>
            </a:r>
          </a:p>
          <a:p>
            <a:endParaRPr lang="en-US" dirty="0"/>
          </a:p>
          <a:p>
            <a:r>
              <a:rPr lang="en-US" dirty="0"/>
              <a:t>Personnel</a:t>
            </a:r>
            <a:r>
              <a:rPr lang="en-US" baseline="0" dirty="0"/>
              <a:t> hoisting is permitted only when there is no feasible way for personnel to access the work!</a:t>
            </a:r>
          </a:p>
          <a:p>
            <a:endParaRPr lang="en-US" baseline="0" dirty="0"/>
          </a:p>
          <a:p>
            <a:r>
              <a:rPr lang="en-US" baseline="0" dirty="0"/>
              <a:t>‘Trial Lifts’ are different than ‘Proof Testing’</a:t>
            </a:r>
          </a:p>
          <a:p>
            <a:r>
              <a:rPr lang="en-US" baseline="0" dirty="0"/>
              <a:t>– Facilitate a short discussion on the differences between the two</a:t>
            </a:r>
          </a:p>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82844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Requirements for Plan:</a:t>
            </a:r>
          </a:p>
          <a:p>
            <a:pPr marL="164784" indent="-164784">
              <a:buFont typeface="Arial" panose="020B0604020202020204" pitchFamily="34" charset="0"/>
              <a:buChar char="•"/>
            </a:pPr>
            <a:r>
              <a:rPr lang="en-US" dirty="0"/>
              <a:t>Developed by qualified person</a:t>
            </a:r>
          </a:p>
          <a:p>
            <a:pPr marL="164784" indent="-164784">
              <a:buFont typeface="Arial" panose="020B0604020202020204" pitchFamily="34" charset="0"/>
              <a:buChar char="•"/>
            </a:pPr>
            <a:r>
              <a:rPr lang="en-US" dirty="0"/>
              <a:t>Ensure requirements of this subpart are</a:t>
            </a:r>
            <a:r>
              <a:rPr lang="en-US" baseline="0" dirty="0"/>
              <a:t> met</a:t>
            </a:r>
          </a:p>
          <a:p>
            <a:pPr marL="164784" indent="-164784">
              <a:buFont typeface="Arial" panose="020B0604020202020204" pitchFamily="34" charset="0"/>
              <a:buChar char="•"/>
            </a:pPr>
            <a:r>
              <a:rPr lang="en-US" baseline="0" dirty="0"/>
              <a:t>Where QP determined that engineering expertise is needed, employer must provide</a:t>
            </a:r>
          </a:p>
          <a:p>
            <a:pPr marL="164784" indent="-164784">
              <a:buFont typeface="Arial" panose="020B0604020202020204" pitchFamily="34" charset="0"/>
              <a:buChar char="•"/>
            </a:pPr>
            <a:endParaRPr lang="en-US" baseline="0" dirty="0"/>
          </a:p>
          <a:p>
            <a:r>
              <a:rPr lang="en-US" baseline="0" dirty="0"/>
              <a:t>Plan Implementation</a:t>
            </a:r>
          </a:p>
          <a:p>
            <a:pPr marL="164784" indent="-164784">
              <a:buFont typeface="Arial" panose="020B0604020202020204" pitchFamily="34" charset="0"/>
              <a:buChar char="•"/>
            </a:pPr>
            <a:r>
              <a:rPr lang="en-US" baseline="0" dirty="0"/>
              <a:t>Directed by person who meets criteria for competent and qualified person or by competent person assisted by qualified person</a:t>
            </a:r>
          </a:p>
          <a:p>
            <a:pPr marL="164784" indent="-164784">
              <a:buFont typeface="Arial" panose="020B0604020202020204" pitchFamily="34" charset="0"/>
              <a:buChar char="•"/>
            </a:pPr>
            <a:r>
              <a:rPr lang="en-US" baseline="0" dirty="0"/>
              <a:t>Lift director must review plan with all workers involved</a:t>
            </a:r>
          </a:p>
          <a:p>
            <a:pPr marL="164784" indent="-164784">
              <a:buFont typeface="Arial" panose="020B0604020202020204" pitchFamily="34" charset="0"/>
              <a:buChar char="•"/>
            </a:pPr>
            <a:endParaRPr lang="en-US" baseline="0" dirty="0"/>
          </a:p>
          <a:p>
            <a:r>
              <a:rPr lang="en-US" baseline="0" dirty="0"/>
              <a:t>Image: TEEX</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11759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beginning a crane/derrick operation in which more than one crane/derrick will be supporting the load, the operation must be planned</a:t>
            </a:r>
          </a:p>
          <a:p>
            <a:endParaRPr lang="en-US" dirty="0"/>
          </a:p>
          <a:p>
            <a:r>
              <a:rPr lang="en-US" dirty="0"/>
              <a:t>REMEMBER:</a:t>
            </a:r>
            <a:r>
              <a:rPr lang="en-US" baseline="0" dirty="0"/>
              <a:t> You cannot stress the importance of documentation enough!</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9608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4</a:t>
            </a:fld>
            <a:endParaRPr lang="en-US"/>
          </a:p>
        </p:txBody>
      </p:sp>
    </p:spTree>
    <p:extLst>
      <p:ext uri="{BB962C8B-B14F-4D97-AF65-F5344CB8AC3E}">
        <p14:creationId xmlns:p14="http://schemas.microsoft.com/office/powerpoint/2010/main" val="34000604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beginning a crane/derrick operation in which more than one crane/derrick will be supporting the load, the operation must be planned</a:t>
            </a:r>
          </a:p>
          <a:p>
            <a:endParaRPr lang="en-US" dirty="0"/>
          </a:p>
          <a:p>
            <a:r>
              <a:rPr lang="en-US" dirty="0"/>
              <a:t>REMEMBER: If multiple cranes are using multiple signal persons – the</a:t>
            </a:r>
            <a:r>
              <a:rPr lang="en-US" baseline="0" dirty="0"/>
              <a:t> communications protocols can be confusing. Make sure that this is addressed so that each crane operator is taking signals from their designated signal person.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4073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Bob Emmerich</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78451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Jim Goss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324657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r>
              <a:rPr lang="en-US" baseline="0" dirty="0"/>
              <a:t>OSHA</a:t>
            </a:r>
          </a:p>
          <a:p>
            <a:endParaRPr lang="en-US" dirty="0"/>
          </a:p>
          <a:p>
            <a:r>
              <a:rPr lang="en-US" dirty="0"/>
              <a:t>Review</a:t>
            </a:r>
            <a:r>
              <a:rPr lang="en-US" baseline="0" dirty="0"/>
              <a:t> the requirements of the prescribed inspections for Tower Cranes and identify those as part of the general 1926.1400 standard, and those specific to Tower Cranes.</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40284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05433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17">
              <a:defRPr/>
            </a:pPr>
            <a:r>
              <a:rPr lang="en-US" sz="1200" dirty="0"/>
              <a:t>Image: Jim Goss</a:t>
            </a:r>
          </a:p>
          <a:p>
            <a:pPr defTabSz="931717">
              <a:defRPr/>
            </a:pPr>
            <a:endParaRPr lang="en-US" sz="1200" i="1" dirty="0"/>
          </a:p>
          <a:p>
            <a:pPr marL="275434" indent="-275434" defTabSz="931717">
              <a:buFont typeface="Arial" panose="020B0604020202020204" pitchFamily="34" charset="0"/>
              <a:buChar char="•"/>
              <a:defRPr/>
            </a:pPr>
            <a:r>
              <a:rPr lang="en-US" sz="1200" dirty="0"/>
              <a:t>Inspections required by § 1926.1437(h) ensure the safety of the means of attachment and flotation for floating cranes/derricks or land cranes/derricks on barges or other means of flotation. </a:t>
            </a:r>
          </a:p>
          <a:p>
            <a:pPr marL="275434" indent="-275434" defTabSz="931717">
              <a:buFont typeface="Arial" panose="020B0604020202020204" pitchFamily="34" charset="0"/>
              <a:buChar char="•"/>
              <a:defRPr/>
            </a:pPr>
            <a:r>
              <a:rPr lang="en-US" sz="1200" dirty="0"/>
              <a:t>Inspection requirements of § 1926.1437(h) are supplemental to those of § 1926.1412, which ensure the safety of the crane/derrick and the hoisting activity performed.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95298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OSHA</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98434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749644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Explain the definition of a</a:t>
            </a:r>
            <a:r>
              <a:rPr lang="en-US" baseline="0" dirty="0"/>
              <a:t> “Dedicated Pile Driver”, as all participants may not be familiar with all types of cranes, or multi-purpose machine configurations.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24803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5</a:t>
            </a:fld>
            <a:endParaRPr lang="en-US"/>
          </a:p>
        </p:txBody>
      </p:sp>
    </p:spTree>
    <p:extLst>
      <p:ext uri="{BB962C8B-B14F-4D97-AF65-F5344CB8AC3E}">
        <p14:creationId xmlns:p14="http://schemas.microsoft.com/office/powerpoint/2010/main" val="35206813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Char char="•"/>
            </a:pPr>
            <a:r>
              <a:rPr lang="en-US" sz="1200" b="0" dirty="0"/>
              <a:t>A crane operator is responsible for knowing the load weight before he picks it up.  It is management's responsibility to give it to him, but this does not forgive an operator for picking a load he does not know the weight of.</a:t>
            </a:r>
          </a:p>
          <a:p>
            <a:pPr>
              <a:spcBef>
                <a:spcPct val="20000"/>
              </a:spcBef>
              <a:buFontTx/>
              <a:buChar char="•"/>
            </a:pPr>
            <a:r>
              <a:rPr lang="en-US" sz="1200" b="0" dirty="0"/>
              <a:t>Sometimes the weight may be hard to determine.  Work hard to determine weights accurately. There are many sources to help you determine the weight.</a:t>
            </a:r>
          </a:p>
          <a:p>
            <a:pPr>
              <a:spcBef>
                <a:spcPct val="20000"/>
              </a:spcBef>
              <a:buFontTx/>
              <a:buChar char="•"/>
            </a:pPr>
            <a:endParaRPr lang="en-US" sz="1200" b="0" dirty="0"/>
          </a:p>
          <a:p>
            <a:pPr>
              <a:spcBef>
                <a:spcPct val="20000"/>
              </a:spcBef>
              <a:buFontTx/>
              <a:buChar char="•"/>
            </a:pPr>
            <a:r>
              <a:rPr lang="en-US" sz="1200" b="0" dirty="0"/>
              <a:t>Photo - TCS</a:t>
            </a:r>
          </a:p>
        </p:txBody>
      </p:sp>
      <p:sp>
        <p:nvSpPr>
          <p:cNvPr id="4" name="Slide Number Placeholder 3"/>
          <p:cNvSpPr>
            <a:spLocks noGrp="1"/>
          </p:cNvSpPr>
          <p:nvPr>
            <p:ph type="sldNum" sz="quarter" idx="5"/>
          </p:nvPr>
        </p:nvSpPr>
        <p:spPr/>
        <p:txBody>
          <a:bodyPr/>
          <a:lstStyle/>
          <a:p>
            <a:fld id="{B8AA386B-B6B5-42CE-ACEC-E6B690E940F8}" type="slidenum">
              <a:rPr lang="en-US" smtClean="0"/>
              <a:t>6</a:t>
            </a:fld>
            <a:endParaRPr lang="en-US"/>
          </a:p>
        </p:txBody>
      </p:sp>
    </p:spTree>
    <p:extLst>
      <p:ext uri="{BB962C8B-B14F-4D97-AF65-F5344CB8AC3E}">
        <p14:creationId xmlns:p14="http://schemas.microsoft.com/office/powerpoint/2010/main" val="520633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LIFT RANGE</a:t>
            </a:r>
            <a:r>
              <a:rPr lang="en-US" dirty="0"/>
              <a:t> - Just as important as lift capacity is lift range. For that, a range diagram is usually included in every chart which illustrates how much boom length is needed to pick up and lift a load both at a distance and at height.</a:t>
            </a:r>
          </a:p>
          <a:p>
            <a:endParaRPr lang="en-US" dirty="0"/>
          </a:p>
          <a:p>
            <a:r>
              <a:rPr lang="en-US" b="1" dirty="0"/>
              <a:t>EXAMPLE:</a:t>
            </a:r>
            <a:r>
              <a:rPr lang="en-US" dirty="0"/>
              <a:t> You need to pick up a load at 25 feet and lift it to the top of a five-story, 65-foot building. Consulting the range diagram, 69 feet of boom is required to make the lift.</a:t>
            </a:r>
          </a:p>
        </p:txBody>
      </p:sp>
      <p:sp>
        <p:nvSpPr>
          <p:cNvPr id="4" name="Slide Number Placeholder 3"/>
          <p:cNvSpPr>
            <a:spLocks noGrp="1"/>
          </p:cNvSpPr>
          <p:nvPr>
            <p:ph type="sldNum" sz="quarter" idx="5"/>
          </p:nvPr>
        </p:nvSpPr>
        <p:spPr/>
        <p:txBody>
          <a:bodyPr/>
          <a:lstStyle/>
          <a:p>
            <a:fld id="{B8AA386B-B6B5-42CE-ACEC-E6B690E940F8}" type="slidenum">
              <a:rPr lang="en-US" smtClean="0"/>
              <a:t>7</a:t>
            </a:fld>
            <a:endParaRPr lang="en-US"/>
          </a:p>
        </p:txBody>
      </p:sp>
    </p:spTree>
    <p:extLst>
      <p:ext uri="{BB962C8B-B14F-4D97-AF65-F5344CB8AC3E}">
        <p14:creationId xmlns:p14="http://schemas.microsoft.com/office/powerpoint/2010/main" val="972451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None/>
            </a:pPr>
            <a:endParaRPr lang="en-US" sz="1200" b="0" dirty="0"/>
          </a:p>
        </p:txBody>
      </p:sp>
      <p:sp>
        <p:nvSpPr>
          <p:cNvPr id="4" name="Slide Number Placeholder 3"/>
          <p:cNvSpPr>
            <a:spLocks noGrp="1"/>
          </p:cNvSpPr>
          <p:nvPr>
            <p:ph type="sldNum" sz="quarter" idx="5"/>
          </p:nvPr>
        </p:nvSpPr>
        <p:spPr/>
        <p:txBody>
          <a:bodyPr/>
          <a:lstStyle/>
          <a:p>
            <a:fld id="{B8AA386B-B6B5-42CE-ACEC-E6B690E940F8}" type="slidenum">
              <a:rPr lang="en-US" smtClean="0"/>
              <a:t>8</a:t>
            </a:fld>
            <a:endParaRPr lang="en-US"/>
          </a:p>
        </p:txBody>
      </p:sp>
    </p:spTree>
    <p:extLst>
      <p:ext uri="{BB962C8B-B14F-4D97-AF65-F5344CB8AC3E}">
        <p14:creationId xmlns:p14="http://schemas.microsoft.com/office/powerpoint/2010/main" val="692122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Char char="•"/>
            </a:pPr>
            <a:r>
              <a:rPr lang="en-US" sz="1200" b="0" i="0" dirty="0"/>
              <a:t>Tag lines can be very helpful during a lift.  They can be a hazard to people handling the lines.  Each person handling a line should be trained on how to do the job safely and properly.</a:t>
            </a:r>
          </a:p>
          <a:p>
            <a:pPr>
              <a:spcBef>
                <a:spcPct val="20000"/>
              </a:spcBef>
              <a:buFontTx/>
              <a:buChar char="•"/>
            </a:pPr>
            <a:r>
              <a:rPr lang="en-US" sz="1200" b="0" i="0" dirty="0"/>
              <a:t>Never allow people to wrap the line around their body and have sufficient people on each line to provide the required pull.</a:t>
            </a:r>
          </a:p>
          <a:p>
            <a:pPr>
              <a:spcBef>
                <a:spcPct val="20000"/>
              </a:spcBef>
              <a:buFontTx/>
              <a:buChar char="•"/>
            </a:pPr>
            <a:r>
              <a:rPr lang="en-US" sz="1200" b="0" i="0" dirty="0"/>
              <a:t>Do not allow tag lines to drag across the jobsite or structure unattended.</a:t>
            </a:r>
          </a:p>
          <a:p>
            <a:pPr>
              <a:spcBef>
                <a:spcPct val="20000"/>
              </a:spcBef>
              <a:buFontTx/>
              <a:buChar char="•"/>
            </a:pPr>
            <a:endParaRPr lang="en-US" sz="1200" b="0" i="0" dirty="0"/>
          </a:p>
          <a:p>
            <a:pPr>
              <a:spcBef>
                <a:spcPct val="20000"/>
              </a:spcBef>
              <a:buFontTx/>
              <a:buChar char="•"/>
            </a:pPr>
            <a:r>
              <a:rPr lang="en-US" sz="1200" b="0" i="0" dirty="0"/>
              <a:t>Photo - TCS</a:t>
            </a:r>
          </a:p>
        </p:txBody>
      </p:sp>
      <p:sp>
        <p:nvSpPr>
          <p:cNvPr id="4" name="Slide Number Placeholder 3"/>
          <p:cNvSpPr>
            <a:spLocks noGrp="1"/>
          </p:cNvSpPr>
          <p:nvPr>
            <p:ph type="sldNum" sz="quarter" idx="5"/>
          </p:nvPr>
        </p:nvSpPr>
        <p:spPr/>
        <p:txBody>
          <a:bodyPr/>
          <a:lstStyle/>
          <a:p>
            <a:fld id="{B8AA386B-B6B5-42CE-ACEC-E6B690E940F8}" type="slidenum">
              <a:rPr lang="en-US" smtClean="0"/>
              <a:t>9</a:t>
            </a:fld>
            <a:endParaRPr lang="en-US"/>
          </a:p>
        </p:txBody>
      </p:sp>
    </p:spTree>
    <p:extLst>
      <p:ext uri="{BB962C8B-B14F-4D97-AF65-F5344CB8AC3E}">
        <p14:creationId xmlns:p14="http://schemas.microsoft.com/office/powerpoint/2010/main" val="4794628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Electronics</a:t>
            </a:r>
            <a:r>
              <a:rPr lang="en-US" baseline="0" dirty="0"/>
              <a:t> (iPad, tablets, video games, </a:t>
            </a:r>
            <a:r>
              <a:rPr lang="en-US" dirty="0"/>
              <a:t>TVs) are not good</a:t>
            </a:r>
          </a:p>
          <a:p>
            <a:r>
              <a:rPr lang="en-US" dirty="0"/>
              <a:t>What about fatigue? </a:t>
            </a:r>
            <a:r>
              <a:rPr lang="en-US" baseline="0" dirty="0"/>
              <a:t>Coast Guard has a f</a:t>
            </a:r>
            <a:r>
              <a:rPr lang="en-US" dirty="0"/>
              <a:t>atigue</a:t>
            </a:r>
            <a:r>
              <a:rPr lang="en-US" baseline="0" dirty="0"/>
              <a:t> management program.</a:t>
            </a:r>
            <a:endParaRPr lang="en-US" dirty="0"/>
          </a:p>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8390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86026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0000"/>
            <a:lum/>
          </a:blip>
          <a:srcRect/>
          <a:stretch>
            <a:fillRect l="-6000" r="-6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11239058" cy="914400"/>
          </a:xfrm>
        </p:spPr>
        <p:txBody>
          <a:bodyPr>
            <a:normAutofit fontScale="92500" lnSpcReduction="10000"/>
          </a:bodyPr>
          <a:lstStyle/>
          <a:p>
            <a:r>
              <a:rPr lang="en-US" sz="6000" dirty="0">
                <a:latin typeface="Nunito Light" pitchFamily="2" charset="77"/>
              </a:rPr>
              <a:t>Crane Management</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solidFill>
                  <a:schemeClr val="tx1"/>
                </a:solidFill>
              </a:rPr>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a:lnSpc>
                <a:spcPct val="100000"/>
              </a:lnSpc>
              <a:spcBef>
                <a:spcPts val="0"/>
              </a:spcBef>
            </a:pPr>
            <a:endParaRPr lang="en-US" altLang="en-US" sz="2400" dirty="0"/>
          </a:p>
          <a:p>
            <a:pPr marL="0" indent="0">
              <a:lnSpc>
                <a:spcPct val="100000"/>
              </a:lnSpc>
              <a:spcBef>
                <a:spcPts val="0"/>
              </a:spcBef>
              <a:buNone/>
            </a:pPr>
            <a:r>
              <a:rPr lang="en-US" altLang="en-US" sz="2400" dirty="0"/>
              <a:t>The operator shall not engage in any practice that diverts his/her attention while actually engaged in operating the crane, such as the use of cell phones (other than when used for signal communications) or other attention-diverting activities.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1926.1417(d) Distractions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41641260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marL="0" indent="0">
              <a:lnSpc>
                <a:spcPct val="100000"/>
              </a:lnSpc>
              <a:spcBef>
                <a:spcPts val="0"/>
              </a:spcBef>
              <a:buNone/>
            </a:pPr>
            <a:r>
              <a:rPr lang="en-US" altLang="en-US" sz="2400" b="1" dirty="0"/>
              <a:t>The operator shall not leave the controls while the load is suspended, except where the following are met:</a:t>
            </a:r>
          </a:p>
          <a:p>
            <a:pPr>
              <a:lnSpc>
                <a:spcPct val="100000"/>
              </a:lnSpc>
              <a:spcBef>
                <a:spcPts val="0"/>
              </a:spcBef>
            </a:pPr>
            <a:r>
              <a:rPr lang="en-US" altLang="en-US" sz="2400" dirty="0"/>
              <a:t>The operator remains adjacent to the equipment and is not engaged in any other duties.</a:t>
            </a:r>
          </a:p>
          <a:p>
            <a:pPr>
              <a:lnSpc>
                <a:spcPct val="100000"/>
              </a:lnSpc>
              <a:spcBef>
                <a:spcPts val="0"/>
              </a:spcBef>
            </a:pPr>
            <a:r>
              <a:rPr lang="en-US" altLang="en-US" sz="2400" dirty="0"/>
              <a:t>The load is to be held suspended for a period of time exceeding normal lifting operations.</a:t>
            </a:r>
          </a:p>
          <a:p>
            <a:pPr>
              <a:lnSpc>
                <a:spcPct val="100000"/>
              </a:lnSpc>
              <a:spcBef>
                <a:spcPts val="0"/>
              </a:spcBef>
            </a:pPr>
            <a:r>
              <a:rPr lang="en-US" altLang="en-US" sz="2400" dirty="0"/>
              <a:t>The competent person determines that it is safe to do so and implements measures necessary to restrain the boom hoist and telescoping, load, swing, and outrigger functions.</a:t>
            </a:r>
          </a:p>
          <a:p>
            <a:pPr>
              <a:lnSpc>
                <a:spcPct val="100000"/>
              </a:lnSpc>
              <a:spcBef>
                <a:spcPts val="0"/>
              </a:spcBef>
            </a:pPr>
            <a:r>
              <a:rPr lang="en-US" altLang="en-US" sz="2400" dirty="0"/>
              <a:t>Barricades or caution lines, and notices, are erected to prevent all employees from entering the </a:t>
            </a:r>
            <a:r>
              <a:rPr lang="en-US" altLang="en-US" sz="2400" i="1" dirty="0"/>
              <a:t>fall zone</a:t>
            </a:r>
            <a:r>
              <a:rPr lang="en-US" altLang="en-US" sz="2400" dirty="0"/>
              <a: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0"/>
              </a:spcBef>
            </a:pPr>
            <a:r>
              <a:rPr lang="en-US" sz="2800" dirty="0"/>
              <a:t>1926.1417(e)(1) Leaving the Equipment Unattended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1863731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marL="0" indent="0">
              <a:lnSpc>
                <a:spcPct val="100000"/>
              </a:lnSpc>
              <a:spcBef>
                <a:spcPts val="0"/>
              </a:spcBef>
              <a:buNone/>
            </a:pPr>
            <a:r>
              <a:rPr lang="en-US" altLang="en-US" sz="2400" dirty="0"/>
              <a:t>The provisions do not apply to working gear (such as slings, spreader bars, ladders, and welding machines) where the weight of the working gear is negligible relative to the lifting capacity of the equipment as positioned, and the working gear is suspended over an area other than an entrance or exit.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1417(e)(2) Suspending Loads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2856451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991393"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Hoisting routes should not be over other employees to the extent consistent with public safety.</a:t>
            </a:r>
          </a:p>
          <a:p>
            <a:pPr>
              <a:lnSpc>
                <a:spcPct val="100000"/>
              </a:lnSpc>
              <a:spcBef>
                <a:spcPts val="0"/>
              </a:spcBef>
            </a:pPr>
            <a:r>
              <a:rPr lang="en-US" altLang="en-US" sz="2400" dirty="0"/>
              <a:t>No employee shall be under a stationary suspended load except when:</a:t>
            </a:r>
          </a:p>
          <a:p>
            <a:pPr lvl="2">
              <a:lnSpc>
                <a:spcPct val="100000"/>
              </a:lnSpc>
              <a:spcBef>
                <a:spcPts val="0"/>
              </a:spcBef>
            </a:pPr>
            <a:r>
              <a:rPr lang="en-US" altLang="en-US" sz="2400" dirty="0"/>
              <a:t>Engaged in hooking, unhooking or guiding a load, or</a:t>
            </a:r>
          </a:p>
          <a:p>
            <a:pPr lvl="2">
              <a:lnSpc>
                <a:spcPct val="100000"/>
              </a:lnSpc>
              <a:spcBef>
                <a:spcPts val="0"/>
              </a:spcBef>
            </a:pPr>
            <a:r>
              <a:rPr lang="en-US" altLang="en-US" sz="2400" dirty="0"/>
              <a:t>Engaged in the initial attachment of the load to a component or structure, or</a:t>
            </a:r>
          </a:p>
          <a:p>
            <a:pPr lvl="2">
              <a:lnSpc>
                <a:spcPct val="100000"/>
              </a:lnSpc>
              <a:spcBef>
                <a:spcPts val="0"/>
              </a:spcBef>
            </a:pPr>
            <a:r>
              <a:rPr lang="en-US" altLang="en-US" sz="2400" dirty="0"/>
              <a:t>Operating a concrete hopper or concrete bucket.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0"/>
              </a:spcBef>
            </a:pPr>
            <a:r>
              <a:rPr lang="en-US" dirty="0"/>
              <a:t>1926.1425 Keeping clear of the load</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5" name="Picture 4" descr="89">
            <a:extLst>
              <a:ext uri="{FF2B5EF4-FFF2-40B4-BE49-F238E27FC236}">
                <a16:creationId xmlns:a16="http://schemas.microsoft.com/office/drawing/2014/main" id="{6741B225-4846-4F65-A41B-DAD6002EDF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2387" t="18758" r="17778" b="11111"/>
          <a:stretch>
            <a:fillRect/>
          </a:stretch>
        </p:blipFill>
        <p:spPr>
          <a:xfrm>
            <a:off x="8271811" y="1481785"/>
            <a:ext cx="2213811" cy="2131818"/>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6" name="Picture 6" descr="concrete bucket">
            <a:extLst>
              <a:ext uri="{FF2B5EF4-FFF2-40B4-BE49-F238E27FC236}">
                <a16:creationId xmlns:a16="http://schemas.microsoft.com/office/drawing/2014/main" id="{F09FC0AA-52C2-40F7-887F-5F841BD38B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0769" r="13399" b="19231"/>
          <a:stretch>
            <a:fillRect/>
          </a:stretch>
        </p:blipFill>
        <p:spPr>
          <a:xfrm>
            <a:off x="8271811" y="3719873"/>
            <a:ext cx="2213811" cy="240198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1210033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Whenever there is a concern as to safety, the operator shall have the authority to stop and refuse to handle loads until a qualified person has determined that safety has been assured.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0"/>
              </a:spcBef>
            </a:pPr>
            <a:r>
              <a:rPr lang="en-US" dirty="0"/>
              <a:t>1926.1418 Authority to Stop Operation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7" name="Picture 4" descr="40">
            <a:extLst>
              <a:ext uri="{FF2B5EF4-FFF2-40B4-BE49-F238E27FC236}">
                <a16:creationId xmlns:a16="http://schemas.microsoft.com/office/drawing/2014/main" id="{F10D8FF3-5B94-4A45-AA12-CBA2F391506E}"/>
              </a:ext>
            </a:extLst>
          </p:cNvPr>
          <p:cNvPicPr>
            <a:picLocks noChangeAspect="1" noChangeArrowheads="1"/>
          </p:cNvPicPr>
          <p:nvPr/>
        </p:nvPicPr>
        <p:blipFill>
          <a:blip r:embed="rId3" cstate="print"/>
          <a:srcRect/>
          <a:stretch>
            <a:fillRect/>
          </a:stretch>
        </p:blipFill>
        <p:spPr>
          <a:xfrm>
            <a:off x="6095999" y="1814095"/>
            <a:ext cx="5290929" cy="3973095"/>
          </a:xfrm>
          <a:prstGeom prst="rect">
            <a:avLst/>
          </a:prstGeom>
          <a:noFill/>
          <a:ln>
            <a:solidFill>
              <a:schemeClr val="tx1"/>
            </a:solidFill>
          </a:ln>
          <a:effectLst>
            <a:outerShdw blurRad="292100" dist="139700" dir="2700000" algn="ctr" rotWithShape="0">
              <a:schemeClr val="tx1">
                <a:alpha val="65000"/>
              </a:schemeClr>
            </a:outerShdw>
          </a:effectLst>
        </p:spPr>
      </p:pic>
      <p:sp>
        <p:nvSpPr>
          <p:cNvPr id="8" name="TextBox 7">
            <a:extLst>
              <a:ext uri="{FF2B5EF4-FFF2-40B4-BE49-F238E27FC236}">
                <a16:creationId xmlns:a16="http://schemas.microsoft.com/office/drawing/2014/main" id="{7C05DF4A-ECA2-41B7-95BC-C7A89ACFD9C0}"/>
              </a:ext>
            </a:extLst>
          </p:cNvPr>
          <p:cNvSpPr txBox="1"/>
          <p:nvPr/>
        </p:nvSpPr>
        <p:spPr>
          <a:xfrm>
            <a:off x="7369864" y="5918608"/>
            <a:ext cx="2743200" cy="230832"/>
          </a:xfrm>
          <a:prstGeom prst="rect">
            <a:avLst/>
          </a:prstGeom>
          <a:noFill/>
        </p:spPr>
        <p:txBody>
          <a:bodyPr wrap="square" rtlCol="0">
            <a:spAutoFit/>
          </a:bodyPr>
          <a:lstStyle/>
          <a:p>
            <a:pPr algn="r"/>
            <a:r>
              <a:rPr lang="en-US" sz="900" b="1" dirty="0"/>
              <a:t>Image courtesy AGC. Used with permission.</a:t>
            </a:r>
          </a:p>
        </p:txBody>
      </p:sp>
    </p:spTree>
    <p:extLst>
      <p:ext uri="{BB962C8B-B14F-4D97-AF65-F5344CB8AC3E}">
        <p14:creationId xmlns:p14="http://schemas.microsoft.com/office/powerpoint/2010/main" val="22414459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047935"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Hooks with self-closing latches or their equivalent shall be used. </a:t>
            </a:r>
          </a:p>
          <a:p>
            <a:pPr>
              <a:lnSpc>
                <a:spcPct val="100000"/>
              </a:lnSpc>
              <a:spcBef>
                <a:spcPts val="0"/>
              </a:spcBef>
            </a:pPr>
            <a:r>
              <a:rPr lang="en-US" altLang="en-US" sz="2400" dirty="0"/>
              <a:t>Exceptions:</a:t>
            </a:r>
          </a:p>
          <a:p>
            <a:pPr lvl="2">
              <a:lnSpc>
                <a:spcPct val="100000"/>
              </a:lnSpc>
              <a:spcBef>
                <a:spcPts val="0"/>
              </a:spcBef>
            </a:pPr>
            <a:r>
              <a:rPr lang="en-US" altLang="en-US" sz="2400" dirty="0"/>
              <a:t>Open hooks are allowed to set steel purlins and bar joists in accordance with subpart R</a:t>
            </a:r>
          </a:p>
          <a:p>
            <a:pPr lvl="2">
              <a:lnSpc>
                <a:spcPct val="100000"/>
              </a:lnSpc>
              <a:spcBef>
                <a:spcPts val="0"/>
              </a:spcBef>
            </a:pPr>
            <a:r>
              <a:rPr lang="en-US" altLang="en-US" sz="2400" dirty="0"/>
              <a:t>“J” hooks are permitted to be used for setting wooden trusses. </a:t>
            </a:r>
          </a:p>
          <a:p>
            <a:pPr marL="914400" lvl="2" indent="0">
              <a:lnSpc>
                <a:spcPct val="100000"/>
              </a:lnSpc>
              <a:spcBef>
                <a:spcPts val="0"/>
              </a:spcBef>
              <a:buNone/>
            </a:pPr>
            <a:endParaRPr lang="en-US" altLang="en-US" sz="2400" dirty="0"/>
          </a:p>
          <a:p>
            <a:pPr marL="0" lvl="2" indent="0">
              <a:lnSpc>
                <a:spcPct val="100000"/>
              </a:lnSpc>
              <a:spcBef>
                <a:spcPts val="0"/>
              </a:spcBef>
              <a:buNone/>
            </a:pPr>
            <a:r>
              <a:rPr lang="en-US" altLang="en-US" sz="2400" b="1" dirty="0">
                <a:solidFill>
                  <a:srgbClr val="FF0000"/>
                </a:solidFill>
              </a:rPr>
              <a:t>THESE ARE THE ONLY EXCEPTIONS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Use of Open Hooks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9" name="Picture 5" descr="Handling truss 5">
            <a:extLst>
              <a:ext uri="{FF2B5EF4-FFF2-40B4-BE49-F238E27FC236}">
                <a16:creationId xmlns:a16="http://schemas.microsoft.com/office/drawing/2014/main" id="{D8E30625-FF7C-4108-9442-574D84723A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703" t="11481" r="40443" b="21112"/>
          <a:stretch>
            <a:fillRect/>
          </a:stretch>
        </p:blipFill>
        <p:spPr>
          <a:xfrm>
            <a:off x="9521184" y="4005025"/>
            <a:ext cx="2330967" cy="21262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 name="Picture 7" descr="P1250015">
            <a:extLst>
              <a:ext uri="{FF2B5EF4-FFF2-40B4-BE49-F238E27FC236}">
                <a16:creationId xmlns:a16="http://schemas.microsoft.com/office/drawing/2014/main" id="{1BFA2C31-67D5-48D7-8B8F-983571EFD9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30219" t="15384" r="22597" b="8679"/>
          <a:stretch>
            <a:fillRect/>
          </a:stretch>
        </p:blipFill>
        <p:spPr>
          <a:xfrm>
            <a:off x="6853005" y="1792610"/>
            <a:ext cx="2525712" cy="3048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0108103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Fall protection must be provided on  a walking/working surface with an unprotected side or edge 6 feet above a lower level.</a:t>
            </a:r>
          </a:p>
          <a:p>
            <a:pPr>
              <a:lnSpc>
                <a:spcPct val="100000"/>
              </a:lnSpc>
              <a:spcBef>
                <a:spcPts val="0"/>
              </a:spcBef>
            </a:pPr>
            <a:r>
              <a:rPr lang="en-US" altLang="en-US" sz="2400" dirty="0"/>
              <a:t>When moving point to point workers assembling crane parts must comply as follows:</a:t>
            </a:r>
          </a:p>
          <a:p>
            <a:pPr lvl="2">
              <a:lnSpc>
                <a:spcPct val="100000"/>
              </a:lnSpc>
              <a:spcBef>
                <a:spcPts val="0"/>
              </a:spcBef>
            </a:pPr>
            <a:r>
              <a:rPr lang="en-US" altLang="en-US" sz="2400" dirty="0"/>
              <a:t>At 6 feet on non-lattice booms (whether horizontal or not horizontal).</a:t>
            </a:r>
          </a:p>
          <a:p>
            <a:pPr lvl="2">
              <a:lnSpc>
                <a:spcPct val="100000"/>
              </a:lnSpc>
              <a:spcBef>
                <a:spcPts val="0"/>
              </a:spcBef>
            </a:pPr>
            <a:r>
              <a:rPr lang="en-US" altLang="en-US" sz="2400" dirty="0"/>
              <a:t>At 6 feet on lattice booms that are not horizontal.</a:t>
            </a:r>
          </a:p>
          <a:p>
            <a:pPr lvl="2">
              <a:lnSpc>
                <a:spcPct val="100000"/>
              </a:lnSpc>
              <a:spcBef>
                <a:spcPts val="0"/>
              </a:spcBef>
            </a:pPr>
            <a:r>
              <a:rPr lang="en-US" altLang="en-US" sz="2400" dirty="0"/>
              <a:t>At 15 feet on horizontal lattice booms.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0"/>
              </a:spcBef>
            </a:pPr>
            <a:r>
              <a:rPr lang="en-US" sz="2800" dirty="0"/>
              <a:t>1926.1423(e) Fall Protection (Non Assembly/Disassembly)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3454947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Fall protection required on a walking/working surface with an unprotected side or edge more than 15 feet above a lower level, except when the employee is at or near draw-works (when the equipment is running), in the cab, or on the deck.</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0"/>
              </a:spcBef>
            </a:pPr>
            <a:r>
              <a:rPr lang="en-US" sz="2800" dirty="0"/>
              <a:t>1926.1423(f) Fall Protection (Assembly / disassembly work)</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34837682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047935"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The use of equipment to hoist employees is prohibited except where the employer demonstrates that the erection, use, and dismantling of conventional means of reaching the worksite, is not possible because of the project’s structural design or worksite conditions. </a:t>
            </a:r>
          </a:p>
          <a:p>
            <a:pPr>
              <a:lnSpc>
                <a:spcPct val="100000"/>
              </a:lnSpc>
              <a:spcBef>
                <a:spcPts val="0"/>
              </a:spcBef>
            </a:pPr>
            <a:r>
              <a:rPr lang="en-US" altLang="en-US" sz="2400" b="1" dirty="0">
                <a:solidFill>
                  <a:srgbClr val="FF0000"/>
                </a:solidFill>
              </a:rPr>
              <a:t>This paragraph does not apply to work covered by subpart R (Steel Erection).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1926.1431 Hoisting Personnel</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7" name="Picture 6">
            <a:extLst>
              <a:ext uri="{FF2B5EF4-FFF2-40B4-BE49-F238E27FC236}">
                <a16:creationId xmlns:a16="http://schemas.microsoft.com/office/drawing/2014/main" id="{30BB7542-3430-482F-BED6-B2FA9D901CAF}"/>
              </a:ext>
            </a:extLst>
          </p:cNvPr>
          <p:cNvPicPr>
            <a:picLocks noChangeAspect="1"/>
          </p:cNvPicPr>
          <p:nvPr/>
        </p:nvPicPr>
        <p:blipFill rotWithShape="1">
          <a:blip r:embed="rId3"/>
          <a:srcRect l="28059"/>
          <a:stretch/>
        </p:blipFill>
        <p:spPr>
          <a:xfrm>
            <a:off x="7292080" y="1565729"/>
            <a:ext cx="4094850" cy="4270385"/>
          </a:xfrm>
          <a:prstGeom prst="rect">
            <a:avLst/>
          </a:prstGeom>
        </p:spPr>
      </p:pic>
      <p:sp>
        <p:nvSpPr>
          <p:cNvPr id="8" name="TextBox 7">
            <a:extLst>
              <a:ext uri="{FF2B5EF4-FFF2-40B4-BE49-F238E27FC236}">
                <a16:creationId xmlns:a16="http://schemas.microsoft.com/office/drawing/2014/main" id="{4B43F964-EBC8-4517-B2E6-F714B522A443}"/>
              </a:ext>
            </a:extLst>
          </p:cNvPr>
          <p:cNvSpPr txBox="1"/>
          <p:nvPr/>
        </p:nvSpPr>
        <p:spPr>
          <a:xfrm>
            <a:off x="8007117" y="5918606"/>
            <a:ext cx="2743200" cy="230832"/>
          </a:xfrm>
          <a:prstGeom prst="rect">
            <a:avLst/>
          </a:prstGeom>
          <a:noFill/>
        </p:spPr>
        <p:txBody>
          <a:bodyPr wrap="square" rtlCol="0">
            <a:spAutoFit/>
          </a:bodyPr>
          <a:lstStyle/>
          <a:p>
            <a:pPr algn="r"/>
            <a:r>
              <a:rPr lang="en-US" sz="900" b="1" dirty="0"/>
              <a:t>Image courtesy TEEX. Used with permission</a:t>
            </a:r>
          </a:p>
        </p:txBody>
      </p:sp>
    </p:spTree>
    <p:extLst>
      <p:ext uri="{BB962C8B-B14F-4D97-AF65-F5344CB8AC3E}">
        <p14:creationId xmlns:p14="http://schemas.microsoft.com/office/powerpoint/2010/main" val="41094880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2800" dirty="0"/>
              <a:t>Hoisting Personnel</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
        <p:nvSpPr>
          <p:cNvPr id="7" name="Content Placeholder 6">
            <a:extLst>
              <a:ext uri="{FF2B5EF4-FFF2-40B4-BE49-F238E27FC236}">
                <a16:creationId xmlns:a16="http://schemas.microsoft.com/office/drawing/2014/main" id="{BEC6240C-2A07-4B82-9743-48F28D5C9573}"/>
              </a:ext>
            </a:extLst>
          </p:cNvPr>
          <p:cNvSpPr txBox="1">
            <a:spLocks/>
          </p:cNvSpPr>
          <p:nvPr/>
        </p:nvSpPr>
        <p:spPr>
          <a:xfrm>
            <a:off x="706624" y="1870560"/>
            <a:ext cx="5157787" cy="36845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Decision to Hoist Personnel</a:t>
            </a:r>
          </a:p>
          <a:p>
            <a:r>
              <a:rPr lang="en-US" sz="2400"/>
              <a:t>Use of Personnel Platform</a:t>
            </a:r>
          </a:p>
          <a:p>
            <a:r>
              <a:rPr lang="en-US" sz="2400"/>
              <a:t>Equipment Set-Up</a:t>
            </a:r>
          </a:p>
          <a:p>
            <a:r>
              <a:rPr lang="en-US" sz="2400"/>
              <a:t>Equipment Criteria</a:t>
            </a:r>
          </a:p>
          <a:p>
            <a:r>
              <a:rPr lang="en-US" sz="2400"/>
              <a:t>Personnel Platform Criteria</a:t>
            </a:r>
          </a:p>
          <a:p>
            <a:r>
              <a:rPr lang="en-US" sz="2400"/>
              <a:t>Personnel Platform Loading</a:t>
            </a:r>
          </a:p>
          <a:p>
            <a:endParaRPr lang="en-US" sz="2400" dirty="0"/>
          </a:p>
        </p:txBody>
      </p:sp>
      <p:sp>
        <p:nvSpPr>
          <p:cNvPr id="8" name="Content Placeholder 8">
            <a:extLst>
              <a:ext uri="{FF2B5EF4-FFF2-40B4-BE49-F238E27FC236}">
                <a16:creationId xmlns:a16="http://schemas.microsoft.com/office/drawing/2014/main" id="{A2706BD3-356E-478A-AAF3-54C97ECEFCF6}"/>
              </a:ext>
            </a:extLst>
          </p:cNvPr>
          <p:cNvSpPr txBox="1">
            <a:spLocks/>
          </p:cNvSpPr>
          <p:nvPr/>
        </p:nvSpPr>
        <p:spPr>
          <a:xfrm>
            <a:off x="6096000" y="1870560"/>
            <a:ext cx="5183188" cy="36845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t>Attachment and Rigging</a:t>
            </a:r>
          </a:p>
          <a:p>
            <a:r>
              <a:rPr lang="en-US" sz="2400"/>
              <a:t>Trial Lift and Inspection</a:t>
            </a:r>
          </a:p>
          <a:p>
            <a:r>
              <a:rPr lang="en-US" sz="2400"/>
              <a:t>Proof Testing</a:t>
            </a:r>
          </a:p>
          <a:p>
            <a:r>
              <a:rPr lang="en-US" sz="2400"/>
              <a:t>Work Practices</a:t>
            </a:r>
          </a:p>
          <a:p>
            <a:r>
              <a:rPr lang="en-US" sz="2400"/>
              <a:t>Environmental Conditions</a:t>
            </a:r>
          </a:p>
          <a:p>
            <a:r>
              <a:rPr lang="en-US" sz="2400"/>
              <a:t>Fall Protection</a:t>
            </a:r>
          </a:p>
          <a:p>
            <a:r>
              <a:rPr lang="en-US" sz="2400"/>
              <a:t>Special Situations</a:t>
            </a:r>
            <a:endParaRPr lang="en-US" sz="2400" dirty="0"/>
          </a:p>
        </p:txBody>
      </p:sp>
    </p:spTree>
    <p:extLst>
      <p:ext uri="{BB962C8B-B14F-4D97-AF65-F5344CB8AC3E}">
        <p14:creationId xmlns:p14="http://schemas.microsoft.com/office/powerpoint/2010/main" val="1262334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78972" cy="4650815"/>
          </a:xfrm>
        </p:spPr>
        <p:txBody>
          <a:bodyPr>
            <a:normAutofit/>
          </a:bodyPr>
          <a:lstStyle/>
          <a:p>
            <a:pPr marL="0" indent="0">
              <a:lnSpc>
                <a:spcPct val="100000"/>
              </a:lnSpc>
              <a:spcBef>
                <a:spcPts val="600"/>
              </a:spcBef>
              <a:buNone/>
            </a:pPr>
            <a:endParaRPr lang="en-US" altLang="en-US" sz="2400" dirty="0"/>
          </a:p>
          <a:p>
            <a:pPr>
              <a:lnSpc>
                <a:spcPct val="100000"/>
              </a:lnSpc>
              <a:spcBef>
                <a:spcPts val="600"/>
              </a:spcBef>
            </a:pPr>
            <a:r>
              <a:rPr lang="en-US" altLang="en-US" sz="2400" dirty="0"/>
              <a:t>Understanding loads, charts and critical lifts.</a:t>
            </a:r>
          </a:p>
          <a:p>
            <a:pPr>
              <a:lnSpc>
                <a:spcPct val="100000"/>
              </a:lnSpc>
              <a:spcBef>
                <a:spcPts val="600"/>
              </a:spcBef>
            </a:pPr>
            <a:r>
              <a:rPr lang="en-US" altLang="en-US" sz="2400" dirty="0"/>
              <a:t>Suspended loads, use of open hooks and stopping operations.</a:t>
            </a:r>
          </a:p>
          <a:p>
            <a:pPr>
              <a:lnSpc>
                <a:spcPct val="100000"/>
              </a:lnSpc>
              <a:spcBef>
                <a:spcPts val="600"/>
              </a:spcBef>
            </a:pPr>
            <a:r>
              <a:rPr lang="en-US" altLang="en-US" sz="2400" dirty="0"/>
              <a:t>Understanding Fall protection</a:t>
            </a:r>
          </a:p>
          <a:p>
            <a:pPr>
              <a:lnSpc>
                <a:spcPct val="100000"/>
              </a:lnSpc>
              <a:spcBef>
                <a:spcPts val="600"/>
              </a:spcBef>
            </a:pPr>
            <a:r>
              <a:rPr lang="en-US" altLang="en-US" sz="2400" dirty="0"/>
              <a:t>Identify supplemental requirements for hoisting personnel.</a:t>
            </a:r>
          </a:p>
          <a:p>
            <a:pPr>
              <a:lnSpc>
                <a:spcPct val="100000"/>
              </a:lnSpc>
              <a:spcBef>
                <a:spcPts val="600"/>
              </a:spcBef>
            </a:pPr>
            <a:r>
              <a:rPr lang="en-US" altLang="en-US" sz="2400" dirty="0"/>
              <a:t>Recognize planning requirements for multi-crane lifts.</a:t>
            </a:r>
          </a:p>
          <a:p>
            <a:pPr>
              <a:lnSpc>
                <a:spcPct val="100000"/>
              </a:lnSpc>
              <a:spcBef>
                <a:spcPts val="600"/>
              </a:spcBef>
            </a:pPr>
            <a:r>
              <a:rPr lang="en-US" altLang="en-US" sz="2400" dirty="0"/>
              <a:t>Recognize supplemental requirements for tower cranes.</a:t>
            </a:r>
          </a:p>
          <a:p>
            <a:pPr>
              <a:lnSpc>
                <a:spcPct val="100000"/>
              </a:lnSpc>
              <a:spcBef>
                <a:spcPts val="600"/>
              </a:spcBef>
            </a:pPr>
            <a:r>
              <a:rPr lang="en-US" altLang="en-US" sz="2400" dirty="0"/>
              <a:t>Discuss requirements for floating cranes on barges.</a:t>
            </a:r>
          </a:p>
          <a:p>
            <a:pPr>
              <a:lnSpc>
                <a:spcPct val="100000"/>
              </a:lnSpc>
              <a:spcBef>
                <a:spcPts val="600"/>
              </a:spcBef>
            </a:pPr>
            <a:r>
              <a:rPr lang="en-US" altLang="en-US" sz="2400" dirty="0"/>
              <a:t>Recognize requirements for pile drivers.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marL="0" indent="0">
              <a:lnSpc>
                <a:spcPct val="100000"/>
              </a:lnSpc>
              <a:spcBef>
                <a:spcPts val="0"/>
              </a:spcBef>
              <a:buNone/>
            </a:pPr>
            <a:r>
              <a:rPr lang="en-US" altLang="en-US" sz="2400" dirty="0"/>
              <a:t>Before beginning a crane/derrick operation in which more than one crane/derrick will be supporting the load, the operation must be planned.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0"/>
              </a:spcBef>
            </a:pPr>
            <a:r>
              <a:rPr lang="en-US" dirty="0"/>
              <a:t>1926.1432 Multiple-Crane/Derrick Lifts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
        <p:nvSpPr>
          <p:cNvPr id="8" name="TextBox 7">
            <a:extLst>
              <a:ext uri="{FF2B5EF4-FFF2-40B4-BE49-F238E27FC236}">
                <a16:creationId xmlns:a16="http://schemas.microsoft.com/office/drawing/2014/main" id="{4B43F964-EBC8-4517-B2E6-F714B522A443}"/>
              </a:ext>
            </a:extLst>
          </p:cNvPr>
          <p:cNvSpPr txBox="1"/>
          <p:nvPr/>
        </p:nvSpPr>
        <p:spPr>
          <a:xfrm>
            <a:off x="7484529" y="5803190"/>
            <a:ext cx="2743200" cy="230832"/>
          </a:xfrm>
          <a:prstGeom prst="rect">
            <a:avLst/>
          </a:prstGeom>
          <a:noFill/>
        </p:spPr>
        <p:txBody>
          <a:bodyPr wrap="square" rtlCol="0">
            <a:spAutoFit/>
          </a:bodyPr>
          <a:lstStyle/>
          <a:p>
            <a:pPr algn="r"/>
            <a:r>
              <a:rPr lang="en-US" sz="900" b="1" dirty="0"/>
              <a:t>Image courtesy TEEX. Used with permission</a:t>
            </a:r>
          </a:p>
        </p:txBody>
      </p:sp>
      <p:pic>
        <p:nvPicPr>
          <p:cNvPr id="9" name="Picture 4">
            <a:extLst>
              <a:ext uri="{FF2B5EF4-FFF2-40B4-BE49-F238E27FC236}">
                <a16:creationId xmlns:a16="http://schemas.microsoft.com/office/drawing/2014/main" id="{51F6BF6C-93D3-4F1E-B9EC-9DF082D0617F}"/>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341530" y="1816943"/>
            <a:ext cx="5029199" cy="3767958"/>
          </a:xfrm>
          <a:prstGeom prst="rect">
            <a:avLst/>
          </a:prstGeom>
          <a:noFill/>
          <a:ln>
            <a:solidFill>
              <a:schemeClr val="tx1"/>
            </a:solidFill>
          </a:ln>
          <a:effectLst>
            <a:outerShdw blurRad="292100" dist="139700" dir="2700000" algn="ctr" rotWithShape="0">
              <a:schemeClr val="tx1">
                <a:alpha val="65000"/>
              </a:schemeClr>
            </a:outerShdw>
          </a:effectLst>
        </p:spPr>
      </p:pic>
    </p:spTree>
    <p:extLst>
      <p:ext uri="{BB962C8B-B14F-4D97-AF65-F5344CB8AC3E}">
        <p14:creationId xmlns:p14="http://schemas.microsoft.com/office/powerpoint/2010/main" val="7584101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Lift Plan </a:t>
            </a:r>
          </a:p>
          <a:p>
            <a:pPr lvl="2">
              <a:lnSpc>
                <a:spcPct val="100000"/>
              </a:lnSpc>
              <a:spcBef>
                <a:spcPts val="0"/>
              </a:spcBef>
            </a:pPr>
            <a:r>
              <a:rPr lang="en-US" altLang="en-US" sz="2400" dirty="0"/>
              <a:t>The plan must be developed by a qualified person.</a:t>
            </a:r>
          </a:p>
          <a:p>
            <a:pPr lvl="2">
              <a:lnSpc>
                <a:spcPct val="100000"/>
              </a:lnSpc>
              <a:spcBef>
                <a:spcPts val="0"/>
              </a:spcBef>
            </a:pPr>
            <a:r>
              <a:rPr lang="en-US" altLang="en-US" sz="2400" dirty="0"/>
              <a:t>The plan must be designed to ensure that the requirements of this subpart are met.</a:t>
            </a:r>
          </a:p>
          <a:p>
            <a:pPr lvl="2">
              <a:lnSpc>
                <a:spcPct val="100000"/>
              </a:lnSpc>
              <a:spcBef>
                <a:spcPts val="0"/>
              </a:spcBef>
            </a:pPr>
            <a:r>
              <a:rPr lang="en-US" altLang="en-US" sz="2400" dirty="0"/>
              <a:t>Lift director required</a:t>
            </a:r>
          </a:p>
          <a:p>
            <a:pPr lvl="2">
              <a:lnSpc>
                <a:spcPct val="100000"/>
              </a:lnSpc>
              <a:spcBef>
                <a:spcPts val="0"/>
              </a:spcBef>
            </a:pPr>
            <a:r>
              <a:rPr lang="en-US" altLang="en-US" sz="2400" dirty="0"/>
              <a:t>Where the qualified person determines that engineering expertise is needed for the planning, the employer must ensure that it is provided.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MULTI-CRANE LIFTS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27348317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Plan Implementation </a:t>
            </a:r>
          </a:p>
          <a:p>
            <a:pPr lvl="2">
              <a:lnSpc>
                <a:spcPct val="100000"/>
              </a:lnSpc>
              <a:spcBef>
                <a:spcPts val="0"/>
              </a:spcBef>
            </a:pPr>
            <a:r>
              <a:rPr lang="en-US" altLang="en-US" sz="2400" dirty="0"/>
              <a:t>The multiple-crane/derrick lift must be directed by a person who meets the criteria for both a competent person and a qualified person, or by a competent person who is assisted by one or more qualified persons (lift director).</a:t>
            </a:r>
          </a:p>
          <a:p>
            <a:pPr lvl="2">
              <a:lnSpc>
                <a:spcPct val="100000"/>
              </a:lnSpc>
              <a:spcBef>
                <a:spcPts val="0"/>
              </a:spcBef>
            </a:pPr>
            <a:r>
              <a:rPr lang="en-US" altLang="en-US" sz="2400" dirty="0"/>
              <a:t>The lift director must review the plan in a meeting with all workers who will be involved with the operation.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MULTI-CRANE LIFTS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22220960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marL="0" indent="0">
              <a:lnSpc>
                <a:spcPct val="100000"/>
              </a:lnSpc>
              <a:spcBef>
                <a:spcPts val="0"/>
              </a:spcBef>
              <a:buNone/>
            </a:pPr>
            <a:r>
              <a:rPr lang="en-US" altLang="en-US" sz="2400" dirty="0"/>
              <a:t>This section contains supplemental requirements for tower cranes; all sections of this subpart apply to tower cranes unless specified otherwise.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1926.1435 Tower Cranes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7" name="Picture 6">
            <a:extLst>
              <a:ext uri="{FF2B5EF4-FFF2-40B4-BE49-F238E27FC236}">
                <a16:creationId xmlns:a16="http://schemas.microsoft.com/office/drawing/2014/main" id="{104FB0B2-0CE2-4C72-8498-7897FC93F7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7151" y="1754755"/>
            <a:ext cx="5189778" cy="3892334"/>
          </a:xfrm>
          <a:prstGeom prst="rect">
            <a:avLst/>
          </a:prstGeom>
        </p:spPr>
      </p:pic>
      <p:sp>
        <p:nvSpPr>
          <p:cNvPr id="10" name="TextBox 9">
            <a:extLst>
              <a:ext uri="{FF2B5EF4-FFF2-40B4-BE49-F238E27FC236}">
                <a16:creationId xmlns:a16="http://schemas.microsoft.com/office/drawing/2014/main" id="{2F16CA53-2343-4F94-A98F-CA1668ACB14D}"/>
              </a:ext>
            </a:extLst>
          </p:cNvPr>
          <p:cNvSpPr txBox="1"/>
          <p:nvPr/>
        </p:nvSpPr>
        <p:spPr>
          <a:xfrm>
            <a:off x="7420440" y="5774230"/>
            <a:ext cx="2743200" cy="230832"/>
          </a:xfrm>
          <a:prstGeom prst="rect">
            <a:avLst/>
          </a:prstGeom>
          <a:noFill/>
        </p:spPr>
        <p:txBody>
          <a:bodyPr wrap="square" rtlCol="0">
            <a:spAutoFit/>
          </a:bodyPr>
          <a:lstStyle/>
          <a:p>
            <a:pPr algn="r"/>
            <a:r>
              <a:rPr lang="en-US" sz="900" b="1" dirty="0"/>
              <a:t>Image courtesy Bob Emmrich. Used with permission.</a:t>
            </a:r>
          </a:p>
        </p:txBody>
      </p:sp>
    </p:spTree>
    <p:extLst>
      <p:ext uri="{BB962C8B-B14F-4D97-AF65-F5344CB8AC3E}">
        <p14:creationId xmlns:p14="http://schemas.microsoft.com/office/powerpoint/2010/main" val="3431287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Foundations and structural supports</a:t>
            </a:r>
          </a:p>
          <a:p>
            <a:pPr lvl="2">
              <a:lnSpc>
                <a:spcPct val="100000"/>
              </a:lnSpc>
              <a:spcBef>
                <a:spcPts val="0"/>
              </a:spcBef>
            </a:pPr>
            <a:r>
              <a:rPr lang="en-US" altLang="en-US" sz="2400" dirty="0"/>
              <a:t>Design and Inspection</a:t>
            </a:r>
          </a:p>
          <a:p>
            <a:pPr lvl="2">
              <a:lnSpc>
                <a:spcPct val="100000"/>
              </a:lnSpc>
              <a:spcBef>
                <a:spcPts val="0"/>
              </a:spcBef>
            </a:pPr>
            <a:r>
              <a:rPr lang="en-US" altLang="en-US" sz="2400" dirty="0"/>
              <a:t>Designed by manufacturer or</a:t>
            </a:r>
          </a:p>
          <a:p>
            <a:pPr>
              <a:lnSpc>
                <a:spcPct val="100000"/>
              </a:lnSpc>
              <a:spcBef>
                <a:spcPts val="0"/>
              </a:spcBef>
            </a:pPr>
            <a:r>
              <a:rPr lang="en-US" altLang="en-US" sz="2400" dirty="0"/>
              <a:t>Plumb tolerance</a:t>
            </a:r>
          </a:p>
          <a:p>
            <a:pPr lvl="2">
              <a:lnSpc>
                <a:spcPct val="100000"/>
              </a:lnSpc>
              <a:spcBef>
                <a:spcPts val="0"/>
              </a:spcBef>
            </a:pPr>
            <a:r>
              <a:rPr lang="en-US" altLang="en-US" sz="2400" dirty="0"/>
              <a:t>Specification followed</a:t>
            </a:r>
          </a:p>
          <a:p>
            <a:pPr lvl="2">
              <a:lnSpc>
                <a:spcPct val="100000"/>
              </a:lnSpc>
              <a:spcBef>
                <a:spcPts val="0"/>
              </a:spcBef>
            </a:pPr>
            <a:r>
              <a:rPr lang="en-US" altLang="en-US" sz="2400" dirty="0"/>
              <a:t>Verified by qualified person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62500" lnSpcReduction="20000"/>
          </a:bodyPr>
          <a:lstStyle/>
          <a:p>
            <a:pPr>
              <a:lnSpc>
                <a:spcPct val="120000"/>
              </a:lnSpc>
              <a:spcBef>
                <a:spcPts val="0"/>
              </a:spcBef>
            </a:pPr>
            <a:r>
              <a:rPr lang="en-US" dirty="0"/>
              <a:t>Foundation Requirements for Tower Cranes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8" name="Content Placeholder 4" descr="tower-crane4.jpg">
            <a:extLst>
              <a:ext uri="{FF2B5EF4-FFF2-40B4-BE49-F238E27FC236}">
                <a16:creationId xmlns:a16="http://schemas.microsoft.com/office/drawing/2014/main" id="{FDEA5F9B-8C3C-4ABA-8732-C8BDAB1BA9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535442" y="1895150"/>
            <a:ext cx="4815392" cy="3611544"/>
          </a:xfrm>
          <a:prstGeom prst="rect">
            <a:avLst/>
          </a:prstGeom>
          <a:ln>
            <a:solidFill>
              <a:srgbClr val="BFBFBF"/>
            </a:solidFill>
            <a:miter lim="800000"/>
            <a:headEnd/>
            <a:tailEnd/>
          </a:ln>
        </p:spPr>
      </p:pic>
      <p:sp>
        <p:nvSpPr>
          <p:cNvPr id="9" name="TextBox 8">
            <a:extLst>
              <a:ext uri="{FF2B5EF4-FFF2-40B4-BE49-F238E27FC236}">
                <a16:creationId xmlns:a16="http://schemas.microsoft.com/office/drawing/2014/main" id="{FF568973-692F-4E30-8BCB-958022F659EA}"/>
              </a:ext>
            </a:extLst>
          </p:cNvPr>
          <p:cNvSpPr txBox="1"/>
          <p:nvPr/>
        </p:nvSpPr>
        <p:spPr>
          <a:xfrm>
            <a:off x="7566875" y="5723181"/>
            <a:ext cx="2752525" cy="369332"/>
          </a:xfrm>
          <a:prstGeom prst="rect">
            <a:avLst/>
          </a:prstGeom>
          <a:noFill/>
        </p:spPr>
        <p:txBody>
          <a:bodyPr wrap="square" rtlCol="0">
            <a:spAutoFit/>
          </a:bodyPr>
          <a:lstStyle/>
          <a:p>
            <a:pPr algn="ctr"/>
            <a:r>
              <a:rPr lang="en-US" sz="900" b="1" dirty="0"/>
              <a:t>Image courtesy of Jim Goss. Used with permission.</a:t>
            </a:r>
          </a:p>
          <a:p>
            <a:pPr algn="ctr"/>
            <a:endParaRPr lang="en-US" sz="900" b="1" dirty="0"/>
          </a:p>
        </p:txBody>
      </p:sp>
    </p:spTree>
    <p:extLst>
      <p:ext uri="{BB962C8B-B14F-4D97-AF65-F5344CB8AC3E}">
        <p14:creationId xmlns:p14="http://schemas.microsoft.com/office/powerpoint/2010/main" val="1343057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Pre- and Post-erection inspection </a:t>
            </a:r>
          </a:p>
          <a:p>
            <a:pPr lvl="2">
              <a:lnSpc>
                <a:spcPct val="100000"/>
              </a:lnSpc>
              <a:spcBef>
                <a:spcPts val="0"/>
              </a:spcBef>
            </a:pPr>
            <a:r>
              <a:rPr lang="en-US" altLang="en-US" sz="2400" dirty="0"/>
              <a:t>By qualified person</a:t>
            </a:r>
          </a:p>
          <a:p>
            <a:pPr lvl="2">
              <a:lnSpc>
                <a:spcPct val="100000"/>
              </a:lnSpc>
              <a:spcBef>
                <a:spcPts val="0"/>
              </a:spcBef>
            </a:pPr>
            <a:r>
              <a:rPr lang="en-US" altLang="en-US" sz="2400" dirty="0"/>
              <a:t>Post-erection load test</a:t>
            </a:r>
          </a:p>
          <a:p>
            <a:pPr>
              <a:lnSpc>
                <a:spcPct val="100000"/>
              </a:lnSpc>
              <a:spcBef>
                <a:spcPts val="0"/>
              </a:spcBef>
            </a:pPr>
            <a:r>
              <a:rPr lang="en-US" altLang="en-US" sz="2400" dirty="0"/>
              <a:t>Required inspections</a:t>
            </a:r>
          </a:p>
          <a:p>
            <a:pPr lvl="2">
              <a:lnSpc>
                <a:spcPct val="100000"/>
              </a:lnSpc>
              <a:spcBef>
                <a:spcPts val="0"/>
              </a:spcBef>
            </a:pPr>
            <a:r>
              <a:rPr lang="en-US" altLang="en-US" sz="2400" dirty="0"/>
              <a:t>Pre – Erection</a:t>
            </a:r>
          </a:p>
          <a:p>
            <a:pPr lvl="2">
              <a:lnSpc>
                <a:spcPct val="100000"/>
              </a:lnSpc>
              <a:spcBef>
                <a:spcPts val="0"/>
              </a:spcBef>
            </a:pPr>
            <a:r>
              <a:rPr lang="en-US" altLang="en-US" sz="2400" dirty="0"/>
              <a:t>Post – Erection</a:t>
            </a:r>
          </a:p>
          <a:p>
            <a:pPr lvl="2">
              <a:lnSpc>
                <a:spcPct val="100000"/>
              </a:lnSpc>
              <a:spcBef>
                <a:spcPts val="0"/>
              </a:spcBef>
            </a:pPr>
            <a:r>
              <a:rPr lang="en-US" altLang="en-US" sz="2400" dirty="0"/>
              <a:t>Monthly</a:t>
            </a:r>
          </a:p>
          <a:p>
            <a:pPr lvl="2">
              <a:lnSpc>
                <a:spcPct val="100000"/>
              </a:lnSpc>
              <a:spcBef>
                <a:spcPts val="0"/>
              </a:spcBef>
            </a:pPr>
            <a:r>
              <a:rPr lang="en-US" altLang="en-US" sz="2400" dirty="0"/>
              <a:t>Annual</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0"/>
              </a:spcBef>
            </a:pPr>
            <a:r>
              <a:rPr lang="en-US" dirty="0"/>
              <a:t>Requirements for Tower Cranes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7" name="Picture Placeholder 10" descr="eELCOSH operator">
            <a:extLst>
              <a:ext uri="{FF2B5EF4-FFF2-40B4-BE49-F238E27FC236}">
                <a16:creationId xmlns:a16="http://schemas.microsoft.com/office/drawing/2014/main" id="{B8CE51D5-1B12-4233-A2DC-8CC4078F1F07}"/>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a:xfrm>
            <a:off x="6555992" y="1674983"/>
            <a:ext cx="4160134" cy="4051878"/>
          </a:xfrm>
          <a:prstGeom prst="rect">
            <a:avLst/>
          </a:prstGeom>
        </p:spPr>
      </p:pic>
      <p:sp>
        <p:nvSpPr>
          <p:cNvPr id="10" name="TextBox 9">
            <a:extLst>
              <a:ext uri="{FF2B5EF4-FFF2-40B4-BE49-F238E27FC236}">
                <a16:creationId xmlns:a16="http://schemas.microsoft.com/office/drawing/2014/main" id="{5D1168C1-B84B-45A3-8958-714A7BBAA976}"/>
              </a:ext>
            </a:extLst>
          </p:cNvPr>
          <p:cNvSpPr txBox="1"/>
          <p:nvPr/>
        </p:nvSpPr>
        <p:spPr>
          <a:xfrm>
            <a:off x="7401619" y="5891539"/>
            <a:ext cx="2468880" cy="369332"/>
          </a:xfrm>
          <a:prstGeom prst="rect">
            <a:avLst/>
          </a:prstGeom>
          <a:noFill/>
        </p:spPr>
        <p:txBody>
          <a:bodyPr wrap="square" rtlCol="0">
            <a:spAutoFit/>
          </a:bodyPr>
          <a:lstStyle/>
          <a:p>
            <a:pPr algn="ctr"/>
            <a:r>
              <a:rPr lang="en-US" sz="900" b="1" dirty="0"/>
              <a:t>Image courtesy of OSHA. Used with permission.</a:t>
            </a:r>
          </a:p>
          <a:p>
            <a:pPr algn="ctr"/>
            <a:endParaRPr lang="en-US" sz="900" b="1" dirty="0"/>
          </a:p>
        </p:txBody>
      </p:sp>
    </p:spTree>
    <p:extLst>
      <p:ext uri="{BB962C8B-B14F-4D97-AF65-F5344CB8AC3E}">
        <p14:creationId xmlns:p14="http://schemas.microsoft.com/office/powerpoint/2010/main" val="34872399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There are supplemental requirements for floating cranes/derricks and land cranes/derricks on barges. </a:t>
            </a:r>
          </a:p>
          <a:p>
            <a:pPr marL="0" indent="0">
              <a:lnSpc>
                <a:spcPct val="100000"/>
              </a:lnSpc>
              <a:spcBef>
                <a:spcPts val="0"/>
              </a:spcBef>
              <a:buNone/>
            </a:pPr>
            <a:r>
              <a:rPr lang="en-US" altLang="en-US" sz="2400" dirty="0"/>
              <a:t> </a:t>
            </a:r>
          </a:p>
          <a:p>
            <a:pPr>
              <a:lnSpc>
                <a:spcPct val="100000"/>
              </a:lnSpc>
              <a:spcBef>
                <a:spcPts val="0"/>
              </a:spcBef>
            </a:pPr>
            <a:r>
              <a:rPr lang="en-US" altLang="en-US" sz="2400" dirty="0"/>
              <a:t>Coast Guard and Corps of Engineers requirements may apply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lnSpcReduction="20000"/>
          </a:bodyPr>
          <a:lstStyle/>
          <a:p>
            <a:pPr>
              <a:lnSpc>
                <a:spcPct val="120000"/>
              </a:lnSpc>
              <a:spcBef>
                <a:spcPts val="0"/>
              </a:spcBef>
            </a:pPr>
            <a:r>
              <a:rPr lang="en-US" sz="2800" dirty="0"/>
              <a:t>1926.1437 Floating cranes/derricks and </a:t>
            </a:r>
          </a:p>
          <a:p>
            <a:pPr>
              <a:lnSpc>
                <a:spcPct val="120000"/>
              </a:lnSpc>
              <a:spcBef>
                <a:spcPts val="0"/>
              </a:spcBef>
            </a:pPr>
            <a:r>
              <a:rPr lang="en-US" sz="2800" dirty="0"/>
              <a:t>land cranes/derricks on barges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8" name="Picture 7">
            <a:extLst>
              <a:ext uri="{FF2B5EF4-FFF2-40B4-BE49-F238E27FC236}">
                <a16:creationId xmlns:a16="http://schemas.microsoft.com/office/drawing/2014/main" id="{4EC4E521-7F7D-43C4-A8B3-E48A02D95C83}"/>
              </a:ext>
            </a:extLst>
          </p:cNvPr>
          <p:cNvPicPr>
            <a:picLocks noChangeAspect="1"/>
          </p:cNvPicPr>
          <p:nvPr/>
        </p:nvPicPr>
        <p:blipFill>
          <a:blip r:embed="rId3"/>
          <a:stretch>
            <a:fillRect/>
          </a:stretch>
        </p:blipFill>
        <p:spPr>
          <a:xfrm>
            <a:off x="6096000" y="1761411"/>
            <a:ext cx="5558991" cy="3879021"/>
          </a:xfrm>
          <a:prstGeom prst="rect">
            <a:avLst/>
          </a:prstGeom>
        </p:spPr>
      </p:pic>
    </p:spTree>
    <p:extLst>
      <p:ext uri="{BB962C8B-B14F-4D97-AF65-F5344CB8AC3E}">
        <p14:creationId xmlns:p14="http://schemas.microsoft.com/office/powerpoint/2010/main" val="38951245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29" cy="914401"/>
          </a:xfrm>
        </p:spPr>
        <p:txBody>
          <a:bodyPr>
            <a:normAutofit/>
          </a:bodyPr>
          <a:lstStyle/>
          <a:p>
            <a:pPr>
              <a:lnSpc>
                <a:spcPct val="100000"/>
              </a:lnSpc>
              <a:spcBef>
                <a:spcPts val="0"/>
              </a:spcBef>
            </a:pPr>
            <a:r>
              <a:rPr lang="en-US" altLang="en-US" sz="2400" dirty="0"/>
              <a:t>A qualified person (floating cranes/derricks) is a qualified person whose expertise is with the respect to vessel/floatation devices.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Floating Cranes on Barges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6" name="Picture 5">
            <a:extLst>
              <a:ext uri="{FF2B5EF4-FFF2-40B4-BE49-F238E27FC236}">
                <a16:creationId xmlns:a16="http://schemas.microsoft.com/office/drawing/2014/main" id="{DF135A02-A2D6-481B-A076-452A875028B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23786" y="2381174"/>
            <a:ext cx="5414361" cy="3671998"/>
          </a:xfrm>
          <a:prstGeom prst="rect">
            <a:avLst/>
          </a:prstGeom>
        </p:spPr>
      </p:pic>
    </p:spTree>
    <p:extLst>
      <p:ext uri="{BB962C8B-B14F-4D97-AF65-F5344CB8AC3E}">
        <p14:creationId xmlns:p14="http://schemas.microsoft.com/office/powerpoint/2010/main" val="5607716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5290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List and trim requirements</a:t>
            </a:r>
          </a:p>
          <a:p>
            <a:pPr>
              <a:lnSpc>
                <a:spcPct val="100000"/>
              </a:lnSpc>
              <a:spcBef>
                <a:spcPts val="0"/>
              </a:spcBef>
            </a:pPr>
            <a:r>
              <a:rPr lang="en-US" altLang="en-US" sz="2400" dirty="0"/>
              <a:t>Restraint requirements</a:t>
            </a:r>
          </a:p>
          <a:p>
            <a:pPr marL="465138" lvl="1" indent="-241300">
              <a:lnSpc>
                <a:spcPct val="100000"/>
              </a:lnSpc>
              <a:spcBef>
                <a:spcPts val="0"/>
              </a:spcBef>
              <a:buFont typeface="Arial" panose="020B0604020202020204" pitchFamily="34" charset="0"/>
              <a:buChar char="•"/>
            </a:pPr>
            <a:r>
              <a:rPr lang="en-US" altLang="en-US" dirty="0"/>
              <a:t>4 Options</a:t>
            </a:r>
          </a:p>
          <a:p>
            <a:pPr lvl="2"/>
            <a:r>
              <a:rPr lang="en-US" sz="2400" dirty="0"/>
              <a:t>Physical attachment</a:t>
            </a:r>
          </a:p>
          <a:p>
            <a:pPr lvl="2"/>
            <a:r>
              <a:rPr lang="en-US" sz="2400" dirty="0"/>
              <a:t>Corralling</a:t>
            </a:r>
          </a:p>
          <a:p>
            <a:pPr lvl="2"/>
            <a:r>
              <a:rPr lang="en-US" sz="2400" dirty="0"/>
              <a:t>Crane on rails</a:t>
            </a:r>
          </a:p>
          <a:p>
            <a:pPr lvl="2"/>
            <a:r>
              <a:rPr lang="en-US" sz="2400" dirty="0"/>
              <a:t>Centerline cable system</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Land Cranes on Barges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6" name="Picture 5">
            <a:extLst>
              <a:ext uri="{FF2B5EF4-FFF2-40B4-BE49-F238E27FC236}">
                <a16:creationId xmlns:a16="http://schemas.microsoft.com/office/drawing/2014/main" id="{CD666F1A-AEC3-45B5-8EFF-10C71D1F75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85833" y="1823010"/>
            <a:ext cx="5501096" cy="3659475"/>
          </a:xfrm>
          <a:prstGeom prst="rect">
            <a:avLst/>
          </a:prstGeom>
        </p:spPr>
      </p:pic>
    </p:spTree>
    <p:extLst>
      <p:ext uri="{BB962C8B-B14F-4D97-AF65-F5344CB8AC3E}">
        <p14:creationId xmlns:p14="http://schemas.microsoft.com/office/powerpoint/2010/main" val="20691380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Section 1926.1416(d)(3) (anti two-block device) does not apply.</a:t>
            </a:r>
          </a:p>
          <a:p>
            <a:pPr>
              <a:lnSpc>
                <a:spcPct val="100000"/>
              </a:lnSpc>
              <a:spcBef>
                <a:spcPts val="0"/>
              </a:spcBef>
            </a:pPr>
            <a:r>
              <a:rPr lang="en-US" altLang="en-US" sz="2400" dirty="0"/>
              <a:t>Section 1926.1416(e)(4) (Load weight/capacity devices) applies only to dedicated pile drivers manufactured more than one year after the effective date of this standard.</a:t>
            </a:r>
          </a:p>
          <a:p>
            <a:pPr>
              <a:lnSpc>
                <a:spcPct val="100000"/>
              </a:lnSpc>
              <a:spcBef>
                <a:spcPts val="0"/>
              </a:spcBef>
            </a:pPr>
            <a:r>
              <a:rPr lang="en-US" altLang="en-US" sz="2400" dirty="0"/>
              <a:t>Operator qualification and certification applies, and shall be for operation of either dedicated pile drivers or equipment that is the most similar to.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1926.1439 Dedicated Pile Drivers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28213817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marL="0" indent="0">
              <a:lnSpc>
                <a:spcPct val="100000"/>
              </a:lnSpc>
              <a:spcBef>
                <a:spcPts val="0"/>
              </a:spcBef>
              <a:buNone/>
            </a:pPr>
            <a:r>
              <a:rPr lang="en-US" altLang="en-US" sz="2400" dirty="0"/>
              <a:t>The procedures applicable to the operation of the equipment, including rated capacities (load charts), recommended operating speeds, special hazard warnings, instructions, and operator’s manual, shall be readily available in the cab at all times for use by the operator.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0"/>
              </a:spcBef>
            </a:pPr>
            <a:r>
              <a:rPr lang="en-US" dirty="0"/>
              <a:t>1926.1417(c) Manuals and Charts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
        <p:nvSpPr>
          <p:cNvPr id="5" name="TextBox 4">
            <a:extLst>
              <a:ext uri="{FF2B5EF4-FFF2-40B4-BE49-F238E27FC236}">
                <a16:creationId xmlns:a16="http://schemas.microsoft.com/office/drawing/2014/main" id="{B8A13F45-8AC2-4B72-B774-BC867D55DB7F}"/>
              </a:ext>
            </a:extLst>
          </p:cNvPr>
          <p:cNvSpPr txBox="1"/>
          <p:nvPr/>
        </p:nvSpPr>
        <p:spPr>
          <a:xfrm>
            <a:off x="3871640" y="3952468"/>
            <a:ext cx="4724400" cy="1384995"/>
          </a:xfrm>
          <a:prstGeom prst="rect">
            <a:avLst/>
          </a:prstGeom>
          <a:noFill/>
          <a:ln w="28575">
            <a:solidFill>
              <a:schemeClr val="tx1"/>
            </a:solidFill>
          </a:ln>
        </p:spPr>
        <p:txBody>
          <a:bodyPr wrap="square" rtlCol="0" anchor="ctr">
            <a:spAutoFit/>
          </a:bodyPr>
          <a:lstStyle/>
          <a:p>
            <a:pPr algn="ctr"/>
            <a:r>
              <a:rPr lang="en-US" sz="2800" i="1" dirty="0">
                <a:latin typeface="Nunito" panose="020B0604020202020204" charset="0"/>
              </a:rPr>
              <a:t>This means that the load charts and manuals must be in the crane!</a:t>
            </a:r>
            <a:endParaRPr lang="en-US" sz="2000" dirty="0">
              <a:latin typeface="Nunito" panose="020B0604020202020204" charset="0"/>
            </a:endParaRPr>
          </a:p>
        </p:txBody>
      </p:sp>
    </p:spTree>
    <p:extLst>
      <p:ext uri="{BB962C8B-B14F-4D97-AF65-F5344CB8AC3E}">
        <p14:creationId xmlns:p14="http://schemas.microsoft.com/office/powerpoint/2010/main" val="136316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0"/>
              </a:spcBef>
            </a:pPr>
            <a:r>
              <a:rPr lang="en-US" altLang="en-US" sz="2400" dirty="0"/>
              <a:t>The provisions of subpart CC apply to dedicated pile drivers, except as specified in this section.</a:t>
            </a:r>
          </a:p>
          <a:p>
            <a:pPr>
              <a:lnSpc>
                <a:spcPct val="100000"/>
              </a:lnSpc>
              <a:spcBef>
                <a:spcPts val="0"/>
              </a:spcBef>
            </a:pPr>
            <a:r>
              <a:rPr lang="en-US" altLang="en-US" sz="2400" dirty="0"/>
              <a:t>Anti two-blocking device does not apply.</a:t>
            </a:r>
          </a:p>
          <a:p>
            <a:pPr>
              <a:lnSpc>
                <a:spcPct val="100000"/>
              </a:lnSpc>
              <a:spcBef>
                <a:spcPts val="0"/>
              </a:spcBef>
            </a:pPr>
            <a:r>
              <a:rPr lang="en-US" altLang="en-US" sz="2400" dirty="0"/>
              <a:t>Design, construction and testing requirements apply to dedicated pile drivers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sz="3300" dirty="0"/>
              <a:t>Dedicated Pile Drivers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967153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2119160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marL="0" indent="0">
              <a:lnSpc>
                <a:spcPct val="100000"/>
              </a:lnSpc>
              <a:spcBef>
                <a:spcPts val="0"/>
              </a:spcBef>
              <a:buNone/>
            </a:pPr>
            <a:endParaRPr lang="en-US" altLang="en-US" sz="2400" dirty="0"/>
          </a:p>
          <a:p>
            <a:pPr>
              <a:lnSpc>
                <a:spcPct val="100000"/>
              </a:lnSpc>
              <a:spcBef>
                <a:spcPts val="1200"/>
              </a:spcBef>
            </a:pPr>
            <a:r>
              <a:rPr lang="en-US" altLang="en-US" sz="2400" dirty="0"/>
              <a:t>Determine load weight</a:t>
            </a:r>
          </a:p>
          <a:p>
            <a:pPr>
              <a:lnSpc>
                <a:spcPct val="100000"/>
              </a:lnSpc>
              <a:spcBef>
                <a:spcPts val="1200"/>
              </a:spcBef>
            </a:pPr>
            <a:r>
              <a:rPr lang="en-US" altLang="en-US" sz="2400" dirty="0"/>
              <a:t>Determine work radius</a:t>
            </a:r>
          </a:p>
          <a:p>
            <a:pPr>
              <a:lnSpc>
                <a:spcPct val="100000"/>
              </a:lnSpc>
              <a:spcBef>
                <a:spcPts val="1200"/>
              </a:spcBef>
            </a:pPr>
            <a:r>
              <a:rPr lang="en-US" altLang="en-US" sz="2400" dirty="0"/>
              <a:t>Determine boom angle</a:t>
            </a:r>
          </a:p>
          <a:p>
            <a:pPr>
              <a:lnSpc>
                <a:spcPct val="100000"/>
              </a:lnSpc>
              <a:spcBef>
                <a:spcPts val="1200"/>
              </a:spcBef>
            </a:pPr>
            <a:r>
              <a:rPr lang="en-US" altLang="en-US" sz="2400" dirty="0"/>
              <a:t>Determine  boom length</a:t>
            </a:r>
          </a:p>
          <a:p>
            <a:pPr>
              <a:lnSpc>
                <a:spcPct val="100000"/>
              </a:lnSpc>
              <a:spcBef>
                <a:spcPts val="1200"/>
              </a:spcBef>
            </a:pPr>
            <a:r>
              <a:rPr lang="en-US" altLang="en-US" sz="2400" dirty="0"/>
              <a:t>Determine crane capacity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Safe Load Planning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37061481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a:lnSpc>
                <a:spcPct val="100000"/>
              </a:lnSpc>
              <a:spcBef>
                <a:spcPts val="0"/>
              </a:spcBef>
            </a:pPr>
            <a:endParaRPr lang="en-US" altLang="en-US" sz="2400" dirty="0"/>
          </a:p>
          <a:p>
            <a:pPr>
              <a:lnSpc>
                <a:spcPct val="100000"/>
              </a:lnSpc>
              <a:spcBef>
                <a:spcPts val="0"/>
              </a:spcBef>
            </a:pPr>
            <a:r>
              <a:rPr lang="en-US" altLang="en-US" sz="2400" dirty="0"/>
              <a:t>The operator shall verify that the load is within the rated capacity of the equipment by at least one of the following methods:</a:t>
            </a:r>
          </a:p>
          <a:p>
            <a:pPr lvl="2">
              <a:lnSpc>
                <a:spcPct val="100000"/>
              </a:lnSpc>
              <a:spcBef>
                <a:spcPts val="0"/>
              </a:spcBef>
            </a:pPr>
            <a:r>
              <a:rPr lang="en-US" altLang="en-US" sz="2400" dirty="0"/>
              <a:t>The weight of the load shall be determined from a reliable source, by a reliable calculation method, or by other equally reliable means, or</a:t>
            </a:r>
          </a:p>
          <a:p>
            <a:pPr lvl="2">
              <a:lnSpc>
                <a:spcPct val="100000"/>
              </a:lnSpc>
              <a:spcBef>
                <a:spcPts val="0"/>
              </a:spcBef>
            </a:pPr>
            <a:r>
              <a:rPr lang="en-US" altLang="en-US" sz="2400" dirty="0"/>
              <a:t>The operator can begin hoisting the load to determine, using an electronic load weighing device. If it exceeds 75 percent of the maximum rated capacity at the longest radius that will be used during the lift operation, the operator must STOP until load weight is determined.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1926.1417(o)(3) Load weight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spTree>
    <p:extLst>
      <p:ext uri="{BB962C8B-B14F-4D97-AF65-F5344CB8AC3E}">
        <p14:creationId xmlns:p14="http://schemas.microsoft.com/office/powerpoint/2010/main" val="595190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4482893" cy="4161634"/>
          </a:xfrm>
        </p:spPr>
        <p:txBody>
          <a:bodyPr>
            <a:normAutofit/>
          </a:bodyPr>
          <a:lstStyle/>
          <a:p>
            <a:r>
              <a:rPr lang="en-US" altLang="en-US" sz="2400" dirty="0"/>
              <a:t>Operator responsible for weight before picking load</a:t>
            </a:r>
          </a:p>
          <a:p>
            <a:r>
              <a:rPr lang="en-US" altLang="en-US" sz="2400" dirty="0"/>
              <a:t>Management responsible for providing information (weight)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Verifying Load Weight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6" name="Picture 1028" descr="prelift_mtg">
            <a:extLst>
              <a:ext uri="{FF2B5EF4-FFF2-40B4-BE49-F238E27FC236}">
                <a16:creationId xmlns:a16="http://schemas.microsoft.com/office/drawing/2014/main" id="{E178BBF1-8534-4FA4-B63E-DF97BA3D22E3}"/>
              </a:ext>
            </a:extLst>
          </p:cNvPr>
          <p:cNvPicPr>
            <a:picLocks noChangeAspect="1" noChangeArrowheads="1"/>
          </p:cNvPicPr>
          <p:nvPr/>
        </p:nvPicPr>
        <p:blipFill>
          <a:blip r:embed="rId3"/>
          <a:srcRect/>
          <a:stretch>
            <a:fillRect/>
          </a:stretch>
        </p:blipFill>
        <p:spPr bwMode="auto">
          <a:xfrm>
            <a:off x="5454317" y="3016307"/>
            <a:ext cx="3103116" cy="3010023"/>
          </a:xfrm>
          <a:prstGeom prst="rect">
            <a:avLst/>
          </a:prstGeom>
          <a:noFill/>
          <a:ln w="15875">
            <a:solidFill>
              <a:schemeClr val="tx1"/>
            </a:solidFill>
            <a:miter lim="800000"/>
            <a:headEnd/>
            <a:tailEnd/>
          </a:ln>
        </p:spPr>
      </p:pic>
      <p:pic>
        <p:nvPicPr>
          <p:cNvPr id="8" name="Picture 1029" descr="5_4">
            <a:extLst>
              <a:ext uri="{FF2B5EF4-FFF2-40B4-BE49-F238E27FC236}">
                <a16:creationId xmlns:a16="http://schemas.microsoft.com/office/drawing/2014/main" id="{DBDB76D7-55E0-491D-9149-DDA437B77AAA}"/>
              </a:ext>
            </a:extLst>
          </p:cNvPr>
          <p:cNvPicPr>
            <a:picLocks noChangeAspect="1" noChangeArrowheads="1"/>
          </p:cNvPicPr>
          <p:nvPr/>
        </p:nvPicPr>
        <p:blipFill>
          <a:blip r:embed="rId4"/>
          <a:srcRect/>
          <a:stretch>
            <a:fillRect/>
          </a:stretch>
        </p:blipFill>
        <p:spPr bwMode="auto">
          <a:xfrm>
            <a:off x="8765409" y="2120156"/>
            <a:ext cx="2769028" cy="3906174"/>
          </a:xfrm>
          <a:prstGeom prst="rect">
            <a:avLst/>
          </a:prstGeom>
          <a:noFill/>
          <a:ln w="15875">
            <a:solidFill>
              <a:schemeClr val="tx1"/>
            </a:solidFill>
            <a:miter lim="800000"/>
            <a:headEnd/>
            <a:tailEnd/>
          </a:ln>
        </p:spPr>
      </p:pic>
    </p:spTree>
    <p:extLst>
      <p:ext uri="{BB962C8B-B14F-4D97-AF65-F5344CB8AC3E}">
        <p14:creationId xmlns:p14="http://schemas.microsoft.com/office/powerpoint/2010/main" val="280331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22" presetClass="exit" presetSubtype="1" fill="hold" nodeType="withEffect">
                                  <p:stCondLst>
                                    <p:cond delay="0"/>
                                  </p:stCondLst>
                                  <p:childTnLst>
                                    <p:animEffect transition="out" filter="wipe(up)">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Lifting Capacity vs. Radius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9" name="Picture 8">
            <a:extLst>
              <a:ext uri="{FF2B5EF4-FFF2-40B4-BE49-F238E27FC236}">
                <a16:creationId xmlns:a16="http://schemas.microsoft.com/office/drawing/2014/main" id="{BF453D59-D3F8-4F1D-A280-873CE6704BC8}"/>
              </a:ext>
            </a:extLst>
          </p:cNvPr>
          <p:cNvPicPr>
            <a:picLocks noChangeAspect="1"/>
          </p:cNvPicPr>
          <p:nvPr/>
        </p:nvPicPr>
        <p:blipFill>
          <a:blip r:embed="rId3"/>
          <a:stretch>
            <a:fillRect/>
          </a:stretch>
        </p:blipFill>
        <p:spPr>
          <a:xfrm>
            <a:off x="600217" y="1520394"/>
            <a:ext cx="6297765" cy="3406517"/>
          </a:xfrm>
          <a:prstGeom prst="rect">
            <a:avLst/>
          </a:prstGeom>
        </p:spPr>
      </p:pic>
      <p:pic>
        <p:nvPicPr>
          <p:cNvPr id="10" name="Picture 9">
            <a:extLst>
              <a:ext uri="{FF2B5EF4-FFF2-40B4-BE49-F238E27FC236}">
                <a16:creationId xmlns:a16="http://schemas.microsoft.com/office/drawing/2014/main" id="{3BD55A63-26C1-442E-8CC2-11AED370C6FA}"/>
              </a:ext>
            </a:extLst>
          </p:cNvPr>
          <p:cNvPicPr>
            <a:picLocks noChangeAspect="1"/>
          </p:cNvPicPr>
          <p:nvPr/>
        </p:nvPicPr>
        <p:blipFill rotWithShape="1">
          <a:blip r:embed="rId4"/>
          <a:srcRect t="12402"/>
          <a:stretch/>
        </p:blipFill>
        <p:spPr>
          <a:xfrm>
            <a:off x="7538237" y="1520394"/>
            <a:ext cx="4053546" cy="4692698"/>
          </a:xfrm>
          <a:prstGeom prst="rect">
            <a:avLst/>
          </a:prstGeom>
        </p:spPr>
      </p:pic>
      <p:sp>
        <p:nvSpPr>
          <p:cNvPr id="6" name="TextBox 5">
            <a:extLst>
              <a:ext uri="{FF2B5EF4-FFF2-40B4-BE49-F238E27FC236}">
                <a16:creationId xmlns:a16="http://schemas.microsoft.com/office/drawing/2014/main" id="{2DFF75F8-CA12-48B9-84F5-CD83A626F19A}"/>
              </a:ext>
            </a:extLst>
          </p:cNvPr>
          <p:cNvSpPr txBox="1"/>
          <p:nvPr/>
        </p:nvSpPr>
        <p:spPr>
          <a:xfrm>
            <a:off x="646102" y="5057683"/>
            <a:ext cx="6669097" cy="1200329"/>
          </a:xfrm>
          <a:prstGeom prst="rect">
            <a:avLst/>
          </a:prstGeom>
          <a:noFill/>
        </p:spPr>
        <p:txBody>
          <a:bodyPr wrap="square" rtlCol="0">
            <a:spAutoFit/>
          </a:bodyPr>
          <a:lstStyle/>
          <a:p>
            <a:r>
              <a:rPr lang="en-US" sz="2400" dirty="0">
                <a:latin typeface="Nunito" panose="00000500000000000000" pitchFamily="2" charset="0"/>
              </a:rPr>
              <a:t>Lift Diagrams and Load Charts are necessary to determine how much load weight the crane can handle at a specific radius and boom angle.</a:t>
            </a:r>
          </a:p>
        </p:txBody>
      </p:sp>
    </p:spTree>
    <p:extLst>
      <p:ext uri="{BB962C8B-B14F-4D97-AF65-F5344CB8AC3E}">
        <p14:creationId xmlns:p14="http://schemas.microsoft.com/office/powerpoint/2010/main" val="1703812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507957"/>
            <a:ext cx="7007435" cy="4684295"/>
          </a:xfrm>
        </p:spPr>
        <p:txBody>
          <a:bodyPr>
            <a:normAutofit lnSpcReduction="10000"/>
          </a:bodyPr>
          <a:lstStyle/>
          <a:p>
            <a:pPr>
              <a:lnSpc>
                <a:spcPct val="110000"/>
              </a:lnSpc>
            </a:pPr>
            <a:r>
              <a:rPr lang="en-US" altLang="en-US" sz="2400" dirty="0"/>
              <a:t>The operator must be able to show the he/she can properly plan for and execute a critical lift:</a:t>
            </a:r>
          </a:p>
          <a:p>
            <a:pPr>
              <a:lnSpc>
                <a:spcPct val="110000"/>
              </a:lnSpc>
            </a:pPr>
            <a:r>
              <a:rPr lang="en-US" altLang="en-US" sz="2400" dirty="0"/>
              <a:t>The load exceeds 85% of the capacity.</a:t>
            </a:r>
          </a:p>
          <a:p>
            <a:pPr>
              <a:lnSpc>
                <a:spcPct val="110000"/>
              </a:lnSpc>
            </a:pPr>
            <a:r>
              <a:rPr lang="en-US" altLang="en-US" sz="2400" dirty="0"/>
              <a:t>Complications as a result of load configuration, clearance, danger to personnel power transmission equipment, or critical service process equipment.</a:t>
            </a:r>
          </a:p>
          <a:p>
            <a:pPr>
              <a:lnSpc>
                <a:spcPct val="110000"/>
              </a:lnSpc>
            </a:pPr>
            <a:r>
              <a:rPr lang="en-US" altLang="en-US" sz="2400" dirty="0"/>
              <a:t>The weight of the load is 25 tons or greater and exceeds 50’ in length, height, and width.  </a:t>
            </a:r>
          </a:p>
          <a:p>
            <a:pPr>
              <a:lnSpc>
                <a:spcPct val="110000"/>
              </a:lnSpc>
            </a:pPr>
            <a:r>
              <a:rPr lang="en-US" altLang="en-US" sz="2400" dirty="0"/>
              <a:t>Lifts involve more than one crane to handle the load.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Critical Lifts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7" name="Picture 2">
            <a:extLst>
              <a:ext uri="{FF2B5EF4-FFF2-40B4-BE49-F238E27FC236}">
                <a16:creationId xmlns:a16="http://schemas.microsoft.com/office/drawing/2014/main" id="{6E58FF0C-B8BA-4CC1-8BDF-9C9AF3AE13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86274" y="1470372"/>
            <a:ext cx="2900656" cy="2325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a:extLst>
              <a:ext uri="{FF2B5EF4-FFF2-40B4-BE49-F238E27FC236}">
                <a16:creationId xmlns:a16="http://schemas.microsoft.com/office/drawing/2014/main" id="{8646DD96-2CDC-4C3F-BC92-A948AC47DB8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86275" y="3973632"/>
            <a:ext cx="2900656" cy="211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571255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507957"/>
            <a:ext cx="5290931" cy="4684295"/>
          </a:xfrm>
        </p:spPr>
        <p:txBody>
          <a:bodyPr>
            <a:normAutofit/>
          </a:bodyPr>
          <a:lstStyle/>
          <a:p>
            <a:pPr>
              <a:lnSpc>
                <a:spcPct val="110000"/>
              </a:lnSpc>
            </a:pPr>
            <a:r>
              <a:rPr lang="en-US" altLang="en-US" sz="2400" dirty="0"/>
              <a:t>Precautions For Using Tag Lines</a:t>
            </a:r>
          </a:p>
          <a:p>
            <a:pPr lvl="2">
              <a:lnSpc>
                <a:spcPct val="110000"/>
              </a:lnSpc>
            </a:pPr>
            <a:r>
              <a:rPr lang="en-US" altLang="en-US" sz="2400" dirty="0"/>
              <a:t>Provide proper training</a:t>
            </a:r>
          </a:p>
          <a:p>
            <a:pPr lvl="2">
              <a:lnSpc>
                <a:spcPct val="110000"/>
              </a:lnSpc>
            </a:pPr>
            <a:r>
              <a:rPr lang="en-US" altLang="en-US" sz="2400" dirty="0"/>
              <a:t>Never wrap around body or hand</a:t>
            </a:r>
          </a:p>
          <a:p>
            <a:pPr lvl="2">
              <a:lnSpc>
                <a:spcPct val="110000"/>
              </a:lnSpc>
            </a:pPr>
            <a:r>
              <a:rPr lang="en-US" altLang="en-US" sz="2400" dirty="0"/>
              <a:t>Never drag across site unattended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Tag Lines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Management</a:t>
            </a:r>
          </a:p>
        </p:txBody>
      </p:sp>
      <p:pic>
        <p:nvPicPr>
          <p:cNvPr id="8" name="Picture 6" descr="taglines">
            <a:extLst>
              <a:ext uri="{FF2B5EF4-FFF2-40B4-BE49-F238E27FC236}">
                <a16:creationId xmlns:a16="http://schemas.microsoft.com/office/drawing/2014/main" id="{458858B0-D436-483A-9316-94398566A026}"/>
              </a:ext>
            </a:extLst>
          </p:cNvPr>
          <p:cNvPicPr>
            <a:picLocks noChangeAspect="1" noChangeArrowheads="1"/>
          </p:cNvPicPr>
          <p:nvPr/>
        </p:nvPicPr>
        <p:blipFill>
          <a:blip r:embed="rId3"/>
          <a:srcRect/>
          <a:stretch>
            <a:fillRect/>
          </a:stretch>
        </p:blipFill>
        <p:spPr bwMode="auto">
          <a:xfrm>
            <a:off x="6399361" y="1507957"/>
            <a:ext cx="4987570" cy="4167695"/>
          </a:xfrm>
          <a:prstGeom prst="rect">
            <a:avLst/>
          </a:prstGeom>
          <a:noFill/>
          <a:ln w="15875">
            <a:solidFill>
              <a:srgbClr val="808080"/>
            </a:solidFill>
            <a:miter lim="800000"/>
            <a:headEnd/>
            <a:tailEnd/>
          </a:ln>
        </p:spPr>
      </p:pic>
    </p:spTree>
    <p:extLst>
      <p:ext uri="{BB962C8B-B14F-4D97-AF65-F5344CB8AC3E}">
        <p14:creationId xmlns:p14="http://schemas.microsoft.com/office/powerpoint/2010/main" val="16037291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3ED740FA-BAA0-4FDA-A636-9B805792F5A4}">
  <ds:schemaRefs>
    <ds:schemaRef ds:uri="http://schemas.microsoft.com/sharepoint/v3/contenttype/forms"/>
  </ds:schemaRefs>
</ds:datastoreItem>
</file>

<file path=customXml/itemProps2.xml><?xml version="1.0" encoding="utf-8"?>
<ds:datastoreItem xmlns:ds="http://schemas.openxmlformats.org/officeDocument/2006/customXml" ds:itemID="{7116A3AE-DBFF-4428-82F7-777A631303BA}"/>
</file>

<file path=customXml/itemProps3.xml><?xml version="1.0" encoding="utf-8"?>
<ds:datastoreItem xmlns:ds="http://schemas.openxmlformats.org/officeDocument/2006/customXml" ds:itemID="{40EB0CF1-B741-411B-9740-FB3993D18958}">
  <ds:schemaRefs>
    <ds:schemaRef ds:uri="http://schemas.microsoft.com/office/2006/metadata/properties"/>
    <ds:schemaRef ds:uri="http://schemas.microsoft.com/office/2006/documentManagement/types"/>
    <ds:schemaRef ds:uri="http://purl.org/dc/terms/"/>
    <ds:schemaRef ds:uri="http://purl.org/dc/elements/1.1/"/>
    <ds:schemaRef ds:uri="http://purl.org/dc/dcmitype/"/>
    <ds:schemaRef ds:uri="http://schemas.microsoft.com/office/infopath/2007/PartnerControls"/>
    <ds:schemaRef ds:uri="http://schemas.openxmlformats.org/package/2006/metadata/core-properties"/>
    <ds:schemaRef ds:uri="3eb2361b-8c8e-47d5-8d05-b9366176417c"/>
    <ds:schemaRef ds:uri="246ca8ae-6e08-4796-a588-b174448290c0"/>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1163</TotalTime>
  <Words>3808</Words>
  <Application>Microsoft Office PowerPoint</Application>
  <PresentationFormat>Widescreen</PresentationFormat>
  <Paragraphs>333</Paragraphs>
  <Slides>31</Slides>
  <Notes>28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31</vt:i4>
      </vt:variant>
    </vt:vector>
  </HeadingPairs>
  <TitlesOfParts>
    <vt:vector size="38" baseType="lpstr">
      <vt:lpstr>Nunito ExtraLight</vt:lpstr>
      <vt:lpstr>Nunito</vt:lpstr>
      <vt:lpstr>Calibri</vt:lpstr>
      <vt:lpstr>Poppins</vt:lpstr>
      <vt:lpstr>Nunito Light</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141</cp:revision>
  <dcterms:created xsi:type="dcterms:W3CDTF">2019-05-30T18:50:33Z</dcterms:created>
  <dcterms:modified xsi:type="dcterms:W3CDTF">2020-02-03T16:01:07Z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