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Lst>
  <p:notesMasterIdLst>
    <p:notesMasterId r:id="rId56"/>
  </p:notesMasterIdLst>
  <p:handoutMasterIdLst>
    <p:handoutMasterId r:id="rId57"/>
  </p:handoutMasterIdLst>
  <p:sldIdLst>
    <p:sldId id="257" r:id="rId5"/>
    <p:sldId id="258" r:id="rId6"/>
    <p:sldId id="267" r:id="rId7"/>
    <p:sldId id="329" r:id="rId8"/>
    <p:sldId id="310" r:id="rId9"/>
    <p:sldId id="330" r:id="rId10"/>
    <p:sldId id="331" r:id="rId11"/>
    <p:sldId id="332" r:id="rId12"/>
    <p:sldId id="334" r:id="rId13"/>
    <p:sldId id="333" r:id="rId14"/>
    <p:sldId id="335" r:id="rId15"/>
    <p:sldId id="336" r:id="rId16"/>
    <p:sldId id="337" r:id="rId17"/>
    <p:sldId id="338" r:id="rId18"/>
    <p:sldId id="340" r:id="rId19"/>
    <p:sldId id="341" r:id="rId20"/>
    <p:sldId id="342" r:id="rId21"/>
    <p:sldId id="343" r:id="rId22"/>
    <p:sldId id="344" r:id="rId23"/>
    <p:sldId id="345" r:id="rId24"/>
    <p:sldId id="346" r:id="rId25"/>
    <p:sldId id="348" r:id="rId26"/>
    <p:sldId id="349" r:id="rId27"/>
    <p:sldId id="350" r:id="rId28"/>
    <p:sldId id="351" r:id="rId29"/>
    <p:sldId id="352" r:id="rId30"/>
    <p:sldId id="353" r:id="rId31"/>
    <p:sldId id="354" r:id="rId32"/>
    <p:sldId id="355" r:id="rId33"/>
    <p:sldId id="356" r:id="rId34"/>
    <p:sldId id="357" r:id="rId35"/>
    <p:sldId id="358" r:id="rId36"/>
    <p:sldId id="359" r:id="rId37"/>
    <p:sldId id="360" r:id="rId38"/>
    <p:sldId id="361" r:id="rId39"/>
    <p:sldId id="362" r:id="rId40"/>
    <p:sldId id="363" r:id="rId41"/>
    <p:sldId id="364" r:id="rId42"/>
    <p:sldId id="365" r:id="rId43"/>
    <p:sldId id="366" r:id="rId44"/>
    <p:sldId id="367" r:id="rId45"/>
    <p:sldId id="368" r:id="rId46"/>
    <p:sldId id="369" r:id="rId47"/>
    <p:sldId id="370" r:id="rId48"/>
    <p:sldId id="371" r:id="rId49"/>
    <p:sldId id="372" r:id="rId50"/>
    <p:sldId id="373" r:id="rId51"/>
    <p:sldId id="374" r:id="rId52"/>
    <p:sldId id="375" r:id="rId53"/>
    <p:sldId id="376" r:id="rId54"/>
    <p:sldId id="263" r:id="rId55"/>
  </p:sldIdLst>
  <p:sldSz cx="12192000" cy="6858000"/>
  <p:notesSz cx="6858000" cy="9144000"/>
  <p:embeddedFontLst>
    <p:embeddedFont>
      <p:font typeface="Calibri" panose="020F0502020204030204" pitchFamily="34" charset="0"/>
      <p:regular r:id="rId58"/>
      <p:bold r:id="rId59"/>
      <p:italic r:id="rId60"/>
      <p:boldItalic r:id="rId61"/>
    </p:embeddedFont>
    <p:embeddedFont>
      <p:font typeface="Nunito" panose="00000500000000000000" pitchFamily="2" charset="0"/>
      <p:regular r:id="rId62"/>
      <p:bold r:id="rId63"/>
      <p:italic r:id="rId64"/>
      <p:boldItalic r:id="rId65"/>
    </p:embeddedFont>
    <p:embeddedFont>
      <p:font typeface="Nunito ExtraLight" panose="00000300000000000000" pitchFamily="2" charset="0"/>
      <p:regular r:id="rId66"/>
      <p:italic r:id="rId67"/>
    </p:embeddedFont>
    <p:embeddedFont>
      <p:font typeface="Nunito Light" panose="00000400000000000000" pitchFamily="2" charset="0"/>
      <p:regular r:id="rId68"/>
      <p:italic r:id="rId69"/>
    </p:embeddedFont>
    <p:embeddedFont>
      <p:font typeface="Poppins" panose="00000500000000000000" pitchFamily="2" charset="0"/>
      <p:regular r:id="rId70"/>
      <p:bold r:id="rId71"/>
      <p:italic r:id="rId72"/>
      <p:boldItalic r:id="rId7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CE944FA-1F9A-4F63-A31F-D447F57FC174}" v="10" dt="2020-02-03T15:50:28.9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538"/>
    <p:restoredTop sz="88312" autoAdjust="0"/>
  </p:normalViewPr>
  <p:slideViewPr>
    <p:cSldViewPr snapToGrid="0" snapToObjects="1">
      <p:cViewPr varScale="1">
        <p:scale>
          <a:sx n="97" d="100"/>
          <a:sy n="97" d="100"/>
        </p:scale>
        <p:origin x="768" y="84"/>
      </p:cViewPr>
      <p:guideLst/>
    </p:cSldViewPr>
  </p:slideViewPr>
  <p:notesTextViewPr>
    <p:cViewPr>
      <p:scale>
        <a:sx n="1" d="1"/>
        <a:sy n="1" d="1"/>
      </p:scale>
      <p:origin x="0" y="0"/>
    </p:cViewPr>
  </p:notesTextViewPr>
  <p:notesViewPr>
    <p:cSldViewPr snapToGrid="0" snapToObjects="1">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font" Target="fonts/font6.fntdata"/><Relationship Id="rId68" Type="http://schemas.openxmlformats.org/officeDocument/2006/relationships/font" Target="fonts/font11.fntdata"/><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font" Target="fonts/font14.fntdata"/><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font" Target="fonts/font1.fntdata"/><Relationship Id="rId66" Type="http://schemas.openxmlformats.org/officeDocument/2006/relationships/font" Target="fonts/font9.fntdata"/><Relationship Id="rId74" Type="http://schemas.openxmlformats.org/officeDocument/2006/relationships/presProps" Target="presProps.xml"/><Relationship Id="rId79" Type="http://schemas.microsoft.com/office/2015/10/relationships/revisionInfo" Target="revisionInfo.xml"/><Relationship Id="rId5" Type="http://schemas.openxmlformats.org/officeDocument/2006/relationships/slide" Target="slides/slide1.xml"/><Relationship Id="rId61" Type="http://schemas.openxmlformats.org/officeDocument/2006/relationships/font" Target="fonts/font4.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font" Target="fonts/font3.fntdata"/><Relationship Id="rId65" Type="http://schemas.openxmlformats.org/officeDocument/2006/relationships/font" Target="fonts/font8.fntdata"/><Relationship Id="rId73" Type="http://schemas.openxmlformats.org/officeDocument/2006/relationships/font" Target="fonts/font16.fntdata"/><Relationship Id="rId78"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64" Type="http://schemas.openxmlformats.org/officeDocument/2006/relationships/font" Target="fonts/font7.fntdata"/><Relationship Id="rId69" Type="http://schemas.openxmlformats.org/officeDocument/2006/relationships/font" Target="fonts/font12.fntdata"/><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font" Target="fonts/font15.fntdata"/><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font" Target="fonts/font2.fntdata"/><Relationship Id="rId67" Type="http://schemas.openxmlformats.org/officeDocument/2006/relationships/font" Target="fonts/font10.fntdata"/><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font" Target="fonts/font5.fntdata"/><Relationship Id="rId70" Type="http://schemas.openxmlformats.org/officeDocument/2006/relationships/font" Target="fonts/font13.fntdata"/><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0CE944FA-1F9A-4F63-A31F-D447F57FC174}"/>
    <pc:docChg chg="custSel delSld modSld">
      <pc:chgData name="Nazia Shah" userId="834fe6aa-7260-4947-9af5-9af74eff913c" providerId="ADAL" clId="{0CE944FA-1F9A-4F63-A31F-D447F57FC174}" dt="2020-02-05T19:59:18.658" v="27" actId="2696"/>
      <pc:docMkLst>
        <pc:docMk/>
      </pc:docMkLst>
      <pc:sldChg chg="modSp">
        <pc:chgData name="Nazia Shah" userId="834fe6aa-7260-4947-9af5-9af74eff913c" providerId="ADAL" clId="{0CE944FA-1F9A-4F63-A31F-D447F57FC174}" dt="2020-02-03T15:50:28.996" v="20" actId="207"/>
        <pc:sldMkLst>
          <pc:docMk/>
          <pc:sldMk cId="2949312402" sldId="257"/>
        </pc:sldMkLst>
        <pc:spChg chg="mod">
          <ac:chgData name="Nazia Shah" userId="834fe6aa-7260-4947-9af5-9af74eff913c" providerId="ADAL" clId="{0CE944FA-1F9A-4F63-A31F-D447F57FC174}" dt="2020-02-03T15:50:28.996" v="20" actId="207"/>
          <ac:spMkLst>
            <pc:docMk/>
            <pc:sldMk cId="2949312402" sldId="257"/>
            <ac:spMk id="5" creationId="{BD2F0370-A462-EA47-A926-2777BBA4F2A5}"/>
          </ac:spMkLst>
        </pc:spChg>
      </pc:sldChg>
      <pc:sldChg chg="modSp">
        <pc:chgData name="Nazia Shah" userId="834fe6aa-7260-4947-9af5-9af74eff913c" providerId="ADAL" clId="{0CE944FA-1F9A-4F63-A31F-D447F57FC174}" dt="2020-02-05T19:59:05.426" v="26" actId="20577"/>
        <pc:sldMkLst>
          <pc:docMk/>
          <pc:sldMk cId="3074665419" sldId="333"/>
        </pc:sldMkLst>
        <pc:spChg chg="mod">
          <ac:chgData name="Nazia Shah" userId="834fe6aa-7260-4947-9af5-9af74eff913c" providerId="ADAL" clId="{0CE944FA-1F9A-4F63-A31F-D447F57FC174}" dt="2020-02-05T19:59:05.426" v="26" actId="20577"/>
          <ac:spMkLst>
            <pc:docMk/>
            <pc:sldMk cId="3074665419" sldId="333"/>
            <ac:spMk id="2" creationId="{893BEBBD-5E97-E748-AB97-47C407B4E351}"/>
          </ac:spMkLst>
        </pc:spChg>
      </pc:sldChg>
      <pc:sldChg chg="modSp">
        <pc:chgData name="Nazia Shah" userId="834fe6aa-7260-4947-9af5-9af74eff913c" providerId="ADAL" clId="{0CE944FA-1F9A-4F63-A31F-D447F57FC174}" dt="2020-02-03T15:43:22.894" v="1" actId="27636"/>
        <pc:sldMkLst>
          <pc:docMk/>
          <pc:sldMk cId="693886856" sldId="335"/>
        </pc:sldMkLst>
        <pc:spChg chg="mod">
          <ac:chgData name="Nazia Shah" userId="834fe6aa-7260-4947-9af5-9af74eff913c" providerId="ADAL" clId="{0CE944FA-1F9A-4F63-A31F-D447F57FC174}" dt="2020-02-03T15:43:22.894" v="1" actId="27636"/>
          <ac:spMkLst>
            <pc:docMk/>
            <pc:sldMk cId="693886856" sldId="335"/>
            <ac:spMk id="3" creationId="{8689C92E-9F3A-9346-92F1-1D53CD9CBAFC}"/>
          </ac:spMkLst>
        </pc:spChg>
      </pc:sldChg>
      <pc:sldChg chg="modSp del">
        <pc:chgData name="Nazia Shah" userId="834fe6aa-7260-4947-9af5-9af74eff913c" providerId="ADAL" clId="{0CE944FA-1F9A-4F63-A31F-D447F57FC174}" dt="2020-02-05T19:59:18.658" v="27" actId="2696"/>
        <pc:sldMkLst>
          <pc:docMk/>
          <pc:sldMk cId="2868958083" sldId="339"/>
        </pc:sldMkLst>
        <pc:spChg chg="mod">
          <ac:chgData name="Nazia Shah" userId="834fe6aa-7260-4947-9af5-9af74eff913c" providerId="ADAL" clId="{0CE944FA-1F9A-4F63-A31F-D447F57FC174}" dt="2020-02-03T15:45:14.125" v="3" actId="20577"/>
          <ac:spMkLst>
            <pc:docMk/>
            <pc:sldMk cId="2868958083" sldId="339"/>
            <ac:spMk id="2" creationId="{893BEBBD-5E97-E748-AB97-47C407B4E351}"/>
          </ac:spMkLst>
        </pc:spChg>
      </pc:sldChg>
      <pc:sldChg chg="modSp">
        <pc:chgData name="Nazia Shah" userId="834fe6aa-7260-4947-9af5-9af74eff913c" providerId="ADAL" clId="{0CE944FA-1F9A-4F63-A31F-D447F57FC174}" dt="2020-02-03T15:46:07.432" v="5"/>
        <pc:sldMkLst>
          <pc:docMk/>
          <pc:sldMk cId="2071733503" sldId="341"/>
        </pc:sldMkLst>
        <pc:spChg chg="mod">
          <ac:chgData name="Nazia Shah" userId="834fe6aa-7260-4947-9af5-9af74eff913c" providerId="ADAL" clId="{0CE944FA-1F9A-4F63-A31F-D447F57FC174}" dt="2020-02-03T15:46:07.432" v="5"/>
          <ac:spMkLst>
            <pc:docMk/>
            <pc:sldMk cId="2071733503" sldId="341"/>
            <ac:spMk id="2" creationId="{893BEBBD-5E97-E748-AB97-47C407B4E351}"/>
          </ac:spMkLst>
        </pc:spChg>
      </pc:sldChg>
      <pc:sldChg chg="del">
        <pc:chgData name="Nazia Shah" userId="834fe6aa-7260-4947-9af5-9af74eff913c" providerId="ADAL" clId="{0CE944FA-1F9A-4F63-A31F-D447F57FC174}" dt="2020-02-03T15:50:12.933" v="19" actId="2696"/>
        <pc:sldMkLst>
          <pc:docMk/>
          <pc:sldMk cId="1027163032" sldId="347"/>
        </pc:sldMkLst>
      </pc:sldChg>
      <pc:sldChg chg="modSp">
        <pc:chgData name="Nazia Shah" userId="834fe6aa-7260-4947-9af5-9af74eff913c" providerId="ADAL" clId="{0CE944FA-1F9A-4F63-A31F-D447F57FC174}" dt="2020-02-03T15:47:09.715" v="6" actId="20577"/>
        <pc:sldMkLst>
          <pc:docMk/>
          <pc:sldMk cId="996559024" sldId="354"/>
        </pc:sldMkLst>
        <pc:spChg chg="mod">
          <ac:chgData name="Nazia Shah" userId="834fe6aa-7260-4947-9af5-9af74eff913c" providerId="ADAL" clId="{0CE944FA-1F9A-4F63-A31F-D447F57FC174}" dt="2020-02-03T15:47:09.715" v="6" actId="20577"/>
          <ac:spMkLst>
            <pc:docMk/>
            <pc:sldMk cId="996559024" sldId="354"/>
            <ac:spMk id="2" creationId="{893BEBBD-5E97-E748-AB97-47C407B4E351}"/>
          </ac:spMkLst>
        </pc:spChg>
      </pc:sldChg>
      <pc:sldChg chg="modSp">
        <pc:chgData name="Nazia Shah" userId="834fe6aa-7260-4947-9af5-9af74eff913c" providerId="ADAL" clId="{0CE944FA-1F9A-4F63-A31F-D447F57FC174}" dt="2020-02-03T15:48:10.682" v="14" actId="14100"/>
        <pc:sldMkLst>
          <pc:docMk/>
          <pc:sldMk cId="238218658" sldId="356"/>
        </pc:sldMkLst>
        <pc:spChg chg="mod">
          <ac:chgData name="Nazia Shah" userId="834fe6aa-7260-4947-9af5-9af74eff913c" providerId="ADAL" clId="{0CE944FA-1F9A-4F63-A31F-D447F57FC174}" dt="2020-02-03T15:48:10.682" v="14" actId="14100"/>
          <ac:spMkLst>
            <pc:docMk/>
            <pc:sldMk cId="238218658" sldId="356"/>
            <ac:spMk id="2" creationId="{893BEBBD-5E97-E748-AB97-47C407B4E351}"/>
          </ac:spMkLst>
        </pc:spChg>
        <pc:spChg chg="mod">
          <ac:chgData name="Nazia Shah" userId="834fe6aa-7260-4947-9af5-9af74eff913c" providerId="ADAL" clId="{0CE944FA-1F9A-4F63-A31F-D447F57FC174}" dt="2020-02-03T15:47:39.548" v="7"/>
          <ac:spMkLst>
            <pc:docMk/>
            <pc:sldMk cId="238218658" sldId="356"/>
            <ac:spMk id="3" creationId="{8689C92E-9F3A-9346-92F1-1D53CD9CBAFC}"/>
          </ac:spMkLst>
        </pc:spChg>
      </pc:sldChg>
      <pc:sldChg chg="modSp">
        <pc:chgData name="Nazia Shah" userId="834fe6aa-7260-4947-9af5-9af74eff913c" providerId="ADAL" clId="{0CE944FA-1F9A-4F63-A31F-D447F57FC174}" dt="2020-02-03T15:48:44.890" v="16" actId="20577"/>
        <pc:sldMkLst>
          <pc:docMk/>
          <pc:sldMk cId="1235537492" sldId="359"/>
        </pc:sldMkLst>
        <pc:spChg chg="mod">
          <ac:chgData name="Nazia Shah" userId="834fe6aa-7260-4947-9af5-9af74eff913c" providerId="ADAL" clId="{0CE944FA-1F9A-4F63-A31F-D447F57FC174}" dt="2020-02-03T15:48:44.890" v="16" actId="20577"/>
          <ac:spMkLst>
            <pc:docMk/>
            <pc:sldMk cId="1235537492" sldId="359"/>
            <ac:spMk id="3" creationId="{8689C92E-9F3A-9346-92F1-1D53CD9CBAFC}"/>
          </ac:spMkLst>
        </pc:spChg>
      </pc:sldChg>
      <pc:sldChg chg="modSp">
        <pc:chgData name="Nazia Shah" userId="834fe6aa-7260-4947-9af5-9af74eff913c" providerId="ADAL" clId="{0CE944FA-1F9A-4F63-A31F-D447F57FC174}" dt="2020-02-03T15:49:28.694" v="18" actId="27636"/>
        <pc:sldMkLst>
          <pc:docMk/>
          <pc:sldMk cId="4053267685" sldId="362"/>
        </pc:sldMkLst>
        <pc:spChg chg="mod">
          <ac:chgData name="Nazia Shah" userId="834fe6aa-7260-4947-9af5-9af74eff913c" providerId="ADAL" clId="{0CE944FA-1F9A-4F63-A31F-D447F57FC174}" dt="2020-02-03T15:49:28.694" v="18" actId="27636"/>
          <ac:spMkLst>
            <pc:docMk/>
            <pc:sldMk cId="4053267685" sldId="362"/>
            <ac:spMk id="3" creationId="{8689C92E-9F3A-9346-92F1-1D53CD9CBAF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6F44701-7A7D-453C-B2F4-87952D897D30}" type="datetimeFigureOut">
              <a:rPr lang="en-US" smtClean="0"/>
              <a:t>2/5/2020</a:t>
            </a:fld>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803A15-840C-4864-929A-F06A73EFEF9E}" type="datetimeFigureOut">
              <a:rPr lang="en-US" smtClean="0"/>
              <a:t>2/5/2020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AA386B-B6B5-42CE-ACEC-E6B690E940F8}" type="slidenum">
              <a:rPr lang="en-US" smtClean="0"/>
              <a:t>‹#›</a:t>
            </a:fld>
            <a:endParaRPr lang="en-US"/>
          </a:p>
        </p:txBody>
      </p:sp>
    </p:spTree>
    <p:extLst>
      <p:ext uri="{BB962C8B-B14F-4D97-AF65-F5344CB8AC3E}">
        <p14:creationId xmlns:p14="http://schemas.microsoft.com/office/powerpoint/2010/main" val="24280821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218" lvl="1" indent="-174218" defTabSz="929165">
              <a:buFont typeface="Arial" panose="020B0604020202020204" pitchFamily="34" charset="0"/>
              <a:buChar char="•"/>
              <a:defRPr/>
            </a:pPr>
            <a:r>
              <a:rPr lang="en-US" dirty="0"/>
              <a:t>Recognize other hazards such as swing radius, friction equipment,</a:t>
            </a:r>
            <a:r>
              <a:rPr lang="en-US" baseline="0" dirty="0"/>
              <a:t> unintended equipment movement.</a:t>
            </a:r>
            <a:endParaRPr lang="en-US" dirty="0"/>
          </a:p>
          <a:p>
            <a:pPr marL="174218" lvl="1" indent="-174218" defTabSz="929165">
              <a:buFont typeface="Arial" panose="020B0604020202020204" pitchFamily="34" charset="0"/>
              <a:buChar char="•"/>
            </a:pPr>
            <a:r>
              <a:rPr lang="en-US" dirty="0"/>
              <a:t>Competent persons and qualified persons must be trained in their respective roles</a:t>
            </a:r>
          </a:p>
          <a:p>
            <a:pPr marL="174218" lvl="1" indent="-174218" defTabSz="929165">
              <a:buFont typeface="Arial" panose="020B0604020202020204" pitchFamily="34" charset="0"/>
              <a:buChar char="•"/>
            </a:pPr>
            <a:r>
              <a:rPr lang="en-US" dirty="0"/>
              <a:t>Refresher training as warranted</a:t>
            </a:r>
          </a:p>
          <a:p>
            <a:pPr marL="174218" lvl="1" indent="-174218" defTabSz="929165">
              <a:buFont typeface="Arial" panose="020B0604020202020204" pitchFamily="34" charset="0"/>
              <a:buChar char="•"/>
            </a:pPr>
            <a:r>
              <a:rPr lang="en-US" dirty="0"/>
              <a:t>Whenever</a:t>
            </a:r>
            <a:r>
              <a:rPr lang="en-US" baseline="0" dirty="0"/>
              <a:t> required under this subpart, employer must provide training at no cost to employee.</a:t>
            </a:r>
            <a:endParaRPr lang="en-US" alt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3</a:t>
            </a:fld>
            <a:endParaRPr lang="en-US"/>
          </a:p>
        </p:txBody>
      </p:sp>
    </p:spTree>
    <p:extLst>
      <p:ext uri="{BB962C8B-B14F-4D97-AF65-F5344CB8AC3E}">
        <p14:creationId xmlns:p14="http://schemas.microsoft.com/office/powerpoint/2010/main" val="8797499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8033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37621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41907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the most significant change is that paragraph (d)(1)(ii)(B) replaces the references to certification by “type and capacity” that appeared in previous sub-paragraph (b)(1)(ii)(B) with “type, or type and capacity,” as recommended by ACCSH . The “type, or type and capacity” language has been included in the final rule to make clear that while all certifying bodies must certify by type of crane for their certifications to meet OSHA’s requirements, testing organizations may also choose to specify for their certifications different levels of rated lifting capacity of cranes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8321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December 2, 2019 - OSHA Issues Temporary Enforcement Policy for Crane Operator Certifications Issued by Crane Institute Certification (CIC)</a:t>
            </a:r>
          </a:p>
          <a:p>
            <a:endParaRPr lang="en-US" dirty="0"/>
          </a:p>
          <a:p>
            <a:r>
              <a:rPr lang="en-US" dirty="0"/>
              <a:t>OSHA requires crane operators engaged in construction activity to be certified by an entity accredited by a nationally recognized accrediting agency. CIC no longer holds such accreditation. To avoid industry confusion and potential disruptions of construction projects, OSHA has issued an enforcement policy for crane operator certifications issued by CIC. </a:t>
            </a:r>
          </a:p>
          <a:p>
            <a:endParaRPr lang="en-US" dirty="0"/>
          </a:p>
          <a:p>
            <a:r>
              <a:rPr lang="en-US" dirty="0"/>
              <a:t>The policy explains that, although CIC-issued certifications are not compliant with OSHA’s operator certification requirement, OSHA does not intend to cite employers for operating equipment that violates that requirement if their operators, in good faith, obtained CIC-issued certifications prior to December 2, 2019, with the belief the certifications met the standard’s requirements. Until further notice, OSHA will not accept CIC certifications – including re-certifications – issued on or after December 2, 2019. </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095247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36056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record amply demonstrates the sufficiency of the accreditation process that must be passed for a testing organization to become accredited. That process is designed to ensure that accredited testing organizations use a sufficiently reliable process for certifying operators. The record also shows that such a mechanism is an effective one for determining operator competence.</a:t>
            </a:r>
          </a:p>
          <a:p>
            <a:r>
              <a:rPr lang="en-US" dirty="0"/>
              <a:t>Recertification establishes a standardized,</a:t>
            </a:r>
          </a:p>
          <a:p>
            <a:r>
              <a:rPr lang="en-US" dirty="0"/>
              <a:t>baseline knowledge of equipment operation for operators and indicates to an employer</a:t>
            </a:r>
          </a:p>
          <a:p>
            <a:r>
              <a:rPr lang="en-US" dirty="0"/>
              <a:t>that a certified operator has at least a certain knowledge of how to operate a crane.</a:t>
            </a:r>
          </a:p>
          <a:p>
            <a:r>
              <a:rPr lang="en-US" dirty="0"/>
              <a:t>Recertification helps to ensure that an operator does not lose this baseline knowledge over time. It also helps to ensure continuing education for certified operators so they are aware of any regulatory changes that impact their work. The agency believes there are some employers that would find it difficult to make sure their operators are up to date on changes to equipment and updates to regulations that affect their operation unless they had the ability to have their operators recertified. Therefore, OSHA is retaining the requirement for recertification as proposed.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9863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state or local government issues operator licenses for equipment covered under subpart CC, and that government licensing program meets the requirements specified in the standard, then employers must ensure that equipment operators are properly licensed when working in the state or local jurisdiction, even if the operator is also certified by a nationally accredited certification organization. However, the state or local license would satisfy OSHA’s certification requirement: OSHA will not require an operator who obtains such a state or local license to also obtain a separate certification from a nationally accredited certification organization or an employer-audited program.</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885569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03633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59444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indent="0" defTabSz="929165">
              <a:buFont typeface="Arial" panose="020B0604020202020204" pitchFamily="34" charset="0"/>
              <a:buNone/>
              <a:defRPr/>
            </a:pPr>
            <a:endParaRPr lang="en-US" alt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4</a:t>
            </a:fld>
            <a:endParaRPr lang="en-US"/>
          </a:p>
        </p:txBody>
      </p:sp>
    </p:spTree>
    <p:extLst>
      <p:ext uri="{BB962C8B-B14F-4D97-AF65-F5344CB8AC3E}">
        <p14:creationId xmlns:p14="http://schemas.microsoft.com/office/powerpoint/2010/main" val="35206813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standard </a:t>
            </a:r>
            <a:r>
              <a:rPr lang="en-US" dirty="0" err="1"/>
              <a:t>allowes</a:t>
            </a:r>
            <a:r>
              <a:rPr lang="en-US" dirty="0"/>
              <a:t> operators to be certified in a language other than English, provided that the operator understands that language. The last sentence of paragraph (h)(2) has been reworded to clarify that an operator is permitted to operate equipment only when he or she is furnished materials that are necessary for safe operation of the equipment and required by subpart CC, such as operations manuals and load charts, in the language of the operator’s certification. </a:t>
            </a:r>
          </a:p>
          <a:p>
            <a:r>
              <a:rPr lang="en-US" dirty="0"/>
              <a:t>Paragraph (h) continues to allow “tests” in languages understood by the operator. In revised paragraph (h), “tests” encompasses both the certification test and the employer’s evaluation of the operator. Either or both may be in any language understood by the operator. The language of the operator’s manual or other furnished materials required by the standard would only need to match the language of the certification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05914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87219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employee who is an experienced operator may need far less training than a less experienced employee. Employers must determine what level of practical and formal training an operator-in-training would need under paragraph (b) to ensure that they develop the skills, knowledge and ability to recognize and avoid risks necessary for safe crane operation in a variety of conditions. Ultimately, the training methods chosen by the employer must be effective and responsive to each operator’s training needs.</a:t>
            </a:r>
          </a:p>
          <a:p>
            <a:endParaRPr lang="en-US" dirty="0"/>
          </a:p>
          <a:p>
            <a:r>
              <a:rPr lang="en-US" dirty="0"/>
              <a:t>Even after the operator-in-training is determined competent by employer evaluation, the employer’s training duty can continue when the operator operates new equipment or performs tasks that require new skills or knowledge. An individual may be a fully certified and evaluated operator with respect to one piece of equipment such that he or she is allowed to operate that equipment independently, but simultaneously be an operator-in-training (and thus subject to the operating restrictions in the standard) with respect to different equipment or tasks that require significantly different skills or knowledge to ensure safety.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0520127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34381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OSHA continues to agree with C-DAC that these lifts are too complex and potentially dangerous to be attempted by an operator candidate who may lack the basic knowledge and skills required for general crane operation. But the prior regulatory text left no way forward for even a certified</a:t>
            </a:r>
          </a:p>
          <a:p>
            <a:r>
              <a:rPr lang="en-US" dirty="0"/>
              <a:t>operator to gain the experience necessary to perform those functions safely, and did not leave room for an employer to have an operator evaluated on these tasks in accordance with revised § 1926.1427(f). This language change therefore </a:t>
            </a:r>
            <a:r>
              <a:rPr lang="en-US" dirty="0" err="1"/>
              <a:t>respe</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289687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Paragraph (b)(4)(</a:t>
            </a:r>
            <a:r>
              <a:rPr lang="en-US" dirty="0" err="1"/>
              <a:t>i</a:t>
            </a:r>
            <a:r>
              <a:rPr lang="en-US" dirty="0"/>
              <a:t>)(B) requires that the trainer must “have the knowledge, training, and experience necessary to direct the operator-in-training on the equipment in use.” This requirement is the same as the proposal but is different from the requirements of paragraph § 1926.1427(f)(3) of the 2010 crane standard, which required that a trainer either be a certified operator or have passed the written part of a certification test, and have familiarity with the equipment’s controls. This revision recognizes that some uncertified trainers may have the knowledge and experience to be competent to teach or monitor the equipment operations of an operator-in-training.</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888346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 the final rule, even after the basic crane knowledge and operating skills of operators have been confirmed through certification testing, employers must still determine through evaluation if operator training already provided is sufficient or if more is necessary, based on the complexity of equipment that will be used and activity that will be performed. Thus, requiring an individual to pass a written certification exam appears to be likewise insufficient as the sole criterion for confirming a trainer’s ability to monitor and train an operator-in-training.</a:t>
            </a:r>
          </a:p>
          <a:p>
            <a:r>
              <a:rPr lang="en-US" dirty="0"/>
              <a:t>Second, using certification as a required criterion for the trainer could exclude individuals from the role who have extensive operating experience and familiarity with the controls of the relevant equipment but do not possess a certification. Under the trainer requirements of the 2010 crane rule, an experienced but uncertified operator may have been required to be monitored by a less experienced but certified individual. In stark contrast, an uncertified person who has significant experience operating the particular equipment used during the training may have more insight into the function of its controls and the nuances of its operation than someone who is certified for that type of equipment but has never operated that particular equipment. Allowing only certified operators in these training roles is also inconsistent with the industry practice of pairing inexperienced operators with experienced trainers who monitor the safety and professional development of the inexperienced operator.</a:t>
            </a:r>
          </a:p>
          <a:p>
            <a:r>
              <a:rPr lang="en-US" dirty="0"/>
              <a:t>Third, passing a written certification test is not a definitive indicator of safe training practices in the industry and requiring certification of all trainers could significantly alter many previous work practices in the industry. Stakeholder feedback suggests that many different employees or agents of an employer successfully fulfill the role of a trainer but may not be certified.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49191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0692343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53074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261573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Paragraph (a) refers to the employer’s duty to assess the operator to ensure that an operator has the skills, knowledge, and ability to recognize and avert risks to operate equipment safely. The standard also includes requirements for the individual who performs the evaluation and requirements for documenting the evaluation. </a:t>
            </a:r>
          </a:p>
          <a:p>
            <a:endParaRPr lang="en-US" dirty="0"/>
          </a:p>
          <a:p>
            <a:r>
              <a:rPr lang="en-US" dirty="0"/>
              <a:t>Paragraph (a)(1) permits an employee to operate equipment as an “operator-in-training” prior to being certified and evaluated, provided that he or she is supervised and operates the equipment in accordance with the training requirements in paragraph (b). This is the only means by which an individual may operate equipment prior to being trained, certified, and evaluated as competent to do so.</a:t>
            </a:r>
            <a:endParaRPr lang="en-US" altLang="en-US" sz="1200" b="1" dirty="0"/>
          </a:p>
        </p:txBody>
      </p:sp>
      <p:sp>
        <p:nvSpPr>
          <p:cNvPr id="4" name="Slide Number Placeholder 3"/>
          <p:cNvSpPr>
            <a:spLocks noGrp="1"/>
          </p:cNvSpPr>
          <p:nvPr>
            <p:ph type="sldNum" sz="quarter" idx="5"/>
          </p:nvPr>
        </p:nvSpPr>
        <p:spPr/>
        <p:txBody>
          <a:bodyPr/>
          <a:lstStyle/>
          <a:p>
            <a:fld id="{B8AA386B-B6B5-42CE-ACEC-E6B690E940F8}" type="slidenum">
              <a:rPr lang="en-US" smtClean="0"/>
              <a:t>5</a:t>
            </a:fld>
            <a:endParaRPr lang="en-US"/>
          </a:p>
        </p:txBody>
      </p:sp>
    </p:spTree>
    <p:extLst>
      <p:ext uri="{BB962C8B-B14F-4D97-AF65-F5344CB8AC3E}">
        <p14:creationId xmlns:p14="http://schemas.microsoft.com/office/powerpoint/2010/main" val="52063330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Paragraph (f)(7) requires the employer to re-evaluate an operator whenever the employer is required to retrain the operator under § 1926.1427(b)(5). Paragraph</a:t>
            </a:r>
          </a:p>
          <a:p>
            <a:r>
              <a:rPr lang="en-US" dirty="0"/>
              <a:t>1926.1427(b)(5) requires retraining if the operator’s performance or an evaluation of the operator’s knowledge indicate that retraining is necessary. OSHA intends this requirement to ensure that when an employer becomes aware that an operator is not competent in a necessary aspect of safe crane operation, the employer provides additional training to the operator and re-evaluates the operator. Re-evaluation is needed to ensure that the operator is competent in the area of the observed deficiency.</a:t>
            </a:r>
          </a:p>
          <a:p>
            <a:r>
              <a:rPr lang="en-US" dirty="0"/>
              <a:t>As discussed in the explanation for paragraph (b)(5), triggers for retraining under paragraph (b)(5) and re-evaluation under paragraph (f)(7) might include a wide variety of feedback, such as (but not limited to) information from an on-site supervisor or safety manager, contractor, or other person that the operator was operating equipment unsafely, OSHA citations, a crane near miss, or other incidents that indicate unsafe operation of the crane.24 The re-evaluation must target the deficiency in skills, knowledge, or ability to recognize and avert risk that triggered the retraining, but need not include a re-evaluation of other previously evaluated skills, knowledge, or ability.</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9098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435186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OSHA proposed language for its similarity to language from ASME B30.5 and OSHA’s qualified person standard, and the flexibility it offers employers in choosing trainers for their crane operators. OSHA considered simply requiring a trainer to be a “qualified person,” but relying solely on the definition of qualified person as criteria for trainers presents a problem. In § 1926.1401, OSHA defines a qualified person as one “who, by possession of a recognized degree, certificate, or professional standing, or who by extensive knowledge, training and </a:t>
            </a:r>
            <a:r>
              <a:rPr lang="en-US" dirty="0" err="1"/>
              <a:t>experience,successfully</a:t>
            </a:r>
            <a:r>
              <a:rPr lang="en-US" dirty="0"/>
              <a:t> demonstrated the ability to solve/resolve problems relating to the subject matter, the work, or the project.” However, even under the previous standard OSHA did not intend for the possession of a certificate to be enough for an individual to be a trainer – the previous standard also required knowledge of the equipment’s controls. Relying on the definition of “qualified person” in the crane standard as the lone criteria for trainers would mean that anyone possessing a certificate would automatically be a “qualified person,” regardless of their knowledge of any of the controls or other aspects of the equipment to be operated.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49074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OSHA does not intend to require the additional evaluation of operators when it is not necessary, such as when there are minor differences between equipment models of the same type that do not necessitate substantially different skills, knowledge, or abilities to operate the crane safely.</a:t>
            </a:r>
          </a:p>
          <a:p>
            <a:r>
              <a:rPr lang="en-US" dirty="0"/>
              <a:t>In requiring that employers demonstrate that the different equipment does not require substantially different skills, knowledge, or ability to identify and avert risk, OSHA intends that the employer will be able to justify the basis for its determination.</a:t>
            </a:r>
          </a:p>
          <a:p>
            <a:r>
              <a:rPr lang="en-US" dirty="0"/>
              <a:t>An example of this justification could include an employer consulting an operator who has experience safely operating both pieces of equipment and could provide feedback about the differences in operation, or the employer could cite discussions with equipment manufacturers about the differences between models as justification for the basis of its determination. In response to the commenter, it is not likely that this change in capacity would require the employer to conduct an additional evaluation as long as the cranes are operated in similar configurations and other aspects of the crane (such as the computer operating systems, spatial arrangement of controls, control functions, safety devices, operational aides, mode of travel, and function of the equipment) are similar.</a:t>
            </a:r>
          </a:p>
          <a:p>
            <a:r>
              <a:rPr lang="en-US" dirty="0"/>
              <a:t>However, changes in the configuration such as the use of different attachments (e.g., wrecking ball versus a clamshell), significant changes in boom length, or the addition of counterweights are a few examples of differences that may require an additional evaluation. Similarly, design differences like the location and function of the controls (e.g., the boom hoist control is located where the line hoist control was located on the other equipment) may also require the operator to become familiarized with these changes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3848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dirty="0"/>
              <a:t>Ability to recognize, from visual and auditory observation, the items listed in § 1926.1412(d) (shift inspection).</a:t>
            </a:r>
          </a:p>
          <a:p>
            <a:pPr fontAlgn="base"/>
            <a:r>
              <a:rPr lang="en-US" dirty="0"/>
              <a:t>Operational and maneuvering skills.</a:t>
            </a:r>
          </a:p>
          <a:p>
            <a:pPr fontAlgn="base"/>
            <a:r>
              <a:rPr lang="en-US" dirty="0"/>
              <a:t>Application of load chart information.</a:t>
            </a:r>
          </a:p>
          <a:p>
            <a:pPr fontAlgn="base"/>
            <a:r>
              <a:rPr lang="en-US" dirty="0"/>
              <a:t>Application of safe shut-down and securing procedures.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6100735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89962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determination whether a new evaluation is needed turns on whether the safe operation of the new crane requires additional skills, knowledge, or ability to recognize and avert risk. For example, an employer may evaluate an operator and determine that he or she has demonstrated the ability to safely operate a large crane in a relatively complex configuration. If the employer determines that the operator has the skills, knowledge, and ability to identify and avert risk necessary to safely operate a smaller crane of the same type and operating system, in a simpler configuration with a shorter boom, then the operator would not need to be re-evaluated (assuming that the tasks are similar). Similarly, a new evaluation may not be necessary for an operator to operate a larger crane for the same task. Where the two cranes are configured similarly, and they have similar controls (including computer operating systems, spatial arrangement of controls, and control functions), safety devices, operational aides, mode of travel, and overall function, such that significant new skills, knowledge, and ability to identify and avert risk are not necessary to operate the cane safely, then a new evaluation would not be required.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11998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Evaluations are specific to the operators, equipment, and tasks, but are not dependent on location.</a:t>
            </a:r>
          </a:p>
          <a:p>
            <a:r>
              <a:rPr lang="en-US" dirty="0"/>
              <a:t>However, if assigned work at multiple locations requires an operator to have substantially different skills, knowledge, or ability to recognize and avert risk, then an employer must perform an evaluation of the operator to ensure he or she can perform the assigned work.</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61469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Paragraph (f)(4) establishes minimum criteria for the person who performs the required evaluation of an operator-in-training. The evaluation must be conducted by an individual who possesses the knowledge, training, and experience necessary to assess operators. This standard affords some flexibility to employers as they seek to ensure operator safety. An evaluator could be, for example, a current or former operator who is also trained to assess equipment operators. The key, however, much like the criteria for the person performing training and evaluation of operators under the powered industrial truck operator training standard (§ 1910.178(1)(2)(iii)), is that the evaluator possess the requisite knowledge, training, and experience for assessing an operator’s knowledge,  skill, and ability to recognize and avert risk. Such knowledge, training, and experience is not necessarily the same as the knowledge, training, and experience to perform the particular construction operations or processes oneself.</a:t>
            </a:r>
          </a:p>
          <a:p>
            <a:endParaRPr lang="en-US" dirty="0"/>
          </a:p>
          <a:p>
            <a:r>
              <a:rPr lang="en-US" dirty="0"/>
              <a:t>OSHA is not requiring that evaluators must be certified or have previous experience as an operator. While experience as an operator and certification might be</a:t>
            </a:r>
          </a:p>
          <a:p>
            <a:r>
              <a:rPr lang="en-US" dirty="0"/>
              <a:t>helpful, C-DAC did not recommend either for trainers and OSHA is not requiring it in the final rule because it does not think it is necessary to hold evaluators to a higher standard than C-DAC recommended for trainers. As stated in the NPRM, OSHA heard from stakeholders who have successfully involved a variety of personnel in the evaluation of operators, including riggers, maintenance personnel, signal personnel, tradesmen, managers, and foremen who have demonstrated the necessary experience to conduct this assessment. These personnel are typically not certified to operate cranes . Based on the record, OSHA does not wish to</a:t>
            </a:r>
          </a:p>
          <a:p>
            <a:r>
              <a:rPr lang="en-US" dirty="0"/>
              <a:t>prevent these kinds of personnel from performing effective evaluations.</a:t>
            </a:r>
          </a:p>
          <a:p>
            <a:endParaRPr lang="en-US" dirty="0"/>
          </a:p>
          <a:p>
            <a:r>
              <a:rPr lang="en-US" dirty="0"/>
              <a:t>If OSHA prohibited trainers from also serving as evaluators, employers would be bound to a process in which a formal evaluation would take place only after the completion of training. While that model is acceptable under the standard, OSHA also intends to allow employers to maintain more flexible models in which operators may be allowed to try new equipment, </a:t>
            </a:r>
            <a:r>
              <a:rPr lang="en-US" dirty="0" err="1"/>
              <a:t>configurations,or</a:t>
            </a:r>
            <a:r>
              <a:rPr lang="en-US" dirty="0"/>
              <a:t> tasks under the guidance of a trainer as the opportunities present themselves at the worksite. If the trainer also meets the requirements of an evaluator, that person would be able to determine when the trainee has demonstrated sufficient skill, knowledge, and ability for particular equipment or tasks. The trainer/evaluator could evaluate and document the trainee’s success and move on to other areas of training. This model may be particularly useful in scenarios where an operator is expected to operate many</a:t>
            </a:r>
          </a:p>
          <a:p>
            <a:r>
              <a:rPr lang="en-US" dirty="0"/>
              <a:t>different pieces of equipment for many different tasks, using different configurations or attachments, when there are significant differences that would require additional </a:t>
            </a:r>
            <a:r>
              <a:rPr lang="en-US" dirty="0" err="1"/>
              <a:t>skills,knowledge</a:t>
            </a:r>
            <a:r>
              <a:rPr lang="en-US" dirty="0"/>
              <a:t>, or ability. A trainer also serving as an evaluator would be able to evaluate the operator as the operator gains experience with those different tasks, configurations, and equipment differences; it could save significant time and effort that would otherwise be required to replicate all of those scenarios later in front of a different evaluator.</a:t>
            </a:r>
          </a:p>
          <a:p>
            <a:r>
              <a:rPr lang="en-US" dirty="0"/>
              <a:t>Finally, by allowing a trainer to also evaluate the operator in actual work settings</a:t>
            </a:r>
          </a:p>
          <a:p>
            <a:r>
              <a:rPr lang="en-US" dirty="0"/>
              <a:t>engaged in tasks that the operator will be expected to perform, the evaluations might</a:t>
            </a:r>
          </a:p>
          <a:p>
            <a:r>
              <a:rPr lang="en-US" dirty="0"/>
              <a:t>actually provide a more realistic gauge of the operator’s skills, knowledge, and ability</a:t>
            </a:r>
          </a:p>
          <a:p>
            <a:r>
              <a:rPr lang="en-US" dirty="0"/>
              <a:t>than in a more sterile evaluation setting. For all of those reasons, OSHA is not</a:t>
            </a:r>
          </a:p>
          <a:p>
            <a:r>
              <a:rPr lang="en-US" dirty="0"/>
              <a:t>prohibiting an operator’s trainer from also serving as that operator’s evaluator.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2088372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at least two methods of compliance in that scenario. First, that contractor could select a firm that offers the crane along with a qualified operator who has been certified and evaluated by that firm. In that scenario the crane firm would be operator’s employer and have the responsibility to ensure that the operator is certified and evaluated. </a:t>
            </a:r>
          </a:p>
          <a:p>
            <a:endParaRPr lang="en-US" dirty="0"/>
          </a:p>
          <a:p>
            <a:r>
              <a:rPr lang="en-US" dirty="0"/>
              <a:t>A “bare rental” company that rents cranes will be responsible for signing off on the operator’s document of evaluation. In that scenario, the crane rental company is not the employer of the operator and will not be on site or otherwise be controlling the operator. OSHA’s standard does not require that crane rental company to ensure that the operator of its crane is certified or evaluated. That would be the responsibility of the employer of the operator.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205552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sz="1200" b="1" dirty="0"/>
          </a:p>
        </p:txBody>
      </p:sp>
      <p:sp>
        <p:nvSpPr>
          <p:cNvPr id="4" name="Slide Number Placeholder 3"/>
          <p:cNvSpPr>
            <a:spLocks noGrp="1"/>
          </p:cNvSpPr>
          <p:nvPr>
            <p:ph type="sldNum" sz="quarter" idx="5"/>
          </p:nvPr>
        </p:nvSpPr>
        <p:spPr/>
        <p:txBody>
          <a:bodyPr/>
          <a:lstStyle/>
          <a:p>
            <a:fld id="{B8AA386B-B6B5-42CE-ACEC-E6B690E940F8}" type="slidenum">
              <a:rPr lang="en-US" smtClean="0"/>
              <a:t>6</a:t>
            </a:fld>
            <a:endParaRPr lang="en-US"/>
          </a:p>
        </p:txBody>
      </p:sp>
    </p:spTree>
    <p:extLst>
      <p:ext uri="{BB962C8B-B14F-4D97-AF65-F5344CB8AC3E}">
        <p14:creationId xmlns:p14="http://schemas.microsoft.com/office/powerpoint/2010/main" val="34688746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Paragraph (f)(6) requires the employer to document the evaluation of each operator and to ensure that the documentation is available at the worksite. OSHA, by requiring this documentation to be available at the worksite in the NPRM, implied that the documentation must be maintained by the employer for the duration of the operator’s employment. OSHA is adding language to this final rule that states explicitly the documentation must be maintained while the operator is employed by the employer.</a:t>
            </a:r>
          </a:p>
          <a:p>
            <a:endParaRPr lang="en-US" dirty="0"/>
          </a:p>
          <a:p>
            <a:r>
              <a:rPr lang="en-US" dirty="0"/>
              <a:t>The documentation under 1926.1427(f)(6) must include: the operator’s name, the evaluator’s name, the date of the evaluation, and the make, model, and configuration of the equipment on which the operator was evaluated. But the documentation would not need to be in any particular format.</a:t>
            </a:r>
          </a:p>
          <a:p>
            <a:endParaRPr lang="en-US" dirty="0"/>
          </a:p>
          <a:p>
            <a:r>
              <a:rPr lang="en-US" dirty="0"/>
              <a:t>The documentation requirement will ensure accountability and direct the employer’s attention to the critical aspects of operating the assigned equipment that must be considered during the evaluation. The documentation of the evaluation will record key baseline information that an employer can use to help make subsequent determinations about whether the operator is competent to operate particular equipment on future projects. It will also provide a quick reference for site supervisors, lift directors, and any employee, such as a hoist crew member, whose safety is affected by crane operations.</a:t>
            </a:r>
          </a:p>
          <a:p>
            <a:endParaRPr lang="en-US" dirty="0"/>
          </a:p>
          <a:p>
            <a:r>
              <a:rPr lang="en-US" dirty="0"/>
              <a:t>Rather, employers would have the flexibility to capture this information using their own existing systems or create documentation that best meets the needs of their workplace. For example, employers could issue operator cards that include this information, keep records electronically in a database accessible at the worksite, develop logs for each piece of equipment, or use any other method that memorializes the mandatory information. </a:t>
            </a:r>
          </a:p>
          <a:p>
            <a:r>
              <a:rPr lang="en-US" dirty="0"/>
              <a:t>As previously discussed, paragraph (f) permits the employer to evaluate the operator on one crane and then make a determination that the operator is also competent to safely run other equipment that requires the same level of operating skills, crane knowledge, and ability to recognize and avert risk. This provision allows employers to document these determinations collectively. For example, if an employer with five cranes, possibly configured in slightly different ways, determines that an operator’s evaluation on Crane #2 also demonstrates the operator’s competency with respect to the other four cranes, the employer could use a single document to record the operator’s competence to operate all five cranes. In fact, the documentation for the original evaluation could simply be amended to state that it is also applicable to identified equipment that does not require substantially different skills, knowledge, or abilities.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942347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358981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43281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Graphics: TEEX</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87752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448326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00348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9301">
              <a:defRPr/>
            </a:pPr>
            <a:r>
              <a:rPr lang="en-US" dirty="0"/>
              <a:t>Not particularly specified in OSHA requirements, let’s call it “best practices”.</a:t>
            </a:r>
          </a:p>
          <a:p>
            <a:pPr defTabSz="929301">
              <a:defRPr/>
            </a:pPr>
            <a:r>
              <a:rPr lang="en-US" dirty="0"/>
              <a:t>Remind students that fall zone means “the area (including but not limited to the area directly beneath the load) in which it is reasonably foreseeable that partially or completely suspended materials could fall in the event of an accident.”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9761902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9301">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8744874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29301" rtl="0" eaLnBrk="1" fontAlgn="auto" latinLnBrk="0" hangingPunct="1">
              <a:lnSpc>
                <a:spcPct val="100000"/>
              </a:lnSpc>
              <a:spcBef>
                <a:spcPts val="0"/>
              </a:spcBef>
              <a:spcAft>
                <a:spcPts val="0"/>
              </a:spcAft>
              <a:buClrTx/>
              <a:buSzTx/>
              <a:buFontTx/>
              <a:buNone/>
              <a:tabLst/>
              <a:defRPr/>
            </a:pPr>
            <a:r>
              <a:rPr lang="en-US" dirty="0"/>
              <a:t>Image: TEEX</a:t>
            </a:r>
          </a:p>
          <a:p>
            <a:pPr defTabSz="929301">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96848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sz="1200" b="1" dirty="0"/>
          </a:p>
        </p:txBody>
      </p:sp>
      <p:sp>
        <p:nvSpPr>
          <p:cNvPr id="4" name="Slide Number Placeholder 3"/>
          <p:cNvSpPr>
            <a:spLocks noGrp="1"/>
          </p:cNvSpPr>
          <p:nvPr>
            <p:ph type="sldNum" sz="quarter" idx="5"/>
          </p:nvPr>
        </p:nvSpPr>
        <p:spPr/>
        <p:txBody>
          <a:bodyPr/>
          <a:lstStyle/>
          <a:p>
            <a:fld id="{B8AA386B-B6B5-42CE-ACEC-E6B690E940F8}" type="slidenum">
              <a:rPr lang="en-US" smtClean="0"/>
              <a:t>7</a:t>
            </a:fld>
            <a:endParaRPr lang="en-US"/>
          </a:p>
        </p:txBody>
      </p:sp>
    </p:spTree>
    <p:extLst>
      <p:ext uri="{BB962C8B-B14F-4D97-AF65-F5344CB8AC3E}">
        <p14:creationId xmlns:p14="http://schemas.microsoft.com/office/powerpoint/2010/main" val="38188160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21979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53707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33283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current certification/licensing requirement, which is the centerpiece of the previous operator requirements, remains largely unchanged under the revised standard, with the exception that different certifications for different capacities of cranes would no longer be required. The reference to “certified/licensed” is intended to encompass each of the certification options in the standard (third-party certification or an audited employer certification program) as well as state or local operator licensing requirements.</a:t>
            </a:r>
          </a:p>
          <a:p>
            <a:endParaRPr lang="en-US" dirty="0"/>
          </a:p>
          <a:p>
            <a:r>
              <a:rPr lang="en-US" dirty="0"/>
              <a:t>Paragraph (c)(3) requires employers to provide at no cost to employees the certification or licensing required by § 1926.1427. </a:t>
            </a:r>
          </a:p>
          <a:p>
            <a:endParaRPr lang="en-US" dirty="0"/>
          </a:p>
          <a:p>
            <a:r>
              <a:rPr lang="en-US" dirty="0"/>
              <a:t>Note, however, that this provision does not mandate an employer to maintain its employment of an employee/operator who cannot pass certification testing or who is not a good operator candidate. Furthermore, an employee who does not possess a certification may still be allowed by the employer to operate a crane, but only as an operator-in-training and through the employer’s compliance with all requirements of the standard.</a:t>
            </a:r>
          </a:p>
          <a:p>
            <a:endParaRPr lang="en-US" dirty="0"/>
          </a:p>
          <a:p>
            <a:r>
              <a:rPr lang="en-US" dirty="0"/>
              <a:t>Paragraph (c)(2) provides two options for certification: compliance with paragraph (d) (third-party certification) or paragraph (e) (audited employer program). Compliance with the requirements of paragraph (d) is the option that OSHA expects the vast majority of employers to use.</a:t>
            </a:r>
          </a:p>
          <a:p>
            <a:endParaRPr lang="en-US" dirty="0"/>
          </a:p>
          <a:p>
            <a:r>
              <a:rPr lang="en-US" dirty="0"/>
              <a:t>OSHA considers testing organizations whose programs provide certifications that specify “type and capacity” equally acceptable.</a:t>
            </a:r>
          </a:p>
        </p:txBody>
      </p:sp>
      <p:sp>
        <p:nvSpPr>
          <p:cNvPr id="4" name="Slide Number Placeholder 3"/>
          <p:cNvSpPr>
            <a:spLocks noGrp="1"/>
          </p:cNvSpPr>
          <p:nvPr>
            <p:ph type="sldNum" sz="quarter" idx="5"/>
          </p:nvPr>
        </p:nvSpPr>
        <p:spPr/>
        <p:txBody>
          <a:bodyPr/>
          <a:lstStyle/>
          <a:p>
            <a:fld id="{B8AA386B-B6B5-42CE-ACEC-E6B690E940F8}" type="slidenum">
              <a:rPr lang="en-US" smtClean="0"/>
              <a:t>11</a:t>
            </a:fld>
            <a:endParaRPr lang="en-US"/>
          </a:p>
        </p:txBody>
      </p:sp>
    </p:spTree>
    <p:extLst>
      <p:ext uri="{BB962C8B-B14F-4D97-AF65-F5344CB8AC3E}">
        <p14:creationId xmlns:p14="http://schemas.microsoft.com/office/powerpoint/2010/main" val="25761892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dirty="0"/>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dirty="0"/>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D2CDC78A-1DA5-7D4C-8E95-048DA73365E1}"/>
              </a:ext>
            </a:extLst>
          </p:cNvPr>
          <p:cNvSpPr txBox="1"/>
          <p:nvPr userDrawn="1"/>
        </p:nvSpPr>
        <p:spPr>
          <a:xfrm>
            <a:off x="8138160" y="6404446"/>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chemeClr val="bg1"/>
                </a:solidFill>
                <a:latin typeface="Nunito" pitchFamily="2" charset="77"/>
                <a:ea typeface="Cambria" panose="02040503050406030204" pitchFamily="18" charset="0"/>
              </a:rPr>
              <a:t>©</a:t>
            </a:r>
            <a:r>
              <a:rPr lang="en-US" sz="1000" dirty="0">
                <a:solidFill>
                  <a:schemeClr val="bg1"/>
                </a:solidFill>
                <a:latin typeface="Nunito" pitchFamily="2" charset="77"/>
              </a:rPr>
              <a:t>2019  The Associated General Contractors of America, Inc.</a:t>
            </a:r>
          </a:p>
        </p:txBody>
      </p:sp>
    </p:spTree>
    <p:extLst>
      <p:ext uri="{BB962C8B-B14F-4D97-AF65-F5344CB8AC3E}">
        <p14:creationId xmlns:p14="http://schemas.microsoft.com/office/powerpoint/2010/main" val="430145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6AEB5BE6-CE1E-E046-8A32-4672C2138595}"/>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Tree>
    <p:extLst>
      <p:ext uri="{BB962C8B-B14F-4D97-AF65-F5344CB8AC3E}">
        <p14:creationId xmlns:p14="http://schemas.microsoft.com/office/powerpoint/2010/main" val="4059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dirty="0"/>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E34A23A9-337C-6640-A5FE-BC1C6B5D4212}"/>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dirty="0"/>
              <a:t>Presentation Name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9851861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15000"/>
            <a:lum/>
          </a:blip>
          <a:srcRect/>
          <a:stretch>
            <a:fillRect t="-17000" b="-17000"/>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D08FC9-76A8-D54F-BCF8-2C9F6BA10451}"/>
              </a:ext>
            </a:extLst>
          </p:cNvPr>
          <p:cNvSpPr>
            <a:spLocks noGrp="1"/>
          </p:cNvSpPr>
          <p:nvPr>
            <p:ph type="body" sz="quarter" idx="13"/>
          </p:nvPr>
        </p:nvSpPr>
        <p:spPr>
          <a:xfrm>
            <a:off x="476471" y="4875295"/>
            <a:ext cx="11239058" cy="914400"/>
          </a:xfrm>
        </p:spPr>
        <p:txBody>
          <a:bodyPr>
            <a:normAutofit fontScale="92500" lnSpcReduction="10000"/>
          </a:bodyPr>
          <a:lstStyle/>
          <a:p>
            <a:r>
              <a:rPr lang="en-US" sz="6000" dirty="0">
                <a:latin typeface="Nunito Light" pitchFamily="2" charset="77"/>
              </a:rPr>
              <a:t>Personnel Competency</a:t>
            </a:r>
          </a:p>
        </p:txBody>
      </p:sp>
      <p:sp>
        <p:nvSpPr>
          <p:cNvPr id="3" name="Text Placeholder 2">
            <a:extLst>
              <a:ext uri="{FF2B5EF4-FFF2-40B4-BE49-F238E27FC236}">
                <a16:creationId xmlns:a16="http://schemas.microsoft.com/office/drawing/2014/main" id="{01700092-37DC-0D44-AD62-E34A154E92D6}"/>
              </a:ext>
            </a:extLst>
          </p:cNvPr>
          <p:cNvSpPr>
            <a:spLocks noGrp="1"/>
          </p:cNvSpPr>
          <p:nvPr>
            <p:ph type="body" sz="quarter" idx="10"/>
          </p:nvPr>
        </p:nvSpPr>
        <p:spPr/>
        <p:txBody>
          <a:bodyPr>
            <a:normAutofit fontScale="85000" lnSpcReduction="10000"/>
          </a:bodyPr>
          <a:lstStyle/>
          <a:p>
            <a:r>
              <a:rPr lang="en-US" dirty="0"/>
              <a:t>Oct. 2019 – Sep. 2020</a:t>
            </a:r>
          </a:p>
        </p:txBody>
      </p:sp>
      <p:sp>
        <p:nvSpPr>
          <p:cNvPr id="4" name="Text Placeholder 3">
            <a:extLst>
              <a:ext uri="{FF2B5EF4-FFF2-40B4-BE49-F238E27FC236}">
                <a16:creationId xmlns:a16="http://schemas.microsoft.com/office/drawing/2014/main" id="{25464C09-28DB-654A-9CBE-A18E47989EE6}"/>
              </a:ext>
            </a:extLst>
          </p:cNvPr>
          <p:cNvSpPr>
            <a:spLocks noGrp="1"/>
          </p:cNvSpPr>
          <p:nvPr>
            <p:ph type="body" sz="quarter" idx="11"/>
          </p:nvPr>
        </p:nvSpPr>
        <p:spPr>
          <a:xfrm>
            <a:off x="476471" y="2474843"/>
            <a:ext cx="10686829" cy="2400451"/>
          </a:xfrm>
        </p:spPr>
        <p:txBody>
          <a:bodyPr>
            <a:normAutofit fontScale="92500"/>
          </a:bodyPr>
          <a:lstStyle/>
          <a:p>
            <a:r>
              <a:rPr lang="en-US" dirty="0"/>
              <a:t>Crane Management in Construction</a:t>
            </a:r>
          </a:p>
        </p:txBody>
      </p:sp>
      <p:sp>
        <p:nvSpPr>
          <p:cNvPr id="5" name="Text Placeholder 4">
            <a:extLst>
              <a:ext uri="{FF2B5EF4-FFF2-40B4-BE49-F238E27FC236}">
                <a16:creationId xmlns:a16="http://schemas.microsoft.com/office/drawing/2014/main" id="{BD2F0370-A462-EA47-A926-2777BBA4F2A5}"/>
              </a:ext>
            </a:extLst>
          </p:cNvPr>
          <p:cNvSpPr>
            <a:spLocks noGrp="1"/>
          </p:cNvSpPr>
          <p:nvPr>
            <p:ph type="body" sz="quarter" idx="12"/>
          </p:nvPr>
        </p:nvSpPr>
        <p:spPr/>
        <p:txBody>
          <a:bodyPr/>
          <a:lstStyle/>
          <a:p>
            <a:r>
              <a:rPr lang="en-US" dirty="0">
                <a:solidFill>
                  <a:schemeClr val="tx1"/>
                </a:solidFill>
              </a:rPr>
              <a:t>AGC-OSHA Susan Harwood Training Grant</a:t>
            </a:r>
          </a:p>
        </p:txBody>
      </p:sp>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Maintain communication with signal persons.</a:t>
            </a:r>
          </a:p>
          <a:p>
            <a:pPr marL="365125" indent="-255588">
              <a:lnSpc>
                <a:spcPct val="100000"/>
              </a:lnSpc>
              <a:spcBef>
                <a:spcPts val="600"/>
              </a:spcBef>
            </a:pPr>
            <a:r>
              <a:rPr lang="en-US" altLang="en-US" sz="2400" dirty="0"/>
              <a:t>Shut down and secure the machine properly when it is unattended.</a:t>
            </a:r>
          </a:p>
          <a:p>
            <a:pPr marL="365125" indent="-255588">
              <a:lnSpc>
                <a:spcPct val="100000"/>
              </a:lnSpc>
              <a:spcBef>
                <a:spcPts val="600"/>
              </a:spcBef>
            </a:pPr>
            <a:r>
              <a:rPr lang="en-US" altLang="en-US" sz="2400" dirty="0"/>
              <a:t>Ensure that the accessible areas within the swing radius of the rear of the rotating superstructure of the crane are sufficiently barricaded.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pPr>
              <a:lnSpc>
                <a:spcPct val="120000"/>
              </a:lnSpc>
              <a:spcBef>
                <a:spcPts val="600"/>
              </a:spcBef>
            </a:pPr>
            <a:r>
              <a:rPr lang="en-US" dirty="0"/>
              <a:t>Operator Responsibilities (</a:t>
            </a:r>
            <a:r>
              <a:rPr lang="en-US" dirty="0" err="1"/>
              <a:t>Con’t</a:t>
            </a:r>
            <a:r>
              <a:rPr lang="en-US" dirty="0"/>
              <a:t>)</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30746654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864696"/>
            <a:ext cx="5290930" cy="4161634"/>
          </a:xfrm>
        </p:spPr>
        <p:txBody>
          <a:bodyPr>
            <a:noAutofit/>
          </a:bodyPr>
          <a:lstStyle/>
          <a:p>
            <a:r>
              <a:rPr lang="en-US" altLang="en-US" sz="2400" dirty="0"/>
              <a:t>Certifications are by </a:t>
            </a:r>
            <a:r>
              <a:rPr lang="en-US" altLang="en-US" sz="2400" b="1" dirty="0"/>
              <a:t>TYPE</a:t>
            </a:r>
            <a:r>
              <a:rPr lang="en-US" altLang="en-US" sz="2400" dirty="0"/>
              <a:t> or </a:t>
            </a:r>
            <a:r>
              <a:rPr lang="en-US" altLang="en-US" sz="2400" b="1" dirty="0"/>
              <a:t>TYPE &amp; CAPACITY</a:t>
            </a:r>
          </a:p>
          <a:p>
            <a:r>
              <a:rPr lang="en-US" altLang="en-US" sz="2400" dirty="0"/>
              <a:t>Certifications must be based on a determination through:</a:t>
            </a:r>
          </a:p>
          <a:p>
            <a:pPr marL="690563" lvl="2"/>
            <a:r>
              <a:rPr lang="en-US" altLang="en-US" sz="2400" dirty="0"/>
              <a:t>Through a written test that the individual knows the information necessary for safe operation of the specific type of equipment the individual will operate.</a:t>
            </a:r>
          </a:p>
          <a:p>
            <a:pPr marL="690563" lvl="2"/>
            <a:r>
              <a:rPr lang="en-US" altLang="en-US" sz="2400" dirty="0"/>
              <a:t>A practical test operating specific types of equipment.</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70000" lnSpcReduction="20000"/>
          </a:bodyPr>
          <a:lstStyle/>
          <a:p>
            <a:r>
              <a:rPr lang="en-US" dirty="0"/>
              <a:t>1926.1427(c) Crane Operator Certification/</a:t>
            </a:r>
            <a:br>
              <a:rPr lang="en-US" dirty="0"/>
            </a:br>
            <a:r>
              <a:rPr lang="en-US" dirty="0"/>
              <a:t>Licensing</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pic>
        <p:nvPicPr>
          <p:cNvPr id="7" name="Picture 2">
            <a:extLst>
              <a:ext uri="{FF2B5EF4-FFF2-40B4-BE49-F238E27FC236}">
                <a16:creationId xmlns:a16="http://schemas.microsoft.com/office/drawing/2014/main" id="{306CBC68-BBE8-4BAF-A161-538211746B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6011" y="1864696"/>
            <a:ext cx="5121340" cy="34102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938868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109537" indent="0">
              <a:lnSpc>
                <a:spcPct val="100000"/>
              </a:lnSpc>
              <a:spcBef>
                <a:spcPts val="600"/>
              </a:spcBef>
              <a:buNone/>
            </a:pPr>
            <a:r>
              <a:rPr lang="en-US" sz="2250" b="1" dirty="0"/>
              <a:t>Written testing must include:</a:t>
            </a:r>
            <a:endParaRPr lang="en-US" altLang="en-US" sz="2250" b="1" dirty="0"/>
          </a:p>
          <a:p>
            <a:pPr marL="365125" indent="-255588">
              <a:lnSpc>
                <a:spcPct val="100000"/>
              </a:lnSpc>
              <a:spcBef>
                <a:spcPts val="600"/>
              </a:spcBef>
            </a:pPr>
            <a:r>
              <a:rPr lang="en-US" altLang="en-US" sz="2250" dirty="0"/>
              <a:t>The controls and operational/performance characteristics.</a:t>
            </a:r>
          </a:p>
          <a:p>
            <a:pPr marL="365125" indent="-255588">
              <a:lnSpc>
                <a:spcPct val="100000"/>
              </a:lnSpc>
              <a:spcBef>
                <a:spcPts val="600"/>
              </a:spcBef>
            </a:pPr>
            <a:r>
              <a:rPr lang="en-US" altLang="en-US" sz="2250" dirty="0"/>
              <a:t>Use of, and the ability to calculate (manually or with a calculator), load/capacity information on a variety of configurations of the equipment.</a:t>
            </a:r>
          </a:p>
          <a:p>
            <a:pPr marL="365125" indent="-255588">
              <a:lnSpc>
                <a:spcPct val="100000"/>
              </a:lnSpc>
              <a:spcBef>
                <a:spcPts val="600"/>
              </a:spcBef>
            </a:pPr>
            <a:r>
              <a:rPr lang="en-US" altLang="en-US" sz="2250" dirty="0"/>
              <a:t>Procedures for preventing and responding to power line contact.</a:t>
            </a:r>
          </a:p>
          <a:p>
            <a:pPr marL="365125" indent="-255588">
              <a:lnSpc>
                <a:spcPct val="100000"/>
              </a:lnSpc>
              <a:spcBef>
                <a:spcPts val="600"/>
              </a:spcBef>
            </a:pPr>
            <a:r>
              <a:rPr lang="en-US" altLang="en-US" sz="2250" dirty="0"/>
              <a:t>Technical knowledge of the specific type of equipment the individual will operate.</a:t>
            </a:r>
          </a:p>
          <a:p>
            <a:pPr marL="365125" indent="-255588">
              <a:lnSpc>
                <a:spcPct val="100000"/>
              </a:lnSpc>
              <a:spcBef>
                <a:spcPts val="600"/>
              </a:spcBef>
            </a:pPr>
            <a:r>
              <a:rPr lang="en-US" altLang="en-US" sz="2250" dirty="0"/>
              <a:t>Technical knowledge applicable to the suitability of the supporting ground and surface to handle expected loads, site hazards, and site access.</a:t>
            </a:r>
          </a:p>
          <a:p>
            <a:pPr marL="365125" indent="-255588">
              <a:lnSpc>
                <a:spcPct val="100000"/>
              </a:lnSpc>
              <a:spcBef>
                <a:spcPts val="600"/>
              </a:spcBef>
            </a:pPr>
            <a:r>
              <a:rPr lang="en-US" altLang="en-US" sz="2250" dirty="0"/>
              <a:t>Ability to read and locate relevant information in the equipment manual and other materials.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70000" lnSpcReduction="20000"/>
          </a:bodyPr>
          <a:lstStyle/>
          <a:p>
            <a:pPr>
              <a:lnSpc>
                <a:spcPct val="120000"/>
              </a:lnSpc>
              <a:spcBef>
                <a:spcPts val="600"/>
              </a:spcBef>
            </a:pPr>
            <a:r>
              <a:rPr lang="en-US" dirty="0"/>
              <a:t>Areas of Written Testing for Certification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760249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1" y="1375515"/>
            <a:ext cx="6782846" cy="4650815"/>
          </a:xfrm>
        </p:spPr>
        <p:txBody>
          <a:bodyPr>
            <a:noAutofit/>
          </a:bodyPr>
          <a:lstStyle/>
          <a:p>
            <a:pPr marL="109537" indent="0">
              <a:lnSpc>
                <a:spcPct val="100000"/>
              </a:lnSpc>
              <a:spcBef>
                <a:spcPts val="600"/>
              </a:spcBef>
              <a:buNone/>
            </a:pPr>
            <a:endParaRPr lang="en-US" sz="2400" b="1" dirty="0"/>
          </a:p>
          <a:p>
            <a:pPr marL="109537" indent="0">
              <a:lnSpc>
                <a:spcPct val="100000"/>
              </a:lnSpc>
              <a:spcBef>
                <a:spcPts val="600"/>
              </a:spcBef>
              <a:buNone/>
            </a:pPr>
            <a:r>
              <a:rPr lang="en-US" sz="2400" b="1" dirty="0"/>
              <a:t>A practical test must be conducted for each type of equipment to show that the individual has the skills necessary for safe operation of the equipment, including the following:</a:t>
            </a:r>
            <a:endParaRPr lang="en-US" altLang="en-US" sz="2400" b="1" dirty="0"/>
          </a:p>
          <a:p>
            <a:pPr marL="365125" indent="-255588">
              <a:lnSpc>
                <a:spcPct val="100000"/>
              </a:lnSpc>
              <a:spcBef>
                <a:spcPts val="600"/>
              </a:spcBef>
            </a:pPr>
            <a:r>
              <a:rPr lang="en-US" altLang="en-US" sz="2400" dirty="0"/>
              <a:t>Ability to do a shift safety inspection.</a:t>
            </a:r>
          </a:p>
          <a:p>
            <a:pPr marL="365125" indent="-255588">
              <a:lnSpc>
                <a:spcPct val="100000"/>
              </a:lnSpc>
              <a:spcBef>
                <a:spcPts val="600"/>
              </a:spcBef>
            </a:pPr>
            <a:r>
              <a:rPr lang="en-US" altLang="en-US" sz="2400" dirty="0"/>
              <a:t>Operational and maneuvering skills.</a:t>
            </a:r>
          </a:p>
          <a:p>
            <a:pPr marL="365125" indent="-255588">
              <a:lnSpc>
                <a:spcPct val="100000"/>
              </a:lnSpc>
              <a:spcBef>
                <a:spcPts val="600"/>
              </a:spcBef>
            </a:pPr>
            <a:r>
              <a:rPr lang="en-US" altLang="en-US" sz="2400" dirty="0"/>
              <a:t>Application of load chart information.</a:t>
            </a:r>
          </a:p>
          <a:p>
            <a:pPr marL="365125" indent="-255588">
              <a:lnSpc>
                <a:spcPct val="100000"/>
              </a:lnSpc>
              <a:spcBef>
                <a:spcPts val="600"/>
              </a:spcBef>
            </a:pPr>
            <a:r>
              <a:rPr lang="en-US" altLang="en-US" sz="2400" dirty="0"/>
              <a:t>Application of safe shut-down and securing procedures.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70000" lnSpcReduction="20000"/>
          </a:bodyPr>
          <a:lstStyle/>
          <a:p>
            <a:pPr>
              <a:lnSpc>
                <a:spcPct val="120000"/>
              </a:lnSpc>
              <a:spcBef>
                <a:spcPts val="600"/>
              </a:spcBef>
            </a:pPr>
            <a:r>
              <a:rPr lang="en-US" dirty="0"/>
              <a:t>Areas of Practical Testing for Certification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pic>
        <p:nvPicPr>
          <p:cNvPr id="5" name="Picture 2">
            <a:extLst>
              <a:ext uri="{FF2B5EF4-FFF2-40B4-BE49-F238E27FC236}">
                <a16:creationId xmlns:a16="http://schemas.microsoft.com/office/drawing/2014/main" id="{863FB88F-9D43-417E-B23B-B9852D1D13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3537" t="21363" r="28171" b="15758"/>
          <a:stretch/>
        </p:blipFill>
        <p:spPr bwMode="auto">
          <a:xfrm>
            <a:off x="7587917" y="1938569"/>
            <a:ext cx="4229649" cy="3524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376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Certification Criteria</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
        <p:nvSpPr>
          <p:cNvPr id="11" name="Rectangle 3">
            <a:extLst>
              <a:ext uri="{FF2B5EF4-FFF2-40B4-BE49-F238E27FC236}">
                <a16:creationId xmlns:a16="http://schemas.microsoft.com/office/drawing/2014/main" id="{F61835BB-88AC-4840-AC6B-A12AB3BD8520}"/>
              </a:ext>
            </a:extLst>
          </p:cNvPr>
          <p:cNvSpPr txBox="1">
            <a:spLocks noChangeArrowheads="1"/>
          </p:cNvSpPr>
          <p:nvPr/>
        </p:nvSpPr>
        <p:spPr>
          <a:xfrm>
            <a:off x="609600" y="1981201"/>
            <a:ext cx="3860800" cy="4017963"/>
          </a:xfrm>
          <a:prstGeom prst="rect">
            <a:avLst/>
          </a:prstGeom>
        </p:spPr>
        <p:txBody>
          <a:bodyP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US" sz="1900" b="1" dirty="0">
                <a:latin typeface="Nunito" panose="020B0604020202020204" charset="0"/>
              </a:rPr>
              <a:t>OPTION 1:  </a:t>
            </a:r>
          </a:p>
          <a:p>
            <a:pPr marL="0" indent="0">
              <a:buFont typeface="Arial" panose="020B0604020202020204" pitchFamily="34" charset="0"/>
              <a:buNone/>
              <a:defRPr/>
            </a:pPr>
            <a:r>
              <a:rPr lang="en-US" sz="1900" dirty="0">
                <a:latin typeface="Nunito" panose="020B0604020202020204" charset="0"/>
              </a:rPr>
              <a:t>Accredited testing organization</a:t>
            </a:r>
          </a:p>
          <a:p>
            <a:pPr marL="0" indent="0">
              <a:buFont typeface="Arial" panose="020B0604020202020204" pitchFamily="34" charset="0"/>
              <a:buNone/>
              <a:defRPr/>
            </a:pPr>
            <a:endParaRPr lang="en-US" sz="1300" dirty="0">
              <a:latin typeface="Nunito" panose="020B0604020202020204" charset="0"/>
            </a:endParaRPr>
          </a:p>
          <a:p>
            <a:pPr>
              <a:defRPr/>
            </a:pPr>
            <a:r>
              <a:rPr lang="en-US" sz="1900" b="1" dirty="0">
                <a:latin typeface="Nunito" panose="020B0604020202020204" charset="0"/>
              </a:rPr>
              <a:t>OPTION 2:  </a:t>
            </a:r>
          </a:p>
          <a:p>
            <a:pPr marL="0" indent="0">
              <a:buFont typeface="Arial" panose="020B0604020202020204" pitchFamily="34" charset="0"/>
              <a:buNone/>
              <a:defRPr/>
            </a:pPr>
            <a:r>
              <a:rPr lang="en-US" sz="1900" dirty="0">
                <a:latin typeface="Nunito" panose="020B0604020202020204" charset="0"/>
              </a:rPr>
              <a:t>Audited employer qualification program</a:t>
            </a:r>
          </a:p>
          <a:p>
            <a:pPr marL="0" indent="0">
              <a:buFont typeface="Arial" panose="020B0604020202020204" pitchFamily="34" charset="0"/>
              <a:buNone/>
              <a:defRPr/>
            </a:pPr>
            <a:endParaRPr lang="en-US" sz="1300" b="1" dirty="0">
              <a:latin typeface="Nunito" panose="020B0604020202020204" charset="0"/>
            </a:endParaRPr>
          </a:p>
          <a:p>
            <a:pPr>
              <a:defRPr/>
            </a:pPr>
            <a:r>
              <a:rPr lang="en-US" sz="1900" b="1" dirty="0">
                <a:latin typeface="Nunito" panose="020B0604020202020204" charset="0"/>
              </a:rPr>
              <a:t>OPTION 3:  </a:t>
            </a:r>
          </a:p>
          <a:p>
            <a:pPr marL="0" indent="0">
              <a:buFont typeface="Arial" panose="020B0604020202020204" pitchFamily="34" charset="0"/>
              <a:buNone/>
              <a:defRPr/>
            </a:pPr>
            <a:r>
              <a:rPr lang="en-US" sz="1900" dirty="0">
                <a:latin typeface="Nunito" panose="020B0604020202020204" charset="0"/>
              </a:rPr>
              <a:t>Public entity license</a:t>
            </a:r>
          </a:p>
          <a:p>
            <a:pPr marL="0" indent="0">
              <a:buFont typeface="Arial" panose="020B0604020202020204" pitchFamily="34" charset="0"/>
              <a:buNone/>
              <a:defRPr/>
            </a:pPr>
            <a:endParaRPr lang="en-US" sz="1300" dirty="0">
              <a:latin typeface="Nunito" panose="020B0604020202020204" charset="0"/>
            </a:endParaRPr>
          </a:p>
          <a:p>
            <a:pPr>
              <a:defRPr/>
            </a:pPr>
            <a:r>
              <a:rPr lang="en-US" sz="1900" b="1" dirty="0">
                <a:latin typeface="Nunito" panose="020B0604020202020204" charset="0"/>
              </a:rPr>
              <a:t>OPTION 4:  </a:t>
            </a:r>
          </a:p>
          <a:p>
            <a:pPr>
              <a:buFontTx/>
              <a:buNone/>
              <a:defRPr/>
            </a:pPr>
            <a:r>
              <a:rPr lang="en-US" sz="1900" dirty="0">
                <a:latin typeface="Nunito" panose="020B0604020202020204" charset="0"/>
              </a:rPr>
              <a:t>U.S. military</a:t>
            </a:r>
          </a:p>
        </p:txBody>
      </p:sp>
      <p:sp>
        <p:nvSpPr>
          <p:cNvPr id="12" name="Rectangle 6">
            <a:extLst>
              <a:ext uri="{FF2B5EF4-FFF2-40B4-BE49-F238E27FC236}">
                <a16:creationId xmlns:a16="http://schemas.microsoft.com/office/drawing/2014/main" id="{619DFA87-BF96-4DF7-8D87-14D550335119}"/>
              </a:ext>
            </a:extLst>
          </p:cNvPr>
          <p:cNvSpPr>
            <a:spLocks noChangeArrowheads="1"/>
          </p:cNvSpPr>
          <p:nvPr/>
        </p:nvSpPr>
        <p:spPr bwMode="auto">
          <a:xfrm>
            <a:off x="4673600" y="1752600"/>
            <a:ext cx="7315200" cy="4246564"/>
          </a:xfrm>
          <a:prstGeom prst="rect">
            <a:avLst/>
          </a:prstGeom>
          <a:noFill/>
          <a:ln w="76200" cmpd="tri">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marL="342900" indent="-342900" eaLnBrk="0" hangingPunct="0">
              <a:spcBef>
                <a:spcPct val="20000"/>
              </a:spcBef>
              <a:buChar char="•"/>
              <a:defRPr sz="3200">
                <a:solidFill>
                  <a:schemeClr val="tx1"/>
                </a:solidFill>
                <a:latin typeface="Calibri" pitchFamily="34" charset="0"/>
                <a:cs typeface="Arial" pitchFamily="34" charset="0"/>
              </a:defRPr>
            </a:lvl1pPr>
            <a:lvl2pPr marL="742950" indent="-285750" eaLnBrk="0" hangingPunct="0">
              <a:spcBef>
                <a:spcPct val="20000"/>
              </a:spcBef>
              <a:buChar char="–"/>
              <a:defRPr sz="2800">
                <a:solidFill>
                  <a:srgbClr val="996600"/>
                </a:solidFill>
                <a:latin typeface="Calibri" pitchFamily="34" charset="0"/>
                <a:cs typeface="Arial" pitchFamily="34" charset="0"/>
              </a:defRPr>
            </a:lvl2pPr>
            <a:lvl3pPr marL="1143000" indent="-228600" eaLnBrk="0" hangingPunct="0">
              <a:spcBef>
                <a:spcPct val="20000"/>
              </a:spcBef>
              <a:buClr>
                <a:srgbClr val="808000"/>
              </a:buClr>
              <a:buChar char="•"/>
              <a:defRPr sz="2400">
                <a:solidFill>
                  <a:srgbClr val="808000"/>
                </a:solidFill>
                <a:latin typeface="Calibri" pitchFamily="34" charset="0"/>
                <a:cs typeface="Arial" pitchFamily="34" charset="0"/>
              </a:defRPr>
            </a:lvl3pPr>
            <a:lvl4pPr marL="1600200" indent="-228600" eaLnBrk="0" hangingPunct="0">
              <a:spcBef>
                <a:spcPct val="20000"/>
              </a:spcBef>
              <a:buClr>
                <a:srgbClr val="000000"/>
              </a:buClr>
              <a:buFont typeface="Arial" pitchFamily="34" charset="0"/>
              <a:buChar char="–"/>
              <a:defRPr sz="2000">
                <a:solidFill>
                  <a:srgbClr val="000000"/>
                </a:solidFill>
                <a:latin typeface="Calibri" pitchFamily="34" charset="0"/>
                <a:cs typeface="Arial" pitchFamily="34" charset="0"/>
              </a:defRPr>
            </a:lvl4pPr>
            <a:lvl5pPr marL="2057400" indent="-228600" eaLnBrk="0" hangingPunct="0">
              <a:spcBef>
                <a:spcPct val="20000"/>
              </a:spcBef>
              <a:buChar char="»"/>
              <a:defRPr sz="2000">
                <a:solidFill>
                  <a:srgbClr val="996600"/>
                </a:solidFill>
                <a:latin typeface="Calibri" pitchFamily="34" charset="0"/>
                <a:cs typeface="Arial" pitchFamily="34" charset="0"/>
              </a:defRPr>
            </a:lvl5pPr>
            <a:lvl6pPr marL="25146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6pPr>
            <a:lvl7pPr marL="29718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7pPr>
            <a:lvl8pPr marL="34290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8pPr>
            <a:lvl9pPr marL="38862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9pPr>
          </a:lstStyle>
          <a:p>
            <a:pPr eaLnBrk="1" hangingPunct="1">
              <a:lnSpc>
                <a:spcPct val="90000"/>
              </a:lnSpc>
            </a:pPr>
            <a:r>
              <a:rPr lang="en-US" altLang="en-US" sz="1900" b="1" dirty="0">
                <a:latin typeface="Nunito" panose="020B0604020202020204" charset="0"/>
              </a:rPr>
              <a:t>Knowledge (Written Test)</a:t>
            </a:r>
            <a:endParaRPr lang="en-US" altLang="en-US" sz="1900" dirty="0">
              <a:latin typeface="Nunito" panose="020B0604020202020204" charset="0"/>
            </a:endParaRPr>
          </a:p>
          <a:p>
            <a:pPr lvl="1" eaLnBrk="1" hangingPunct="1">
              <a:lnSpc>
                <a:spcPct val="90000"/>
              </a:lnSpc>
            </a:pPr>
            <a:r>
              <a:rPr lang="en-US" altLang="en-US" sz="1900" dirty="0">
                <a:latin typeface="Nunito" panose="020B0604020202020204" charset="0"/>
              </a:rPr>
              <a:t>Controls/performance characteristics</a:t>
            </a:r>
          </a:p>
          <a:p>
            <a:pPr lvl="1" eaLnBrk="1" hangingPunct="1">
              <a:lnSpc>
                <a:spcPct val="90000"/>
              </a:lnSpc>
            </a:pPr>
            <a:r>
              <a:rPr lang="en-US" altLang="en-US" sz="1900" dirty="0">
                <a:latin typeface="Nunito" panose="020B0604020202020204" charset="0"/>
              </a:rPr>
              <a:t>Calculate load chart capacity</a:t>
            </a:r>
          </a:p>
          <a:p>
            <a:pPr lvl="1" eaLnBrk="1" hangingPunct="1">
              <a:lnSpc>
                <a:spcPct val="90000"/>
              </a:lnSpc>
            </a:pPr>
            <a:r>
              <a:rPr lang="en-US" altLang="en-US" sz="1900" dirty="0">
                <a:latin typeface="Nunito" panose="020B0604020202020204" charset="0"/>
              </a:rPr>
              <a:t>Preventing power line contact</a:t>
            </a:r>
          </a:p>
          <a:p>
            <a:pPr lvl="1" eaLnBrk="1" hangingPunct="1">
              <a:lnSpc>
                <a:spcPct val="90000"/>
              </a:lnSpc>
            </a:pPr>
            <a:r>
              <a:rPr lang="en-US" altLang="en-US" sz="1900" dirty="0">
                <a:latin typeface="Nunito" panose="020B0604020202020204" charset="0"/>
              </a:rPr>
              <a:t>Ground support</a:t>
            </a:r>
          </a:p>
          <a:p>
            <a:pPr lvl="1" eaLnBrk="1" hangingPunct="1">
              <a:lnSpc>
                <a:spcPct val="90000"/>
              </a:lnSpc>
            </a:pPr>
            <a:r>
              <a:rPr lang="en-US" altLang="en-US" sz="1900" dirty="0">
                <a:latin typeface="Nunito" panose="020B0604020202020204" charset="0"/>
              </a:rPr>
              <a:t>Read and locate info in operating manual</a:t>
            </a:r>
          </a:p>
          <a:p>
            <a:pPr lvl="1" eaLnBrk="1" hangingPunct="1">
              <a:lnSpc>
                <a:spcPct val="90000"/>
              </a:lnSpc>
            </a:pPr>
            <a:r>
              <a:rPr lang="en-US" altLang="en-US" sz="1900" dirty="0">
                <a:latin typeface="Nunito" panose="020B0604020202020204" charset="0"/>
              </a:rPr>
              <a:t>Appendix C subjects</a:t>
            </a:r>
          </a:p>
          <a:p>
            <a:pPr lvl="1" eaLnBrk="1" hangingPunct="1">
              <a:lnSpc>
                <a:spcPct val="90000"/>
              </a:lnSpc>
            </a:pPr>
            <a:r>
              <a:rPr lang="en-US" altLang="en-US" sz="1900" dirty="0">
                <a:latin typeface="Nunito" panose="020B0604020202020204" charset="0"/>
              </a:rPr>
              <a:t>1926.1430(c)(4)</a:t>
            </a:r>
          </a:p>
          <a:p>
            <a:pPr eaLnBrk="1" hangingPunct="1">
              <a:lnSpc>
                <a:spcPct val="90000"/>
              </a:lnSpc>
            </a:pPr>
            <a:r>
              <a:rPr lang="en-US" altLang="en-US" sz="1900" b="1" dirty="0">
                <a:latin typeface="Nunito" panose="020B0604020202020204" charset="0"/>
              </a:rPr>
              <a:t>Skills (Practical Test)</a:t>
            </a:r>
            <a:endParaRPr lang="en-US" altLang="en-US" sz="1900" dirty="0">
              <a:latin typeface="Nunito" panose="020B0604020202020204" charset="0"/>
            </a:endParaRPr>
          </a:p>
          <a:p>
            <a:pPr lvl="1" eaLnBrk="1" hangingPunct="1">
              <a:lnSpc>
                <a:spcPct val="90000"/>
              </a:lnSpc>
            </a:pPr>
            <a:r>
              <a:rPr lang="en-US" altLang="en-US" sz="1900" dirty="0">
                <a:latin typeface="Nunito" panose="020B0604020202020204" charset="0"/>
              </a:rPr>
              <a:t>Shift Inspection criteria</a:t>
            </a:r>
          </a:p>
          <a:p>
            <a:pPr lvl="1" eaLnBrk="1" hangingPunct="1">
              <a:lnSpc>
                <a:spcPct val="90000"/>
              </a:lnSpc>
            </a:pPr>
            <a:r>
              <a:rPr lang="en-US" altLang="en-US" sz="1900" dirty="0">
                <a:latin typeface="Nunito" panose="020B0604020202020204" charset="0"/>
              </a:rPr>
              <a:t>Operational skills</a:t>
            </a:r>
          </a:p>
          <a:p>
            <a:pPr lvl="1" eaLnBrk="1" hangingPunct="1">
              <a:lnSpc>
                <a:spcPct val="90000"/>
              </a:lnSpc>
            </a:pPr>
            <a:r>
              <a:rPr lang="en-US" altLang="en-US" sz="1900" dirty="0">
                <a:latin typeface="Nunito" panose="020B0604020202020204" charset="0"/>
              </a:rPr>
              <a:t>Application of load chart information</a:t>
            </a:r>
          </a:p>
          <a:p>
            <a:pPr lvl="1" eaLnBrk="1" hangingPunct="1">
              <a:lnSpc>
                <a:spcPct val="90000"/>
              </a:lnSpc>
            </a:pPr>
            <a:r>
              <a:rPr lang="en-US" altLang="en-US" sz="1900" dirty="0">
                <a:latin typeface="Nunito" panose="020B0604020202020204" charset="0"/>
              </a:rPr>
              <a:t>Safe shut-down and securing procedures</a:t>
            </a:r>
            <a:endParaRPr lang="en-US" altLang="en-US" sz="1900" dirty="0">
              <a:solidFill>
                <a:schemeClr val="tx1"/>
              </a:solidFill>
              <a:latin typeface="Nunito" panose="020B0604020202020204" charset="0"/>
            </a:endParaRPr>
          </a:p>
        </p:txBody>
      </p:sp>
      <p:sp>
        <p:nvSpPr>
          <p:cNvPr id="13" name="AutoShape 7">
            <a:extLst>
              <a:ext uri="{FF2B5EF4-FFF2-40B4-BE49-F238E27FC236}">
                <a16:creationId xmlns:a16="http://schemas.microsoft.com/office/drawing/2014/main" id="{740321B4-CC5F-4F0E-A327-74CD740D4D78}"/>
              </a:ext>
            </a:extLst>
          </p:cNvPr>
          <p:cNvSpPr>
            <a:spLocks noChangeArrowheads="1"/>
          </p:cNvSpPr>
          <p:nvPr/>
        </p:nvSpPr>
        <p:spPr bwMode="auto">
          <a:xfrm>
            <a:off x="3251200" y="2057400"/>
            <a:ext cx="1320800" cy="228600"/>
          </a:xfrm>
          <a:prstGeom prst="rightArrow">
            <a:avLst>
              <a:gd name="adj1" fmla="val 50000"/>
              <a:gd name="adj2" fmla="val 108333"/>
            </a:avLst>
          </a:prstGeom>
          <a:solidFill>
            <a:srgbClr val="800080"/>
          </a:solidFill>
          <a:ln w="9525" algn="ctr">
            <a:solidFill>
              <a:schemeClr val="tx1"/>
            </a:solidFill>
            <a:miter lim="800000"/>
            <a:headEnd/>
            <a:tailEnd/>
          </a:ln>
        </p:spPr>
        <p:txBody>
          <a:bodyPr wrap="none" anchor="ctr"/>
          <a:lstStyle>
            <a:lvl1pPr eaLnBrk="0" hangingPunct="0">
              <a:spcBef>
                <a:spcPct val="20000"/>
              </a:spcBef>
              <a:buChar char="•"/>
              <a:defRPr sz="3200">
                <a:solidFill>
                  <a:schemeClr val="tx1"/>
                </a:solidFill>
                <a:latin typeface="Calibri" pitchFamily="34" charset="0"/>
                <a:cs typeface="Arial" pitchFamily="34" charset="0"/>
              </a:defRPr>
            </a:lvl1pPr>
            <a:lvl2pPr marL="742950" indent="-285750" eaLnBrk="0" hangingPunct="0">
              <a:spcBef>
                <a:spcPct val="20000"/>
              </a:spcBef>
              <a:buChar char="–"/>
              <a:defRPr sz="2800">
                <a:solidFill>
                  <a:srgbClr val="996600"/>
                </a:solidFill>
                <a:latin typeface="Calibri" pitchFamily="34" charset="0"/>
                <a:cs typeface="Arial" pitchFamily="34" charset="0"/>
              </a:defRPr>
            </a:lvl2pPr>
            <a:lvl3pPr marL="1143000" indent="-228600" eaLnBrk="0" hangingPunct="0">
              <a:spcBef>
                <a:spcPct val="20000"/>
              </a:spcBef>
              <a:buClr>
                <a:srgbClr val="808000"/>
              </a:buClr>
              <a:buChar char="•"/>
              <a:defRPr sz="2400">
                <a:solidFill>
                  <a:srgbClr val="808000"/>
                </a:solidFill>
                <a:latin typeface="Calibri" pitchFamily="34" charset="0"/>
                <a:cs typeface="Arial" pitchFamily="34" charset="0"/>
              </a:defRPr>
            </a:lvl3pPr>
            <a:lvl4pPr marL="1600200" indent="-228600" eaLnBrk="0" hangingPunct="0">
              <a:spcBef>
                <a:spcPct val="20000"/>
              </a:spcBef>
              <a:buClr>
                <a:srgbClr val="000000"/>
              </a:buClr>
              <a:buFont typeface="Arial" pitchFamily="34" charset="0"/>
              <a:buChar char="–"/>
              <a:defRPr sz="2000">
                <a:solidFill>
                  <a:srgbClr val="000000"/>
                </a:solidFill>
                <a:latin typeface="Calibri" pitchFamily="34" charset="0"/>
                <a:cs typeface="Arial" pitchFamily="34" charset="0"/>
              </a:defRPr>
            </a:lvl4pPr>
            <a:lvl5pPr marL="2057400" indent="-228600" eaLnBrk="0" hangingPunct="0">
              <a:spcBef>
                <a:spcPct val="20000"/>
              </a:spcBef>
              <a:buChar char="»"/>
              <a:defRPr sz="2000">
                <a:solidFill>
                  <a:srgbClr val="996600"/>
                </a:solidFill>
                <a:latin typeface="Calibri" pitchFamily="34" charset="0"/>
                <a:cs typeface="Arial" pitchFamily="34" charset="0"/>
              </a:defRPr>
            </a:lvl5pPr>
            <a:lvl6pPr marL="25146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6pPr>
            <a:lvl7pPr marL="29718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7pPr>
            <a:lvl8pPr marL="34290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8pPr>
            <a:lvl9pPr marL="38862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9pPr>
          </a:lstStyle>
          <a:p>
            <a:pPr eaLnBrk="1" hangingPunct="1">
              <a:spcBef>
                <a:spcPct val="0"/>
              </a:spcBef>
              <a:buFontTx/>
              <a:buNone/>
            </a:pPr>
            <a:endParaRPr lang="en-US" altLang="en-US" sz="1900">
              <a:latin typeface="Nunito" panose="020B0604020202020204" charset="0"/>
            </a:endParaRPr>
          </a:p>
        </p:txBody>
      </p:sp>
      <p:sp>
        <p:nvSpPr>
          <p:cNvPr id="14" name="AutoShape 8">
            <a:extLst>
              <a:ext uri="{FF2B5EF4-FFF2-40B4-BE49-F238E27FC236}">
                <a16:creationId xmlns:a16="http://schemas.microsoft.com/office/drawing/2014/main" id="{A0DBAF1A-8BE2-4BA4-B68C-00E209963E68}"/>
              </a:ext>
            </a:extLst>
          </p:cNvPr>
          <p:cNvSpPr>
            <a:spLocks noChangeArrowheads="1"/>
          </p:cNvSpPr>
          <p:nvPr/>
        </p:nvSpPr>
        <p:spPr bwMode="auto">
          <a:xfrm>
            <a:off x="3118351" y="2963612"/>
            <a:ext cx="1320800" cy="228600"/>
          </a:xfrm>
          <a:prstGeom prst="rightArrow">
            <a:avLst>
              <a:gd name="adj1" fmla="val 50000"/>
              <a:gd name="adj2" fmla="val 108333"/>
            </a:avLst>
          </a:prstGeom>
          <a:solidFill>
            <a:srgbClr val="800080"/>
          </a:solidFill>
          <a:ln w="9525" algn="ctr">
            <a:solidFill>
              <a:schemeClr val="tx1"/>
            </a:solidFill>
            <a:miter lim="800000"/>
            <a:headEnd/>
            <a:tailEnd/>
          </a:ln>
        </p:spPr>
        <p:txBody>
          <a:bodyPr wrap="none" anchor="ctr"/>
          <a:lstStyle>
            <a:lvl1pPr eaLnBrk="0" hangingPunct="0">
              <a:spcBef>
                <a:spcPct val="20000"/>
              </a:spcBef>
              <a:buChar char="•"/>
              <a:defRPr sz="3200">
                <a:solidFill>
                  <a:schemeClr val="tx1"/>
                </a:solidFill>
                <a:latin typeface="Calibri" pitchFamily="34" charset="0"/>
                <a:cs typeface="Arial" pitchFamily="34" charset="0"/>
              </a:defRPr>
            </a:lvl1pPr>
            <a:lvl2pPr marL="742950" indent="-285750" eaLnBrk="0" hangingPunct="0">
              <a:spcBef>
                <a:spcPct val="20000"/>
              </a:spcBef>
              <a:buChar char="–"/>
              <a:defRPr sz="2800">
                <a:solidFill>
                  <a:srgbClr val="996600"/>
                </a:solidFill>
                <a:latin typeface="Calibri" pitchFamily="34" charset="0"/>
                <a:cs typeface="Arial" pitchFamily="34" charset="0"/>
              </a:defRPr>
            </a:lvl2pPr>
            <a:lvl3pPr marL="1143000" indent="-228600" eaLnBrk="0" hangingPunct="0">
              <a:spcBef>
                <a:spcPct val="20000"/>
              </a:spcBef>
              <a:buClr>
                <a:srgbClr val="808000"/>
              </a:buClr>
              <a:buChar char="•"/>
              <a:defRPr sz="2400">
                <a:solidFill>
                  <a:srgbClr val="808000"/>
                </a:solidFill>
                <a:latin typeface="Calibri" pitchFamily="34" charset="0"/>
                <a:cs typeface="Arial" pitchFamily="34" charset="0"/>
              </a:defRPr>
            </a:lvl3pPr>
            <a:lvl4pPr marL="1600200" indent="-228600" eaLnBrk="0" hangingPunct="0">
              <a:spcBef>
                <a:spcPct val="20000"/>
              </a:spcBef>
              <a:buClr>
                <a:srgbClr val="000000"/>
              </a:buClr>
              <a:buFont typeface="Arial" pitchFamily="34" charset="0"/>
              <a:buChar char="–"/>
              <a:defRPr sz="2000">
                <a:solidFill>
                  <a:srgbClr val="000000"/>
                </a:solidFill>
                <a:latin typeface="Calibri" pitchFamily="34" charset="0"/>
                <a:cs typeface="Arial" pitchFamily="34" charset="0"/>
              </a:defRPr>
            </a:lvl4pPr>
            <a:lvl5pPr marL="2057400" indent="-228600" eaLnBrk="0" hangingPunct="0">
              <a:spcBef>
                <a:spcPct val="20000"/>
              </a:spcBef>
              <a:buChar char="»"/>
              <a:defRPr sz="2000">
                <a:solidFill>
                  <a:srgbClr val="996600"/>
                </a:solidFill>
                <a:latin typeface="Calibri" pitchFamily="34" charset="0"/>
                <a:cs typeface="Arial" pitchFamily="34" charset="0"/>
              </a:defRPr>
            </a:lvl5pPr>
            <a:lvl6pPr marL="25146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6pPr>
            <a:lvl7pPr marL="29718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7pPr>
            <a:lvl8pPr marL="34290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8pPr>
            <a:lvl9pPr marL="38862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9pPr>
          </a:lstStyle>
          <a:p>
            <a:pPr eaLnBrk="1" hangingPunct="1">
              <a:spcBef>
                <a:spcPct val="0"/>
              </a:spcBef>
              <a:buFontTx/>
              <a:buNone/>
            </a:pPr>
            <a:endParaRPr lang="en-US" altLang="en-US" sz="1900">
              <a:latin typeface="Nunito" panose="020B0604020202020204" charset="0"/>
            </a:endParaRPr>
          </a:p>
        </p:txBody>
      </p:sp>
      <p:sp>
        <p:nvSpPr>
          <p:cNvPr id="15" name="AutoShape 9">
            <a:extLst>
              <a:ext uri="{FF2B5EF4-FFF2-40B4-BE49-F238E27FC236}">
                <a16:creationId xmlns:a16="http://schemas.microsoft.com/office/drawing/2014/main" id="{C9F647C7-4C98-432A-8B57-EB7D030A33B4}"/>
              </a:ext>
            </a:extLst>
          </p:cNvPr>
          <p:cNvSpPr>
            <a:spLocks noChangeArrowheads="1"/>
          </p:cNvSpPr>
          <p:nvPr/>
        </p:nvSpPr>
        <p:spPr bwMode="auto">
          <a:xfrm>
            <a:off x="3219951" y="3809834"/>
            <a:ext cx="1219200" cy="228600"/>
          </a:xfrm>
          <a:prstGeom prst="rightArrow">
            <a:avLst>
              <a:gd name="adj1" fmla="val 50000"/>
              <a:gd name="adj2" fmla="val 100000"/>
            </a:avLst>
          </a:prstGeom>
          <a:solidFill>
            <a:srgbClr val="800080"/>
          </a:solidFill>
          <a:ln w="9525" algn="ctr">
            <a:solidFill>
              <a:schemeClr val="tx1"/>
            </a:solidFill>
            <a:miter lim="800000"/>
            <a:headEnd/>
            <a:tailEnd/>
          </a:ln>
        </p:spPr>
        <p:txBody>
          <a:bodyPr wrap="none" anchor="ctr"/>
          <a:lstStyle>
            <a:lvl1pPr eaLnBrk="0" hangingPunct="0">
              <a:spcBef>
                <a:spcPct val="20000"/>
              </a:spcBef>
              <a:buChar char="•"/>
              <a:defRPr sz="3200">
                <a:solidFill>
                  <a:schemeClr val="tx1"/>
                </a:solidFill>
                <a:latin typeface="Calibri" pitchFamily="34" charset="0"/>
                <a:cs typeface="Arial" pitchFamily="34" charset="0"/>
              </a:defRPr>
            </a:lvl1pPr>
            <a:lvl2pPr marL="742950" indent="-285750" eaLnBrk="0" hangingPunct="0">
              <a:spcBef>
                <a:spcPct val="20000"/>
              </a:spcBef>
              <a:buChar char="–"/>
              <a:defRPr sz="2800">
                <a:solidFill>
                  <a:srgbClr val="996600"/>
                </a:solidFill>
                <a:latin typeface="Calibri" pitchFamily="34" charset="0"/>
                <a:cs typeface="Arial" pitchFamily="34" charset="0"/>
              </a:defRPr>
            </a:lvl2pPr>
            <a:lvl3pPr marL="1143000" indent="-228600" eaLnBrk="0" hangingPunct="0">
              <a:spcBef>
                <a:spcPct val="20000"/>
              </a:spcBef>
              <a:buClr>
                <a:srgbClr val="808000"/>
              </a:buClr>
              <a:buChar char="•"/>
              <a:defRPr sz="2400">
                <a:solidFill>
                  <a:srgbClr val="808000"/>
                </a:solidFill>
                <a:latin typeface="Calibri" pitchFamily="34" charset="0"/>
                <a:cs typeface="Arial" pitchFamily="34" charset="0"/>
              </a:defRPr>
            </a:lvl3pPr>
            <a:lvl4pPr marL="1600200" indent="-228600" eaLnBrk="0" hangingPunct="0">
              <a:spcBef>
                <a:spcPct val="20000"/>
              </a:spcBef>
              <a:buClr>
                <a:srgbClr val="000000"/>
              </a:buClr>
              <a:buFont typeface="Arial" pitchFamily="34" charset="0"/>
              <a:buChar char="–"/>
              <a:defRPr sz="2000">
                <a:solidFill>
                  <a:srgbClr val="000000"/>
                </a:solidFill>
                <a:latin typeface="Calibri" pitchFamily="34" charset="0"/>
                <a:cs typeface="Arial" pitchFamily="34" charset="0"/>
              </a:defRPr>
            </a:lvl4pPr>
            <a:lvl5pPr marL="2057400" indent="-228600" eaLnBrk="0" hangingPunct="0">
              <a:spcBef>
                <a:spcPct val="20000"/>
              </a:spcBef>
              <a:buChar char="»"/>
              <a:defRPr sz="2000">
                <a:solidFill>
                  <a:srgbClr val="996600"/>
                </a:solidFill>
                <a:latin typeface="Calibri" pitchFamily="34" charset="0"/>
                <a:cs typeface="Arial" pitchFamily="34" charset="0"/>
              </a:defRPr>
            </a:lvl5pPr>
            <a:lvl6pPr marL="25146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6pPr>
            <a:lvl7pPr marL="29718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7pPr>
            <a:lvl8pPr marL="34290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8pPr>
            <a:lvl9pPr marL="38862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9pPr>
          </a:lstStyle>
          <a:p>
            <a:pPr eaLnBrk="1" hangingPunct="1">
              <a:spcBef>
                <a:spcPct val="0"/>
              </a:spcBef>
              <a:buFontTx/>
              <a:buNone/>
            </a:pPr>
            <a:endParaRPr lang="en-US" altLang="en-US" sz="1900">
              <a:latin typeface="Nunito" panose="020B0604020202020204" charset="0"/>
            </a:endParaRPr>
          </a:p>
        </p:txBody>
      </p:sp>
      <p:sp>
        <p:nvSpPr>
          <p:cNvPr id="16" name="Text Box 11">
            <a:extLst>
              <a:ext uri="{FF2B5EF4-FFF2-40B4-BE49-F238E27FC236}">
                <a16:creationId xmlns:a16="http://schemas.microsoft.com/office/drawing/2014/main" id="{0A570D2D-16DB-45E6-9743-8E93586B9CE9}"/>
              </a:ext>
            </a:extLst>
          </p:cNvPr>
          <p:cNvSpPr txBox="1">
            <a:spLocks noChangeArrowheads="1"/>
          </p:cNvSpPr>
          <p:nvPr/>
        </p:nvSpPr>
        <p:spPr bwMode="auto">
          <a:xfrm>
            <a:off x="4673600" y="1293636"/>
            <a:ext cx="4876800"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itchFamily="34" charset="0"/>
                <a:cs typeface="Arial" pitchFamily="34" charset="0"/>
              </a:defRPr>
            </a:lvl1pPr>
            <a:lvl2pPr marL="742950" indent="-285750" eaLnBrk="0" hangingPunct="0">
              <a:spcBef>
                <a:spcPct val="20000"/>
              </a:spcBef>
              <a:buChar char="–"/>
              <a:defRPr sz="2800">
                <a:solidFill>
                  <a:srgbClr val="996600"/>
                </a:solidFill>
                <a:latin typeface="Calibri" pitchFamily="34" charset="0"/>
                <a:cs typeface="Arial" pitchFamily="34" charset="0"/>
              </a:defRPr>
            </a:lvl2pPr>
            <a:lvl3pPr marL="1143000" indent="-228600" eaLnBrk="0" hangingPunct="0">
              <a:spcBef>
                <a:spcPct val="20000"/>
              </a:spcBef>
              <a:buClr>
                <a:srgbClr val="808000"/>
              </a:buClr>
              <a:buChar char="•"/>
              <a:defRPr sz="2400">
                <a:solidFill>
                  <a:srgbClr val="808000"/>
                </a:solidFill>
                <a:latin typeface="Calibri" pitchFamily="34" charset="0"/>
                <a:cs typeface="Arial" pitchFamily="34" charset="0"/>
              </a:defRPr>
            </a:lvl3pPr>
            <a:lvl4pPr marL="1600200" indent="-228600" eaLnBrk="0" hangingPunct="0">
              <a:spcBef>
                <a:spcPct val="20000"/>
              </a:spcBef>
              <a:buClr>
                <a:srgbClr val="000000"/>
              </a:buClr>
              <a:buFont typeface="Arial" pitchFamily="34" charset="0"/>
              <a:buChar char="–"/>
              <a:defRPr sz="2000">
                <a:solidFill>
                  <a:srgbClr val="000000"/>
                </a:solidFill>
                <a:latin typeface="Calibri" pitchFamily="34" charset="0"/>
                <a:cs typeface="Arial" pitchFamily="34" charset="0"/>
              </a:defRPr>
            </a:lvl4pPr>
            <a:lvl5pPr marL="2057400" indent="-228600" eaLnBrk="0" hangingPunct="0">
              <a:spcBef>
                <a:spcPct val="20000"/>
              </a:spcBef>
              <a:buChar char="»"/>
              <a:defRPr sz="2000">
                <a:solidFill>
                  <a:srgbClr val="996600"/>
                </a:solidFill>
                <a:latin typeface="Calibri" pitchFamily="34" charset="0"/>
                <a:cs typeface="Arial" pitchFamily="34" charset="0"/>
              </a:defRPr>
            </a:lvl5pPr>
            <a:lvl6pPr marL="25146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6pPr>
            <a:lvl7pPr marL="29718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7pPr>
            <a:lvl8pPr marL="34290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8pPr>
            <a:lvl9pPr marL="38862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9pPr>
          </a:lstStyle>
          <a:p>
            <a:pPr eaLnBrk="1" hangingPunct="1">
              <a:spcBef>
                <a:spcPct val="50000"/>
              </a:spcBef>
              <a:buFontTx/>
              <a:buNone/>
            </a:pPr>
            <a:r>
              <a:rPr lang="en-US" altLang="en-US" sz="1900" b="1" dirty="0">
                <a:latin typeface="Nunito" panose="020B0604020202020204" charset="0"/>
              </a:rPr>
              <a:t>1926.1427(c)</a:t>
            </a:r>
          </a:p>
        </p:txBody>
      </p:sp>
      <p:sp>
        <p:nvSpPr>
          <p:cNvPr id="17" name="AutoShape 9">
            <a:extLst>
              <a:ext uri="{FF2B5EF4-FFF2-40B4-BE49-F238E27FC236}">
                <a16:creationId xmlns:a16="http://schemas.microsoft.com/office/drawing/2014/main" id="{9EA5EDD1-2CE8-4F62-9F80-C0CC633383D5}"/>
              </a:ext>
            </a:extLst>
          </p:cNvPr>
          <p:cNvSpPr>
            <a:spLocks noChangeArrowheads="1"/>
          </p:cNvSpPr>
          <p:nvPr/>
        </p:nvSpPr>
        <p:spPr bwMode="auto">
          <a:xfrm>
            <a:off x="3171825" y="4991874"/>
            <a:ext cx="1219200" cy="228600"/>
          </a:xfrm>
          <a:prstGeom prst="rightArrow">
            <a:avLst>
              <a:gd name="adj1" fmla="val 50000"/>
              <a:gd name="adj2" fmla="val 100000"/>
            </a:avLst>
          </a:prstGeom>
          <a:solidFill>
            <a:srgbClr val="800080"/>
          </a:solidFill>
          <a:ln w="9525" algn="ctr">
            <a:solidFill>
              <a:schemeClr val="tx1"/>
            </a:solidFill>
            <a:miter lim="800000"/>
            <a:headEnd/>
            <a:tailEnd/>
          </a:ln>
        </p:spPr>
        <p:txBody>
          <a:bodyPr wrap="none" anchor="ctr"/>
          <a:lstStyle>
            <a:lvl1pPr eaLnBrk="0" hangingPunct="0">
              <a:spcBef>
                <a:spcPct val="20000"/>
              </a:spcBef>
              <a:buChar char="•"/>
              <a:defRPr sz="3200">
                <a:solidFill>
                  <a:schemeClr val="tx1"/>
                </a:solidFill>
                <a:latin typeface="Calibri" pitchFamily="34" charset="0"/>
                <a:cs typeface="Arial" pitchFamily="34" charset="0"/>
              </a:defRPr>
            </a:lvl1pPr>
            <a:lvl2pPr marL="742950" indent="-285750" eaLnBrk="0" hangingPunct="0">
              <a:spcBef>
                <a:spcPct val="20000"/>
              </a:spcBef>
              <a:buChar char="–"/>
              <a:defRPr sz="2800">
                <a:solidFill>
                  <a:srgbClr val="996600"/>
                </a:solidFill>
                <a:latin typeface="Calibri" pitchFamily="34" charset="0"/>
                <a:cs typeface="Arial" pitchFamily="34" charset="0"/>
              </a:defRPr>
            </a:lvl2pPr>
            <a:lvl3pPr marL="1143000" indent="-228600" eaLnBrk="0" hangingPunct="0">
              <a:spcBef>
                <a:spcPct val="20000"/>
              </a:spcBef>
              <a:buClr>
                <a:srgbClr val="808000"/>
              </a:buClr>
              <a:buChar char="•"/>
              <a:defRPr sz="2400">
                <a:solidFill>
                  <a:srgbClr val="808000"/>
                </a:solidFill>
                <a:latin typeface="Calibri" pitchFamily="34" charset="0"/>
                <a:cs typeface="Arial" pitchFamily="34" charset="0"/>
              </a:defRPr>
            </a:lvl3pPr>
            <a:lvl4pPr marL="1600200" indent="-228600" eaLnBrk="0" hangingPunct="0">
              <a:spcBef>
                <a:spcPct val="20000"/>
              </a:spcBef>
              <a:buClr>
                <a:srgbClr val="000000"/>
              </a:buClr>
              <a:buFont typeface="Arial" pitchFamily="34" charset="0"/>
              <a:buChar char="–"/>
              <a:defRPr sz="2000">
                <a:solidFill>
                  <a:srgbClr val="000000"/>
                </a:solidFill>
                <a:latin typeface="Calibri" pitchFamily="34" charset="0"/>
                <a:cs typeface="Arial" pitchFamily="34" charset="0"/>
              </a:defRPr>
            </a:lvl4pPr>
            <a:lvl5pPr marL="2057400" indent="-228600" eaLnBrk="0" hangingPunct="0">
              <a:spcBef>
                <a:spcPct val="20000"/>
              </a:spcBef>
              <a:buChar char="»"/>
              <a:defRPr sz="2000">
                <a:solidFill>
                  <a:srgbClr val="996600"/>
                </a:solidFill>
                <a:latin typeface="Calibri" pitchFamily="34" charset="0"/>
                <a:cs typeface="Arial" pitchFamily="34" charset="0"/>
              </a:defRPr>
            </a:lvl5pPr>
            <a:lvl6pPr marL="25146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6pPr>
            <a:lvl7pPr marL="29718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7pPr>
            <a:lvl8pPr marL="34290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8pPr>
            <a:lvl9pPr marL="3886200" indent="-228600" eaLnBrk="0" fontAlgn="base" hangingPunct="0">
              <a:spcBef>
                <a:spcPct val="20000"/>
              </a:spcBef>
              <a:spcAft>
                <a:spcPct val="0"/>
              </a:spcAft>
              <a:buChar char="»"/>
              <a:defRPr sz="2000">
                <a:solidFill>
                  <a:srgbClr val="996600"/>
                </a:solidFill>
                <a:latin typeface="Calibri" pitchFamily="34" charset="0"/>
                <a:cs typeface="Arial" pitchFamily="34" charset="0"/>
              </a:defRPr>
            </a:lvl9pPr>
          </a:lstStyle>
          <a:p>
            <a:pPr eaLnBrk="1" hangingPunct="1">
              <a:spcBef>
                <a:spcPct val="0"/>
              </a:spcBef>
              <a:buFontTx/>
              <a:buNone/>
            </a:pPr>
            <a:endParaRPr lang="en-US" altLang="en-US" sz="1900">
              <a:latin typeface="Nunito" panose="020B0604020202020204" charset="0"/>
            </a:endParaRPr>
          </a:p>
        </p:txBody>
      </p:sp>
    </p:spTree>
    <p:extLst>
      <p:ext uri="{BB962C8B-B14F-4D97-AF65-F5344CB8AC3E}">
        <p14:creationId xmlns:p14="http://schemas.microsoft.com/office/powerpoint/2010/main" val="19920392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r>
              <a:rPr lang="en-US" altLang="en-US" sz="2250" dirty="0"/>
              <a:t>The crane operator testing organization providing the certification must:</a:t>
            </a:r>
          </a:p>
          <a:p>
            <a:pPr marL="1222375" lvl="2" indent="-255588">
              <a:lnSpc>
                <a:spcPct val="100000"/>
              </a:lnSpc>
              <a:spcBef>
                <a:spcPts val="600"/>
              </a:spcBef>
            </a:pPr>
            <a:r>
              <a:rPr lang="en-US" altLang="en-US" sz="2400" dirty="0"/>
              <a:t>Be accredited by a nationally recognized accrediting agency (NCCA and/or ANSI)</a:t>
            </a:r>
          </a:p>
          <a:p>
            <a:pPr marL="1222375" lvl="2" indent="-255588">
              <a:lnSpc>
                <a:spcPct val="100000"/>
              </a:lnSpc>
              <a:spcBef>
                <a:spcPts val="600"/>
              </a:spcBef>
            </a:pPr>
            <a:r>
              <a:rPr lang="en-US" altLang="en-US" sz="2400" dirty="0"/>
              <a:t>Administer written and practical tests that assess the operator knowledge and skills.</a:t>
            </a:r>
          </a:p>
          <a:p>
            <a:pPr marL="1222375" lvl="2" indent="-255588">
              <a:lnSpc>
                <a:spcPct val="100000"/>
              </a:lnSpc>
              <a:spcBef>
                <a:spcPts val="600"/>
              </a:spcBef>
            </a:pPr>
            <a:r>
              <a:rPr lang="en-US" altLang="en-US" sz="2400" dirty="0"/>
              <a:t>Provide certification based on equipment type, or type and capacity. </a:t>
            </a:r>
          </a:p>
          <a:p>
            <a:pPr marL="1222375" lvl="2" indent="-255588">
              <a:lnSpc>
                <a:spcPct val="100000"/>
              </a:lnSpc>
              <a:spcBef>
                <a:spcPts val="600"/>
              </a:spcBef>
            </a:pPr>
            <a:r>
              <a:rPr lang="en-US" altLang="en-US" sz="2400" dirty="0"/>
              <a:t>A certification is valid for 5 years.</a:t>
            </a:r>
          </a:p>
          <a:p>
            <a:pPr marL="365125" indent="-255588">
              <a:lnSpc>
                <a:spcPct val="100000"/>
              </a:lnSpc>
              <a:spcBef>
                <a:spcPts val="600"/>
              </a:spcBef>
            </a:pPr>
            <a:r>
              <a:rPr lang="en-US" altLang="en-US" sz="2250" dirty="0"/>
              <a:t>A certification is portable among employers who are required to have operators certified under this option.</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62500" lnSpcReduction="20000"/>
          </a:bodyPr>
          <a:lstStyle/>
          <a:p>
            <a:pPr>
              <a:lnSpc>
                <a:spcPct val="120000"/>
              </a:lnSpc>
              <a:spcBef>
                <a:spcPts val="600"/>
              </a:spcBef>
            </a:pPr>
            <a:r>
              <a:rPr lang="en-US" dirty="0"/>
              <a:t>1926.1427 (d) Accredited Agency Certification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9230515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endParaRPr lang="en-US" altLang="en-US" sz="2250" dirty="0"/>
          </a:p>
          <a:p>
            <a:pPr marL="365125" indent="-255588">
              <a:lnSpc>
                <a:spcPct val="100000"/>
              </a:lnSpc>
              <a:spcBef>
                <a:spcPts val="600"/>
              </a:spcBef>
            </a:pPr>
            <a:r>
              <a:rPr lang="en-US" altLang="en-US" sz="2250" dirty="0"/>
              <a:t>National Commission for the Certification of Crane Operators (NCCCO)</a:t>
            </a:r>
          </a:p>
          <a:p>
            <a:pPr marL="365125" indent="-255588">
              <a:lnSpc>
                <a:spcPct val="100000"/>
              </a:lnSpc>
              <a:spcBef>
                <a:spcPts val="600"/>
              </a:spcBef>
            </a:pPr>
            <a:r>
              <a:rPr lang="en-US" altLang="en-US" sz="2250" dirty="0"/>
              <a:t>National Center for Construction Education &amp; Research (NCCER)</a:t>
            </a:r>
          </a:p>
          <a:p>
            <a:pPr marL="365125" indent="-255588">
              <a:lnSpc>
                <a:spcPct val="100000"/>
              </a:lnSpc>
              <a:spcBef>
                <a:spcPts val="600"/>
              </a:spcBef>
            </a:pPr>
            <a:r>
              <a:rPr lang="en-US" altLang="en-US" sz="2250" dirty="0"/>
              <a:t>Crane Institute Certification – Only through December 2, 2019</a:t>
            </a:r>
          </a:p>
          <a:p>
            <a:pPr marL="365125" indent="-255588">
              <a:lnSpc>
                <a:spcPct val="100000"/>
              </a:lnSpc>
              <a:spcBef>
                <a:spcPts val="600"/>
              </a:spcBef>
            </a:pPr>
            <a:r>
              <a:rPr lang="en-US" altLang="en-US" sz="2250" dirty="0"/>
              <a:t>Operating Engineers Certification Program (OECP)</a:t>
            </a:r>
          </a:p>
          <a:p>
            <a:pPr marL="365125" indent="-255588">
              <a:lnSpc>
                <a:spcPct val="100000"/>
              </a:lnSpc>
              <a:spcBef>
                <a:spcPts val="600"/>
              </a:spcBef>
            </a:pPr>
            <a:r>
              <a:rPr lang="en-US" altLang="en-US" sz="2250" dirty="0"/>
              <a:t>Electrical Industry Certifications Association (EICA)</a:t>
            </a:r>
          </a:p>
          <a:p>
            <a:pPr marL="365125" indent="-255588">
              <a:lnSpc>
                <a:spcPct val="100000"/>
              </a:lnSpc>
              <a:spcBef>
                <a:spcPts val="600"/>
              </a:spcBef>
            </a:pPr>
            <a:endParaRPr lang="en-US" altLang="en-US" sz="2250" dirty="0"/>
          </a:p>
          <a:p>
            <a:pPr marL="109537" indent="0">
              <a:lnSpc>
                <a:spcPct val="100000"/>
              </a:lnSpc>
              <a:spcBef>
                <a:spcPts val="600"/>
              </a:spcBef>
              <a:buNone/>
            </a:pPr>
            <a:r>
              <a:rPr lang="en-US" altLang="en-US" sz="2250" dirty="0"/>
              <a:t>These certifications as of December 1, 2019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Current Accredited Agencies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20717335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endParaRPr lang="en-US" altLang="en-US" sz="2250" dirty="0"/>
          </a:p>
          <a:p>
            <a:pPr marL="365125" indent="-255588">
              <a:lnSpc>
                <a:spcPct val="100000"/>
              </a:lnSpc>
              <a:spcBef>
                <a:spcPts val="600"/>
              </a:spcBef>
            </a:pPr>
            <a:r>
              <a:rPr lang="en-US" altLang="en-US" sz="2250" dirty="0"/>
              <a:t>An employer's certification program of its employee must meet all of the requirements of an accredited agency’s program and approved by an auditor.</a:t>
            </a:r>
          </a:p>
          <a:p>
            <a:pPr marL="365125" indent="-255588">
              <a:lnSpc>
                <a:spcPct val="100000"/>
              </a:lnSpc>
              <a:spcBef>
                <a:spcPts val="600"/>
              </a:spcBef>
            </a:pPr>
            <a:r>
              <a:rPr lang="en-US" altLang="en-US" sz="2250" dirty="0"/>
              <a:t>Written and practical tests developed by a national crane testing organization or approved by the auditor.</a:t>
            </a:r>
          </a:p>
          <a:p>
            <a:pPr marL="365125" indent="-255588">
              <a:lnSpc>
                <a:spcPct val="100000"/>
              </a:lnSpc>
              <a:spcBef>
                <a:spcPts val="600"/>
              </a:spcBef>
            </a:pPr>
            <a:r>
              <a:rPr lang="en-US" altLang="en-US" sz="2250" dirty="0"/>
              <a:t>The auditor must be to certified to evaluate such tests and is NOT an employee of the employer.</a:t>
            </a:r>
          </a:p>
          <a:p>
            <a:pPr marL="365125" indent="-255588">
              <a:lnSpc>
                <a:spcPct val="100000"/>
              </a:lnSpc>
              <a:spcBef>
                <a:spcPts val="600"/>
              </a:spcBef>
            </a:pPr>
            <a:r>
              <a:rPr lang="en-US" altLang="en-US" sz="2250" dirty="0"/>
              <a:t>A program certification is valid for 3 years.</a:t>
            </a:r>
          </a:p>
          <a:p>
            <a:pPr marL="365125" indent="-255588">
              <a:lnSpc>
                <a:spcPct val="100000"/>
              </a:lnSpc>
              <a:spcBef>
                <a:spcPts val="600"/>
              </a:spcBef>
            </a:pPr>
            <a:r>
              <a:rPr lang="en-US" altLang="en-US" sz="2250" dirty="0"/>
              <a:t>Records of the program must be made available to OSHA</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70000" lnSpcReduction="20000"/>
          </a:bodyPr>
          <a:lstStyle/>
          <a:p>
            <a:pPr>
              <a:lnSpc>
                <a:spcPct val="120000"/>
              </a:lnSpc>
              <a:spcBef>
                <a:spcPts val="600"/>
              </a:spcBef>
            </a:pPr>
            <a:r>
              <a:rPr lang="en-US" dirty="0"/>
              <a:t>1926.1400(e) Audited Employer  Program</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28185241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109537" indent="0">
              <a:lnSpc>
                <a:spcPct val="100000"/>
              </a:lnSpc>
              <a:spcBef>
                <a:spcPts val="600"/>
              </a:spcBef>
              <a:buNone/>
            </a:pPr>
            <a:endParaRPr lang="en-US" sz="2400" b="1" dirty="0"/>
          </a:p>
          <a:p>
            <a:pPr marL="109537" indent="0">
              <a:lnSpc>
                <a:spcPct val="100000"/>
              </a:lnSpc>
              <a:spcBef>
                <a:spcPts val="600"/>
              </a:spcBef>
              <a:buNone/>
            </a:pPr>
            <a:r>
              <a:rPr lang="en-US" sz="2400" b="1" dirty="0"/>
              <a:t>The operator’s certification is:</a:t>
            </a:r>
            <a:endParaRPr lang="en-US" altLang="en-US" sz="2400" b="1" dirty="0"/>
          </a:p>
          <a:p>
            <a:pPr marL="365125" indent="-255588">
              <a:lnSpc>
                <a:spcPct val="100000"/>
              </a:lnSpc>
              <a:spcBef>
                <a:spcPts val="600"/>
              </a:spcBef>
            </a:pPr>
            <a:r>
              <a:rPr lang="en-US" altLang="en-US" sz="2400" dirty="0"/>
              <a:t>NOT portable and is only valid while working for that employer.</a:t>
            </a:r>
          </a:p>
          <a:p>
            <a:pPr marL="365125" indent="-255588">
              <a:lnSpc>
                <a:spcPct val="100000"/>
              </a:lnSpc>
              <a:spcBef>
                <a:spcPts val="600"/>
              </a:spcBef>
            </a:pPr>
            <a:r>
              <a:rPr lang="en-US" altLang="en-US" sz="2400" dirty="0"/>
              <a:t>Valid for 5 years while under the employ of the employer</a:t>
            </a:r>
          </a:p>
          <a:p>
            <a:pPr marL="365125" indent="-255588">
              <a:lnSpc>
                <a:spcPct val="100000"/>
              </a:lnSpc>
              <a:spcBef>
                <a:spcPts val="600"/>
              </a:spcBef>
            </a:pPr>
            <a:r>
              <a:rPr lang="en-US" altLang="en-US" sz="2400" dirty="0"/>
              <a:t>Operators must be retested.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a:bodyPr>
          <a:lstStyle/>
          <a:p>
            <a:pPr>
              <a:lnSpc>
                <a:spcPct val="120000"/>
              </a:lnSpc>
              <a:spcBef>
                <a:spcPts val="600"/>
              </a:spcBef>
            </a:pPr>
            <a:r>
              <a:rPr lang="en-US" sz="2800" dirty="0"/>
              <a:t>1926.1400(e) Audited Employer  Program (</a:t>
            </a:r>
            <a:r>
              <a:rPr lang="en-US" sz="2800" dirty="0" err="1"/>
              <a:t>Con’t</a:t>
            </a:r>
            <a:r>
              <a:rPr lang="en-US" sz="2800" dirty="0"/>
              <a:t>)</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4420696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Where required, the equipment operator must be licensed by that government entity for operation of equipment within that entity's jurisdiction if that government licensing program meets the following requirements:</a:t>
            </a:r>
          </a:p>
          <a:p>
            <a:pPr marL="1222375" lvl="2" indent="-255588">
              <a:lnSpc>
                <a:spcPct val="100000"/>
              </a:lnSpc>
              <a:spcBef>
                <a:spcPts val="600"/>
              </a:spcBef>
            </a:pPr>
            <a:r>
              <a:rPr lang="en-US" altLang="en-US" sz="2400" dirty="0"/>
              <a:t>The assessment must include written and practical tests regarding knowledge and skills listed for certification.</a:t>
            </a:r>
          </a:p>
          <a:p>
            <a:pPr marL="1222375" lvl="2" indent="-255588">
              <a:lnSpc>
                <a:spcPct val="100000"/>
              </a:lnSpc>
              <a:spcBef>
                <a:spcPts val="600"/>
              </a:spcBef>
            </a:pPr>
            <a:r>
              <a:rPr lang="en-US" altLang="en-US" sz="2400" dirty="0"/>
              <a:t>The testing meets industry-recognized criteria for written testing materials, practical examinations, test administration, grading, facilities/equipment, and personnel.</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a:bodyPr>
          <a:lstStyle/>
          <a:p>
            <a:pPr>
              <a:lnSpc>
                <a:spcPct val="120000"/>
              </a:lnSpc>
              <a:spcBef>
                <a:spcPts val="600"/>
              </a:spcBef>
            </a:pPr>
            <a:r>
              <a:rPr lang="en-US" sz="3600" dirty="0"/>
              <a:t>1926.1427(c)(1) Public Entity Licensing</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6022186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78972" cy="4650815"/>
          </a:xfrm>
        </p:spPr>
        <p:txBody>
          <a:bodyPr>
            <a:normAutofit/>
          </a:bodyPr>
          <a:lstStyle/>
          <a:p>
            <a:pPr marL="0" indent="0">
              <a:lnSpc>
                <a:spcPct val="100000"/>
              </a:lnSpc>
              <a:spcBef>
                <a:spcPts val="600"/>
              </a:spcBef>
              <a:buNone/>
            </a:pPr>
            <a:endParaRPr lang="en-US" altLang="en-US" sz="2400" dirty="0"/>
          </a:p>
          <a:p>
            <a:pPr>
              <a:lnSpc>
                <a:spcPct val="100000"/>
              </a:lnSpc>
              <a:spcBef>
                <a:spcPts val="600"/>
              </a:spcBef>
            </a:pPr>
            <a:r>
              <a:rPr lang="en-US" altLang="en-US" sz="2400" dirty="0"/>
              <a:t>Describe required employee training.</a:t>
            </a:r>
          </a:p>
          <a:p>
            <a:pPr>
              <a:lnSpc>
                <a:spcPct val="100000"/>
              </a:lnSpc>
              <a:spcBef>
                <a:spcPts val="600"/>
              </a:spcBef>
            </a:pPr>
            <a:r>
              <a:rPr lang="en-US" altLang="en-US" sz="2400" dirty="0"/>
              <a:t>Describe crane operator qualifications/ certification requirements.</a:t>
            </a:r>
          </a:p>
          <a:p>
            <a:pPr>
              <a:lnSpc>
                <a:spcPct val="100000"/>
              </a:lnSpc>
              <a:spcBef>
                <a:spcPts val="600"/>
              </a:spcBef>
            </a:pPr>
            <a:r>
              <a:rPr lang="en-US" altLang="en-US" sz="2400" dirty="0"/>
              <a:t>Describe signal person qualification requirements.</a:t>
            </a:r>
          </a:p>
          <a:p>
            <a:pPr>
              <a:lnSpc>
                <a:spcPct val="100000"/>
              </a:lnSpc>
              <a:spcBef>
                <a:spcPts val="600"/>
              </a:spcBef>
            </a:pPr>
            <a:r>
              <a:rPr lang="en-US" altLang="en-US" sz="2400" dirty="0"/>
              <a:t>Describe rigger personnel qualification requirements.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dirty="0"/>
              <a:t>Objectives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1864402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The government authority that oversees the licensing department/office has determined that the requirements of certification under OSHA have been met.</a:t>
            </a:r>
          </a:p>
          <a:p>
            <a:pPr marL="365125" indent="-255588">
              <a:lnSpc>
                <a:spcPct val="100000"/>
              </a:lnSpc>
              <a:spcBef>
                <a:spcPts val="600"/>
              </a:spcBef>
            </a:pPr>
            <a:r>
              <a:rPr lang="en-US" altLang="en-US" sz="2400" dirty="0"/>
              <a:t>The licensing department/office has testing procedures for re-licensing designed to ensure that the operator continues to meet the technical knowledge and skills requirements.</a:t>
            </a:r>
          </a:p>
          <a:p>
            <a:pPr marL="365125" indent="-255588">
              <a:lnSpc>
                <a:spcPct val="100000"/>
              </a:lnSpc>
              <a:spcBef>
                <a:spcPts val="600"/>
              </a:spcBef>
            </a:pPr>
            <a:r>
              <a:rPr lang="en-US" altLang="en-US" sz="2400" dirty="0"/>
              <a:t>A license is valid for the period of time stipulated by the licensing department/office, but no longer than 5 years.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77500" lnSpcReduction="20000"/>
          </a:bodyPr>
          <a:lstStyle/>
          <a:p>
            <a:pPr>
              <a:lnSpc>
                <a:spcPct val="120000"/>
              </a:lnSpc>
              <a:spcBef>
                <a:spcPts val="600"/>
              </a:spcBef>
            </a:pPr>
            <a:r>
              <a:rPr lang="en-US" sz="3600" dirty="0"/>
              <a:t>1926.1427(c)(1) Public Entity Licensing (</a:t>
            </a:r>
            <a:r>
              <a:rPr lang="en-US" sz="3600" dirty="0" err="1"/>
              <a:t>Con’t</a:t>
            </a:r>
            <a:r>
              <a:rPr lang="en-US" sz="3600" dirty="0"/>
              <a:t>)</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17694558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1608317"/>
          </a:xfrm>
        </p:spPr>
        <p:txBody>
          <a:bodyPr>
            <a:noAutofit/>
          </a:bodyPr>
          <a:lstStyle/>
          <a:p>
            <a:pPr marL="365125" indent="-255588">
              <a:lnSpc>
                <a:spcPct val="100000"/>
              </a:lnSpc>
              <a:spcBef>
                <a:spcPts val="600"/>
              </a:spcBef>
            </a:pPr>
            <a:r>
              <a:rPr lang="en-US" altLang="en-US" sz="2400" dirty="0"/>
              <a:t>An operator is considered qualified if he/she has a current operator qualification issued by the U.S. military for operation of the equipment while working for the U.S. Military. (Uniform and Civilian)</a:t>
            </a:r>
          </a:p>
          <a:p>
            <a:pPr marL="365125" indent="-255588">
              <a:lnSpc>
                <a:spcPct val="100000"/>
              </a:lnSpc>
              <a:spcBef>
                <a:spcPts val="600"/>
              </a:spcBef>
            </a:pPr>
            <a:r>
              <a:rPr lang="en-US" altLang="en-US" sz="2400" b="1" dirty="0">
                <a:solidFill>
                  <a:srgbClr val="FF0000"/>
                </a:solidFill>
              </a:rPr>
              <a:t>Certification is NOT portable</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sz="3600" dirty="0"/>
              <a:t>Qualification by the U.S. Military</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pic>
        <p:nvPicPr>
          <p:cNvPr id="5" name="Picture 6">
            <a:extLst>
              <a:ext uri="{FF2B5EF4-FFF2-40B4-BE49-F238E27FC236}">
                <a16:creationId xmlns:a16="http://schemas.microsoft.com/office/drawing/2014/main" id="{35F7F669-9129-4D19-B83D-003F6D92C7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2942166" y="3254489"/>
            <a:ext cx="6307667" cy="2867613"/>
          </a:xfrm>
          <a:prstGeom prst="rect">
            <a:avLst/>
          </a:prstGeom>
        </p:spPr>
      </p:pic>
    </p:spTree>
    <p:extLst>
      <p:ext uri="{BB962C8B-B14F-4D97-AF65-F5344CB8AC3E}">
        <p14:creationId xmlns:p14="http://schemas.microsoft.com/office/powerpoint/2010/main" val="23554672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Tests for certification may be administered verbally, with answers given verbally, where the operator:</a:t>
            </a:r>
          </a:p>
          <a:p>
            <a:pPr marL="1222375" lvl="2" indent="-255588">
              <a:lnSpc>
                <a:spcPct val="100000"/>
              </a:lnSpc>
              <a:spcBef>
                <a:spcPts val="600"/>
              </a:spcBef>
            </a:pPr>
            <a:r>
              <a:rPr lang="en-US" altLang="en-US" sz="2400" dirty="0"/>
              <a:t>Passes a written demonstration of literacy relevant to the work.</a:t>
            </a:r>
          </a:p>
          <a:p>
            <a:pPr marL="1222375" lvl="2" indent="-255588">
              <a:lnSpc>
                <a:spcPct val="100000"/>
              </a:lnSpc>
              <a:spcBef>
                <a:spcPts val="600"/>
              </a:spcBef>
            </a:pPr>
            <a:r>
              <a:rPr lang="en-US" altLang="en-US" sz="2400" dirty="0"/>
              <a:t>Demonstrates the ability to use the type of written manufacturer procedures applicable to the class/type of equipment for which the candidate is seeking certification.</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a:bodyPr>
          <a:lstStyle/>
          <a:p>
            <a:pPr>
              <a:lnSpc>
                <a:spcPct val="120000"/>
              </a:lnSpc>
              <a:spcBef>
                <a:spcPts val="600"/>
              </a:spcBef>
            </a:pPr>
            <a:r>
              <a:rPr lang="en-US" sz="3600" dirty="0"/>
              <a:t>1926.1427(h)(1) Language and Literacy</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2347426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Tests may be administered in any language the operator understands.</a:t>
            </a:r>
          </a:p>
          <a:p>
            <a:pPr marL="365125" indent="-255588">
              <a:lnSpc>
                <a:spcPct val="100000"/>
              </a:lnSpc>
              <a:spcBef>
                <a:spcPts val="600"/>
              </a:spcBef>
            </a:pPr>
            <a:r>
              <a:rPr lang="en-US" altLang="en-US" sz="2400" dirty="0"/>
              <a:t>The operator's certification documentation must note the language in which the test was given. </a:t>
            </a:r>
          </a:p>
          <a:p>
            <a:pPr marL="365125" indent="-255588">
              <a:lnSpc>
                <a:spcPct val="100000"/>
              </a:lnSpc>
              <a:spcBef>
                <a:spcPts val="600"/>
              </a:spcBef>
            </a:pPr>
            <a:r>
              <a:rPr lang="en-US" altLang="en-US" sz="2400" dirty="0"/>
              <a:t>The operator is only permitted to operate equipment that is furnished with materials, such as operations manuals and load charts, that are written in the language of the certification.</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a:bodyPr>
          <a:lstStyle/>
          <a:p>
            <a:pPr>
              <a:lnSpc>
                <a:spcPct val="120000"/>
              </a:lnSpc>
              <a:spcBef>
                <a:spcPts val="600"/>
              </a:spcBef>
            </a:pPr>
            <a:r>
              <a:rPr lang="en-US" sz="3600" dirty="0"/>
              <a:t>1926.1427(h)(2) Language and Literacy</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20907077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The employer must assure each operator is trained on the safe operation of the equipment the operator will be using. </a:t>
            </a:r>
          </a:p>
          <a:p>
            <a:pPr marL="365125" indent="-255588">
              <a:lnSpc>
                <a:spcPct val="100000"/>
              </a:lnSpc>
              <a:spcBef>
                <a:spcPts val="600"/>
              </a:spcBef>
            </a:pPr>
            <a:r>
              <a:rPr lang="en-US" altLang="en-US" sz="2400" dirty="0"/>
              <a:t>An employee who has not been certified/licensed, trained and evaluated by the employer may only operate the equipment under supervision as an </a:t>
            </a:r>
            <a:r>
              <a:rPr lang="en-US" altLang="en-US" sz="2400" b="1" dirty="0"/>
              <a:t>“Operator-in-Training”</a:t>
            </a:r>
            <a:r>
              <a:rPr lang="en-US" altLang="en-US" sz="2400" dirty="0"/>
              <a:t>.</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pPr>
              <a:lnSpc>
                <a:spcPct val="120000"/>
              </a:lnSpc>
              <a:spcBef>
                <a:spcPts val="600"/>
              </a:spcBef>
            </a:pPr>
            <a:r>
              <a:rPr lang="en-US" sz="3600" dirty="0"/>
              <a:t>1926.1427(b) Employer/Operator Training</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21428376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The employer must provide each </a:t>
            </a:r>
            <a:r>
              <a:rPr lang="en-US" altLang="en-US" sz="2400" b="1" dirty="0"/>
              <a:t>operator-in-training</a:t>
            </a:r>
            <a:r>
              <a:rPr lang="en-US" altLang="en-US" sz="2400" dirty="0"/>
              <a:t> with sufficient training, through a combination of formal and practical instruction, to ensure that the operator-in-training develops the skills, knowledge, and judgment necessary to operate the equipment safely for the assigned work.</a:t>
            </a:r>
          </a:p>
          <a:p>
            <a:pPr marL="365125" indent="-255588">
              <a:lnSpc>
                <a:spcPct val="100000"/>
              </a:lnSpc>
              <a:spcBef>
                <a:spcPts val="600"/>
              </a:spcBef>
            </a:pPr>
            <a:r>
              <a:rPr lang="en-US" altLang="en-US" sz="2400" dirty="0"/>
              <a:t>The employer must provide instruction on the knowledge and skills needed to operate the crane in its various configurations and as described under the Evaluation section.</a:t>
            </a:r>
          </a:p>
          <a:p>
            <a:pPr marL="365125" indent="-255588">
              <a:lnSpc>
                <a:spcPct val="100000"/>
              </a:lnSpc>
              <a:spcBef>
                <a:spcPts val="600"/>
              </a:spcBef>
            </a:pPr>
            <a:r>
              <a:rPr lang="en-US" altLang="en-US" sz="2400" dirty="0"/>
              <a:t>The employer may only assign tasks within the operator-in-training's ability.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sz="3600" dirty="0"/>
              <a:t>Operator-in-Training Training</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22850493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109537" indent="0">
              <a:lnSpc>
                <a:spcPct val="100000"/>
              </a:lnSpc>
              <a:spcBef>
                <a:spcPts val="600"/>
              </a:spcBef>
              <a:buNone/>
            </a:pPr>
            <a:r>
              <a:rPr lang="en-US" altLang="en-US" sz="2100" dirty="0"/>
              <a:t>An operator-in-training shall not operate the equipment in any of the following circumstances unless certified in accordance with OSHA’s operator certification requirements:</a:t>
            </a:r>
          </a:p>
          <a:p>
            <a:pPr marL="365125" indent="-255588">
              <a:lnSpc>
                <a:spcPct val="100000"/>
              </a:lnSpc>
              <a:spcBef>
                <a:spcPts val="600"/>
              </a:spcBef>
            </a:pPr>
            <a:r>
              <a:rPr lang="en-US" altLang="en-US" sz="2100" dirty="0"/>
              <a:t>If any part of the equipment, load line or load (including rigging and lifting accessories), if operated up to the equipment's maximum working radius in the work zone (see Sec. 1926.1408(a)(1)), could get within 20 feet of a power line that is up to 350 kV, or within 50 feet of a power line that is over 350 kV.</a:t>
            </a:r>
          </a:p>
          <a:p>
            <a:pPr marL="365125" indent="-255588">
              <a:lnSpc>
                <a:spcPct val="100000"/>
              </a:lnSpc>
              <a:spcBef>
                <a:spcPts val="600"/>
              </a:spcBef>
            </a:pPr>
            <a:r>
              <a:rPr lang="en-US" altLang="en-US" sz="2100" dirty="0"/>
              <a:t>If the equipment is used to hoist personnel.</a:t>
            </a:r>
          </a:p>
          <a:p>
            <a:pPr marL="365125" indent="-255588">
              <a:lnSpc>
                <a:spcPct val="100000"/>
              </a:lnSpc>
              <a:spcBef>
                <a:spcPts val="600"/>
              </a:spcBef>
            </a:pPr>
            <a:r>
              <a:rPr lang="en-US" altLang="en-US" sz="2100" dirty="0"/>
              <a:t>In multiple-equipment lifts.</a:t>
            </a:r>
          </a:p>
          <a:p>
            <a:pPr marL="365125" indent="-255588">
              <a:lnSpc>
                <a:spcPct val="100000"/>
              </a:lnSpc>
              <a:spcBef>
                <a:spcPts val="600"/>
              </a:spcBef>
            </a:pPr>
            <a:r>
              <a:rPr lang="en-US" altLang="en-US" sz="2100" dirty="0"/>
              <a:t>If the equipment is used over a shaft, cofferdam, or in a tank farm.</a:t>
            </a:r>
          </a:p>
          <a:p>
            <a:pPr marL="365125" indent="-255588">
              <a:lnSpc>
                <a:spcPct val="100000"/>
              </a:lnSpc>
              <a:spcBef>
                <a:spcPts val="600"/>
              </a:spcBef>
            </a:pPr>
            <a:r>
              <a:rPr lang="en-US" altLang="en-US" sz="2100" dirty="0"/>
              <a:t>In multiple-lift rigging operations, except where the operator's trainer determines that the operator-in-training skills are sufficient for this high-skill work.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a:bodyPr>
          <a:lstStyle/>
          <a:p>
            <a:pPr>
              <a:lnSpc>
                <a:spcPct val="120000"/>
              </a:lnSpc>
              <a:spcBef>
                <a:spcPts val="600"/>
              </a:spcBef>
            </a:pPr>
            <a:r>
              <a:rPr lang="en-US" sz="2800" dirty="0"/>
              <a:t>1926.1427(b)(3) Operator-in-Training Restrictions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23688651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109537" indent="0">
              <a:lnSpc>
                <a:spcPct val="100000"/>
              </a:lnSpc>
              <a:spcBef>
                <a:spcPts val="600"/>
              </a:spcBef>
              <a:buNone/>
            </a:pPr>
            <a:endParaRPr lang="en-US" altLang="en-US" sz="2400" dirty="0"/>
          </a:p>
          <a:p>
            <a:pPr marL="109537" indent="0">
              <a:lnSpc>
                <a:spcPct val="100000"/>
              </a:lnSpc>
              <a:spcBef>
                <a:spcPts val="600"/>
              </a:spcBef>
              <a:buNone/>
            </a:pPr>
            <a:r>
              <a:rPr lang="en-US" altLang="en-US" sz="2400" b="1" dirty="0"/>
              <a:t>While operating the equipment, the operator-in-training must be continuously monitored by an individual ("operator's trainer") who:</a:t>
            </a:r>
          </a:p>
          <a:p>
            <a:pPr marL="365125" indent="-255588">
              <a:lnSpc>
                <a:spcPct val="100000"/>
              </a:lnSpc>
              <a:spcBef>
                <a:spcPts val="600"/>
              </a:spcBef>
            </a:pPr>
            <a:r>
              <a:rPr lang="en-US" altLang="en-US" sz="2400" dirty="0"/>
              <a:t>Is an employee or agent of the operator-in-training's employer.</a:t>
            </a:r>
          </a:p>
          <a:p>
            <a:pPr marL="365125" indent="-255588">
              <a:lnSpc>
                <a:spcPct val="100000"/>
              </a:lnSpc>
              <a:spcBef>
                <a:spcPts val="600"/>
              </a:spcBef>
            </a:pPr>
            <a:r>
              <a:rPr lang="en-US" altLang="en-US" sz="2400" dirty="0"/>
              <a:t>Has the knowledge, training, and experience necessary to direct the operator-in-training on the equipment in use.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a:bodyPr>
          <a:lstStyle/>
          <a:p>
            <a:pPr>
              <a:lnSpc>
                <a:spcPct val="120000"/>
              </a:lnSpc>
              <a:spcBef>
                <a:spcPts val="600"/>
              </a:spcBef>
            </a:pPr>
            <a:r>
              <a:rPr lang="en-US" sz="3600" dirty="0"/>
              <a:t>1926.1427(b)(4)(</a:t>
            </a:r>
            <a:r>
              <a:rPr lang="en-US" sz="3600" dirty="0" err="1"/>
              <a:t>i</a:t>
            </a:r>
            <a:r>
              <a:rPr lang="en-US" sz="3600" dirty="0"/>
              <a:t>)(B) Operator’s Trainer</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35231001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109537" indent="0">
              <a:lnSpc>
                <a:spcPct val="100000"/>
              </a:lnSpc>
              <a:spcBef>
                <a:spcPts val="600"/>
              </a:spcBef>
              <a:buNone/>
            </a:pPr>
            <a:endParaRPr lang="en-US" altLang="en-US" sz="2400" dirty="0"/>
          </a:p>
          <a:p>
            <a:pPr marL="365125" indent="-255588">
              <a:lnSpc>
                <a:spcPct val="100000"/>
              </a:lnSpc>
              <a:spcBef>
                <a:spcPts val="600"/>
              </a:spcBef>
            </a:pPr>
            <a:r>
              <a:rPr lang="en-US" altLang="en-US" sz="2400" dirty="0"/>
              <a:t>This is a performance-based qualification.</a:t>
            </a:r>
          </a:p>
          <a:p>
            <a:pPr marL="365125" indent="-255588">
              <a:lnSpc>
                <a:spcPct val="100000"/>
              </a:lnSpc>
              <a:spcBef>
                <a:spcPts val="600"/>
              </a:spcBef>
            </a:pPr>
            <a:r>
              <a:rPr lang="en-US" altLang="en-US" sz="2400" dirty="0"/>
              <a:t>Employers would determine the level of knowledge and experience that the trainer must possess based on the skill level of the operator-in-training and the nature of the activity performed. </a:t>
            </a:r>
          </a:p>
          <a:p>
            <a:pPr marL="365125" indent="-255588">
              <a:lnSpc>
                <a:spcPct val="100000"/>
              </a:lnSpc>
              <a:spcBef>
                <a:spcPts val="600"/>
              </a:spcBef>
            </a:pPr>
            <a:r>
              <a:rPr lang="en-US" altLang="en-US" sz="2400" dirty="0"/>
              <a:t>The trainer's experience with the task and equipment used could be sufficient for experienced personnel to provide training even without being a certified operator. </a:t>
            </a:r>
          </a:p>
          <a:p>
            <a:pPr marL="365125" indent="-255588">
              <a:lnSpc>
                <a:spcPct val="100000"/>
              </a:lnSpc>
              <a:spcBef>
                <a:spcPts val="600"/>
              </a:spcBef>
            </a:pPr>
            <a:r>
              <a:rPr lang="en-US" altLang="en-US" sz="2400" dirty="0"/>
              <a:t>Trainers are not required to be a certified crane operator or pass a written test.</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a:bodyPr>
          <a:lstStyle/>
          <a:p>
            <a:pPr>
              <a:lnSpc>
                <a:spcPct val="120000"/>
              </a:lnSpc>
              <a:spcBef>
                <a:spcPts val="600"/>
              </a:spcBef>
            </a:pPr>
            <a:r>
              <a:rPr lang="fr-FR" sz="3600" dirty="0"/>
              <a:t>1926.1427(b)(4)(i) Trainer Qualifications</a:t>
            </a:r>
            <a:endParaRPr lang="en-US" sz="3600" dirty="0"/>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9965590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5290930" cy="4650815"/>
          </a:xfrm>
        </p:spPr>
        <p:txBody>
          <a:bodyPr>
            <a:noAutofit/>
          </a:bodyPr>
          <a:lstStyle/>
          <a:p>
            <a:pPr marL="365125" indent="-255588">
              <a:lnSpc>
                <a:spcPct val="100000"/>
              </a:lnSpc>
              <a:spcBef>
                <a:spcPts val="600"/>
              </a:spcBef>
            </a:pPr>
            <a:r>
              <a:rPr lang="en-US" altLang="en-US" sz="2400" dirty="0"/>
              <a:t>While monitoring the operator-in-training, the operator's trainer cannot perform any tasks that could detract from the trainer's ability to monitor the operator-in-training.</a:t>
            </a:r>
          </a:p>
          <a:p>
            <a:pPr marL="365125" indent="-255588">
              <a:lnSpc>
                <a:spcPct val="100000"/>
              </a:lnSpc>
              <a:spcBef>
                <a:spcPts val="600"/>
              </a:spcBef>
            </a:pPr>
            <a:r>
              <a:rPr lang="en-US" altLang="en-US" sz="2400" dirty="0"/>
              <a:t>For equipment other than tower cranes: The operator's trainer and the operator-in-training must be in direct line of sight of each other and communicate verbally or by hand signals.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pPr>
              <a:lnSpc>
                <a:spcPct val="120000"/>
              </a:lnSpc>
              <a:spcBef>
                <a:spcPts val="600"/>
              </a:spcBef>
            </a:pPr>
            <a:r>
              <a:rPr lang="en-US" sz="3600" dirty="0"/>
              <a:t>1926.1427(b)(4) Operator’s Trainer (</a:t>
            </a:r>
            <a:r>
              <a:rPr lang="en-US" sz="3600" dirty="0" err="1"/>
              <a:t>Con’t</a:t>
            </a:r>
            <a:r>
              <a:rPr lang="en-US" sz="3600" dirty="0"/>
              <a:t>)</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pic>
        <p:nvPicPr>
          <p:cNvPr id="5" name="Picture 4">
            <a:extLst>
              <a:ext uri="{FF2B5EF4-FFF2-40B4-BE49-F238E27FC236}">
                <a16:creationId xmlns:a16="http://schemas.microsoft.com/office/drawing/2014/main" id="{CC7D68FF-A9BA-4EC9-B084-71F0A1F8E1EC}"/>
              </a:ext>
            </a:extLst>
          </p:cNvPr>
          <p:cNvPicPr>
            <a:picLocks noChangeAspect="1"/>
          </p:cNvPicPr>
          <p:nvPr/>
        </p:nvPicPr>
        <p:blipFill rotWithShape="1">
          <a:blip r:embed="rId3">
            <a:extLst>
              <a:ext uri="{28A0092B-C50C-407E-A947-70E740481C1C}">
                <a14:useLocalDpi xmlns:a14="http://schemas.microsoft.com/office/drawing/2010/main" val="0"/>
              </a:ext>
            </a:extLst>
          </a:blip>
          <a:srcRect l="15599" t="1468" r="18389"/>
          <a:stretch/>
        </p:blipFill>
        <p:spPr>
          <a:xfrm>
            <a:off x="6425592" y="1411523"/>
            <a:ext cx="4805845" cy="4034954"/>
          </a:xfrm>
          <a:prstGeom prst="rect">
            <a:avLst/>
          </a:prstGeom>
        </p:spPr>
      </p:pic>
    </p:spTree>
    <p:extLst>
      <p:ext uri="{BB962C8B-B14F-4D97-AF65-F5344CB8AC3E}">
        <p14:creationId xmlns:p14="http://schemas.microsoft.com/office/powerpoint/2010/main" val="2469879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62930" cy="4650815"/>
          </a:xfrm>
        </p:spPr>
        <p:txBody>
          <a:bodyPr>
            <a:normAutofit/>
          </a:bodyPr>
          <a:lstStyle/>
          <a:p>
            <a:pPr>
              <a:lnSpc>
                <a:spcPct val="100000"/>
              </a:lnSpc>
              <a:spcBef>
                <a:spcPts val="0"/>
              </a:spcBef>
            </a:pPr>
            <a:endParaRPr lang="en-US" altLang="en-US" sz="2400" dirty="0"/>
          </a:p>
          <a:p>
            <a:pPr>
              <a:lnSpc>
                <a:spcPct val="100000"/>
              </a:lnSpc>
              <a:spcBef>
                <a:spcPts val="0"/>
              </a:spcBef>
            </a:pPr>
            <a:r>
              <a:rPr lang="en-US" altLang="en-US" sz="2400" dirty="0"/>
              <a:t>All employees must be trained to work around crane operations.</a:t>
            </a:r>
          </a:p>
          <a:p>
            <a:pPr>
              <a:lnSpc>
                <a:spcPct val="100000"/>
              </a:lnSpc>
              <a:spcBef>
                <a:spcPts val="0"/>
              </a:spcBef>
            </a:pPr>
            <a:r>
              <a:rPr lang="en-US" altLang="en-US" sz="2400" dirty="0"/>
              <a:t>Employers must evaluate employee’s understanding of their training.</a:t>
            </a:r>
          </a:p>
          <a:p>
            <a:pPr>
              <a:lnSpc>
                <a:spcPct val="100000"/>
              </a:lnSpc>
              <a:spcBef>
                <a:spcPts val="0"/>
              </a:spcBef>
            </a:pPr>
            <a:r>
              <a:rPr lang="en-US" altLang="en-US" sz="2400" dirty="0"/>
              <a:t>OSHA requires training in/for:</a:t>
            </a:r>
          </a:p>
          <a:p>
            <a:pPr lvl="2">
              <a:lnSpc>
                <a:spcPct val="100000"/>
              </a:lnSpc>
              <a:spcBef>
                <a:spcPts val="0"/>
              </a:spcBef>
            </a:pPr>
            <a:r>
              <a:rPr lang="en-US" altLang="en-US" sz="2400" dirty="0"/>
              <a:t>Overhead powerlines</a:t>
            </a:r>
          </a:p>
          <a:p>
            <a:pPr lvl="2">
              <a:lnSpc>
                <a:spcPct val="100000"/>
              </a:lnSpc>
              <a:spcBef>
                <a:spcPts val="0"/>
              </a:spcBef>
            </a:pPr>
            <a:r>
              <a:rPr lang="en-US" altLang="en-US" sz="2400" dirty="0"/>
              <a:t>Signal persons</a:t>
            </a:r>
          </a:p>
          <a:p>
            <a:pPr lvl="2">
              <a:lnSpc>
                <a:spcPct val="100000"/>
              </a:lnSpc>
              <a:spcBef>
                <a:spcPts val="0"/>
              </a:spcBef>
            </a:pPr>
            <a:r>
              <a:rPr lang="en-US" altLang="en-US" sz="2400" dirty="0"/>
              <a:t>Operators</a:t>
            </a:r>
          </a:p>
          <a:p>
            <a:pPr lvl="2">
              <a:lnSpc>
                <a:spcPct val="100000"/>
              </a:lnSpc>
              <a:spcBef>
                <a:spcPts val="0"/>
              </a:spcBef>
            </a:pPr>
            <a:r>
              <a:rPr lang="en-US" altLang="en-US" sz="2400" dirty="0"/>
              <a:t>Competent persons and qualified persons </a:t>
            </a:r>
          </a:p>
          <a:p>
            <a:pPr lvl="2">
              <a:lnSpc>
                <a:spcPct val="100000"/>
              </a:lnSpc>
              <a:spcBef>
                <a:spcPts val="0"/>
              </a:spcBef>
            </a:pPr>
            <a:r>
              <a:rPr lang="en-US" altLang="en-US" sz="2400" dirty="0"/>
              <a:t>Crush/pinch points</a:t>
            </a:r>
          </a:p>
          <a:p>
            <a:pPr lvl="2">
              <a:lnSpc>
                <a:spcPct val="100000"/>
              </a:lnSpc>
              <a:spcBef>
                <a:spcPts val="0"/>
              </a:spcBef>
            </a:pPr>
            <a:r>
              <a:rPr lang="en-US" altLang="en-US" sz="2400" dirty="0"/>
              <a:t>Tag-out</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pPr>
              <a:lnSpc>
                <a:spcPct val="120000"/>
              </a:lnSpc>
              <a:spcBef>
                <a:spcPts val="0"/>
              </a:spcBef>
            </a:pPr>
            <a:r>
              <a:rPr lang="en-US" dirty="0"/>
              <a:t>1926.1430 Training Requirements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13631667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69" y="1520542"/>
            <a:ext cx="7001743" cy="2146583"/>
          </a:xfrm>
        </p:spPr>
        <p:txBody>
          <a:bodyPr>
            <a:noAutofit/>
          </a:bodyPr>
          <a:lstStyle/>
          <a:p>
            <a:pPr marL="365125" indent="-255588">
              <a:lnSpc>
                <a:spcPct val="100000"/>
              </a:lnSpc>
              <a:spcBef>
                <a:spcPts val="600"/>
              </a:spcBef>
            </a:pPr>
            <a:r>
              <a:rPr lang="en-US" altLang="en-US" sz="2400" dirty="0"/>
              <a:t>For tower cranes, the operator's trainer and the operator-in-training must be in direct communication with each other.</a:t>
            </a:r>
          </a:p>
          <a:p>
            <a:pPr marL="365125" indent="-255588">
              <a:lnSpc>
                <a:spcPct val="100000"/>
              </a:lnSpc>
              <a:spcBef>
                <a:spcPts val="600"/>
              </a:spcBef>
            </a:pPr>
            <a:r>
              <a:rPr lang="en-US" sz="2400" dirty="0"/>
              <a:t>By radio or other direct communication device</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sz="3600" dirty="0"/>
              <a:t>Operator’s Trainer – Tower Crane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pic>
        <p:nvPicPr>
          <p:cNvPr id="6" name="Picture 2">
            <a:extLst>
              <a:ext uri="{FF2B5EF4-FFF2-40B4-BE49-F238E27FC236}">
                <a16:creationId xmlns:a16="http://schemas.microsoft.com/office/drawing/2014/main" id="{6A4908C1-B544-4DF4-AE18-18B4F8A4DF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2235" y="3667126"/>
            <a:ext cx="3595735" cy="24869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3">
            <a:extLst>
              <a:ext uri="{FF2B5EF4-FFF2-40B4-BE49-F238E27FC236}">
                <a16:creationId xmlns:a16="http://schemas.microsoft.com/office/drawing/2014/main" id="{A299B487-3D36-4F39-9AF9-5DA98F56AD3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6666"/>
          <a:stretch/>
        </p:blipFill>
        <p:spPr bwMode="auto">
          <a:xfrm>
            <a:off x="8013629" y="1520543"/>
            <a:ext cx="2192945" cy="2001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descr="C:\Users\Bob\Documents\Safecon pictures\Cranes\P2140031.JPG">
            <a:extLst>
              <a:ext uri="{FF2B5EF4-FFF2-40B4-BE49-F238E27FC236}">
                <a16:creationId xmlns:a16="http://schemas.microsoft.com/office/drawing/2014/main" id="{113B41EA-EF38-4E7F-ABE8-BEA78363050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3068"/>
          <a:stretch/>
        </p:blipFill>
        <p:spPr bwMode="auto">
          <a:xfrm>
            <a:off x="2371108" y="3653939"/>
            <a:ext cx="4333010" cy="25000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21865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r>
              <a:rPr lang="en-US" altLang="en-US" sz="2200" dirty="0"/>
              <a:t>The employer must ensure that an operator-in-training is continuously monitored by the qualified trainer when operating the equipment.  </a:t>
            </a:r>
          </a:p>
          <a:p>
            <a:pPr marL="365125" indent="-255588">
              <a:lnSpc>
                <a:spcPct val="100000"/>
              </a:lnSpc>
              <a:spcBef>
                <a:spcPts val="600"/>
              </a:spcBef>
            </a:pPr>
            <a:r>
              <a:rPr lang="en-US" altLang="en-US" sz="2200" dirty="0"/>
              <a:t>The only exceptions to Continuous Monitoring are for short breaks where all of the following are met:</a:t>
            </a:r>
          </a:p>
          <a:p>
            <a:pPr marL="1222375" lvl="2" indent="-255588">
              <a:lnSpc>
                <a:spcPct val="100000"/>
              </a:lnSpc>
              <a:spcBef>
                <a:spcPts val="600"/>
              </a:spcBef>
            </a:pPr>
            <a:r>
              <a:rPr lang="en-US" altLang="en-US" sz="2200" dirty="0"/>
              <a:t>The break lasts no longer than 15 minutes and there is no more than one break per hour.</a:t>
            </a:r>
          </a:p>
          <a:p>
            <a:pPr marL="1222375" lvl="2" indent="-255588">
              <a:lnSpc>
                <a:spcPct val="100000"/>
              </a:lnSpc>
              <a:spcBef>
                <a:spcPts val="600"/>
              </a:spcBef>
            </a:pPr>
            <a:r>
              <a:rPr lang="en-US" altLang="en-US" sz="2200" dirty="0"/>
              <a:t>Immediately prior to the break the operator's trainer informs the operator-in-training of the specific tasks that the operator-in-training is to perform and limitations to which he/she must adhere during the operator trainer's break.</a:t>
            </a:r>
          </a:p>
          <a:p>
            <a:pPr marL="1222375" lvl="2" indent="-255588">
              <a:lnSpc>
                <a:spcPct val="100000"/>
              </a:lnSpc>
              <a:spcBef>
                <a:spcPts val="600"/>
              </a:spcBef>
            </a:pPr>
            <a:r>
              <a:rPr lang="en-US" altLang="en-US" sz="2200" dirty="0"/>
              <a:t>The specific tasks that the operator-in-training will perform during the operator trainer's break are within the operator-in-training's abilities.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70000" lnSpcReduction="20000"/>
          </a:bodyPr>
          <a:lstStyle/>
          <a:p>
            <a:pPr>
              <a:lnSpc>
                <a:spcPct val="120000"/>
              </a:lnSpc>
              <a:spcBef>
                <a:spcPts val="600"/>
              </a:spcBef>
            </a:pPr>
            <a:r>
              <a:rPr lang="en-US" sz="3600" dirty="0"/>
              <a:t>1926.1427(b)(4)(</a:t>
            </a:r>
            <a:r>
              <a:rPr lang="en-US" sz="3600" dirty="0" err="1"/>
              <a:t>i</a:t>
            </a:r>
            <a:r>
              <a:rPr lang="en-US" sz="3600" dirty="0"/>
              <a:t>) Continuous Monitoring of Operators-in-Training</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346936446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5290930" cy="4650815"/>
          </a:xfrm>
        </p:spPr>
        <p:txBody>
          <a:bodyPr>
            <a:noAutofit/>
          </a:bodyPr>
          <a:lstStyle/>
          <a:p>
            <a:pPr marL="109537" indent="0">
              <a:lnSpc>
                <a:spcPct val="100000"/>
              </a:lnSpc>
              <a:spcBef>
                <a:spcPts val="600"/>
              </a:spcBef>
              <a:buNone/>
            </a:pPr>
            <a:endParaRPr lang="en-US" altLang="en-US" sz="2400" dirty="0"/>
          </a:p>
          <a:p>
            <a:pPr marL="365125" indent="-255588">
              <a:lnSpc>
                <a:spcPct val="100000"/>
              </a:lnSpc>
              <a:spcBef>
                <a:spcPts val="600"/>
              </a:spcBef>
            </a:pPr>
            <a:r>
              <a:rPr lang="en-US" altLang="en-US" sz="2400" dirty="0"/>
              <a:t>The employer must provide refresher training in relevant topics for each operator when, based on the performance of the operator or an evaluation of the operator's knowledge, there is an indication that retraining is necessary.</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sz="3600" dirty="0"/>
              <a:t>Retraining &amp; Re-evaluation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pic>
        <p:nvPicPr>
          <p:cNvPr id="6" name="Picture 2" descr="C:\Users\Bob\Documents\Safecon pictures\Cranes\Crane Accidents\Crane boom over back 003.jpg">
            <a:extLst>
              <a:ext uri="{FF2B5EF4-FFF2-40B4-BE49-F238E27FC236}">
                <a16:creationId xmlns:a16="http://schemas.microsoft.com/office/drawing/2014/main" id="{8B39E4E1-0D37-4FB1-B1DE-20DFAB56E6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5148" y="1904902"/>
            <a:ext cx="5413248" cy="34381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50779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109537" indent="0">
              <a:lnSpc>
                <a:spcPct val="100000"/>
              </a:lnSpc>
              <a:spcBef>
                <a:spcPts val="600"/>
              </a:spcBef>
              <a:buNone/>
            </a:pPr>
            <a:endParaRPr lang="en-US" altLang="en-US" sz="2400" dirty="0"/>
          </a:p>
          <a:p>
            <a:pPr marL="365125" indent="-255588">
              <a:lnSpc>
                <a:spcPct val="100000"/>
              </a:lnSpc>
              <a:spcBef>
                <a:spcPts val="600"/>
              </a:spcBef>
            </a:pPr>
            <a:r>
              <a:rPr lang="en-US" altLang="en-US" sz="2400" dirty="0"/>
              <a:t>The employer must evaluate each operator to assure that the operator meets minimum requirements for determining operator competency to be qualified.  </a:t>
            </a:r>
          </a:p>
          <a:p>
            <a:pPr marL="365125" indent="-255588">
              <a:lnSpc>
                <a:spcPct val="100000"/>
              </a:lnSpc>
              <a:spcBef>
                <a:spcPts val="600"/>
              </a:spcBef>
            </a:pPr>
            <a:r>
              <a:rPr lang="en-US" altLang="en-US" sz="2400" dirty="0"/>
              <a:t>Qualification is valid only where the operator is employed by (and operating the equipment for) the employer that issued the qualification and is </a:t>
            </a:r>
            <a:r>
              <a:rPr lang="en-US" altLang="en-US" sz="2400" b="1" dirty="0"/>
              <a:t>NOT</a:t>
            </a:r>
            <a:r>
              <a:rPr lang="en-US" altLang="en-US" sz="2400" dirty="0"/>
              <a:t> portable. </a:t>
            </a:r>
          </a:p>
          <a:p>
            <a:pPr marL="365125" indent="-255588">
              <a:lnSpc>
                <a:spcPct val="100000"/>
              </a:lnSpc>
              <a:spcBef>
                <a:spcPts val="600"/>
              </a:spcBef>
            </a:pPr>
            <a:r>
              <a:rPr lang="en-US" altLang="en-US" sz="2400" dirty="0"/>
              <a:t>Qualification is valid for the period of time stipulated by the employer.</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sz="3600" dirty="0"/>
              <a:t>1926.1427(f) Qualification/Evaluation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12355374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109537" indent="0">
              <a:lnSpc>
                <a:spcPct val="100000"/>
              </a:lnSpc>
              <a:spcBef>
                <a:spcPts val="600"/>
              </a:spcBef>
              <a:buNone/>
            </a:pPr>
            <a:endParaRPr lang="en-US" altLang="en-US" sz="2400" dirty="0"/>
          </a:p>
          <a:p>
            <a:pPr marL="365125" indent="-255588">
              <a:lnSpc>
                <a:spcPct val="100000"/>
              </a:lnSpc>
              <a:spcBef>
                <a:spcPts val="600"/>
              </a:spcBef>
            </a:pPr>
            <a:r>
              <a:rPr lang="en-US" altLang="en-US" sz="2400" dirty="0"/>
              <a:t>The definition of “qualified” in section OSHA 29CFR 1926.32 does not apply to crane operator evaluation and qualification.   </a:t>
            </a:r>
          </a:p>
          <a:p>
            <a:pPr marL="365125" indent="-255588">
              <a:lnSpc>
                <a:spcPct val="100000"/>
              </a:lnSpc>
              <a:spcBef>
                <a:spcPts val="600"/>
              </a:spcBef>
            </a:pPr>
            <a:r>
              <a:rPr lang="en-US" altLang="en-US" sz="2400" dirty="0"/>
              <a:t>Possession of a certificate or degree cannot, by itself, cause a person to be qualified for crane operation.  </a:t>
            </a:r>
          </a:p>
          <a:p>
            <a:pPr marL="365125" indent="-255588">
              <a:lnSpc>
                <a:spcPct val="100000"/>
              </a:lnSpc>
              <a:spcBef>
                <a:spcPts val="600"/>
              </a:spcBef>
            </a:pPr>
            <a:r>
              <a:rPr lang="en-US" altLang="en-US" sz="2400" dirty="0"/>
              <a:t>An operator can be qualified by the employer if:</a:t>
            </a:r>
          </a:p>
          <a:p>
            <a:pPr marL="1222375" lvl="2" indent="-255588">
              <a:lnSpc>
                <a:spcPct val="100000"/>
              </a:lnSpc>
              <a:spcBef>
                <a:spcPts val="600"/>
              </a:spcBef>
            </a:pPr>
            <a:r>
              <a:rPr lang="en-US" altLang="en-US" sz="2400" dirty="0"/>
              <a:t>The operator is fully trained in the operation of the equipment he/she will operate</a:t>
            </a:r>
          </a:p>
          <a:p>
            <a:pPr marL="1222375" lvl="2" indent="-255588">
              <a:lnSpc>
                <a:spcPct val="100000"/>
              </a:lnSpc>
              <a:spcBef>
                <a:spcPts val="600"/>
              </a:spcBef>
            </a:pPr>
            <a:r>
              <a:rPr lang="en-US" altLang="en-US" sz="2400" dirty="0"/>
              <a:t>Is certified or licensed as described in Certification/Licensing</a:t>
            </a:r>
          </a:p>
          <a:p>
            <a:pPr marL="1222375" lvl="2" indent="-255588">
              <a:lnSpc>
                <a:spcPct val="100000"/>
              </a:lnSpc>
              <a:spcBef>
                <a:spcPts val="600"/>
              </a:spcBef>
            </a:pPr>
            <a:r>
              <a:rPr lang="en-US" altLang="en-US" sz="2400" dirty="0"/>
              <a:t>Has been fully evaluated by the operator’s employer’s trainer on the equipment he/she will operate</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sz="3600" dirty="0"/>
              <a:t>Qualified Operator</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25208078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109537" indent="0">
              <a:lnSpc>
                <a:spcPct val="100000"/>
              </a:lnSpc>
              <a:spcBef>
                <a:spcPts val="600"/>
              </a:spcBef>
              <a:buNone/>
            </a:pPr>
            <a:endParaRPr lang="en-US" altLang="en-US" sz="2400" dirty="0"/>
          </a:p>
          <a:p>
            <a:pPr marL="365125" indent="-255588">
              <a:lnSpc>
                <a:spcPct val="100000"/>
              </a:lnSpc>
              <a:spcBef>
                <a:spcPts val="600"/>
              </a:spcBef>
            </a:pPr>
            <a:r>
              <a:rPr lang="en-US" altLang="en-US" sz="2400" dirty="0"/>
              <a:t>To qualify an operator an employer must ensure that each operator demonstrates the skills and knowledge necessary to operate the equipment safely as well as the ability to recognize and avert risk. </a:t>
            </a:r>
          </a:p>
          <a:p>
            <a:pPr marL="365125" indent="-255588">
              <a:lnSpc>
                <a:spcPct val="100000"/>
              </a:lnSpc>
              <a:spcBef>
                <a:spcPts val="600"/>
              </a:spcBef>
            </a:pPr>
            <a:r>
              <a:rPr lang="en-US" altLang="en-US" sz="2400" dirty="0"/>
              <a:t>The evaluation must be conducted by a qualified evaluator.</a:t>
            </a:r>
          </a:p>
          <a:p>
            <a:pPr marL="365125" indent="-255588">
              <a:lnSpc>
                <a:spcPct val="100000"/>
              </a:lnSpc>
              <a:spcBef>
                <a:spcPts val="600"/>
              </a:spcBef>
            </a:pPr>
            <a:r>
              <a:rPr lang="en-US" altLang="en-US" sz="2400" dirty="0"/>
              <a:t> Once the evaluation is completed successfully, the employer may allow the operator to operate other equipment that the employer can demonstrate does not require substantially different skills, knowledge, or ability to recognize and avert risk to operate.</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sz="3600" dirty="0"/>
              <a:t>Operator Evaluation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33337931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5290930" cy="4650815"/>
          </a:xfrm>
        </p:spPr>
        <p:txBody>
          <a:bodyPr>
            <a:noAutofit/>
          </a:bodyPr>
          <a:lstStyle/>
          <a:p>
            <a:pPr marL="109537" indent="0">
              <a:lnSpc>
                <a:spcPct val="100000"/>
              </a:lnSpc>
              <a:spcBef>
                <a:spcPts val="600"/>
              </a:spcBef>
              <a:buNone/>
            </a:pPr>
            <a:endParaRPr lang="en-US" altLang="en-US" sz="2400" dirty="0"/>
          </a:p>
          <a:p>
            <a:pPr marL="365125" indent="-255588">
              <a:lnSpc>
                <a:spcPct val="100000"/>
              </a:lnSpc>
              <a:spcBef>
                <a:spcPts val="600"/>
              </a:spcBef>
            </a:pPr>
            <a:r>
              <a:rPr lang="en-US" altLang="en-US" sz="2400" b="1" dirty="0"/>
              <a:t>Work Competency must be to be evaluated for crane type and set-up including:</a:t>
            </a:r>
          </a:p>
          <a:p>
            <a:pPr marL="1222375" lvl="2" indent="-255588">
              <a:lnSpc>
                <a:spcPct val="100000"/>
              </a:lnSpc>
              <a:spcBef>
                <a:spcPts val="600"/>
              </a:spcBef>
            </a:pPr>
            <a:r>
              <a:rPr lang="en-US" altLang="en-US" sz="2400" dirty="0"/>
              <a:t>Use of Safety devices</a:t>
            </a:r>
          </a:p>
          <a:p>
            <a:pPr marL="1222375" lvl="2" indent="-255588">
              <a:lnSpc>
                <a:spcPct val="100000"/>
              </a:lnSpc>
              <a:spcBef>
                <a:spcPts val="600"/>
              </a:spcBef>
            </a:pPr>
            <a:r>
              <a:rPr lang="en-US" altLang="en-US" sz="2400" dirty="0"/>
              <a:t>Use of Operational aids</a:t>
            </a:r>
          </a:p>
          <a:p>
            <a:pPr marL="1222375" lvl="2" indent="-255588">
              <a:lnSpc>
                <a:spcPct val="100000"/>
              </a:lnSpc>
              <a:spcBef>
                <a:spcPts val="600"/>
              </a:spcBef>
            </a:pPr>
            <a:r>
              <a:rPr lang="en-US" altLang="en-US" sz="2400" dirty="0"/>
              <a:t>Use of software and understanding load charts</a:t>
            </a:r>
          </a:p>
          <a:p>
            <a:pPr marL="1222375" lvl="2" indent="-255588">
              <a:lnSpc>
                <a:spcPct val="100000"/>
              </a:lnSpc>
              <a:spcBef>
                <a:spcPts val="600"/>
              </a:spcBef>
            </a:pPr>
            <a:r>
              <a:rPr lang="en-US" altLang="en-US" sz="2400" dirty="0"/>
              <a:t>Proper Shift inspections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pPr>
              <a:lnSpc>
                <a:spcPct val="120000"/>
              </a:lnSpc>
              <a:spcBef>
                <a:spcPts val="600"/>
              </a:spcBef>
            </a:pPr>
            <a:r>
              <a:rPr lang="en-US" sz="3600" dirty="0"/>
              <a:t>1926.1427(j)1 &amp; 2 Evaluation of the Operator</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pic>
        <p:nvPicPr>
          <p:cNvPr id="7" name="Picture 6">
            <a:extLst>
              <a:ext uri="{FF2B5EF4-FFF2-40B4-BE49-F238E27FC236}">
                <a16:creationId xmlns:a16="http://schemas.microsoft.com/office/drawing/2014/main" id="{8CB190C4-2D6A-4857-B5B7-A4938742CA48}"/>
              </a:ext>
            </a:extLst>
          </p:cNvPr>
          <p:cNvPicPr>
            <a:picLocks noChangeAspect="1"/>
          </p:cNvPicPr>
          <p:nvPr/>
        </p:nvPicPr>
        <p:blipFill rotWithShape="1">
          <a:blip r:embed="rId3">
            <a:extLst>
              <a:ext uri="{28A0092B-C50C-407E-A947-70E740481C1C}">
                <a14:useLocalDpi xmlns:a14="http://schemas.microsoft.com/office/drawing/2010/main" val="0"/>
              </a:ext>
            </a:extLst>
          </a:blip>
          <a:srcRect l="1" r="-2176" b="12091"/>
          <a:stretch/>
        </p:blipFill>
        <p:spPr>
          <a:xfrm>
            <a:off x="7289131" y="1375515"/>
            <a:ext cx="3408587" cy="2358001"/>
          </a:xfrm>
          <a:prstGeom prst="rect">
            <a:avLst/>
          </a:prstGeom>
        </p:spPr>
      </p:pic>
      <p:pic>
        <p:nvPicPr>
          <p:cNvPr id="8" name="Picture 2">
            <a:extLst>
              <a:ext uri="{FF2B5EF4-FFF2-40B4-BE49-F238E27FC236}">
                <a16:creationId xmlns:a16="http://schemas.microsoft.com/office/drawing/2014/main" id="{0544C799-C220-4DD3-B167-207D3E36152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982" b="7490"/>
          <a:stretch/>
        </p:blipFill>
        <p:spPr bwMode="auto">
          <a:xfrm>
            <a:off x="7641895" y="3884324"/>
            <a:ext cx="2703057" cy="2211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32676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5290930" cy="4650815"/>
          </a:xfrm>
        </p:spPr>
        <p:txBody>
          <a:bodyPr>
            <a:noAutofit/>
          </a:bodyPr>
          <a:lstStyle/>
          <a:p>
            <a:pPr marL="365125" indent="-255588">
              <a:lnSpc>
                <a:spcPct val="100000"/>
              </a:lnSpc>
              <a:spcBef>
                <a:spcPts val="600"/>
              </a:spcBef>
            </a:pPr>
            <a:r>
              <a:rPr lang="en-US" altLang="en-US" sz="2000" dirty="0"/>
              <a:t>Operators must be able to Evaluate Ground Conditions and proper crane stability including:</a:t>
            </a:r>
          </a:p>
          <a:p>
            <a:pPr marL="1222375" lvl="2" indent="-255588">
              <a:lnSpc>
                <a:spcPct val="100000"/>
              </a:lnSpc>
              <a:spcBef>
                <a:spcPts val="600"/>
              </a:spcBef>
            </a:pPr>
            <a:r>
              <a:rPr lang="en-US" altLang="en-US" dirty="0"/>
              <a:t>Hidden Hazards</a:t>
            </a:r>
          </a:p>
          <a:p>
            <a:pPr marL="1222375" lvl="2" indent="-255588">
              <a:lnSpc>
                <a:spcPct val="100000"/>
              </a:lnSpc>
              <a:spcBef>
                <a:spcPts val="600"/>
              </a:spcBef>
            </a:pPr>
            <a:r>
              <a:rPr lang="en-US" altLang="en-US" dirty="0"/>
              <a:t>Stable Ground</a:t>
            </a:r>
          </a:p>
          <a:p>
            <a:pPr marL="1222375" lvl="2" indent="-255588">
              <a:lnSpc>
                <a:spcPct val="100000"/>
              </a:lnSpc>
              <a:spcBef>
                <a:spcPts val="600"/>
              </a:spcBef>
            </a:pPr>
            <a:r>
              <a:rPr lang="en-US" altLang="en-US" dirty="0"/>
              <a:t>Outrigger set-ups</a:t>
            </a:r>
          </a:p>
          <a:p>
            <a:pPr marL="1222375" lvl="2" indent="-255588">
              <a:lnSpc>
                <a:spcPct val="100000"/>
              </a:lnSpc>
              <a:spcBef>
                <a:spcPts val="600"/>
              </a:spcBef>
            </a:pPr>
            <a:r>
              <a:rPr lang="en-US" altLang="en-US" dirty="0"/>
              <a:t>Use of Pads and Floats</a:t>
            </a:r>
          </a:p>
          <a:p>
            <a:pPr marL="1222375" lvl="2" indent="-255588">
              <a:lnSpc>
                <a:spcPct val="100000"/>
              </a:lnSpc>
              <a:spcBef>
                <a:spcPts val="600"/>
              </a:spcBef>
            </a:pPr>
            <a:r>
              <a:rPr lang="en-US" altLang="en-US" dirty="0"/>
              <a:t>Use of Mats on Crawlers</a:t>
            </a:r>
          </a:p>
          <a:p>
            <a:pPr marL="365125" indent="-255588">
              <a:lnSpc>
                <a:spcPct val="100000"/>
              </a:lnSpc>
              <a:spcBef>
                <a:spcPts val="600"/>
              </a:spcBef>
            </a:pPr>
            <a:r>
              <a:rPr lang="en-US" altLang="en-US" sz="2000" dirty="0"/>
              <a:t>Leveling of the Crane</a:t>
            </a:r>
          </a:p>
          <a:p>
            <a:pPr marL="365125" indent="-255588">
              <a:lnSpc>
                <a:spcPct val="100000"/>
              </a:lnSpc>
              <a:spcBef>
                <a:spcPts val="600"/>
              </a:spcBef>
            </a:pPr>
            <a:r>
              <a:rPr lang="en-US" altLang="en-US" sz="2000" dirty="0"/>
              <a:t>Weather Conditions such as:</a:t>
            </a:r>
          </a:p>
          <a:p>
            <a:pPr marL="1222375" lvl="2" indent="-255588">
              <a:lnSpc>
                <a:spcPct val="100000"/>
              </a:lnSpc>
              <a:spcBef>
                <a:spcPts val="600"/>
              </a:spcBef>
            </a:pPr>
            <a:r>
              <a:rPr lang="en-US" altLang="en-US" dirty="0"/>
              <a:t>Wind</a:t>
            </a:r>
          </a:p>
          <a:p>
            <a:pPr marL="1222375" lvl="2" indent="-255588">
              <a:lnSpc>
                <a:spcPct val="100000"/>
              </a:lnSpc>
              <a:spcBef>
                <a:spcPts val="600"/>
              </a:spcBef>
            </a:pPr>
            <a:r>
              <a:rPr lang="en-US" altLang="en-US" dirty="0"/>
              <a:t>lightning</a:t>
            </a:r>
          </a:p>
          <a:p>
            <a:pPr marL="1222375" lvl="2" indent="-255588">
              <a:lnSpc>
                <a:spcPct val="100000"/>
              </a:lnSpc>
              <a:spcBef>
                <a:spcPts val="600"/>
              </a:spcBef>
            </a:pPr>
            <a:r>
              <a:rPr lang="en-US" altLang="en-US" dirty="0"/>
              <a:t>Ice and snow build up</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sz="3600" dirty="0"/>
              <a:t>Evaluation of Operator (</a:t>
            </a:r>
            <a:r>
              <a:rPr lang="en-US" sz="3600" dirty="0" err="1"/>
              <a:t>Con’t</a:t>
            </a:r>
            <a:r>
              <a:rPr lang="en-US" sz="3600" dirty="0"/>
              <a:t>)</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pic>
        <p:nvPicPr>
          <p:cNvPr id="9" name="Picture 2" descr="C:\Users\Bob\Documents\Safecon pictures\Cranes\Crane Accidents\National Cathedral 10.jpg">
            <a:extLst>
              <a:ext uri="{FF2B5EF4-FFF2-40B4-BE49-F238E27FC236}">
                <a16:creationId xmlns:a16="http://schemas.microsoft.com/office/drawing/2014/main" id="{FF5BCEB4-7B23-4739-9D89-D82AC5BCC3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5370" y="1800684"/>
            <a:ext cx="5715000" cy="3800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56696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109537" indent="0">
              <a:lnSpc>
                <a:spcPct val="100000"/>
              </a:lnSpc>
              <a:spcBef>
                <a:spcPts val="600"/>
              </a:spcBef>
              <a:buNone/>
            </a:pPr>
            <a:endParaRPr lang="en-US" altLang="en-US" sz="2400" dirty="0"/>
          </a:p>
          <a:p>
            <a:pPr marL="365125" indent="-255588">
              <a:lnSpc>
                <a:spcPct val="100000"/>
              </a:lnSpc>
              <a:spcBef>
                <a:spcPts val="600"/>
              </a:spcBef>
            </a:pPr>
            <a:r>
              <a:rPr lang="en-US" altLang="en-US" sz="2400" dirty="0"/>
              <a:t>Operators who will perform the following functions must also be evaluated in the ability to perform the hoisting activities required for the assigned work including, if applicable:</a:t>
            </a:r>
          </a:p>
          <a:p>
            <a:pPr marL="1222375" lvl="2" indent="-255588">
              <a:lnSpc>
                <a:spcPct val="100000"/>
              </a:lnSpc>
              <a:spcBef>
                <a:spcPts val="600"/>
              </a:spcBef>
            </a:pPr>
            <a:r>
              <a:rPr lang="en-US" altLang="en-US" sz="2400" dirty="0"/>
              <a:t>Communications with Qualified Signalers</a:t>
            </a:r>
          </a:p>
          <a:p>
            <a:pPr marL="1222375" lvl="2" indent="-255588">
              <a:lnSpc>
                <a:spcPct val="100000"/>
              </a:lnSpc>
              <a:spcBef>
                <a:spcPts val="600"/>
              </a:spcBef>
            </a:pPr>
            <a:r>
              <a:rPr lang="en-US" altLang="en-US" sz="2400" dirty="0"/>
              <a:t>Blind lifts</a:t>
            </a:r>
          </a:p>
          <a:p>
            <a:pPr marL="1222375" lvl="2" indent="-255588">
              <a:lnSpc>
                <a:spcPct val="100000"/>
              </a:lnSpc>
              <a:spcBef>
                <a:spcPts val="600"/>
              </a:spcBef>
            </a:pPr>
            <a:r>
              <a:rPr lang="en-US" altLang="en-US" sz="2400" dirty="0"/>
              <a:t>Personnel hoisting</a:t>
            </a:r>
          </a:p>
          <a:p>
            <a:pPr marL="1222375" lvl="2" indent="-255588">
              <a:lnSpc>
                <a:spcPct val="100000"/>
              </a:lnSpc>
              <a:spcBef>
                <a:spcPts val="600"/>
              </a:spcBef>
            </a:pPr>
            <a:r>
              <a:rPr lang="en-US" altLang="en-US" sz="2400" dirty="0"/>
              <a:t>Multi-crane lifts</a:t>
            </a:r>
          </a:p>
          <a:p>
            <a:pPr marL="1222375" lvl="2" indent="-255588">
              <a:lnSpc>
                <a:spcPct val="100000"/>
              </a:lnSpc>
              <a:spcBef>
                <a:spcPts val="600"/>
              </a:spcBef>
            </a:pPr>
            <a:r>
              <a:rPr lang="en-US" altLang="en-US" sz="2400" dirty="0"/>
              <a:t>Multi-lifting for steel erection</a:t>
            </a:r>
          </a:p>
          <a:p>
            <a:pPr marL="1222375" lvl="2" indent="-255588">
              <a:lnSpc>
                <a:spcPct val="100000"/>
              </a:lnSpc>
              <a:spcBef>
                <a:spcPts val="600"/>
              </a:spcBef>
            </a:pPr>
            <a:r>
              <a:rPr lang="en-US" altLang="en-US" sz="2400" dirty="0"/>
              <a:t>Floating crane and cranes on barges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sz="3600" dirty="0"/>
              <a:t>Operator Evaluation (</a:t>
            </a:r>
            <a:r>
              <a:rPr lang="en-US" sz="3600" dirty="0" err="1"/>
              <a:t>Con’t</a:t>
            </a:r>
            <a:r>
              <a:rPr lang="en-US" sz="3600" dirty="0"/>
              <a:t>)</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178210322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109537" indent="0">
              <a:lnSpc>
                <a:spcPct val="100000"/>
              </a:lnSpc>
              <a:spcBef>
                <a:spcPts val="600"/>
              </a:spcBef>
              <a:buNone/>
            </a:pPr>
            <a:endParaRPr lang="en-US" altLang="en-US" sz="2400" dirty="0"/>
          </a:p>
          <a:p>
            <a:pPr marL="365125" indent="-255588">
              <a:lnSpc>
                <a:spcPct val="100000"/>
              </a:lnSpc>
              <a:spcBef>
                <a:spcPts val="600"/>
              </a:spcBef>
            </a:pPr>
            <a:r>
              <a:rPr lang="en-US" altLang="en-US" sz="2400" dirty="0"/>
              <a:t>Evaluations are specific to the operators, equipment, and tasks, but are not dependent on location.</a:t>
            </a:r>
          </a:p>
          <a:p>
            <a:pPr marL="365125" indent="-255588">
              <a:lnSpc>
                <a:spcPct val="100000"/>
              </a:lnSpc>
              <a:spcBef>
                <a:spcPts val="600"/>
              </a:spcBef>
            </a:pPr>
            <a:r>
              <a:rPr lang="en-US" altLang="en-US" sz="2400" dirty="0"/>
              <a:t>However, if assigned work at multiple locations requires an operator to have substantially different skills, knowledge, or ability to recognize and avert risk, then an employer must perform an evaluation of the operator to ensure he or she can perform the assigned work.</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sz="3600" dirty="0"/>
              <a:t>Crane Relocation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38714729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62930" cy="4650815"/>
          </a:xfrm>
        </p:spPr>
        <p:txBody>
          <a:bodyPr>
            <a:normAutofit/>
          </a:bodyPr>
          <a:lstStyle/>
          <a:p>
            <a:pPr>
              <a:lnSpc>
                <a:spcPct val="100000"/>
              </a:lnSpc>
              <a:spcBef>
                <a:spcPts val="0"/>
              </a:spcBef>
            </a:pPr>
            <a:endParaRPr lang="en-US" altLang="en-US" sz="2400" dirty="0"/>
          </a:p>
          <a:p>
            <a:pPr>
              <a:lnSpc>
                <a:spcPct val="100000"/>
              </a:lnSpc>
              <a:spcBef>
                <a:spcPts val="0"/>
              </a:spcBef>
            </a:pPr>
            <a:r>
              <a:rPr lang="en-US" altLang="en-US" sz="2400" dirty="0"/>
              <a:t>Managers and supervisors who plan and oversee crane operations must be knowledgeable in areas such as:</a:t>
            </a:r>
          </a:p>
          <a:p>
            <a:pPr lvl="2">
              <a:lnSpc>
                <a:spcPct val="100000"/>
              </a:lnSpc>
              <a:spcBef>
                <a:spcPts val="0"/>
              </a:spcBef>
            </a:pPr>
            <a:r>
              <a:rPr lang="en-US" altLang="en-US" sz="2400" dirty="0"/>
              <a:t>Proper crane selection</a:t>
            </a:r>
          </a:p>
          <a:p>
            <a:pPr lvl="2">
              <a:lnSpc>
                <a:spcPct val="100000"/>
              </a:lnSpc>
              <a:spcBef>
                <a:spcPts val="0"/>
              </a:spcBef>
            </a:pPr>
            <a:r>
              <a:rPr lang="en-US" altLang="en-US" sz="2400" dirty="0"/>
              <a:t>General site conditions such as ground conditions, power line issues, boom swing radius’s etc.</a:t>
            </a:r>
          </a:p>
          <a:p>
            <a:pPr lvl="2">
              <a:lnSpc>
                <a:spcPct val="100000"/>
              </a:lnSpc>
              <a:spcBef>
                <a:spcPts val="0"/>
              </a:spcBef>
            </a:pPr>
            <a:r>
              <a:rPr lang="en-US" altLang="en-US" sz="2400" dirty="0"/>
              <a:t>Multi-crane operations</a:t>
            </a:r>
          </a:p>
          <a:p>
            <a:pPr lvl="2">
              <a:lnSpc>
                <a:spcPct val="100000"/>
              </a:lnSpc>
              <a:spcBef>
                <a:spcPts val="0"/>
              </a:spcBef>
            </a:pPr>
            <a:r>
              <a:rPr lang="en-US" altLang="en-US" sz="2400" dirty="0"/>
              <a:t>Multi-employer crane operations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pPr>
              <a:lnSpc>
                <a:spcPct val="120000"/>
              </a:lnSpc>
              <a:spcBef>
                <a:spcPts val="0"/>
              </a:spcBef>
            </a:pPr>
            <a:r>
              <a:rPr lang="en-US" dirty="0"/>
              <a:t>1926.1430 Training Requirements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5951903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109537" indent="0">
              <a:lnSpc>
                <a:spcPct val="100000"/>
              </a:lnSpc>
              <a:spcBef>
                <a:spcPts val="600"/>
              </a:spcBef>
              <a:buNone/>
            </a:pPr>
            <a:endParaRPr lang="en-US" altLang="en-US" sz="2400" dirty="0"/>
          </a:p>
          <a:p>
            <a:pPr marL="365125" indent="-255588">
              <a:lnSpc>
                <a:spcPct val="100000"/>
              </a:lnSpc>
              <a:spcBef>
                <a:spcPts val="600"/>
              </a:spcBef>
            </a:pPr>
            <a:r>
              <a:rPr lang="en-US" altLang="en-US" sz="2400" dirty="0"/>
              <a:t>The evaluation must be conducted by an individual who has the knowledge, training, and experience necessary to assess equipment operators. </a:t>
            </a:r>
          </a:p>
          <a:p>
            <a:pPr marL="365125" indent="-255588">
              <a:lnSpc>
                <a:spcPct val="100000"/>
              </a:lnSpc>
              <a:spcBef>
                <a:spcPts val="600"/>
              </a:spcBef>
            </a:pPr>
            <a:r>
              <a:rPr lang="en-US" altLang="en-US" sz="2400" dirty="0"/>
              <a:t>The evaluator must be an employee or agent of the employer.</a:t>
            </a:r>
          </a:p>
          <a:p>
            <a:pPr marL="365125" indent="-255588">
              <a:lnSpc>
                <a:spcPct val="100000"/>
              </a:lnSpc>
              <a:spcBef>
                <a:spcPts val="600"/>
              </a:spcBef>
            </a:pPr>
            <a:r>
              <a:rPr lang="en-US" altLang="en-US" sz="2400" dirty="0"/>
              <a:t>Employers that assign evaluations to an outside agent retain the duty to ensure that the requirements for qualification are satisfied. </a:t>
            </a:r>
          </a:p>
          <a:p>
            <a:pPr marL="365125" indent="-255588">
              <a:lnSpc>
                <a:spcPct val="100000"/>
              </a:lnSpc>
              <a:spcBef>
                <a:spcPts val="600"/>
              </a:spcBef>
            </a:pPr>
            <a:r>
              <a:rPr lang="en-US" altLang="en-US" sz="2400" dirty="0"/>
              <a:t>An Evaluator does not need to be a certified operator.</a:t>
            </a:r>
          </a:p>
          <a:p>
            <a:pPr marL="365125" indent="-255588">
              <a:lnSpc>
                <a:spcPct val="100000"/>
              </a:lnSpc>
              <a:spcBef>
                <a:spcPts val="600"/>
              </a:spcBef>
            </a:pPr>
            <a:r>
              <a:rPr lang="en-US" altLang="en-US" sz="2400" dirty="0"/>
              <a:t>The Trainer can also be identified as the Evaluator.</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sz="3600" dirty="0"/>
              <a:t>1926.1427(f)(5) Evaluator</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15578091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109537" indent="0">
              <a:lnSpc>
                <a:spcPct val="100000"/>
              </a:lnSpc>
              <a:spcBef>
                <a:spcPts val="600"/>
              </a:spcBef>
              <a:buNone/>
            </a:pPr>
            <a:endParaRPr lang="en-US" altLang="en-US" sz="2400" dirty="0"/>
          </a:p>
          <a:p>
            <a:pPr marL="365125" indent="-255588">
              <a:lnSpc>
                <a:spcPct val="100000"/>
              </a:lnSpc>
              <a:spcBef>
                <a:spcPts val="600"/>
              </a:spcBef>
            </a:pPr>
            <a:r>
              <a:rPr lang="en-US" altLang="en-US" sz="2400" dirty="0"/>
              <a:t>If an employer rents a crane from a crane rental company and that company provides the operator – The employer of the operator is the crane rental company and they are responsible to evaluate and qualify the operator.</a:t>
            </a:r>
          </a:p>
          <a:p>
            <a:pPr marL="365125" indent="-255588">
              <a:lnSpc>
                <a:spcPct val="100000"/>
              </a:lnSpc>
              <a:spcBef>
                <a:spcPts val="600"/>
              </a:spcBef>
            </a:pPr>
            <a:r>
              <a:rPr lang="en-US" altLang="en-US" sz="2400" dirty="0"/>
              <a:t>If the employer rents a crane from a crane rental company but supplies their own operator (Bare Rental) – The employer is responsible to evaluate and qualify the operator.</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sz="3600" dirty="0"/>
              <a:t>Rental Cranes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28890139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0" indent="0">
              <a:buNone/>
            </a:pPr>
            <a:endParaRPr lang="en-US" sz="2400" b="1" dirty="0"/>
          </a:p>
          <a:p>
            <a:pPr marL="0" indent="0">
              <a:buNone/>
            </a:pPr>
            <a:r>
              <a:rPr lang="en-US" sz="2400" b="1" dirty="0"/>
              <a:t>The employer must document the evaluation.  </a:t>
            </a:r>
          </a:p>
          <a:p>
            <a:pPr marL="0" indent="0">
              <a:buNone/>
            </a:pPr>
            <a:r>
              <a:rPr lang="en-US" sz="2400" dirty="0"/>
              <a:t>This document must provide:</a:t>
            </a:r>
            <a:endParaRPr lang="en-US" altLang="en-US" sz="2400" dirty="0"/>
          </a:p>
          <a:p>
            <a:pPr marL="365125" indent="-255588">
              <a:lnSpc>
                <a:spcPct val="100000"/>
              </a:lnSpc>
              <a:spcBef>
                <a:spcPts val="600"/>
              </a:spcBef>
            </a:pPr>
            <a:r>
              <a:rPr lang="en-US" altLang="en-US" sz="2400" dirty="0"/>
              <a:t>Operator's name; </a:t>
            </a:r>
          </a:p>
          <a:p>
            <a:pPr marL="365125" indent="-255588">
              <a:lnSpc>
                <a:spcPct val="100000"/>
              </a:lnSpc>
              <a:spcBef>
                <a:spcPts val="600"/>
              </a:spcBef>
            </a:pPr>
            <a:r>
              <a:rPr lang="en-US" altLang="en-US" sz="2400" dirty="0"/>
              <a:t>Evaluator's name and signature; </a:t>
            </a:r>
          </a:p>
          <a:p>
            <a:pPr marL="365125" indent="-255588">
              <a:lnSpc>
                <a:spcPct val="100000"/>
              </a:lnSpc>
              <a:spcBef>
                <a:spcPts val="600"/>
              </a:spcBef>
            </a:pPr>
            <a:r>
              <a:rPr lang="en-US" altLang="en-US" sz="2400" dirty="0"/>
              <a:t>Date; </a:t>
            </a:r>
          </a:p>
          <a:p>
            <a:pPr marL="365125" indent="-255588">
              <a:lnSpc>
                <a:spcPct val="100000"/>
              </a:lnSpc>
              <a:spcBef>
                <a:spcPts val="600"/>
              </a:spcBef>
            </a:pPr>
            <a:r>
              <a:rPr lang="en-US" altLang="en-US" sz="2400" dirty="0"/>
              <a:t>Make, model, and configuration of equipment used in the evaluation.</a:t>
            </a:r>
          </a:p>
          <a:p>
            <a:pPr marL="365125" indent="-255588">
              <a:lnSpc>
                <a:spcPct val="100000"/>
              </a:lnSpc>
              <a:spcBef>
                <a:spcPts val="600"/>
              </a:spcBef>
            </a:pPr>
            <a:endParaRPr lang="en-US" altLang="en-US" sz="2400" dirty="0"/>
          </a:p>
          <a:p>
            <a:pPr marL="109537" indent="0">
              <a:lnSpc>
                <a:spcPct val="100000"/>
              </a:lnSpc>
              <a:spcBef>
                <a:spcPts val="600"/>
              </a:spcBef>
              <a:buNone/>
            </a:pPr>
            <a:r>
              <a:rPr lang="en-US" sz="2400" b="1" dirty="0">
                <a:solidFill>
                  <a:srgbClr val="FF0000"/>
                </a:solidFill>
              </a:rPr>
              <a:t>The employer must make the document available at the worksite.</a:t>
            </a:r>
            <a:r>
              <a:rPr lang="en-US" altLang="en-US" sz="2400" dirty="0"/>
              <a:t>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a:bodyPr>
          <a:lstStyle/>
          <a:p>
            <a:pPr>
              <a:lnSpc>
                <a:spcPct val="120000"/>
              </a:lnSpc>
              <a:spcBef>
                <a:spcPts val="600"/>
              </a:spcBef>
            </a:pPr>
            <a:r>
              <a:rPr lang="en-US" sz="2800" dirty="0"/>
              <a:t>19261427(f) Operator Evaluation Documentation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27038740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A signal person must be provided in each of the following situations:</a:t>
            </a:r>
          </a:p>
          <a:p>
            <a:pPr marL="1222375" lvl="2" indent="-255588">
              <a:lnSpc>
                <a:spcPct val="100000"/>
              </a:lnSpc>
              <a:spcBef>
                <a:spcPts val="600"/>
              </a:spcBef>
            </a:pPr>
            <a:r>
              <a:rPr lang="en-US" altLang="en-US" sz="2400" dirty="0"/>
              <a:t>The point of operation, meaning the load travel or the area near or at load placement, is not in full view of the operator.</a:t>
            </a:r>
          </a:p>
          <a:p>
            <a:pPr marL="1222375" lvl="2" indent="-255588">
              <a:lnSpc>
                <a:spcPct val="100000"/>
              </a:lnSpc>
              <a:spcBef>
                <a:spcPts val="600"/>
              </a:spcBef>
            </a:pPr>
            <a:r>
              <a:rPr lang="en-US" altLang="en-US" sz="2400" dirty="0"/>
              <a:t>When the equipment is traveling, the view in the direction of travel is obstructed.</a:t>
            </a:r>
          </a:p>
          <a:p>
            <a:pPr marL="1222375" lvl="2" indent="-255588">
              <a:lnSpc>
                <a:spcPct val="100000"/>
              </a:lnSpc>
              <a:spcBef>
                <a:spcPts val="600"/>
              </a:spcBef>
            </a:pPr>
            <a:r>
              <a:rPr lang="en-US" altLang="en-US" sz="2400" dirty="0"/>
              <a:t>Due to site specific safety concerns, either the operator or the person handling the load determines that it is necessary.</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sz="3600" dirty="0"/>
              <a:t>1926.1419 Crane Signaling</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23110303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endParaRPr lang="en-US" altLang="en-US" sz="2400" dirty="0"/>
          </a:p>
          <a:p>
            <a:pPr marL="109537" indent="0">
              <a:lnSpc>
                <a:spcPct val="100000"/>
              </a:lnSpc>
              <a:spcBef>
                <a:spcPts val="600"/>
              </a:spcBef>
              <a:buNone/>
            </a:pPr>
            <a:r>
              <a:rPr lang="en-US" altLang="en-US" sz="2400" b="1" dirty="0"/>
              <a:t>Each signal person must:</a:t>
            </a:r>
          </a:p>
          <a:p>
            <a:pPr marL="365125" indent="-255588">
              <a:lnSpc>
                <a:spcPct val="100000"/>
              </a:lnSpc>
              <a:spcBef>
                <a:spcPts val="600"/>
              </a:spcBef>
            </a:pPr>
            <a:r>
              <a:rPr lang="en-US" altLang="en-US" sz="2400" dirty="0"/>
              <a:t>Know and understand the type of signals used.</a:t>
            </a:r>
          </a:p>
          <a:p>
            <a:pPr marL="365125" indent="-255588">
              <a:lnSpc>
                <a:spcPct val="100000"/>
              </a:lnSpc>
              <a:spcBef>
                <a:spcPts val="600"/>
              </a:spcBef>
            </a:pPr>
            <a:r>
              <a:rPr lang="en-US" altLang="en-US" sz="2400" dirty="0"/>
              <a:t>Be competent in the application of the type of signals used.</a:t>
            </a:r>
          </a:p>
          <a:p>
            <a:pPr marL="365125" indent="-255588">
              <a:lnSpc>
                <a:spcPct val="100000"/>
              </a:lnSpc>
              <a:spcBef>
                <a:spcPts val="600"/>
              </a:spcBef>
            </a:pPr>
            <a:r>
              <a:rPr lang="en-US" altLang="en-US" sz="2400" dirty="0"/>
              <a:t>Have a basic understanding of equipment operation and limitations, including the crane dynamics involved in swinging and stopping loads and boom deflection from hoisting loads.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a:bodyPr>
          <a:lstStyle/>
          <a:p>
            <a:pPr>
              <a:lnSpc>
                <a:spcPct val="120000"/>
              </a:lnSpc>
              <a:spcBef>
                <a:spcPts val="600"/>
              </a:spcBef>
            </a:pPr>
            <a:r>
              <a:rPr lang="fr-FR" sz="2800" dirty="0"/>
              <a:t>1926.1428(c) Signaler Qualification </a:t>
            </a:r>
            <a:r>
              <a:rPr lang="fr-FR" sz="2800" dirty="0" err="1"/>
              <a:t>Requirements</a:t>
            </a:r>
            <a:endParaRPr lang="en-US" sz="2800" dirty="0"/>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409439252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5290930" cy="4650815"/>
          </a:xfrm>
        </p:spPr>
        <p:txBody>
          <a:bodyPr>
            <a:noAutofit/>
          </a:bodyPr>
          <a:lstStyle/>
          <a:p>
            <a:pPr marL="365125" indent="-255588">
              <a:lnSpc>
                <a:spcPct val="100000"/>
              </a:lnSpc>
              <a:spcBef>
                <a:spcPts val="600"/>
              </a:spcBef>
            </a:pPr>
            <a:endParaRPr lang="en-US" altLang="en-US" sz="2400" dirty="0"/>
          </a:p>
          <a:p>
            <a:pPr marL="109537" indent="0">
              <a:lnSpc>
                <a:spcPct val="100000"/>
              </a:lnSpc>
              <a:spcBef>
                <a:spcPts val="600"/>
              </a:spcBef>
              <a:buNone/>
            </a:pPr>
            <a:r>
              <a:rPr lang="en-US" altLang="en-US" sz="2400" dirty="0"/>
              <a:t>The employer shall ensure that each signal person meets the Qualification Requirements by using either:</a:t>
            </a:r>
          </a:p>
          <a:p>
            <a:pPr marL="365125" indent="-255588">
              <a:lnSpc>
                <a:spcPct val="100000"/>
              </a:lnSpc>
              <a:spcBef>
                <a:spcPts val="600"/>
              </a:spcBef>
            </a:pPr>
            <a:r>
              <a:rPr lang="en-US" altLang="en-US" sz="2400" dirty="0"/>
              <a:t>Third party qualified evaluator. </a:t>
            </a:r>
            <a:r>
              <a:rPr lang="en-US" altLang="en-US" sz="2400" b="1" dirty="0"/>
              <a:t>(Portable)</a:t>
            </a:r>
          </a:p>
          <a:p>
            <a:pPr marL="365125" indent="-255588">
              <a:lnSpc>
                <a:spcPct val="100000"/>
              </a:lnSpc>
              <a:spcBef>
                <a:spcPts val="600"/>
              </a:spcBef>
            </a:pPr>
            <a:r>
              <a:rPr lang="en-US" altLang="en-US" sz="2400" dirty="0"/>
              <a:t>Employer’s qualified evaluator. </a:t>
            </a:r>
            <a:r>
              <a:rPr lang="en-US" altLang="en-US" sz="2400" b="1" dirty="0"/>
              <a:t>(Not Portable)</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a:bodyPr>
          <a:lstStyle/>
          <a:p>
            <a:pPr>
              <a:lnSpc>
                <a:spcPct val="120000"/>
              </a:lnSpc>
              <a:spcBef>
                <a:spcPts val="600"/>
              </a:spcBef>
            </a:pPr>
            <a:r>
              <a:rPr lang="fr-FR" sz="3600" dirty="0"/>
              <a:t>1926.1428 Signal Person Qualifications</a:t>
            </a:r>
            <a:endParaRPr lang="en-US" sz="3600" dirty="0"/>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pic>
        <p:nvPicPr>
          <p:cNvPr id="5" name="Picture 4">
            <a:extLst>
              <a:ext uri="{FF2B5EF4-FFF2-40B4-BE49-F238E27FC236}">
                <a16:creationId xmlns:a16="http://schemas.microsoft.com/office/drawing/2014/main" id="{188C1247-5FD6-4BA3-A191-46EE96AF2721}"/>
              </a:ext>
            </a:extLst>
          </p:cNvPr>
          <p:cNvPicPr>
            <a:picLocks noChangeAspect="1"/>
          </p:cNvPicPr>
          <p:nvPr/>
        </p:nvPicPr>
        <p:blipFill>
          <a:blip r:embed="rId3"/>
          <a:stretch>
            <a:fillRect/>
          </a:stretch>
        </p:blipFill>
        <p:spPr>
          <a:xfrm>
            <a:off x="5967661" y="3491441"/>
            <a:ext cx="3173681" cy="2363995"/>
          </a:xfrm>
          <a:prstGeom prst="rect">
            <a:avLst/>
          </a:prstGeom>
        </p:spPr>
      </p:pic>
      <p:pic>
        <p:nvPicPr>
          <p:cNvPr id="6" name="Picture 5">
            <a:extLst>
              <a:ext uri="{FF2B5EF4-FFF2-40B4-BE49-F238E27FC236}">
                <a16:creationId xmlns:a16="http://schemas.microsoft.com/office/drawing/2014/main" id="{A3BBCD36-5FA7-4F2C-BE38-DE037B161D00}"/>
              </a:ext>
            </a:extLst>
          </p:cNvPr>
          <p:cNvPicPr>
            <a:picLocks noChangeAspect="1"/>
          </p:cNvPicPr>
          <p:nvPr/>
        </p:nvPicPr>
        <p:blipFill>
          <a:blip r:embed="rId4"/>
          <a:stretch>
            <a:fillRect/>
          </a:stretch>
        </p:blipFill>
        <p:spPr>
          <a:xfrm>
            <a:off x="8932181" y="1796716"/>
            <a:ext cx="2578266" cy="2784528"/>
          </a:xfrm>
          <a:prstGeom prst="rect">
            <a:avLst/>
          </a:prstGeom>
        </p:spPr>
      </p:pic>
      <p:sp>
        <p:nvSpPr>
          <p:cNvPr id="7" name="TextBox 6">
            <a:extLst>
              <a:ext uri="{FF2B5EF4-FFF2-40B4-BE49-F238E27FC236}">
                <a16:creationId xmlns:a16="http://schemas.microsoft.com/office/drawing/2014/main" id="{D596436F-B338-4813-9206-5DE4F530B057}"/>
              </a:ext>
            </a:extLst>
          </p:cNvPr>
          <p:cNvSpPr txBox="1"/>
          <p:nvPr/>
        </p:nvSpPr>
        <p:spPr>
          <a:xfrm>
            <a:off x="8842387" y="5983506"/>
            <a:ext cx="2578266" cy="230832"/>
          </a:xfrm>
          <a:prstGeom prst="rect">
            <a:avLst/>
          </a:prstGeom>
          <a:noFill/>
        </p:spPr>
        <p:txBody>
          <a:bodyPr wrap="square" rtlCol="0">
            <a:spAutoFit/>
          </a:bodyPr>
          <a:lstStyle/>
          <a:p>
            <a:pPr algn="r"/>
            <a:r>
              <a:rPr lang="en-US" sz="900" b="1" dirty="0"/>
              <a:t>Images courtesy TEEX. Used with permission.</a:t>
            </a:r>
          </a:p>
        </p:txBody>
      </p:sp>
    </p:spTree>
    <p:extLst>
      <p:ext uri="{BB962C8B-B14F-4D97-AF65-F5344CB8AC3E}">
        <p14:creationId xmlns:p14="http://schemas.microsoft.com/office/powerpoint/2010/main" val="1417291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The operator, signal person and lift director (if there is one), must communicate the voice signals that will be used. </a:t>
            </a:r>
          </a:p>
          <a:p>
            <a:pPr marL="365125" indent="-255588">
              <a:lnSpc>
                <a:spcPct val="100000"/>
              </a:lnSpc>
              <a:spcBef>
                <a:spcPts val="600"/>
              </a:spcBef>
            </a:pPr>
            <a:r>
              <a:rPr lang="en-US" altLang="en-US" sz="2400" dirty="0"/>
              <a:t>Each voice signal must contain the following three elements, given in the following order: </a:t>
            </a:r>
          </a:p>
          <a:p>
            <a:pPr marL="1222375" lvl="2" indent="-255588">
              <a:lnSpc>
                <a:spcPct val="100000"/>
              </a:lnSpc>
              <a:spcBef>
                <a:spcPts val="600"/>
              </a:spcBef>
            </a:pPr>
            <a:r>
              <a:rPr lang="en-US" altLang="en-US" sz="2400" dirty="0"/>
              <a:t>function (such as hoist, boom, etc.), </a:t>
            </a:r>
          </a:p>
          <a:p>
            <a:pPr marL="1222375" lvl="2" indent="-255588">
              <a:lnSpc>
                <a:spcPct val="100000"/>
              </a:lnSpc>
              <a:spcBef>
                <a:spcPts val="600"/>
              </a:spcBef>
            </a:pPr>
            <a:r>
              <a:rPr lang="en-US" altLang="en-US" sz="2400" dirty="0"/>
              <a:t>direction; distance and/or speed; function,</a:t>
            </a:r>
          </a:p>
          <a:p>
            <a:pPr marL="1222375" lvl="2" indent="-255588">
              <a:lnSpc>
                <a:spcPct val="100000"/>
              </a:lnSpc>
              <a:spcBef>
                <a:spcPts val="600"/>
              </a:spcBef>
            </a:pPr>
            <a:r>
              <a:rPr lang="en-US" altLang="en-US" sz="2400" dirty="0"/>
              <a:t>stop command.</a:t>
            </a:r>
          </a:p>
          <a:p>
            <a:pPr marL="365125" indent="-255588">
              <a:lnSpc>
                <a:spcPct val="100000"/>
              </a:lnSpc>
              <a:spcBef>
                <a:spcPts val="600"/>
              </a:spcBef>
            </a:pPr>
            <a:r>
              <a:rPr lang="en-US" altLang="en-US" sz="2400" dirty="0"/>
              <a:t>The operator, signal person and lift director (if there is one), must be able to effectively communicate in the language used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fr-FR" sz="3300" dirty="0"/>
              <a:t>1926.1421 Voice Signal </a:t>
            </a:r>
            <a:r>
              <a:rPr lang="fr-FR" sz="3300" dirty="0" err="1"/>
              <a:t>Requirements</a:t>
            </a:r>
            <a:endParaRPr lang="en-US" sz="3300" dirty="0"/>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67822578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The employer must make documentation of signal person’s qualification available at the site.</a:t>
            </a:r>
          </a:p>
          <a:p>
            <a:pPr marL="365125" indent="-255588">
              <a:lnSpc>
                <a:spcPct val="100000"/>
              </a:lnSpc>
              <a:spcBef>
                <a:spcPts val="600"/>
              </a:spcBef>
            </a:pPr>
            <a:r>
              <a:rPr lang="en-US" altLang="en-US" sz="2400" dirty="0"/>
              <a:t>The documentation must specify each type of signaling (e.g., hand signals, radio signals, etc.) for which the signal person is qualified.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fr-FR" sz="3300" dirty="0"/>
              <a:t>Signal Person Documentation</a:t>
            </a:r>
            <a:endParaRPr lang="en-US" sz="3300" dirty="0"/>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24234734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109537" indent="0">
              <a:lnSpc>
                <a:spcPct val="100000"/>
              </a:lnSpc>
              <a:spcBef>
                <a:spcPts val="600"/>
              </a:spcBef>
              <a:buNone/>
            </a:pPr>
            <a:endParaRPr lang="en-US" altLang="en-US" sz="2400" b="1" dirty="0"/>
          </a:p>
          <a:p>
            <a:pPr marL="109537" indent="0">
              <a:lnSpc>
                <a:spcPct val="100000"/>
              </a:lnSpc>
              <a:spcBef>
                <a:spcPts val="600"/>
              </a:spcBef>
              <a:buNone/>
            </a:pPr>
            <a:r>
              <a:rPr lang="en-US" altLang="en-US" sz="2400" b="1" dirty="0"/>
              <a:t>When Required</a:t>
            </a:r>
            <a:endParaRPr lang="en-US" altLang="en-US" sz="2400" dirty="0"/>
          </a:p>
          <a:p>
            <a:pPr marL="365125" indent="-255588">
              <a:lnSpc>
                <a:spcPct val="100000"/>
              </a:lnSpc>
              <a:spcBef>
                <a:spcPts val="600"/>
              </a:spcBef>
            </a:pPr>
            <a:r>
              <a:rPr lang="en-US" altLang="en-US" sz="2400" dirty="0"/>
              <a:t>During Hoisting Activities While Assembling or Disassembling  a Crane or Derrick (Subpart CC) </a:t>
            </a:r>
          </a:p>
          <a:p>
            <a:pPr marL="365125" indent="-255588">
              <a:lnSpc>
                <a:spcPct val="100000"/>
              </a:lnSpc>
              <a:spcBef>
                <a:spcPts val="600"/>
              </a:spcBef>
            </a:pPr>
            <a:r>
              <a:rPr lang="en-US" altLang="en-US" sz="2400" dirty="0"/>
              <a:t>During Steel Erection Operations (Subpart R)</a:t>
            </a:r>
          </a:p>
          <a:p>
            <a:pPr marL="365125" indent="-255588">
              <a:lnSpc>
                <a:spcPct val="100000"/>
              </a:lnSpc>
              <a:spcBef>
                <a:spcPts val="600"/>
              </a:spcBef>
            </a:pPr>
            <a:r>
              <a:rPr lang="en-US" altLang="en-US" sz="2400" dirty="0"/>
              <a:t>Best Practices:</a:t>
            </a:r>
          </a:p>
          <a:p>
            <a:pPr marL="1222375" lvl="2" indent="-255588">
              <a:lnSpc>
                <a:spcPct val="100000"/>
              </a:lnSpc>
              <a:spcBef>
                <a:spcPts val="600"/>
              </a:spcBef>
            </a:pPr>
            <a:r>
              <a:rPr lang="en-US" altLang="en-US" sz="2400" dirty="0"/>
              <a:t> Hooking, unhooking, guiding the load </a:t>
            </a:r>
            <a:r>
              <a:rPr lang="en-US" altLang="en-US" sz="2400" b="1" dirty="0"/>
              <a:t>or</a:t>
            </a:r>
          </a:p>
          <a:p>
            <a:pPr marL="1222375" lvl="2" indent="-255588">
              <a:lnSpc>
                <a:spcPct val="100000"/>
              </a:lnSpc>
              <a:spcBef>
                <a:spcPts val="600"/>
              </a:spcBef>
            </a:pPr>
            <a:r>
              <a:rPr lang="en-US" altLang="en-US" sz="2400" dirty="0"/>
              <a:t>In the initial connection of a load to a component or structure </a:t>
            </a:r>
            <a:r>
              <a:rPr lang="en-US" altLang="en-US" sz="2400" b="1" dirty="0"/>
              <a:t>and</a:t>
            </a:r>
            <a:r>
              <a:rPr lang="en-US" altLang="en-US" sz="2400" dirty="0"/>
              <a:t> are within the fall zone.</a:t>
            </a:r>
          </a:p>
          <a:p>
            <a:pPr marL="109537" indent="0">
              <a:lnSpc>
                <a:spcPct val="100000"/>
              </a:lnSpc>
              <a:spcBef>
                <a:spcPts val="600"/>
              </a:spcBef>
              <a:buNone/>
            </a:pPr>
            <a:r>
              <a:rPr lang="en-US" altLang="en-US" sz="2400" b="1" dirty="0">
                <a:solidFill>
                  <a:srgbClr val="FF0000"/>
                </a:solidFill>
              </a:rPr>
              <a:t>ALL THE TIME!</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fr-FR" sz="3300" dirty="0" err="1"/>
              <a:t>Qualified</a:t>
            </a:r>
            <a:r>
              <a:rPr lang="fr-FR" sz="3300" dirty="0"/>
              <a:t> </a:t>
            </a:r>
            <a:r>
              <a:rPr lang="fr-FR" sz="3300" dirty="0" err="1"/>
              <a:t>Riggers</a:t>
            </a:r>
            <a:endParaRPr lang="en-US" sz="3300" dirty="0"/>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276208220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109537" indent="0">
              <a:lnSpc>
                <a:spcPct val="100000"/>
              </a:lnSpc>
              <a:spcBef>
                <a:spcPts val="600"/>
              </a:spcBef>
              <a:buNone/>
            </a:pPr>
            <a:endParaRPr lang="en-US" altLang="en-US" sz="2400" b="1" dirty="0"/>
          </a:p>
          <a:p>
            <a:pPr marL="109537" indent="0">
              <a:lnSpc>
                <a:spcPct val="100000"/>
              </a:lnSpc>
              <a:spcBef>
                <a:spcPts val="600"/>
              </a:spcBef>
              <a:buNone/>
            </a:pPr>
            <a:r>
              <a:rPr lang="en-US" altLang="en-US" sz="2400" b="1" dirty="0"/>
              <a:t>Qualified Riggers must:</a:t>
            </a:r>
          </a:p>
          <a:p>
            <a:pPr marL="365125" indent="-255588">
              <a:lnSpc>
                <a:spcPct val="100000"/>
              </a:lnSpc>
              <a:spcBef>
                <a:spcPts val="600"/>
              </a:spcBef>
            </a:pPr>
            <a:r>
              <a:rPr lang="en-US" altLang="en-US" sz="2400" dirty="0"/>
              <a:t>Know and understand the requirements of applicable ASME standards  (such as B30.9, Slings and B30.26, Rigging Hardware)</a:t>
            </a:r>
          </a:p>
          <a:p>
            <a:pPr marL="365125" indent="-255588">
              <a:lnSpc>
                <a:spcPct val="100000"/>
              </a:lnSpc>
              <a:spcBef>
                <a:spcPts val="600"/>
              </a:spcBef>
            </a:pPr>
            <a:r>
              <a:rPr lang="en-US" altLang="en-US" sz="2400" dirty="0"/>
              <a:t>Know and understand the type of sling and hitches used including removal criteria for rigging gear</a:t>
            </a:r>
          </a:p>
          <a:p>
            <a:pPr marL="365125" indent="-255588">
              <a:lnSpc>
                <a:spcPct val="100000"/>
              </a:lnSpc>
              <a:spcBef>
                <a:spcPts val="600"/>
              </a:spcBef>
            </a:pPr>
            <a:r>
              <a:rPr lang="en-US" altLang="en-US" sz="2400" dirty="0"/>
              <a:t>Basic understanding of the applicable slings, rigging hardware, winch, below-the-hook lifting devices and their limitations</a:t>
            </a:r>
          </a:p>
          <a:p>
            <a:pPr marL="365125" indent="-255588">
              <a:lnSpc>
                <a:spcPct val="100000"/>
              </a:lnSpc>
              <a:spcBef>
                <a:spcPts val="600"/>
              </a:spcBef>
            </a:pPr>
            <a:r>
              <a:rPr lang="en-US" altLang="en-US" sz="2400" dirty="0"/>
              <a:t>Know and understand rigging related conditions, such as load weight estimation, center of gravity, effect of angles on rigging components and basic hand signals, as applicable.</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fr-FR" sz="3300" dirty="0" err="1"/>
              <a:t>Qualified</a:t>
            </a:r>
            <a:r>
              <a:rPr lang="fr-FR" sz="3300" dirty="0"/>
              <a:t> </a:t>
            </a:r>
            <a:r>
              <a:rPr lang="fr-FR" sz="3300" dirty="0" err="1"/>
              <a:t>Riggers</a:t>
            </a:r>
            <a:r>
              <a:rPr lang="fr-FR" sz="3300" dirty="0"/>
              <a:t> (</a:t>
            </a:r>
            <a:r>
              <a:rPr lang="fr-FR" sz="3300" dirty="0" err="1"/>
              <a:t>Con’t</a:t>
            </a:r>
            <a:r>
              <a:rPr lang="fr-FR" sz="3300" dirty="0"/>
              <a:t>)</a:t>
            </a:r>
            <a:endParaRPr lang="en-US" sz="3300" dirty="0"/>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9005049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864696"/>
            <a:ext cx="4873835" cy="4161634"/>
          </a:xfrm>
        </p:spPr>
        <p:txBody>
          <a:bodyPr>
            <a:normAutofit/>
          </a:bodyPr>
          <a:lstStyle/>
          <a:p>
            <a:r>
              <a:rPr lang="en-US" altLang="en-US" sz="2400" dirty="0"/>
              <a:t>Crane Operators are required to be licensed or certified by an accredited agency.</a:t>
            </a:r>
            <a:endParaRPr lang="en-US" altLang="en-US" sz="2400" b="1" dirty="0">
              <a:solidFill>
                <a:srgbClr val="FF0000"/>
              </a:solidFill>
            </a:endParaRPr>
          </a:p>
          <a:p>
            <a:r>
              <a:rPr lang="en-US" altLang="en-US" sz="2400" dirty="0"/>
              <a:t>The employer must ensure that the operator is also qualified to operate the equipment or is operating the equipment during a training period as an </a:t>
            </a:r>
            <a:r>
              <a:rPr lang="en-US" altLang="en-US" sz="2400" b="1" dirty="0"/>
              <a:t>“Operator-in-Training”. </a:t>
            </a:r>
            <a:endParaRPr lang="en-US" altLang="en-US" sz="2400" dirty="0"/>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20000"/>
          </a:bodyPr>
          <a:lstStyle/>
          <a:p>
            <a:r>
              <a:rPr lang="en-US" dirty="0"/>
              <a:t>1926.1427(a) Operator Certification &amp; Qualification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pic>
        <p:nvPicPr>
          <p:cNvPr id="7" name="Picture 2">
            <a:extLst>
              <a:ext uri="{FF2B5EF4-FFF2-40B4-BE49-F238E27FC236}">
                <a16:creationId xmlns:a16="http://schemas.microsoft.com/office/drawing/2014/main" id="{B69A3298-4906-4077-AE1F-EB97CB9D5B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864696"/>
            <a:ext cx="5384800" cy="33879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0331061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37243"/>
          </a:xfrm>
        </p:spPr>
        <p:txBody>
          <a:bodyPr>
            <a:noAutofit/>
          </a:bodyPr>
          <a:lstStyle/>
          <a:p>
            <a:pPr marL="365125" indent="-255588">
              <a:lnSpc>
                <a:spcPct val="100000"/>
              </a:lnSpc>
              <a:spcBef>
                <a:spcPts val="600"/>
              </a:spcBef>
            </a:pPr>
            <a:r>
              <a:rPr lang="en-US" altLang="en-US" sz="2400" dirty="0"/>
              <a:t>Be competent in the application of the type of hitches used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fr-FR" sz="3300" dirty="0" err="1"/>
              <a:t>Qualified</a:t>
            </a:r>
            <a:r>
              <a:rPr lang="fr-FR" sz="3300" dirty="0"/>
              <a:t> </a:t>
            </a:r>
            <a:r>
              <a:rPr lang="fr-FR" sz="3300" dirty="0" err="1"/>
              <a:t>Riggers</a:t>
            </a:r>
            <a:r>
              <a:rPr lang="fr-FR" sz="3300" dirty="0"/>
              <a:t> (</a:t>
            </a:r>
            <a:r>
              <a:rPr lang="fr-FR" sz="3300" dirty="0" err="1"/>
              <a:t>Con’t</a:t>
            </a:r>
            <a:r>
              <a:rPr lang="fr-FR" sz="3300" dirty="0"/>
              <a:t>)</a:t>
            </a:r>
            <a:endParaRPr lang="en-US" sz="3300" dirty="0"/>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pic>
        <p:nvPicPr>
          <p:cNvPr id="5" name="Picture 4">
            <a:extLst>
              <a:ext uri="{FF2B5EF4-FFF2-40B4-BE49-F238E27FC236}">
                <a16:creationId xmlns:a16="http://schemas.microsoft.com/office/drawing/2014/main" id="{DFCE3104-00DC-4CC9-AEC8-E32E1988B7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15157" y="1926809"/>
            <a:ext cx="6659880" cy="4109773"/>
          </a:xfrm>
          <a:prstGeom prst="rect">
            <a:avLst/>
          </a:prstGeom>
        </p:spPr>
      </p:pic>
      <p:sp>
        <p:nvSpPr>
          <p:cNvPr id="6" name="Rectangle 5">
            <a:extLst>
              <a:ext uri="{FF2B5EF4-FFF2-40B4-BE49-F238E27FC236}">
                <a16:creationId xmlns:a16="http://schemas.microsoft.com/office/drawing/2014/main" id="{F3D7BD73-9DB0-4746-A28F-67341ABC4FDC}"/>
              </a:ext>
            </a:extLst>
          </p:cNvPr>
          <p:cNvSpPr/>
          <p:nvPr/>
        </p:nvSpPr>
        <p:spPr>
          <a:xfrm>
            <a:off x="6663490" y="5975684"/>
            <a:ext cx="2308645" cy="242246"/>
          </a:xfrm>
          <a:prstGeom prst="rect">
            <a:avLst/>
          </a:prstGeom>
        </p:spPr>
        <p:txBody>
          <a:bodyPr wrap="none">
            <a:spAutoFit/>
          </a:bodyPr>
          <a:lstStyle/>
          <a:p>
            <a:pPr>
              <a:lnSpc>
                <a:spcPct val="115000"/>
              </a:lnSpc>
            </a:pPr>
            <a:r>
              <a:rPr lang="en-US" sz="900" b="1" dirty="0">
                <a:latin typeface="Calibri" panose="020F0502020204030204" pitchFamily="34" charset="0"/>
                <a:ea typeface="Calibri" panose="020F0502020204030204" pitchFamily="34" charset="0"/>
                <a:cs typeface="Times New Roman" panose="02020603050405020304" pitchFamily="18" charset="0"/>
              </a:rPr>
              <a:t>Image courtesy TEEX. Used with permission.</a:t>
            </a:r>
          </a:p>
        </p:txBody>
      </p:sp>
    </p:spTree>
    <p:extLst>
      <p:ext uri="{BB962C8B-B14F-4D97-AF65-F5344CB8AC3E}">
        <p14:creationId xmlns:p14="http://schemas.microsoft.com/office/powerpoint/2010/main" val="59880478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D64B2DA-3A24-C042-8BFA-60B9BB135D1C}"/>
              </a:ext>
            </a:extLst>
          </p:cNvPr>
          <p:cNvSpPr>
            <a:spLocks noGrp="1"/>
          </p:cNvSpPr>
          <p:nvPr>
            <p:ph type="body" sz="quarter" idx="13"/>
          </p:nvPr>
        </p:nvSpPr>
        <p:spPr/>
        <p:txBody>
          <a:bodyPr/>
          <a:lstStyle/>
          <a:p>
            <a:r>
              <a:rPr lang="en-US" dirty="0"/>
              <a:t>Questions?</a:t>
            </a:r>
          </a:p>
        </p:txBody>
      </p:sp>
      <p:sp>
        <p:nvSpPr>
          <p:cNvPr id="3" name="Content Placeholder 2">
            <a:extLst>
              <a:ext uri="{FF2B5EF4-FFF2-40B4-BE49-F238E27FC236}">
                <a16:creationId xmlns:a16="http://schemas.microsoft.com/office/drawing/2014/main" id="{53CEA755-7F37-6045-8A50-46BFCC30D53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2119160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864696"/>
            <a:ext cx="4873835" cy="4161634"/>
          </a:xfrm>
        </p:spPr>
        <p:txBody>
          <a:bodyPr>
            <a:normAutofit/>
          </a:bodyPr>
          <a:lstStyle/>
          <a:p>
            <a:r>
              <a:rPr lang="en-US" altLang="en-US" sz="2400" dirty="0"/>
              <a:t>Assembly/Disassembly must be supervised by an A/D   Director</a:t>
            </a:r>
          </a:p>
          <a:p>
            <a:r>
              <a:rPr lang="en-US" altLang="en-US" sz="2400" dirty="0"/>
              <a:t>That is person who meets the criteria for both a competent person and a qualified person, or by a competent person who is assisted by one or more qualified persons.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20000"/>
          </a:bodyPr>
          <a:lstStyle/>
          <a:p>
            <a:r>
              <a:rPr lang="en-US" dirty="0"/>
              <a:t>1926.1404 Assembly/Disassembly Director</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pic>
        <p:nvPicPr>
          <p:cNvPr id="6" name="Picture 7" descr="Manitowoc Build">
            <a:extLst>
              <a:ext uri="{FF2B5EF4-FFF2-40B4-BE49-F238E27FC236}">
                <a16:creationId xmlns:a16="http://schemas.microsoft.com/office/drawing/2014/main" id="{8F22330A-8999-49B2-B28D-3D1936F936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0001" b="10333"/>
          <a:stretch>
            <a:fillRect/>
          </a:stretch>
        </p:blipFill>
        <p:spPr>
          <a:xfrm>
            <a:off x="6026835" y="1864696"/>
            <a:ext cx="5503813" cy="4113527"/>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13886323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r>
              <a:rPr lang="en-US" dirty="0"/>
              <a:t>Inspector Qualifications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pic>
        <p:nvPicPr>
          <p:cNvPr id="8" name="Picture 4">
            <a:extLst>
              <a:ext uri="{FF2B5EF4-FFF2-40B4-BE49-F238E27FC236}">
                <a16:creationId xmlns:a16="http://schemas.microsoft.com/office/drawing/2014/main" id="{1CD890A1-0669-4877-81FD-B7F048944D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951121" y="1610618"/>
            <a:ext cx="8289758" cy="4514751"/>
          </a:xfrm>
          <a:prstGeom prst="rect">
            <a:avLst/>
          </a:prstGeom>
          <a:noFill/>
          <a:ln/>
        </p:spPr>
      </p:pic>
    </p:spTree>
    <p:extLst>
      <p:ext uri="{BB962C8B-B14F-4D97-AF65-F5344CB8AC3E}">
        <p14:creationId xmlns:p14="http://schemas.microsoft.com/office/powerpoint/2010/main" val="21721802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109537" indent="0">
              <a:lnSpc>
                <a:spcPct val="100000"/>
              </a:lnSpc>
              <a:spcBef>
                <a:spcPts val="600"/>
              </a:spcBef>
              <a:buNone/>
            </a:pPr>
            <a:endParaRPr lang="en-US" altLang="en-US" sz="2400" dirty="0"/>
          </a:p>
          <a:p>
            <a:pPr marL="109537" indent="0">
              <a:lnSpc>
                <a:spcPct val="100000"/>
              </a:lnSpc>
              <a:spcBef>
                <a:spcPts val="600"/>
              </a:spcBef>
              <a:buNone/>
            </a:pPr>
            <a:r>
              <a:rPr lang="en-US" altLang="en-US" sz="2400" dirty="0"/>
              <a:t>The operator must:</a:t>
            </a:r>
          </a:p>
          <a:p>
            <a:pPr marL="365125" indent="-255588">
              <a:lnSpc>
                <a:spcPct val="100000"/>
              </a:lnSpc>
              <a:spcBef>
                <a:spcPts val="600"/>
              </a:spcBef>
            </a:pPr>
            <a:r>
              <a:rPr lang="en-US" altLang="en-US" sz="2400" dirty="0"/>
              <a:t>Understand the crane’s functions and limitations and operating characteristics.</a:t>
            </a:r>
          </a:p>
          <a:p>
            <a:pPr marL="365125" indent="-255588">
              <a:lnSpc>
                <a:spcPct val="100000"/>
              </a:lnSpc>
              <a:spcBef>
                <a:spcPts val="600"/>
              </a:spcBef>
            </a:pPr>
            <a:r>
              <a:rPr lang="en-US" altLang="en-US" sz="2400" dirty="0"/>
              <a:t>Be familiar with the operating manual &amp; load chart.</a:t>
            </a:r>
          </a:p>
          <a:p>
            <a:pPr marL="365125" indent="-255588">
              <a:lnSpc>
                <a:spcPct val="100000"/>
              </a:lnSpc>
              <a:spcBef>
                <a:spcPts val="600"/>
              </a:spcBef>
            </a:pPr>
            <a:r>
              <a:rPr lang="en-US" altLang="en-US" sz="2400" dirty="0"/>
              <a:t>Inspect and maintain the crane regularly.</a:t>
            </a:r>
          </a:p>
          <a:p>
            <a:pPr marL="365125" indent="-255588">
              <a:lnSpc>
                <a:spcPct val="100000"/>
              </a:lnSpc>
              <a:spcBef>
                <a:spcPts val="600"/>
              </a:spcBef>
            </a:pPr>
            <a:r>
              <a:rPr lang="en-US" altLang="en-US" sz="2400" dirty="0"/>
              <a:t>Inform the Owner of any problems, needed maintenance or necessary repairs to the machine.</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Operator Responsibilities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13962743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109537" indent="0">
              <a:lnSpc>
                <a:spcPct val="100000"/>
              </a:lnSpc>
              <a:spcBef>
                <a:spcPts val="600"/>
              </a:spcBef>
              <a:buNone/>
            </a:pPr>
            <a:endParaRPr lang="en-US" altLang="en-US" sz="2400" dirty="0"/>
          </a:p>
          <a:p>
            <a:pPr marL="365125" indent="-255588">
              <a:lnSpc>
                <a:spcPct val="100000"/>
              </a:lnSpc>
              <a:spcBef>
                <a:spcPts val="600"/>
              </a:spcBef>
            </a:pPr>
            <a:r>
              <a:rPr lang="en-US" altLang="en-US" sz="2400" dirty="0"/>
              <a:t>Being aware of any site conditions, ground, the presence of power lines, etc. </a:t>
            </a:r>
          </a:p>
          <a:p>
            <a:pPr marL="365125" indent="-255588">
              <a:lnSpc>
                <a:spcPct val="100000"/>
              </a:lnSpc>
              <a:spcBef>
                <a:spcPts val="600"/>
              </a:spcBef>
            </a:pPr>
            <a:r>
              <a:rPr lang="en-US" altLang="en-US" sz="2400" dirty="0"/>
              <a:t>Check that the site is adequately prepared for the crane.</a:t>
            </a:r>
          </a:p>
          <a:p>
            <a:pPr marL="365125" indent="-255588">
              <a:lnSpc>
                <a:spcPct val="100000"/>
              </a:lnSpc>
              <a:spcBef>
                <a:spcPts val="600"/>
              </a:spcBef>
            </a:pPr>
            <a:r>
              <a:rPr lang="en-US" altLang="en-US" sz="2400" dirty="0"/>
              <a:t>Review the planned operation with the supervision.</a:t>
            </a:r>
          </a:p>
          <a:p>
            <a:pPr marL="365125" indent="-255588">
              <a:lnSpc>
                <a:spcPct val="100000"/>
              </a:lnSpc>
              <a:spcBef>
                <a:spcPts val="600"/>
              </a:spcBef>
            </a:pPr>
            <a:r>
              <a:rPr lang="en-US" altLang="en-US" sz="2400" dirty="0"/>
              <a:t>Find out the load and rigging weight and determine where the load is to be placed.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pPr>
              <a:lnSpc>
                <a:spcPct val="120000"/>
              </a:lnSpc>
              <a:spcBef>
                <a:spcPts val="600"/>
              </a:spcBef>
            </a:pPr>
            <a:r>
              <a:rPr lang="en-US" dirty="0"/>
              <a:t>Operator Responsibilities (</a:t>
            </a:r>
            <a:r>
              <a:rPr lang="en-US" dirty="0" err="1"/>
              <a:t>Con’t</a:t>
            </a:r>
            <a:r>
              <a:rPr lang="en-US" dirty="0"/>
              <a:t>)</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Personnel Competency</a:t>
            </a:r>
          </a:p>
        </p:txBody>
      </p:sp>
    </p:spTree>
    <p:extLst>
      <p:ext uri="{BB962C8B-B14F-4D97-AF65-F5344CB8AC3E}">
        <p14:creationId xmlns:p14="http://schemas.microsoft.com/office/powerpoint/2010/main" val="285028028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ED740FA-BAA0-4FDA-A636-9B805792F5A4}">
  <ds:schemaRefs>
    <ds:schemaRef ds:uri="http://schemas.microsoft.com/sharepoint/v3/contenttype/forms"/>
  </ds:schemaRefs>
</ds:datastoreItem>
</file>

<file path=customXml/itemProps2.xml><?xml version="1.0" encoding="utf-8"?>
<ds:datastoreItem xmlns:ds="http://schemas.openxmlformats.org/officeDocument/2006/customXml" ds:itemID="{40EB0CF1-B741-411B-9740-FB3993D18958}">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3eb2361b-8c8e-47d5-8d05-b9366176417c"/>
    <ds:schemaRef ds:uri="246ca8ae-6e08-4796-a588-b174448290c0"/>
    <ds:schemaRef ds:uri="http://www.w3.org/XML/1998/namespace"/>
  </ds:schemaRefs>
</ds:datastoreItem>
</file>

<file path=customXml/itemProps3.xml><?xml version="1.0" encoding="utf-8"?>
<ds:datastoreItem xmlns:ds="http://schemas.openxmlformats.org/officeDocument/2006/customXml" ds:itemID="{D2D0A664-F909-4140-BC97-7E5D509F49E3}"/>
</file>

<file path=docProps/app.xml><?xml version="1.0" encoding="utf-8"?>
<Properties xmlns="http://schemas.openxmlformats.org/officeDocument/2006/extended-properties" xmlns:vt="http://schemas.openxmlformats.org/officeDocument/2006/docPropsVTypes">
  <TotalTime>1106</TotalTime>
  <Words>7598</Words>
  <Application>Microsoft Office PowerPoint</Application>
  <PresentationFormat>Widescreen</PresentationFormat>
  <Paragraphs>494</Paragraphs>
  <Slides>51</Slides>
  <Notes>48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51</vt:i4>
      </vt:variant>
    </vt:vector>
  </HeadingPairs>
  <TitlesOfParts>
    <vt:vector size="58" baseType="lpstr">
      <vt:lpstr>Nunito Light</vt:lpstr>
      <vt:lpstr>Calibri</vt:lpstr>
      <vt:lpstr>Nunito ExtraLight</vt:lpstr>
      <vt:lpstr>Nunito</vt:lpstr>
      <vt:lpstr>Poppins</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Nazia Shah</cp:lastModifiedBy>
  <cp:revision>121</cp:revision>
  <dcterms:created xsi:type="dcterms:W3CDTF">2019-05-30T18:50:33Z</dcterms:created>
  <dcterms:modified xsi:type="dcterms:W3CDTF">2020-02-05T19:59:20Z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5195600</vt:r8>
  </property>
  <property fmtid="{D5CDD505-2E9C-101B-9397-08002B2CF9AE}" pid="4" name="xd_Signature">
    <vt:lpwstr/>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TriggerFlowInfo">
    <vt:lpwstr/>
  </property>
</Properties>
</file>