
<file path=[Content_Types].xml><?xml version="1.0" encoding="utf-8"?>
<Types xmlns="http://schemas.openxmlformats.org/package/2006/content-types">
  <Default Extension="emf" ContentType="image/x-emf"/>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4"/>
    <p:sldMasterId id="2147483657" r:id="rId5"/>
  </p:sldMasterIdLst>
  <p:notesMasterIdLst>
    <p:notesMasterId r:id="rId32"/>
  </p:notesMasterIdLst>
  <p:handoutMasterIdLst>
    <p:handoutMasterId r:id="rId33"/>
  </p:handoutMasterIdLst>
  <p:sldIdLst>
    <p:sldId id="257" r:id="rId6"/>
    <p:sldId id="258" r:id="rId7"/>
    <p:sldId id="265" r:id="rId8"/>
    <p:sldId id="329" r:id="rId9"/>
    <p:sldId id="267" r:id="rId10"/>
    <p:sldId id="311" r:id="rId11"/>
    <p:sldId id="312" r:id="rId12"/>
    <p:sldId id="313" r:id="rId13"/>
    <p:sldId id="330" r:id="rId14"/>
    <p:sldId id="314" r:id="rId15"/>
    <p:sldId id="315" r:id="rId16"/>
    <p:sldId id="316" r:id="rId17"/>
    <p:sldId id="317" r:id="rId18"/>
    <p:sldId id="318" r:id="rId19"/>
    <p:sldId id="319" r:id="rId20"/>
    <p:sldId id="320" r:id="rId21"/>
    <p:sldId id="321" r:id="rId22"/>
    <p:sldId id="322" r:id="rId23"/>
    <p:sldId id="323" r:id="rId24"/>
    <p:sldId id="324" r:id="rId25"/>
    <p:sldId id="325" r:id="rId26"/>
    <p:sldId id="326" r:id="rId27"/>
    <p:sldId id="266" r:id="rId28"/>
    <p:sldId id="327" r:id="rId29"/>
    <p:sldId id="328" r:id="rId30"/>
    <p:sldId id="263" r:id="rId31"/>
  </p:sldIdLst>
  <p:sldSz cx="12192000" cy="6858000"/>
  <p:notesSz cx="6858000" cy="9144000"/>
  <p:embeddedFontLst>
    <p:embeddedFont>
      <p:font typeface="Calibri" panose="020F0502020204030204" pitchFamily="34" charset="0"/>
      <p:regular r:id="rId34"/>
      <p:bold r:id="rId35"/>
      <p:italic r:id="rId36"/>
      <p:boldItalic r:id="rId37"/>
    </p:embeddedFont>
    <p:embeddedFont>
      <p:font typeface="Nunito" panose="00000500000000000000" pitchFamily="2" charset="0"/>
      <p:regular r:id="rId38"/>
      <p:bold r:id="rId39"/>
      <p:italic r:id="rId40"/>
      <p:boldItalic r:id="rId41"/>
    </p:embeddedFont>
    <p:embeddedFont>
      <p:font typeface="Nunito ExtraLight" panose="00000300000000000000" pitchFamily="2" charset="0"/>
      <p:regular r:id="rId42"/>
      <p:italic r:id="rId43"/>
    </p:embeddedFont>
    <p:embeddedFont>
      <p:font typeface="Nunito Light" panose="00000400000000000000" pitchFamily="2" charset="0"/>
      <p:regular r:id="rId44"/>
      <p:italic r:id="rId45"/>
    </p:embeddedFont>
    <p:embeddedFont>
      <p:font typeface="Poppins" panose="00000500000000000000" pitchFamily="2" charset="0"/>
      <p:regular r:id="rId46"/>
      <p:bold r:id="rId47"/>
      <p:italic r:id="rId48"/>
      <p:boldItalic r:id="rId4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E9970EB-8211-4D39-819C-7A2966DBD8B5}" v="27" dt="2020-02-03T15:31:53.1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538"/>
    <p:restoredTop sz="88312" autoAdjust="0"/>
  </p:normalViewPr>
  <p:slideViewPr>
    <p:cSldViewPr snapToGrid="0" snapToObjects="1">
      <p:cViewPr varScale="1">
        <p:scale>
          <a:sx n="97" d="100"/>
          <a:sy n="97" d="100"/>
        </p:scale>
        <p:origin x="768" y="84"/>
      </p:cViewPr>
      <p:guideLst/>
    </p:cSldViewPr>
  </p:slideViewPr>
  <p:notesTextViewPr>
    <p:cViewPr>
      <p:scale>
        <a:sx n="1" d="1"/>
        <a:sy n="1" d="1"/>
      </p:scale>
      <p:origin x="0" y="0"/>
    </p:cViewPr>
  </p:notesTextViewPr>
  <p:notesViewPr>
    <p:cSldViewPr snapToGrid="0" snapToObjects="1">
      <p:cViewPr varScale="1">
        <p:scale>
          <a:sx n="84" d="100"/>
          <a:sy n="84" d="100"/>
        </p:scale>
        <p:origin x="3828" y="9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6.fntdata"/><Relationship Id="rId21" Type="http://schemas.openxmlformats.org/officeDocument/2006/relationships/slide" Target="slides/slide16.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font" Target="fonts/font14.fntdata"/><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handoutMaster" Target="handoutMasters/handoutMaster1.xml"/><Relationship Id="rId38" Type="http://schemas.openxmlformats.org/officeDocument/2006/relationships/font" Target="fonts/font5.fntdata"/><Relationship Id="rId46" Type="http://schemas.openxmlformats.org/officeDocument/2006/relationships/font" Target="fonts/font13.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font" Target="fonts/font8.fntdata"/><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notesMaster" Target="notesMasters/notesMaster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3"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3.fntdata"/><Relationship Id="rId49" Type="http://schemas.openxmlformats.org/officeDocument/2006/relationships/font" Target="fonts/font1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font" Target="fonts/font11.fntdata"/><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font" Target="fonts/font15.fntdata"/><Relationship Id="rId8" Type="http://schemas.openxmlformats.org/officeDocument/2006/relationships/slide" Target="slides/slide3.xml"/><Relationship Id="rId51" Type="http://schemas.openxmlformats.org/officeDocument/2006/relationships/viewProps" Target="viewProp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ia Shah" userId="834fe6aa-7260-4947-9af5-9af74eff913c" providerId="ADAL" clId="{CE9970EB-8211-4D39-819C-7A2966DBD8B5}"/>
    <pc:docChg chg="undo custSel addSld delSld modSld">
      <pc:chgData name="Nazia Shah" userId="834fe6aa-7260-4947-9af5-9af74eff913c" providerId="ADAL" clId="{CE9970EB-8211-4D39-819C-7A2966DBD8B5}" dt="2020-02-05T19:58:00.203" v="114" actId="14100"/>
      <pc:docMkLst>
        <pc:docMk/>
      </pc:docMkLst>
      <pc:sldChg chg="modSp">
        <pc:chgData name="Nazia Shah" userId="834fe6aa-7260-4947-9af5-9af74eff913c" providerId="ADAL" clId="{CE9970EB-8211-4D39-819C-7A2966DBD8B5}" dt="2020-02-03T15:11:13.268" v="0" actId="207"/>
        <pc:sldMkLst>
          <pc:docMk/>
          <pc:sldMk cId="2949312402" sldId="257"/>
        </pc:sldMkLst>
        <pc:spChg chg="mod">
          <ac:chgData name="Nazia Shah" userId="834fe6aa-7260-4947-9af5-9af74eff913c" providerId="ADAL" clId="{CE9970EB-8211-4D39-819C-7A2966DBD8B5}" dt="2020-02-03T15:11:13.268" v="0" actId="207"/>
          <ac:spMkLst>
            <pc:docMk/>
            <pc:sldMk cId="2949312402" sldId="257"/>
            <ac:spMk id="5" creationId="{BD2F0370-A462-EA47-A926-2777BBA4F2A5}"/>
          </ac:spMkLst>
        </pc:spChg>
      </pc:sldChg>
      <pc:sldChg chg="modSp modNotesTx">
        <pc:chgData name="Nazia Shah" userId="834fe6aa-7260-4947-9af5-9af74eff913c" providerId="ADAL" clId="{CE9970EB-8211-4D39-819C-7A2966DBD8B5}" dt="2020-02-03T15:22:50.224" v="55" actId="11"/>
        <pc:sldMkLst>
          <pc:docMk/>
          <pc:sldMk cId="1918888383" sldId="265"/>
        </pc:sldMkLst>
        <pc:spChg chg="mod">
          <ac:chgData name="Nazia Shah" userId="834fe6aa-7260-4947-9af5-9af74eff913c" providerId="ADAL" clId="{CE9970EB-8211-4D39-819C-7A2966DBD8B5}" dt="2020-02-03T15:22:50.224" v="55" actId="11"/>
          <ac:spMkLst>
            <pc:docMk/>
            <pc:sldMk cId="1918888383" sldId="265"/>
            <ac:spMk id="2" creationId="{893BEBBD-5E97-E748-AB97-47C407B4E351}"/>
          </ac:spMkLst>
        </pc:spChg>
        <pc:spChg chg="mod">
          <ac:chgData name="Nazia Shah" userId="834fe6aa-7260-4947-9af5-9af74eff913c" providerId="ADAL" clId="{CE9970EB-8211-4D39-819C-7A2966DBD8B5}" dt="2020-02-03T15:12:15.116" v="7" actId="20577"/>
          <ac:spMkLst>
            <pc:docMk/>
            <pc:sldMk cId="1918888383" sldId="265"/>
            <ac:spMk id="3" creationId="{8689C92E-9F3A-9346-92F1-1D53CD9CBAFC}"/>
          </ac:spMkLst>
        </pc:spChg>
      </pc:sldChg>
      <pc:sldChg chg="modSp">
        <pc:chgData name="Nazia Shah" userId="834fe6aa-7260-4947-9af5-9af74eff913c" providerId="ADAL" clId="{CE9970EB-8211-4D39-819C-7A2966DBD8B5}" dt="2020-02-03T15:16:24.211" v="27" actId="20577"/>
        <pc:sldMkLst>
          <pc:docMk/>
          <pc:sldMk cId="3811583661" sldId="266"/>
        </pc:sldMkLst>
        <pc:spChg chg="mod">
          <ac:chgData name="Nazia Shah" userId="834fe6aa-7260-4947-9af5-9af74eff913c" providerId="ADAL" clId="{CE9970EB-8211-4D39-819C-7A2966DBD8B5}" dt="2020-02-03T15:16:24.211" v="27" actId="20577"/>
          <ac:spMkLst>
            <pc:docMk/>
            <pc:sldMk cId="3811583661" sldId="266"/>
            <ac:spMk id="3" creationId="{8689C92E-9F3A-9346-92F1-1D53CD9CBAFC}"/>
          </ac:spMkLst>
        </pc:spChg>
      </pc:sldChg>
      <pc:sldChg chg="del">
        <pc:chgData name="Nazia Shah" userId="834fe6aa-7260-4947-9af5-9af74eff913c" providerId="ADAL" clId="{CE9970EB-8211-4D39-819C-7A2966DBD8B5}" dt="2020-02-03T15:29:48.170" v="93" actId="2696"/>
        <pc:sldMkLst>
          <pc:docMk/>
          <pc:sldMk cId="2803310612" sldId="310"/>
        </pc:sldMkLst>
      </pc:sldChg>
      <pc:sldChg chg="addSp modSp">
        <pc:chgData name="Nazia Shah" userId="834fe6aa-7260-4947-9af5-9af74eff913c" providerId="ADAL" clId="{CE9970EB-8211-4D39-819C-7A2966DBD8B5}" dt="2020-02-03T15:20:06.201" v="39" actId="1076"/>
        <pc:sldMkLst>
          <pc:docMk/>
          <pc:sldMk cId="3160644063" sldId="327"/>
        </pc:sldMkLst>
        <pc:spChg chg="add mod">
          <ac:chgData name="Nazia Shah" userId="834fe6aa-7260-4947-9af5-9af74eff913c" providerId="ADAL" clId="{CE9970EB-8211-4D39-819C-7A2966DBD8B5}" dt="2020-02-03T15:18:58.963" v="35" actId="20577"/>
          <ac:spMkLst>
            <pc:docMk/>
            <pc:sldMk cId="3160644063" sldId="327"/>
            <ac:spMk id="6" creationId="{ED5FD740-936C-4610-A578-57B9DD4446EC}"/>
          </ac:spMkLst>
        </pc:spChg>
        <pc:picChg chg="add mod">
          <ac:chgData name="Nazia Shah" userId="834fe6aa-7260-4947-9af5-9af74eff913c" providerId="ADAL" clId="{CE9970EB-8211-4D39-819C-7A2966DBD8B5}" dt="2020-02-03T15:19:50.993" v="37" actId="1076"/>
          <ac:picMkLst>
            <pc:docMk/>
            <pc:sldMk cId="3160644063" sldId="327"/>
            <ac:picMk id="7" creationId="{90DAAAF5-5B1D-46F7-8391-818068E7B2CF}"/>
          </ac:picMkLst>
        </pc:picChg>
        <pc:picChg chg="mod">
          <ac:chgData name="Nazia Shah" userId="834fe6aa-7260-4947-9af5-9af74eff913c" providerId="ADAL" clId="{CE9970EB-8211-4D39-819C-7A2966DBD8B5}" dt="2020-02-03T15:18:39.026" v="32" actId="1076"/>
          <ac:picMkLst>
            <pc:docMk/>
            <pc:sldMk cId="3160644063" sldId="327"/>
            <ac:picMk id="8" creationId="{19BBC85F-36CB-47D0-8CAC-475157824BD4}"/>
          </ac:picMkLst>
        </pc:picChg>
        <pc:picChg chg="mod">
          <ac:chgData name="Nazia Shah" userId="834fe6aa-7260-4947-9af5-9af74eff913c" providerId="ADAL" clId="{CE9970EB-8211-4D39-819C-7A2966DBD8B5}" dt="2020-02-03T15:18:48.929" v="33" actId="1076"/>
          <ac:picMkLst>
            <pc:docMk/>
            <pc:sldMk cId="3160644063" sldId="327"/>
            <ac:picMk id="9" creationId="{A6762105-8463-4E8A-8973-F3A68248893D}"/>
          </ac:picMkLst>
        </pc:picChg>
        <pc:picChg chg="add mod">
          <ac:chgData name="Nazia Shah" userId="834fe6aa-7260-4947-9af5-9af74eff913c" providerId="ADAL" clId="{CE9970EB-8211-4D39-819C-7A2966DBD8B5}" dt="2020-02-03T15:20:06.201" v="39" actId="1076"/>
          <ac:picMkLst>
            <pc:docMk/>
            <pc:sldMk cId="3160644063" sldId="327"/>
            <ac:picMk id="11" creationId="{0FF157C8-B06F-4CC6-8EA9-6E4F56780278}"/>
          </ac:picMkLst>
        </pc:picChg>
        <pc:cxnChg chg="add mod">
          <ac:chgData name="Nazia Shah" userId="834fe6aa-7260-4947-9af5-9af74eff913c" providerId="ADAL" clId="{CE9970EB-8211-4D39-819C-7A2966DBD8B5}" dt="2020-02-03T15:20:06.201" v="39" actId="1076"/>
          <ac:cxnSpMkLst>
            <pc:docMk/>
            <pc:sldMk cId="3160644063" sldId="327"/>
            <ac:cxnSpMk id="10" creationId="{A0E5A430-B80A-48AC-8772-DBF936FF945B}"/>
          </ac:cxnSpMkLst>
        </pc:cxnChg>
      </pc:sldChg>
      <pc:sldChg chg="modSp modNotesTx">
        <pc:chgData name="Nazia Shah" userId="834fe6aa-7260-4947-9af5-9af74eff913c" providerId="ADAL" clId="{CE9970EB-8211-4D39-819C-7A2966DBD8B5}" dt="2020-02-03T15:21:41.050" v="54" actId="113"/>
        <pc:sldMkLst>
          <pc:docMk/>
          <pc:sldMk cId="670974481" sldId="328"/>
        </pc:sldMkLst>
        <pc:spChg chg="mod">
          <ac:chgData name="Nazia Shah" userId="834fe6aa-7260-4947-9af5-9af74eff913c" providerId="ADAL" clId="{CE9970EB-8211-4D39-819C-7A2966DBD8B5}" dt="2020-02-03T15:21:29.177" v="53" actId="20577"/>
          <ac:spMkLst>
            <pc:docMk/>
            <pc:sldMk cId="670974481" sldId="328"/>
            <ac:spMk id="2" creationId="{893BEBBD-5E97-E748-AB97-47C407B4E351}"/>
          </ac:spMkLst>
        </pc:spChg>
        <pc:spChg chg="mod">
          <ac:chgData name="Nazia Shah" userId="834fe6aa-7260-4947-9af5-9af74eff913c" providerId="ADAL" clId="{CE9970EB-8211-4D39-819C-7A2966DBD8B5}" dt="2020-02-03T15:20:45.889" v="44" actId="27636"/>
          <ac:spMkLst>
            <pc:docMk/>
            <pc:sldMk cId="670974481" sldId="328"/>
            <ac:spMk id="3" creationId="{8689C92E-9F3A-9346-92F1-1D53CD9CBAFC}"/>
          </ac:spMkLst>
        </pc:spChg>
      </pc:sldChg>
      <pc:sldChg chg="addSp delSp modSp add modNotesTx">
        <pc:chgData name="Nazia Shah" userId="834fe6aa-7260-4947-9af5-9af74eff913c" providerId="ADAL" clId="{CE9970EB-8211-4D39-819C-7A2966DBD8B5}" dt="2020-02-05T19:58:00.203" v="114" actId="14100"/>
        <pc:sldMkLst>
          <pc:docMk/>
          <pc:sldMk cId="3489006987" sldId="329"/>
        </pc:sldMkLst>
        <pc:spChg chg="mod">
          <ac:chgData name="Nazia Shah" userId="834fe6aa-7260-4947-9af5-9af74eff913c" providerId="ADAL" clId="{CE9970EB-8211-4D39-819C-7A2966DBD8B5}" dt="2020-02-05T19:58:00.203" v="114" actId="14100"/>
          <ac:spMkLst>
            <pc:docMk/>
            <pc:sldMk cId="3489006987" sldId="329"/>
            <ac:spMk id="2" creationId="{893BEBBD-5E97-E748-AB97-47C407B4E351}"/>
          </ac:spMkLst>
        </pc:spChg>
        <pc:picChg chg="del">
          <ac:chgData name="Nazia Shah" userId="834fe6aa-7260-4947-9af5-9af74eff913c" providerId="ADAL" clId="{CE9970EB-8211-4D39-819C-7A2966DBD8B5}" dt="2020-02-03T15:28:49.967" v="88" actId="478"/>
          <ac:picMkLst>
            <pc:docMk/>
            <pc:sldMk cId="3489006987" sldId="329"/>
            <ac:picMk id="6" creationId="{FA47E785-04D5-4C8E-BF57-03F83FBA72C3}"/>
          </ac:picMkLst>
        </pc:picChg>
        <pc:picChg chg="add mod">
          <ac:chgData name="Nazia Shah" userId="834fe6aa-7260-4947-9af5-9af74eff913c" providerId="ADAL" clId="{CE9970EB-8211-4D39-819C-7A2966DBD8B5}" dt="2020-02-03T15:29:11.225" v="91" actId="1076"/>
          <ac:picMkLst>
            <pc:docMk/>
            <pc:sldMk cId="3489006987" sldId="329"/>
            <ac:picMk id="7" creationId="{8BC26DDC-47D9-4006-9F42-A9952631E979}"/>
          </ac:picMkLst>
        </pc:picChg>
        <pc:picChg chg="add mod">
          <ac:chgData name="Nazia Shah" userId="834fe6aa-7260-4947-9af5-9af74eff913c" providerId="ADAL" clId="{CE9970EB-8211-4D39-819C-7A2966DBD8B5}" dt="2020-02-03T15:29:14.824" v="92" actId="1076"/>
          <ac:picMkLst>
            <pc:docMk/>
            <pc:sldMk cId="3489006987" sldId="329"/>
            <ac:picMk id="8" creationId="{DECEBEC6-53ED-42A9-9EF9-CBDBA7F7515F}"/>
          </ac:picMkLst>
        </pc:picChg>
      </pc:sldChg>
      <pc:sldChg chg="modSp add modNotesTx">
        <pc:chgData name="Nazia Shah" userId="834fe6aa-7260-4947-9af5-9af74eff913c" providerId="ADAL" clId="{CE9970EB-8211-4D39-819C-7A2966DBD8B5}" dt="2020-02-03T15:31:55.489" v="113" actId="20577"/>
        <pc:sldMkLst>
          <pc:docMk/>
          <pc:sldMk cId="4292556341" sldId="330"/>
        </pc:sldMkLst>
        <pc:spChg chg="mod">
          <ac:chgData name="Nazia Shah" userId="834fe6aa-7260-4947-9af5-9af74eff913c" providerId="ADAL" clId="{CE9970EB-8211-4D39-819C-7A2966DBD8B5}" dt="2020-02-03T15:31:39.705" v="110" actId="255"/>
          <ac:spMkLst>
            <pc:docMk/>
            <pc:sldMk cId="4292556341" sldId="330"/>
            <ac:spMk id="2" creationId="{893BEBBD-5E97-E748-AB97-47C407B4E351}"/>
          </ac:spMkLst>
        </pc:spChg>
        <pc:spChg chg="mod">
          <ac:chgData name="Nazia Shah" userId="834fe6aa-7260-4947-9af5-9af74eff913c" providerId="ADAL" clId="{CE9970EB-8211-4D39-819C-7A2966DBD8B5}" dt="2020-02-03T15:30:34.326" v="96" actId="27636"/>
          <ac:spMkLst>
            <pc:docMk/>
            <pc:sldMk cId="4292556341" sldId="330"/>
            <ac:spMk id="3" creationId="{8689C92E-9F3A-9346-92F1-1D53CD9CBAF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E85044-CA6D-4456-9DCB-063FFA4D98A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E95F1D7E-E338-4EB8-BC67-D40A0BBF2AF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F44701-7A7D-453C-B2F4-87952D897D30}" type="datetimeFigureOut">
              <a:rPr lang="en-US" smtClean="0"/>
              <a:t>2/5/2020</a:t>
            </a:fld>
            <a:endParaRPr lang="en-US"/>
          </a:p>
        </p:txBody>
      </p:sp>
      <p:sp>
        <p:nvSpPr>
          <p:cNvPr id="4" name="Footer Placeholder 3">
            <a:extLst>
              <a:ext uri="{FF2B5EF4-FFF2-40B4-BE49-F238E27FC236}">
                <a16:creationId xmlns:a16="http://schemas.microsoft.com/office/drawing/2014/main" id="{FF0DD429-52B5-47E3-A2C3-5E98695EC7D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338778-294F-4378-A7F6-9001478D885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2255E06-F9F4-4173-9E67-A741A00148FA}" type="slidenum">
              <a:rPr lang="en-US" smtClean="0"/>
              <a:t>‹#›</a:t>
            </a:fld>
            <a:endParaRPr lang="en-US"/>
          </a:p>
        </p:txBody>
      </p:sp>
    </p:spTree>
    <p:extLst>
      <p:ext uri="{BB962C8B-B14F-4D97-AF65-F5344CB8AC3E}">
        <p14:creationId xmlns:p14="http://schemas.microsoft.com/office/powerpoint/2010/main" val="24696242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6803A15-840C-4864-929A-F06A73EFEF9E}" type="datetimeFigureOut">
              <a:rPr lang="en-US" smtClean="0"/>
              <a:t>2/5/2020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8AA386B-B6B5-42CE-ACEC-E6B690E940F8}" type="slidenum">
              <a:rPr lang="en-US" smtClean="0"/>
              <a:t>‹#›</a:t>
            </a:fld>
            <a:endParaRPr lang="en-US"/>
          </a:p>
        </p:txBody>
      </p:sp>
    </p:spTree>
    <p:extLst>
      <p:ext uri="{BB962C8B-B14F-4D97-AF65-F5344CB8AC3E}">
        <p14:creationId xmlns:p14="http://schemas.microsoft.com/office/powerpoint/2010/main" val="24280821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gpo.gov/fdsys/pkg/CFR-2009-title49-vol4/xml/CFR-2009-title49-vol4-part213.xml"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gpo.gov/fdsys/pkg/CFR-2009-title49-vol4/xml/CFR-2009-title49-vol4-part213.x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1926.1412 Inspections.</a:t>
            </a:r>
          </a:p>
          <a:p>
            <a:r>
              <a:rPr lang="en-US" dirty="0"/>
              <a:t>(a) Modified equipment. </a:t>
            </a:r>
          </a:p>
          <a:p>
            <a:r>
              <a:rPr lang="en-US" dirty="0"/>
              <a:t>(1) Equipment that has had modifications or additions which affect the safe operation of the equipment (such as modifications or additions involving a safety device or operational aid, critical part of a control system, power plant, braking system, load-sustaining structural components, load hook, or in-use operating mechanism) or capacity must be inspected by a qualified person after such modifications/additions have been completed, prior to initial use. The inspection must meet all of the following requirements:</a:t>
            </a:r>
          </a:p>
          <a:p>
            <a:r>
              <a:rPr lang="en-US" dirty="0"/>
              <a:t>(</a:t>
            </a:r>
            <a:r>
              <a:rPr lang="en-US" dirty="0" err="1"/>
              <a:t>i</a:t>
            </a:r>
            <a:r>
              <a:rPr lang="en-US" dirty="0"/>
              <a:t>) The inspection must assure that the modifications or additions have been done in accordance with the approval obtained pursuant to § 1926.1434 (Equipment modifications).</a:t>
            </a:r>
          </a:p>
          <a:p>
            <a:r>
              <a:rPr lang="en-US" dirty="0"/>
              <a:t>(ii) The inspection must include functional testing of the equipment.</a:t>
            </a:r>
          </a:p>
          <a:p>
            <a:r>
              <a:rPr lang="en-US" dirty="0"/>
              <a:t>(2) Equipment must not be used until an inspection under this paragraph demonstrates that the requirements of paragraph (a)(1)(</a:t>
            </a:r>
            <a:r>
              <a:rPr lang="en-US" dirty="0" err="1"/>
              <a:t>i</a:t>
            </a:r>
            <a:r>
              <a:rPr lang="en-US" dirty="0"/>
              <a:t>) of this section have been met.</a:t>
            </a:r>
          </a:p>
          <a:p>
            <a:r>
              <a:rPr lang="en-US" dirty="0"/>
              <a:t>(b) Repaired/adjusted equipment. </a:t>
            </a:r>
          </a:p>
          <a:p>
            <a:r>
              <a:rPr lang="en-US" dirty="0"/>
              <a:t>(1) Equipment that has had a repair or adjustment that relates to safe operation (such as: A repair or adjustment to a safety device or operator aid, or to a critical part of a control system, power plant, braking system, load-sustaining structural components, load hook, or in-use operating mechanism), must be inspected by a qualified person after such a repair or adjustment has been completed, prior to initial use. The inspection must meet all of the following requirements:</a:t>
            </a:r>
          </a:p>
          <a:p>
            <a:r>
              <a:rPr lang="en-US" dirty="0"/>
              <a:t>(</a:t>
            </a:r>
            <a:r>
              <a:rPr lang="en-US" dirty="0" err="1"/>
              <a:t>i</a:t>
            </a:r>
            <a:r>
              <a:rPr lang="en-US" dirty="0"/>
              <a:t>) The qualified person must determine if the repair/adjustment meets manufacturer equipment criteria (where applicable and available).</a:t>
            </a:r>
          </a:p>
          <a:p>
            <a:r>
              <a:rPr lang="en-US" dirty="0"/>
              <a:t>(ii) Where manufacturer equipment criteria are unavailable or inapplicable, the qualified person must:</a:t>
            </a:r>
          </a:p>
          <a:p>
            <a:r>
              <a:rPr lang="en-US" dirty="0"/>
              <a:t>(A) Determine if a registered professional engineer (RPE) is needed to develop criteria for the repair/adjustment. If an RPE is not needed, the employer must ensure that the criteria are developed by the qualified person. If an RPE is needed, the employer must ensure that they are developed by an RPE.</a:t>
            </a:r>
          </a:p>
          <a:p>
            <a:r>
              <a:rPr lang="en-US" dirty="0"/>
              <a:t>(B) Determine if the repair/adjustment meets the criteria developed in accordance with paragraph (b)(1)(ii)(A) of this section.</a:t>
            </a:r>
          </a:p>
          <a:p>
            <a:r>
              <a:rPr lang="en-US" dirty="0"/>
              <a:t>(iii) The inspection must include functional testing of the repaired/adjusted parts and other components that may be affected by the repair/adjustment.</a:t>
            </a:r>
          </a:p>
          <a:p>
            <a:r>
              <a:rPr lang="en-US" dirty="0"/>
              <a:t>(4) Equipment must not be used until an inspection under this paragraph demonstrates that the repair/adjustment meets the requirements of paragraph (b)(1)(</a:t>
            </a:r>
            <a:r>
              <a:rPr lang="en-US" dirty="0" err="1"/>
              <a:t>i</a:t>
            </a:r>
            <a:r>
              <a:rPr lang="en-US" dirty="0"/>
              <a:t>) of this section (or, where applicable, paragraph (b)(1)(ii) of this section).</a:t>
            </a:r>
          </a:p>
          <a:p>
            <a:r>
              <a:rPr lang="en-US" dirty="0"/>
              <a:t>(c) Post-assembly. </a:t>
            </a:r>
          </a:p>
          <a:p>
            <a:r>
              <a:rPr lang="en-US" dirty="0"/>
              <a:t>(1) Upon completion of assembly, the equipment must be inspected by a qualified person to assure that it is configured in accordance with manufacturer equipment criteria.</a:t>
            </a:r>
          </a:p>
          <a:p>
            <a:r>
              <a:rPr lang="en-US" dirty="0"/>
              <a:t>(2) Where manufacturer equipment criteria are unavailable, a qualified person must:</a:t>
            </a:r>
          </a:p>
          <a:p>
            <a:r>
              <a:rPr lang="en-US" dirty="0"/>
              <a:t>(</a:t>
            </a:r>
            <a:r>
              <a:rPr lang="en-US" dirty="0" err="1"/>
              <a:t>i</a:t>
            </a:r>
            <a:r>
              <a:rPr lang="en-US" dirty="0"/>
              <a:t>) Determine if a registered professional engineer (RPE) familiar with the type of equipment involved is needed to develop criteria for the equipment configuration. If an RPE is not needed, the employer must ensure that the criteria are developed by the qualified person. If an RPE is needed, the employer must ensure that they are developed by an RPE.</a:t>
            </a:r>
          </a:p>
          <a:p>
            <a:r>
              <a:rPr lang="en-US" dirty="0"/>
              <a:t>(ii) Determine if the equipment meets the criteria developed in accordance with paragraph (c)(2)(</a:t>
            </a:r>
            <a:r>
              <a:rPr lang="en-US" dirty="0" err="1"/>
              <a:t>i</a:t>
            </a:r>
            <a:r>
              <a:rPr lang="en-US" dirty="0"/>
              <a:t>) of this section.</a:t>
            </a:r>
          </a:p>
          <a:p>
            <a:r>
              <a:rPr lang="en-US" dirty="0"/>
              <a:t>(3) Equipment must not be used until an inspection under this paragraph demonstrates that the equipment is configured in accordance with the applicable criteria.</a:t>
            </a:r>
          </a:p>
          <a:p>
            <a:r>
              <a:rPr lang="en-US" dirty="0"/>
              <a:t>(d) Each shift. </a:t>
            </a:r>
          </a:p>
          <a:p>
            <a:r>
              <a:rPr lang="en-US" dirty="0"/>
              <a:t>(1) A competent person must begin a visual inspection prior to each shift the equipment will be used, which must be completed before or during that shift. The inspection must consist of observation for apparent deficiencies. Taking apart equipment components and booming down is not required as part of this inspection unless the results of the visual inspection or trial operation indicate that further investigation necessitating taking apart equipment components or booming down is needed. Determinations made in conducting the inspection must be reassessed in light of observations made during operation. At a minimum the inspection must include all of the following:</a:t>
            </a:r>
          </a:p>
          <a:p>
            <a:r>
              <a:rPr lang="en-US" dirty="0"/>
              <a:t>(</a:t>
            </a:r>
            <a:r>
              <a:rPr lang="en-US" dirty="0" err="1"/>
              <a:t>i</a:t>
            </a:r>
            <a:r>
              <a:rPr lang="en-US" dirty="0"/>
              <a:t>) Control mechanisms for maladjustments interfering with proper operation.</a:t>
            </a:r>
          </a:p>
          <a:p>
            <a:r>
              <a:rPr lang="en-US" dirty="0"/>
              <a:t>(ii) Control and drive mechanisms for apparent excessive wear of components and contamination by lubricants, water or other foreign matter.</a:t>
            </a:r>
          </a:p>
          <a:p>
            <a:r>
              <a:rPr lang="en-US" dirty="0"/>
              <a:t>(iii) Air, hydraulic, and other pressurized lines for deterioration or leakage, particularly those which flex in normal operation.</a:t>
            </a:r>
          </a:p>
          <a:p>
            <a:r>
              <a:rPr lang="en-US" dirty="0"/>
              <a:t>(iv) Hydraulic system for proper fluid level.</a:t>
            </a:r>
          </a:p>
          <a:p>
            <a:r>
              <a:rPr lang="en-US" dirty="0"/>
              <a:t>(v) Hooks and latches for deformation, cracks, excessive wear, or damage such as from chemicals or heat.</a:t>
            </a:r>
          </a:p>
          <a:p>
            <a:r>
              <a:rPr lang="en-US" dirty="0"/>
              <a:t>(vi) Wire rope reeving for compliance with the manufacturer's specifications.</a:t>
            </a:r>
          </a:p>
          <a:p>
            <a:r>
              <a:rPr lang="en-US" dirty="0"/>
              <a:t>(vii) Wire rope, in accordance with § 1926.1413(a).</a:t>
            </a:r>
          </a:p>
          <a:p>
            <a:r>
              <a:rPr lang="en-US" dirty="0"/>
              <a:t>(viii) Electrical apparatus for malfunctioning, signs of apparent excessive deterioration, dirt or moisture accumulation.</a:t>
            </a:r>
          </a:p>
          <a:p>
            <a:r>
              <a:rPr lang="en-US" dirty="0"/>
              <a:t>(ix) Tires (when in use) for proper inflation and condition.</a:t>
            </a:r>
          </a:p>
          <a:p>
            <a:r>
              <a:rPr lang="en-US" dirty="0"/>
              <a:t>(x) Ground conditions around the equipment for proper support, including ground settling under and around outriggers/stabilizers and supporting foundations, ground water accumulation, or similar conditions. This paragraph does not apply to the inspection of ground conditions for railroad tracks and their underlying support when the railroad tracks are part of the general railroad system of transportation that is regulated pursuant to the Federal Railroad Administration under </a:t>
            </a:r>
            <a:r>
              <a:rPr lang="en-US" dirty="0">
                <a:hlinkClick r:id="rId3"/>
              </a:rPr>
              <a:t>49 CFR part 213</a:t>
            </a:r>
            <a:r>
              <a:rPr lang="en-US" dirty="0"/>
              <a:t>.</a:t>
            </a:r>
          </a:p>
          <a:p>
            <a:r>
              <a:rPr lang="en-US" dirty="0"/>
              <a:t>(xi) The equipment for level position within the tolerances specified by the equipment manufacturer's recommendations, both before each shift and after each move and setup.</a:t>
            </a:r>
          </a:p>
          <a:p>
            <a:r>
              <a:rPr lang="en-US" dirty="0"/>
              <a:t>(xii) Operator cab windows for significant cracks, breaks, or other deficiencies that would hamper the operator's view.</a:t>
            </a:r>
          </a:p>
          <a:p>
            <a:r>
              <a:rPr lang="en-US" dirty="0"/>
              <a:t>(xiii) Rails, rail stops, rail clamps and supporting surfaces when the equipment has rail traveling. This paragraph does not apply to the inspection of rails, rail stops, rail clamps and supporting surfaces when the railroad tracks are part of the general railroad system of transportation that is regulated pursuant to the Federal Railroad Administration under </a:t>
            </a:r>
            <a:r>
              <a:rPr lang="en-US" dirty="0">
                <a:hlinkClick r:id="rId3"/>
              </a:rPr>
              <a:t>49 CFR part 213</a:t>
            </a:r>
            <a:r>
              <a:rPr lang="en-US" dirty="0"/>
              <a:t>.</a:t>
            </a:r>
          </a:p>
          <a:p>
            <a:r>
              <a:rPr lang="en-US" dirty="0"/>
              <a:t>(xiv) Safety devices and operational aids for proper operation.</a:t>
            </a:r>
          </a:p>
          <a:p>
            <a:r>
              <a:rPr lang="en-US" dirty="0"/>
              <a:t>(2) If any deficiency in paragraphs (d)(1)(</a:t>
            </a:r>
            <a:r>
              <a:rPr lang="en-US" dirty="0" err="1"/>
              <a:t>i</a:t>
            </a:r>
            <a:r>
              <a:rPr lang="en-US" dirty="0"/>
              <a:t>) through (xiii) of this section (or in additional inspection items required to be checked for specific types of equipment in accordance with other sections of this standard) is identified, an immediate determination must be made by the competent person as to whether the deficiency constitutes a safety hazard. If the deficiency is determined to constitute a safety hazard, the equipment must be taken out of service until it has been corrected. See§ 1926.1417.</a:t>
            </a:r>
          </a:p>
          <a:p>
            <a:r>
              <a:rPr lang="en-US" dirty="0"/>
              <a:t>(3) If any deficiency in paragraph (d)(1)(xiv) of this section (safety devices/operational aids) is identified, the action specified in § 1926.1415 and § 1926.1416 must be taken prior to using the equipment.</a:t>
            </a:r>
          </a:p>
          <a:p>
            <a:r>
              <a:rPr lang="en-US" dirty="0"/>
              <a:t>(e) Monthly. </a:t>
            </a:r>
          </a:p>
          <a:p>
            <a:r>
              <a:rPr lang="en-US" dirty="0"/>
              <a:t>(1) Each month the equipment is in service it must be inspected in accordance with paragraph (d) of this section (each shift).</a:t>
            </a:r>
          </a:p>
          <a:p>
            <a:r>
              <a:rPr lang="en-US" dirty="0"/>
              <a:t>(2) Equipment must not be used until an inspection under this paragraph demonstrates that no corrective action under paragraphs (d)(2) and (3) of this section is required.</a:t>
            </a:r>
          </a:p>
          <a:p>
            <a:endParaRPr lang="en-US" altLang="en-US" sz="1200" b="0" dirty="0"/>
          </a:p>
        </p:txBody>
      </p:sp>
      <p:sp>
        <p:nvSpPr>
          <p:cNvPr id="4" name="Slide Number Placeholder 3"/>
          <p:cNvSpPr>
            <a:spLocks noGrp="1"/>
          </p:cNvSpPr>
          <p:nvPr>
            <p:ph type="sldNum" sz="quarter" idx="5"/>
          </p:nvPr>
        </p:nvSpPr>
        <p:spPr/>
        <p:txBody>
          <a:bodyPr/>
          <a:lstStyle/>
          <a:p>
            <a:fld id="{B8AA386B-B6B5-42CE-ACEC-E6B690E940F8}" type="slidenum">
              <a:rPr lang="en-US" smtClean="0"/>
              <a:t>3</a:t>
            </a:fld>
            <a:endParaRPr lang="en-US"/>
          </a:p>
        </p:txBody>
      </p:sp>
    </p:spTree>
    <p:extLst>
      <p:ext uri="{BB962C8B-B14F-4D97-AF65-F5344CB8AC3E}">
        <p14:creationId xmlns:p14="http://schemas.microsoft.com/office/powerpoint/2010/main" val="22605335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ltLang="en-US" sz="1200" b="1" dirty="0"/>
          </a:p>
        </p:txBody>
      </p:sp>
      <p:sp>
        <p:nvSpPr>
          <p:cNvPr id="4" name="Slide Number Placeholder 3"/>
          <p:cNvSpPr>
            <a:spLocks noGrp="1"/>
          </p:cNvSpPr>
          <p:nvPr>
            <p:ph type="sldNum" sz="quarter" idx="5"/>
          </p:nvPr>
        </p:nvSpPr>
        <p:spPr/>
        <p:txBody>
          <a:bodyPr/>
          <a:lstStyle/>
          <a:p>
            <a:fld id="{B8AA386B-B6B5-42CE-ACEC-E6B690E940F8}" type="slidenum">
              <a:rPr lang="en-US" smtClean="0"/>
              <a:t>12</a:t>
            </a:fld>
            <a:endParaRPr lang="en-US"/>
          </a:p>
        </p:txBody>
      </p:sp>
    </p:spTree>
    <p:extLst>
      <p:ext uri="{BB962C8B-B14F-4D97-AF65-F5344CB8AC3E}">
        <p14:creationId xmlns:p14="http://schemas.microsoft.com/office/powerpoint/2010/main" val="26481139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4244" indent="-174244">
              <a:buFont typeface="Arial" panose="020B0604020202020204" pitchFamily="34" charset="0"/>
              <a:buChar char="•"/>
            </a:pPr>
            <a:r>
              <a:rPr lang="en-US" dirty="0"/>
              <a:t>All inspection documentation should be in cab of crane available to operator (it is not an OSHA requirement)</a:t>
            </a:r>
          </a:p>
          <a:p>
            <a:pPr marL="174244" indent="-174244">
              <a:buFont typeface="Arial" panose="020B0604020202020204" pitchFamily="34" charset="0"/>
              <a:buChar char="•"/>
            </a:pPr>
            <a:r>
              <a:rPr lang="en-US" dirty="0"/>
              <a:t>All inspection documentation must be retained for a minimum of three months for monthly inspections and twelve months for annual inspections.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0450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859771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42871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19313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40944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18063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303178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66642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19019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 Each shift. </a:t>
            </a:r>
          </a:p>
          <a:p>
            <a:r>
              <a:rPr lang="en-US" sz="1200" kern="1200" dirty="0">
                <a:solidFill>
                  <a:schemeClr val="tx1"/>
                </a:solidFill>
                <a:effectLst/>
                <a:latin typeface="+mn-lt"/>
                <a:ea typeface="+mn-ea"/>
                <a:cs typeface="+mn-cs"/>
              </a:rPr>
              <a:t>(1) A competent person must begin a visual inspection prior to each shift the equipment will be used, which must be completed before or during that shift. The inspection must consist of observation for apparent deficiencies. Taking apart equipment components and booming down is not required as part of this inspection unless the results of the visual inspection or trial operation indicate that further investigation necessitating taking apart equipment components or booming down is needed. Determinations made in conducting the inspection must be reassessed in light of observations made during operation. At a minimum the inspection must include all of the following:</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Control mechanisms for maladjustments interfering with proper operation.</a:t>
            </a:r>
          </a:p>
          <a:p>
            <a:r>
              <a:rPr lang="en-US" sz="1200" kern="1200" dirty="0">
                <a:solidFill>
                  <a:schemeClr val="tx1"/>
                </a:solidFill>
                <a:effectLst/>
                <a:latin typeface="+mn-lt"/>
                <a:ea typeface="+mn-ea"/>
                <a:cs typeface="+mn-cs"/>
              </a:rPr>
              <a:t>(ii) Control and drive mechanisms for apparent excessive wear of components and contamination by lubricants, water or other foreign matter.</a:t>
            </a:r>
          </a:p>
          <a:p>
            <a:r>
              <a:rPr lang="en-US" sz="1200" kern="1200" dirty="0">
                <a:solidFill>
                  <a:schemeClr val="tx1"/>
                </a:solidFill>
                <a:effectLst/>
                <a:latin typeface="+mn-lt"/>
                <a:ea typeface="+mn-ea"/>
                <a:cs typeface="+mn-cs"/>
              </a:rPr>
              <a:t>(iii) Air, hydraulic, and other pressurized lines for deterioration or leakage, particularly those which flex in normal operation.</a:t>
            </a:r>
          </a:p>
          <a:p>
            <a:r>
              <a:rPr lang="en-US" sz="1200" kern="1200" dirty="0">
                <a:solidFill>
                  <a:schemeClr val="tx1"/>
                </a:solidFill>
                <a:effectLst/>
                <a:latin typeface="+mn-lt"/>
                <a:ea typeface="+mn-ea"/>
                <a:cs typeface="+mn-cs"/>
              </a:rPr>
              <a:t>(iv) Hydraulic system for proper fluid level.</a:t>
            </a:r>
          </a:p>
          <a:p>
            <a:r>
              <a:rPr lang="en-US" sz="1200" kern="1200" dirty="0">
                <a:solidFill>
                  <a:schemeClr val="tx1"/>
                </a:solidFill>
                <a:effectLst/>
                <a:latin typeface="+mn-lt"/>
                <a:ea typeface="+mn-ea"/>
                <a:cs typeface="+mn-cs"/>
              </a:rPr>
              <a:t>(v) Hooks and latches for deformation, cracks, excessive wear, or damage such as from chemicals or heat.</a:t>
            </a:r>
          </a:p>
          <a:p>
            <a:r>
              <a:rPr lang="en-US" sz="1200" kern="1200" dirty="0">
                <a:solidFill>
                  <a:schemeClr val="tx1"/>
                </a:solidFill>
                <a:effectLst/>
                <a:latin typeface="+mn-lt"/>
                <a:ea typeface="+mn-ea"/>
                <a:cs typeface="+mn-cs"/>
              </a:rPr>
              <a:t>(vi) Wire rope reeving for compliance with the manufacturer's specifications.</a:t>
            </a:r>
          </a:p>
          <a:p>
            <a:r>
              <a:rPr lang="en-US" sz="1200" kern="1200" dirty="0">
                <a:solidFill>
                  <a:schemeClr val="tx1"/>
                </a:solidFill>
                <a:effectLst/>
                <a:latin typeface="+mn-lt"/>
                <a:ea typeface="+mn-ea"/>
                <a:cs typeface="+mn-cs"/>
              </a:rPr>
              <a:t>(vii) Wire rope, in accordance with § 1926.1413(a).</a:t>
            </a:r>
          </a:p>
          <a:p>
            <a:r>
              <a:rPr lang="en-US" sz="1200" kern="1200" dirty="0">
                <a:solidFill>
                  <a:schemeClr val="tx1"/>
                </a:solidFill>
                <a:effectLst/>
                <a:latin typeface="+mn-lt"/>
                <a:ea typeface="+mn-ea"/>
                <a:cs typeface="+mn-cs"/>
              </a:rPr>
              <a:t>(viii) Electrical apparatus for malfunctioning, signs of apparent excessive deterioration, dirt or moisture accumulation.</a:t>
            </a:r>
          </a:p>
          <a:p>
            <a:r>
              <a:rPr lang="en-US" sz="1200" kern="1200" dirty="0">
                <a:solidFill>
                  <a:schemeClr val="tx1"/>
                </a:solidFill>
                <a:effectLst/>
                <a:latin typeface="+mn-lt"/>
                <a:ea typeface="+mn-ea"/>
                <a:cs typeface="+mn-cs"/>
              </a:rPr>
              <a:t>(ix) Tires (when in use) for proper inflation and condition.</a:t>
            </a:r>
          </a:p>
          <a:p>
            <a:r>
              <a:rPr lang="en-US" sz="1200" kern="1200" dirty="0">
                <a:solidFill>
                  <a:schemeClr val="tx1"/>
                </a:solidFill>
                <a:effectLst/>
                <a:latin typeface="+mn-lt"/>
                <a:ea typeface="+mn-ea"/>
                <a:cs typeface="+mn-cs"/>
              </a:rPr>
              <a:t>(x) Ground conditions around the equipment for proper support, including ground settling under and around outriggers/stabilizers and supporting foundations, ground water accumulation, or similar conditions. This paragraph does not apply to the inspection of ground conditions for railroad tracks and their underlying support when the railroad tracks are part of the general railroad system of transportation that is regulated pursuant to the Federal Railroad Administration under </a:t>
            </a:r>
            <a:r>
              <a:rPr lang="en-US" sz="1200" kern="1200" dirty="0">
                <a:solidFill>
                  <a:schemeClr val="tx1"/>
                </a:solidFill>
                <a:effectLst/>
                <a:latin typeface="+mn-lt"/>
                <a:ea typeface="+mn-ea"/>
                <a:cs typeface="+mn-cs"/>
                <a:hlinkClick r:id="rId3"/>
              </a:rPr>
              <a:t>49 CFR part 213</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(xi) The equipment for level position within the tolerances specified by the equipment manufacturer's recommendations, both before each shift and after each move and setup.</a:t>
            </a:r>
          </a:p>
          <a:p>
            <a:r>
              <a:rPr lang="en-US" sz="1200" kern="1200" dirty="0">
                <a:solidFill>
                  <a:schemeClr val="tx1"/>
                </a:solidFill>
                <a:effectLst/>
                <a:latin typeface="+mn-lt"/>
                <a:ea typeface="+mn-ea"/>
                <a:cs typeface="+mn-cs"/>
              </a:rPr>
              <a:t>(xii) Operator cab windows for significant cracks, breaks, or other deficiencies that would hamper the operator's view.</a:t>
            </a:r>
          </a:p>
          <a:p>
            <a:r>
              <a:rPr lang="en-US" sz="1200" kern="1200" dirty="0">
                <a:solidFill>
                  <a:schemeClr val="tx1"/>
                </a:solidFill>
                <a:effectLst/>
                <a:latin typeface="+mn-lt"/>
                <a:ea typeface="+mn-ea"/>
                <a:cs typeface="+mn-cs"/>
              </a:rPr>
              <a:t>(xiii) Rails, rail stops, rail clamps and supporting surfaces when the equipment has rail traveling. This paragraph does not apply to the inspection of rails, rail stops, rail clamps and supporting surfaces when the railroad tracks are part of the general railroad system of transportation that is regulated pursuant to the Federal Railroad Administration under </a:t>
            </a:r>
            <a:r>
              <a:rPr lang="en-US" sz="1200" kern="1200" dirty="0">
                <a:solidFill>
                  <a:schemeClr val="tx1"/>
                </a:solidFill>
                <a:effectLst/>
                <a:latin typeface="+mn-lt"/>
                <a:ea typeface="+mn-ea"/>
                <a:cs typeface="+mn-cs"/>
                <a:hlinkClick r:id="rId3"/>
              </a:rPr>
              <a:t>49 CFR part 213</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(xiv) Safety devices and operational aids for proper operation.</a:t>
            </a:r>
          </a:p>
          <a:p>
            <a:r>
              <a:rPr lang="en-US" sz="1200" kern="1200" dirty="0">
                <a:solidFill>
                  <a:schemeClr val="tx1"/>
                </a:solidFill>
                <a:effectLst/>
                <a:latin typeface="+mn-lt"/>
                <a:ea typeface="+mn-ea"/>
                <a:cs typeface="+mn-cs"/>
              </a:rPr>
              <a:t>(2) If any deficiency in paragraphs (d)(1)(</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through (xiii) of this section (or in additional inspection items required to be checked for specific types of equipment in accordance with other sections of this standard) is identified, an immediate determination must be made by the competent person as to whether the deficiency constitutes a safety hazard. If the deficiency is determined to constitute a safety hazard, the equipment must be taken out of service until it has been corrected. See§ 1926.1417.</a:t>
            </a:r>
          </a:p>
          <a:p>
            <a:r>
              <a:rPr lang="en-US" sz="1200" kern="1200" dirty="0">
                <a:solidFill>
                  <a:schemeClr val="tx1"/>
                </a:solidFill>
                <a:effectLst/>
                <a:latin typeface="+mn-lt"/>
                <a:ea typeface="+mn-ea"/>
                <a:cs typeface="+mn-cs"/>
              </a:rPr>
              <a:t>(3) If any deficiency in paragraph (d)(1)(xiv) of this section (safety devices/operational aids) is identified, the action specified in § 1926.1415 and § 1926.1416 must be taken prior to using the equipment.</a:t>
            </a:r>
          </a:p>
          <a:p>
            <a:r>
              <a:rPr lang="en-US" sz="1200" kern="1200" dirty="0">
                <a:solidFill>
                  <a:schemeClr val="tx1"/>
                </a:solidFill>
                <a:effectLst/>
                <a:latin typeface="+mn-lt"/>
                <a:ea typeface="+mn-ea"/>
                <a:cs typeface="+mn-cs"/>
              </a:rPr>
              <a:t>(e) Monthly. </a:t>
            </a:r>
          </a:p>
          <a:p>
            <a:r>
              <a:rPr lang="en-US" sz="1200" kern="1200" dirty="0">
                <a:solidFill>
                  <a:schemeClr val="tx1"/>
                </a:solidFill>
                <a:effectLst/>
                <a:latin typeface="+mn-lt"/>
                <a:ea typeface="+mn-ea"/>
                <a:cs typeface="+mn-cs"/>
              </a:rPr>
              <a:t>(1) Each month the equipment is in service it must be inspected in accordance with paragraph (d) of this section (each shift).</a:t>
            </a:r>
          </a:p>
          <a:p>
            <a:r>
              <a:rPr lang="en-US" sz="1200" kern="1200" dirty="0">
                <a:solidFill>
                  <a:schemeClr val="tx1"/>
                </a:solidFill>
                <a:effectLst/>
                <a:latin typeface="+mn-lt"/>
                <a:ea typeface="+mn-ea"/>
                <a:cs typeface="+mn-cs"/>
              </a:rPr>
              <a:t>(2) Equipment must not be used until an inspection under this paragraph demonstrates that no corrective action under paragraphs (d)(2) and (3) of this section is required.</a:t>
            </a:r>
          </a:p>
          <a:p>
            <a:r>
              <a:rPr lang="en-US" sz="1200" kern="1200" dirty="0">
                <a:solidFill>
                  <a:schemeClr val="tx1"/>
                </a:solidFill>
                <a:effectLst/>
                <a:latin typeface="+mn-lt"/>
                <a:ea typeface="+mn-ea"/>
                <a:cs typeface="+mn-cs"/>
              </a:rPr>
              <a:t>(3) Documentation. </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The following information must be documented and maintained by the employer that conducts the inspection:</a:t>
            </a:r>
          </a:p>
          <a:p>
            <a:r>
              <a:rPr lang="en-US" sz="1200" kern="1200" dirty="0">
                <a:solidFill>
                  <a:schemeClr val="tx1"/>
                </a:solidFill>
                <a:effectLst/>
                <a:latin typeface="+mn-lt"/>
                <a:ea typeface="+mn-ea"/>
                <a:cs typeface="+mn-cs"/>
              </a:rPr>
              <a:t>(A) The items checked and the results of the inspection.</a:t>
            </a:r>
          </a:p>
          <a:p>
            <a:r>
              <a:rPr lang="en-US" sz="1200" kern="1200" dirty="0">
                <a:solidFill>
                  <a:schemeClr val="tx1"/>
                </a:solidFill>
                <a:effectLst/>
                <a:latin typeface="+mn-lt"/>
                <a:ea typeface="+mn-ea"/>
                <a:cs typeface="+mn-cs"/>
              </a:rPr>
              <a:t>(B) The name and signature of the person who conducted the inspection and the date.</a:t>
            </a:r>
          </a:p>
          <a:p>
            <a:r>
              <a:rPr lang="en-US" sz="1200" kern="1200" dirty="0">
                <a:solidFill>
                  <a:schemeClr val="tx1"/>
                </a:solidFill>
                <a:effectLst/>
                <a:latin typeface="+mn-lt"/>
                <a:ea typeface="+mn-ea"/>
                <a:cs typeface="+mn-cs"/>
              </a:rPr>
              <a:t>(ii) This document must be retained for a minimum of three months.</a:t>
            </a:r>
          </a:p>
          <a:p>
            <a:r>
              <a:rPr lang="en-US" sz="1200" kern="1200" dirty="0">
                <a:solidFill>
                  <a:schemeClr val="tx1"/>
                </a:solidFill>
                <a:effectLst/>
                <a:latin typeface="+mn-lt"/>
                <a:ea typeface="+mn-ea"/>
                <a:cs typeface="+mn-cs"/>
              </a:rPr>
              <a:t>(f) Annual/comprehensive. </a:t>
            </a:r>
          </a:p>
          <a:p>
            <a:r>
              <a:rPr lang="en-US" sz="1200" kern="1200" dirty="0">
                <a:solidFill>
                  <a:schemeClr val="tx1"/>
                </a:solidFill>
                <a:effectLst/>
                <a:latin typeface="+mn-lt"/>
                <a:ea typeface="+mn-ea"/>
                <a:cs typeface="+mn-cs"/>
              </a:rPr>
              <a:t>(1) At least every 12 months the equipment must be inspected by a qualified person in accordance with paragraph (d) of this section (each shift) except that the corrective action set forth in paragraphs (f)(4), (f)(5), and (f)(6) of this section must apply in place of the corrective action required by paragraphs (d)(2) and (d)(3) of this section.</a:t>
            </a:r>
          </a:p>
          <a:p>
            <a:r>
              <a:rPr lang="en-US" sz="1200" kern="1200" dirty="0">
                <a:solidFill>
                  <a:schemeClr val="tx1"/>
                </a:solidFill>
                <a:effectLst/>
                <a:latin typeface="+mn-lt"/>
                <a:ea typeface="+mn-ea"/>
                <a:cs typeface="+mn-cs"/>
              </a:rPr>
              <a:t>(2) In addition, at least every 12 months, the equipment must be inspected by a qualified person. Disassembly is required, as necessary, to complete the inspection. The equipment must be inspected for all of the following:</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Equipment structure (including the boom and, if equipped, the jib):</a:t>
            </a:r>
          </a:p>
          <a:p>
            <a:r>
              <a:rPr lang="en-US" sz="1200" kern="1200" dirty="0">
                <a:solidFill>
                  <a:schemeClr val="tx1"/>
                </a:solidFill>
                <a:effectLst/>
                <a:latin typeface="+mn-lt"/>
                <a:ea typeface="+mn-ea"/>
                <a:cs typeface="+mn-cs"/>
              </a:rPr>
              <a:t>(A) Structural members: Deformed, cracked, or significantly corroded.</a:t>
            </a:r>
          </a:p>
          <a:p>
            <a:r>
              <a:rPr lang="en-US" sz="1200" kern="1200" dirty="0">
                <a:solidFill>
                  <a:schemeClr val="tx1"/>
                </a:solidFill>
                <a:effectLst/>
                <a:latin typeface="+mn-lt"/>
                <a:ea typeface="+mn-ea"/>
                <a:cs typeface="+mn-cs"/>
              </a:rPr>
              <a:t>(B) Bolts, rivets and other fasteners: loose, failed or significantly corroded.</a:t>
            </a:r>
          </a:p>
          <a:p>
            <a:r>
              <a:rPr lang="en-US" sz="1200" kern="1200" dirty="0">
                <a:solidFill>
                  <a:schemeClr val="tx1"/>
                </a:solidFill>
                <a:effectLst/>
                <a:latin typeface="+mn-lt"/>
                <a:ea typeface="+mn-ea"/>
                <a:cs typeface="+mn-cs"/>
              </a:rPr>
              <a:t>(C) Welds for cracks.</a:t>
            </a:r>
          </a:p>
          <a:p>
            <a:r>
              <a:rPr lang="en-US" sz="1200" kern="1200" dirty="0">
                <a:solidFill>
                  <a:schemeClr val="tx1"/>
                </a:solidFill>
                <a:effectLst/>
                <a:latin typeface="+mn-lt"/>
                <a:ea typeface="+mn-ea"/>
                <a:cs typeface="+mn-cs"/>
              </a:rPr>
              <a:t>(ii) Sheaves and drums for cracks or significant wear.</a:t>
            </a:r>
          </a:p>
          <a:p>
            <a:r>
              <a:rPr lang="en-US" sz="1200" kern="1200" dirty="0">
                <a:solidFill>
                  <a:schemeClr val="tx1"/>
                </a:solidFill>
                <a:effectLst/>
                <a:latin typeface="+mn-lt"/>
                <a:ea typeface="+mn-ea"/>
                <a:cs typeface="+mn-cs"/>
              </a:rPr>
              <a:t>(iii) Parts such as pins, bearings, shafts, gears, rollers and locking devices for distortion, cracks or significant wear.</a:t>
            </a:r>
          </a:p>
          <a:p>
            <a:r>
              <a:rPr lang="en-US" sz="1200" kern="1200" dirty="0">
                <a:solidFill>
                  <a:schemeClr val="tx1"/>
                </a:solidFill>
                <a:effectLst/>
                <a:latin typeface="+mn-lt"/>
                <a:ea typeface="+mn-ea"/>
                <a:cs typeface="+mn-cs"/>
              </a:rPr>
              <a:t>(iv) Brake and clutch system parts, linings, pawls and ratchets for excessive wear.</a:t>
            </a:r>
          </a:p>
          <a:p>
            <a:r>
              <a:rPr lang="en-US" sz="1200" kern="1200" dirty="0">
                <a:solidFill>
                  <a:schemeClr val="tx1"/>
                </a:solidFill>
                <a:effectLst/>
                <a:latin typeface="+mn-lt"/>
                <a:ea typeface="+mn-ea"/>
                <a:cs typeface="+mn-cs"/>
              </a:rPr>
              <a:t>(v) Safety devices and operational aids for proper operation (including significant inaccuracies).</a:t>
            </a:r>
          </a:p>
          <a:p>
            <a:r>
              <a:rPr lang="en-US" sz="1200" kern="1200" dirty="0">
                <a:solidFill>
                  <a:schemeClr val="tx1"/>
                </a:solidFill>
                <a:effectLst/>
                <a:latin typeface="+mn-lt"/>
                <a:ea typeface="+mn-ea"/>
                <a:cs typeface="+mn-cs"/>
              </a:rPr>
              <a:t>(vi) Gasoline, diesel, electric, or other power plants for safety-related problems (such as leaking exhaust and emergency shut-down feature) and conditions, and proper operation.</a:t>
            </a:r>
          </a:p>
          <a:p>
            <a:r>
              <a:rPr lang="en-US" sz="1200" kern="1200" dirty="0">
                <a:solidFill>
                  <a:schemeClr val="tx1"/>
                </a:solidFill>
                <a:effectLst/>
                <a:latin typeface="+mn-lt"/>
                <a:ea typeface="+mn-ea"/>
                <a:cs typeface="+mn-cs"/>
              </a:rPr>
              <a:t>(vii) Chains and chain drive sprockets for excessive wear of sprockets and excessive chain stretch.</a:t>
            </a:r>
          </a:p>
          <a:p>
            <a:r>
              <a:rPr lang="en-US" sz="1200" kern="1200" dirty="0">
                <a:solidFill>
                  <a:schemeClr val="tx1"/>
                </a:solidFill>
                <a:effectLst/>
                <a:latin typeface="+mn-lt"/>
                <a:ea typeface="+mn-ea"/>
                <a:cs typeface="+mn-cs"/>
              </a:rPr>
              <a:t>(viii) Travel steering, brakes, and locking devices, for proper operation.</a:t>
            </a:r>
          </a:p>
          <a:p>
            <a:r>
              <a:rPr lang="en-US" sz="1200" kern="1200" dirty="0">
                <a:solidFill>
                  <a:schemeClr val="tx1"/>
                </a:solidFill>
                <a:effectLst/>
                <a:latin typeface="+mn-lt"/>
                <a:ea typeface="+mn-ea"/>
                <a:cs typeface="+mn-cs"/>
              </a:rPr>
              <a:t>(ix) Tires for damage or excessive wear.</a:t>
            </a:r>
          </a:p>
          <a:p>
            <a:r>
              <a:rPr lang="en-US" sz="1200" kern="1200" dirty="0">
                <a:solidFill>
                  <a:schemeClr val="tx1"/>
                </a:solidFill>
                <a:effectLst/>
                <a:latin typeface="+mn-lt"/>
                <a:ea typeface="+mn-ea"/>
                <a:cs typeface="+mn-cs"/>
              </a:rPr>
              <a:t>(x) Hydraulic, pneumatic and other pressurized hoses, fittings and tubing, as follows:</a:t>
            </a:r>
          </a:p>
          <a:p>
            <a:r>
              <a:rPr lang="en-US" sz="1200" kern="1200" dirty="0">
                <a:solidFill>
                  <a:schemeClr val="tx1"/>
                </a:solidFill>
                <a:effectLst/>
                <a:latin typeface="+mn-lt"/>
                <a:ea typeface="+mn-ea"/>
                <a:cs typeface="+mn-cs"/>
              </a:rPr>
              <a:t>(A) Flexible hose or its junction with the fittings for indications of leaks.</a:t>
            </a:r>
          </a:p>
          <a:p>
            <a:r>
              <a:rPr lang="en-US" sz="1200" kern="1200" dirty="0">
                <a:solidFill>
                  <a:schemeClr val="tx1"/>
                </a:solidFill>
                <a:effectLst/>
                <a:latin typeface="+mn-lt"/>
                <a:ea typeface="+mn-ea"/>
                <a:cs typeface="+mn-cs"/>
              </a:rPr>
              <a:t>(B) Threaded or clamped joints for leaks.</a:t>
            </a:r>
          </a:p>
          <a:p>
            <a:r>
              <a:rPr lang="en-US" sz="1200" kern="1200" dirty="0">
                <a:solidFill>
                  <a:schemeClr val="tx1"/>
                </a:solidFill>
                <a:effectLst/>
                <a:latin typeface="+mn-lt"/>
                <a:ea typeface="+mn-ea"/>
                <a:cs typeface="+mn-cs"/>
              </a:rPr>
              <a:t>(C) Outer covering of the hose for blistering, abnormal deformation or other signs of failure/impending failure.</a:t>
            </a:r>
          </a:p>
          <a:p>
            <a:r>
              <a:rPr lang="en-US" sz="1200" kern="1200" dirty="0">
                <a:solidFill>
                  <a:schemeClr val="tx1"/>
                </a:solidFill>
                <a:effectLst/>
                <a:latin typeface="+mn-lt"/>
                <a:ea typeface="+mn-ea"/>
                <a:cs typeface="+mn-cs"/>
              </a:rPr>
              <a:t>(D) Outer surface of a hose, rigid tube, or fitting for indications of excessive abrasion or scrubbing.</a:t>
            </a:r>
          </a:p>
          <a:p>
            <a:r>
              <a:rPr lang="en-US" sz="1200" kern="1200" dirty="0">
                <a:solidFill>
                  <a:schemeClr val="tx1"/>
                </a:solidFill>
                <a:effectLst/>
                <a:latin typeface="+mn-lt"/>
                <a:ea typeface="+mn-ea"/>
                <a:cs typeface="+mn-cs"/>
              </a:rPr>
              <a:t>(xi) Hydraulic and pneumatic pumps and motors, as follows:</a:t>
            </a:r>
          </a:p>
          <a:p>
            <a:r>
              <a:rPr lang="en-US" sz="1200" kern="1200" dirty="0">
                <a:solidFill>
                  <a:schemeClr val="tx1"/>
                </a:solidFill>
                <a:effectLst/>
                <a:latin typeface="+mn-lt"/>
                <a:ea typeface="+mn-ea"/>
                <a:cs typeface="+mn-cs"/>
              </a:rPr>
              <a:t>(A) Performance indicators: Unusual noises or vibration, low operating speed, excessive heating of the fluid, low pressure.</a:t>
            </a:r>
          </a:p>
          <a:p>
            <a:r>
              <a:rPr lang="en-US" sz="1200" kern="1200" dirty="0">
                <a:solidFill>
                  <a:schemeClr val="tx1"/>
                </a:solidFill>
                <a:effectLst/>
                <a:latin typeface="+mn-lt"/>
                <a:ea typeface="+mn-ea"/>
                <a:cs typeface="+mn-cs"/>
              </a:rPr>
              <a:t>(B) Loose bolts or fasteners.</a:t>
            </a:r>
          </a:p>
          <a:p>
            <a:r>
              <a:rPr lang="en-US" sz="1200" kern="1200" dirty="0">
                <a:solidFill>
                  <a:schemeClr val="tx1"/>
                </a:solidFill>
                <a:effectLst/>
                <a:latin typeface="+mn-lt"/>
                <a:ea typeface="+mn-ea"/>
                <a:cs typeface="+mn-cs"/>
              </a:rPr>
              <a:t>(C) Shaft seals and joints between pump sections for leaks.</a:t>
            </a:r>
          </a:p>
          <a:p>
            <a:r>
              <a:rPr lang="en-US" sz="1200" kern="1200" dirty="0">
                <a:solidFill>
                  <a:schemeClr val="tx1"/>
                </a:solidFill>
                <a:effectLst/>
                <a:latin typeface="+mn-lt"/>
                <a:ea typeface="+mn-ea"/>
                <a:cs typeface="+mn-cs"/>
              </a:rPr>
              <a:t>(xii) Hydraulic and pneumatic valves, as follows:</a:t>
            </a:r>
          </a:p>
          <a:p>
            <a:r>
              <a:rPr lang="en-US" sz="1200" kern="1200" dirty="0">
                <a:solidFill>
                  <a:schemeClr val="tx1"/>
                </a:solidFill>
                <a:effectLst/>
                <a:latin typeface="+mn-lt"/>
                <a:ea typeface="+mn-ea"/>
                <a:cs typeface="+mn-cs"/>
              </a:rPr>
              <a:t>(A) Spools: Sticking, improper return to neutral, and leaks.</a:t>
            </a:r>
          </a:p>
          <a:p>
            <a:r>
              <a:rPr lang="en-US" sz="1200" kern="1200" dirty="0">
                <a:solidFill>
                  <a:schemeClr val="tx1"/>
                </a:solidFill>
                <a:effectLst/>
                <a:latin typeface="+mn-lt"/>
                <a:ea typeface="+mn-ea"/>
                <a:cs typeface="+mn-cs"/>
              </a:rPr>
              <a:t>(B) Leaks.</a:t>
            </a:r>
          </a:p>
          <a:p>
            <a:r>
              <a:rPr lang="en-US" sz="1200" kern="1200" dirty="0">
                <a:solidFill>
                  <a:schemeClr val="tx1"/>
                </a:solidFill>
                <a:effectLst/>
                <a:latin typeface="+mn-lt"/>
                <a:ea typeface="+mn-ea"/>
                <a:cs typeface="+mn-cs"/>
              </a:rPr>
              <a:t>(C) Valve housing cracks.</a:t>
            </a:r>
          </a:p>
          <a:p>
            <a:r>
              <a:rPr lang="en-US" sz="1200" kern="1200" dirty="0">
                <a:solidFill>
                  <a:schemeClr val="tx1"/>
                </a:solidFill>
                <a:effectLst/>
                <a:latin typeface="+mn-lt"/>
                <a:ea typeface="+mn-ea"/>
                <a:cs typeface="+mn-cs"/>
              </a:rPr>
              <a:t>(D) Relief valves: Failure to reach correct pressure (if there is a manufacturer procedure for checking pressure, it must be followed).</a:t>
            </a:r>
          </a:p>
          <a:p>
            <a:r>
              <a:rPr lang="en-US" sz="1200" kern="1200" dirty="0">
                <a:solidFill>
                  <a:schemeClr val="tx1"/>
                </a:solidFill>
                <a:effectLst/>
                <a:latin typeface="+mn-lt"/>
                <a:ea typeface="+mn-ea"/>
                <a:cs typeface="+mn-cs"/>
              </a:rPr>
              <a:t>(xiii) Hydraulic and pneumatic cylinders, as follows:</a:t>
            </a:r>
          </a:p>
          <a:p>
            <a:r>
              <a:rPr lang="en-US" sz="1200" kern="1200" dirty="0">
                <a:solidFill>
                  <a:schemeClr val="tx1"/>
                </a:solidFill>
                <a:effectLst/>
                <a:latin typeface="+mn-lt"/>
                <a:ea typeface="+mn-ea"/>
                <a:cs typeface="+mn-cs"/>
              </a:rPr>
              <a:t>(A) Drifting caused by fluid leaking across the piston.</a:t>
            </a:r>
          </a:p>
          <a:p>
            <a:r>
              <a:rPr lang="en-US" sz="1200" kern="1200" dirty="0">
                <a:solidFill>
                  <a:schemeClr val="tx1"/>
                </a:solidFill>
                <a:effectLst/>
                <a:latin typeface="+mn-lt"/>
                <a:ea typeface="+mn-ea"/>
                <a:cs typeface="+mn-cs"/>
              </a:rPr>
              <a:t>(B) Rod seals and welded joints for leaks.</a:t>
            </a:r>
          </a:p>
          <a:p>
            <a:r>
              <a:rPr lang="en-US" sz="1200" kern="1200" dirty="0">
                <a:solidFill>
                  <a:schemeClr val="tx1"/>
                </a:solidFill>
                <a:effectLst/>
                <a:latin typeface="+mn-lt"/>
                <a:ea typeface="+mn-ea"/>
                <a:cs typeface="+mn-cs"/>
              </a:rPr>
              <a:t>(C) Cylinder rods for scores, nicks, or dents.</a:t>
            </a:r>
          </a:p>
          <a:p>
            <a:r>
              <a:rPr lang="en-US" sz="1200" kern="1200" dirty="0">
                <a:solidFill>
                  <a:schemeClr val="tx1"/>
                </a:solidFill>
                <a:effectLst/>
                <a:latin typeface="+mn-lt"/>
                <a:ea typeface="+mn-ea"/>
                <a:cs typeface="+mn-cs"/>
              </a:rPr>
              <a:t>(D) Case (barrel) for significant dents.</a:t>
            </a:r>
          </a:p>
          <a:p>
            <a:r>
              <a:rPr lang="en-US" sz="1200" kern="1200" dirty="0">
                <a:solidFill>
                  <a:schemeClr val="tx1"/>
                </a:solidFill>
                <a:effectLst/>
                <a:latin typeface="+mn-lt"/>
                <a:ea typeface="+mn-ea"/>
                <a:cs typeface="+mn-cs"/>
              </a:rPr>
              <a:t>(E) Rod eyes and connecting joints: Loose or deformed.</a:t>
            </a:r>
          </a:p>
          <a:p>
            <a:r>
              <a:rPr lang="en-US" sz="1200" kern="1200" dirty="0">
                <a:solidFill>
                  <a:schemeClr val="tx1"/>
                </a:solidFill>
                <a:effectLst/>
                <a:latin typeface="+mn-lt"/>
                <a:ea typeface="+mn-ea"/>
                <a:cs typeface="+mn-cs"/>
              </a:rPr>
              <a:t>(xiv) Outrigger or stabilizer pads/floats for excessive wear or cracks.</a:t>
            </a:r>
          </a:p>
          <a:p>
            <a:r>
              <a:rPr lang="en-US" sz="1200" kern="1200" dirty="0">
                <a:solidFill>
                  <a:schemeClr val="tx1"/>
                </a:solidFill>
                <a:effectLst/>
                <a:latin typeface="+mn-lt"/>
                <a:ea typeface="+mn-ea"/>
                <a:cs typeface="+mn-cs"/>
              </a:rPr>
              <a:t>(xv) Slider pads for excessive wear or cracks.</a:t>
            </a:r>
          </a:p>
          <a:p>
            <a:r>
              <a:rPr lang="en-US" sz="1200" kern="1200" dirty="0">
                <a:solidFill>
                  <a:schemeClr val="tx1"/>
                </a:solidFill>
                <a:effectLst/>
                <a:latin typeface="+mn-lt"/>
                <a:ea typeface="+mn-ea"/>
                <a:cs typeface="+mn-cs"/>
              </a:rPr>
              <a:t>(xvi) Electrical components and wiring for cracked or split insulation and loose or corroded terminations.</a:t>
            </a:r>
          </a:p>
          <a:p>
            <a:r>
              <a:rPr lang="en-US" sz="1200" kern="1200" dirty="0">
                <a:solidFill>
                  <a:schemeClr val="tx1"/>
                </a:solidFill>
                <a:effectLst/>
                <a:latin typeface="+mn-lt"/>
                <a:ea typeface="+mn-ea"/>
                <a:cs typeface="+mn-cs"/>
              </a:rPr>
              <a:t>(xvii) Warning labels and decals originally supplied with the equipment by the manufacturer or otherwise required under this standard: Missing or unreadable.</a:t>
            </a:r>
          </a:p>
          <a:p>
            <a:r>
              <a:rPr lang="en-US" sz="1200" kern="1200" dirty="0">
                <a:solidFill>
                  <a:schemeClr val="tx1"/>
                </a:solidFill>
                <a:effectLst/>
                <a:latin typeface="+mn-lt"/>
                <a:ea typeface="+mn-ea"/>
                <a:cs typeface="+mn-cs"/>
              </a:rPr>
              <a:t>(xviii) Originally equipped operator seat (or equivalent): Missing.</a:t>
            </a:r>
          </a:p>
          <a:p>
            <a:r>
              <a:rPr lang="en-US" sz="1200" kern="1200" dirty="0">
                <a:solidFill>
                  <a:schemeClr val="tx1"/>
                </a:solidFill>
                <a:effectLst/>
                <a:latin typeface="+mn-lt"/>
                <a:ea typeface="+mn-ea"/>
                <a:cs typeface="+mn-cs"/>
              </a:rPr>
              <a:t>(xix) Operator seat: Unserviceable.</a:t>
            </a:r>
          </a:p>
          <a:p>
            <a:r>
              <a:rPr lang="en-US" sz="1200" kern="1200" dirty="0">
                <a:solidFill>
                  <a:schemeClr val="tx1"/>
                </a:solidFill>
                <a:effectLst/>
                <a:latin typeface="+mn-lt"/>
                <a:ea typeface="+mn-ea"/>
                <a:cs typeface="+mn-cs"/>
              </a:rPr>
              <a:t>(xx) Originally equipped steps, ladders, handrails, guards: Missing.</a:t>
            </a:r>
          </a:p>
          <a:p>
            <a:r>
              <a:rPr lang="en-US" sz="1200" kern="1200" dirty="0">
                <a:solidFill>
                  <a:schemeClr val="tx1"/>
                </a:solidFill>
                <a:effectLst/>
                <a:latin typeface="+mn-lt"/>
                <a:ea typeface="+mn-ea"/>
                <a:cs typeface="+mn-cs"/>
              </a:rPr>
              <a:t>(xxi) Steps, ladders, handrails, guards: In unusable/unsafe condition.</a:t>
            </a:r>
          </a:p>
          <a:p>
            <a:r>
              <a:rPr lang="en-US" sz="1200" kern="1200" dirty="0">
                <a:solidFill>
                  <a:schemeClr val="tx1"/>
                </a:solidFill>
                <a:effectLst/>
                <a:latin typeface="+mn-lt"/>
                <a:ea typeface="+mn-ea"/>
                <a:cs typeface="+mn-cs"/>
              </a:rPr>
              <a:t>(3) This inspection must include functional testing to determine that the equipment as configured in the inspection is functioning properly.</a:t>
            </a:r>
          </a:p>
          <a:p>
            <a:r>
              <a:rPr lang="en-US" sz="1200" kern="1200" dirty="0">
                <a:solidFill>
                  <a:schemeClr val="tx1"/>
                </a:solidFill>
                <a:effectLst/>
                <a:latin typeface="+mn-lt"/>
                <a:ea typeface="+mn-ea"/>
                <a:cs typeface="+mn-cs"/>
              </a:rPr>
              <a:t>(4) If any deficiency is identified, an immediate determination must be made by the qualified person as to whether the deficiency constitutes a safety hazard or, though not yet a safety hazard, needs to be monitored in the monthly inspections.</a:t>
            </a:r>
          </a:p>
          <a:p>
            <a:r>
              <a:rPr lang="en-US" sz="1200" kern="1200" dirty="0">
                <a:solidFill>
                  <a:schemeClr val="tx1"/>
                </a:solidFill>
                <a:effectLst/>
                <a:latin typeface="+mn-lt"/>
                <a:ea typeface="+mn-ea"/>
                <a:cs typeface="+mn-cs"/>
              </a:rPr>
              <a:t>(5) If the qualified person determines that a deficiency is a safety hazard, the equipment must be taken out of service until it has been corrected, except when temporary alternative measures are implemented as specified in § 1926.1416(d) or § 1926.1435(e). See§ 1926.1417.</a:t>
            </a:r>
          </a:p>
          <a:p>
            <a:r>
              <a:rPr lang="en-US" sz="1200" kern="1200" dirty="0">
                <a:solidFill>
                  <a:schemeClr val="tx1"/>
                </a:solidFill>
                <a:effectLst/>
                <a:latin typeface="+mn-lt"/>
                <a:ea typeface="+mn-ea"/>
                <a:cs typeface="+mn-cs"/>
              </a:rPr>
              <a:t>(6) If the qualified person determines that, though not presently a safety hazard, the deficiency needs to be monitored, the employer must ensure that the deficiency is checked in the monthly inspections.</a:t>
            </a:r>
          </a:p>
          <a:p>
            <a:r>
              <a:rPr lang="en-US" sz="1200" kern="1200" dirty="0">
                <a:solidFill>
                  <a:schemeClr val="tx1"/>
                </a:solidFill>
                <a:effectLst/>
                <a:latin typeface="+mn-lt"/>
                <a:ea typeface="+mn-ea"/>
                <a:cs typeface="+mn-cs"/>
              </a:rPr>
              <a:t>(7) Documentation of annual/comprehensive inspection. The following information must be documented, maintained, and retained for a minimum of 12 months, by the employer that conducts the inspection:</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The items checked and the results of the inspection.</a:t>
            </a:r>
          </a:p>
          <a:p>
            <a:r>
              <a:rPr lang="en-US" sz="1200" kern="1200" dirty="0">
                <a:solidFill>
                  <a:schemeClr val="tx1"/>
                </a:solidFill>
                <a:effectLst/>
                <a:latin typeface="+mn-lt"/>
                <a:ea typeface="+mn-ea"/>
                <a:cs typeface="+mn-cs"/>
              </a:rPr>
              <a:t>(ii) The name and signature of the person who conducted the inspection and the date.</a:t>
            </a:r>
          </a:p>
          <a:p>
            <a:r>
              <a:rPr lang="en-US" sz="1200" kern="1200" dirty="0">
                <a:solidFill>
                  <a:schemeClr val="tx1"/>
                </a:solidFill>
                <a:effectLst/>
                <a:latin typeface="+mn-lt"/>
                <a:ea typeface="+mn-ea"/>
                <a:cs typeface="+mn-cs"/>
              </a:rPr>
              <a:t>(g) Severe service. Where the severity of use/conditions is such that there is a reasonable probability of damage or excessive wear (such as loading that may have exceeded rated capacity, shock loading that may have exceeded rated capacity, prolonged exposure to a corrosive atmosphere), the employer must stop using the equipment and a qualified person must:</a:t>
            </a:r>
          </a:p>
          <a:p>
            <a:r>
              <a:rPr lang="en-US" sz="1200" kern="1200" dirty="0">
                <a:solidFill>
                  <a:schemeClr val="tx1"/>
                </a:solidFill>
                <a:effectLst/>
                <a:latin typeface="+mn-lt"/>
                <a:ea typeface="+mn-ea"/>
                <a:cs typeface="+mn-cs"/>
              </a:rPr>
              <a:t>(1) Inspect the equipment for structural damage to determine if the equipment can continue to be used safely.</a:t>
            </a:r>
          </a:p>
          <a:p>
            <a:r>
              <a:rPr lang="en-US" sz="1200" kern="1200" dirty="0">
                <a:solidFill>
                  <a:schemeClr val="tx1"/>
                </a:solidFill>
                <a:effectLst/>
                <a:latin typeface="+mn-lt"/>
                <a:ea typeface="+mn-ea"/>
                <a:cs typeface="+mn-cs"/>
              </a:rPr>
              <a:t>(2) In light of the use/conditions determine whether any items/conditions listed in paragraph (f) of this section need to be inspected; if so, the qualified person must inspect those items/conditions.</a:t>
            </a:r>
          </a:p>
          <a:p>
            <a:r>
              <a:rPr lang="en-US" sz="1200" kern="1200" dirty="0">
                <a:solidFill>
                  <a:schemeClr val="tx1"/>
                </a:solidFill>
                <a:effectLst/>
                <a:latin typeface="+mn-lt"/>
                <a:ea typeface="+mn-ea"/>
                <a:cs typeface="+mn-cs"/>
              </a:rPr>
              <a:t>(3) If a deficiency is found, the employer must follow the requirements in paragraphs (f)(4) through (6) of this section.</a:t>
            </a:r>
          </a:p>
          <a:p>
            <a:r>
              <a:rPr lang="en-US" sz="1200" kern="1200" dirty="0">
                <a:solidFill>
                  <a:schemeClr val="tx1"/>
                </a:solidFill>
                <a:effectLst/>
                <a:latin typeface="+mn-lt"/>
                <a:ea typeface="+mn-ea"/>
                <a:cs typeface="+mn-cs"/>
              </a:rPr>
              <a:t>(h) Equipment not in regular use. Equipment that has been idle for 3 months or more must be inspected by a qualified person in accordance with the requirements of paragraph (e) (Monthly) of this section before initial use.</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[Reserved.]</a:t>
            </a:r>
          </a:p>
          <a:p>
            <a:r>
              <a:rPr lang="en-US" sz="1200" kern="1200" dirty="0">
                <a:solidFill>
                  <a:schemeClr val="tx1"/>
                </a:solidFill>
                <a:effectLst/>
                <a:latin typeface="+mn-lt"/>
                <a:ea typeface="+mn-ea"/>
                <a:cs typeface="+mn-cs"/>
              </a:rPr>
              <a:t>(j) Any part of a manufacturer's procedures regarding inspections that relate to safe operation (such as to a safety device or operational aid, critical part of a control system, power plant, braking system, load-sustaining structural components, load hook, or in-use operating mechanism) that is more comprehensive or has a more frequent schedule of inspection than the requirements of this section must be followed.</a:t>
            </a:r>
          </a:p>
          <a:p>
            <a:r>
              <a:rPr lang="en-US" sz="1200" kern="1200" dirty="0">
                <a:solidFill>
                  <a:schemeClr val="tx1"/>
                </a:solidFill>
                <a:effectLst/>
                <a:latin typeface="+mn-lt"/>
                <a:ea typeface="+mn-ea"/>
                <a:cs typeface="+mn-cs"/>
              </a:rPr>
              <a:t>(k) All documents produced under this section must be available, during the applicable document retention period, to all persons who conduct inspections under this section.</a:t>
            </a:r>
          </a:p>
        </p:txBody>
      </p:sp>
      <p:sp>
        <p:nvSpPr>
          <p:cNvPr id="4" name="Slide Number Placeholder 3"/>
          <p:cNvSpPr>
            <a:spLocks noGrp="1"/>
          </p:cNvSpPr>
          <p:nvPr>
            <p:ph type="sldNum" sz="quarter" idx="5"/>
          </p:nvPr>
        </p:nvSpPr>
        <p:spPr/>
        <p:txBody>
          <a:bodyPr/>
          <a:lstStyle/>
          <a:p>
            <a:fld id="{B8AA386B-B6B5-42CE-ACEC-E6B690E940F8}" type="slidenum">
              <a:rPr lang="en-US" smtClean="0"/>
              <a:t>4</a:t>
            </a:fld>
            <a:endParaRPr lang="en-US"/>
          </a:p>
        </p:txBody>
      </p:sp>
    </p:spTree>
    <p:extLst>
      <p:ext uri="{BB962C8B-B14F-4D97-AF65-F5344CB8AC3E}">
        <p14:creationId xmlns:p14="http://schemas.microsoft.com/office/powerpoint/2010/main" val="6057501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69665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1926.1416 Operational aids.</a:t>
            </a:r>
          </a:p>
          <a:p>
            <a:r>
              <a:rPr lang="en-US" dirty="0"/>
              <a:t>(a) The devices listed in this section (“listed operational aids”) are required on all equipment covered by this subpart, unless otherwise specified.</a:t>
            </a:r>
          </a:p>
          <a:p>
            <a:r>
              <a:rPr lang="en-US" dirty="0"/>
              <a:t>(1) The requirements in paragraphs (e)(1), (e)(2), and (e)(3) of this section do not apply to articulating cranes.</a:t>
            </a:r>
          </a:p>
          <a:p>
            <a:r>
              <a:rPr lang="en-US" dirty="0"/>
              <a:t>(2) The requirements in paragraphs (d)(3), (e)(1), and (e)(4) of this section apply only to those digger derricks manufactured after November 8, 2011.</a:t>
            </a:r>
          </a:p>
          <a:p>
            <a:r>
              <a:rPr lang="en-US" dirty="0"/>
              <a:t>(b) Operations must not begin unless the listed operational aids are in proper working order, except where an operational aid is being repaired the employer uses the specified temporary alternative measures. The time periods permitted for repairing defective operational aids are specified in paragraphs (d) and (e) of this section. More protective alternative measures specified by the crane/derrick manufacturer, if any, must be followed.</a:t>
            </a:r>
          </a:p>
          <a:p>
            <a:r>
              <a:rPr lang="en-US" dirty="0"/>
              <a:t>(c) If a listed operational aid stops working properly during operations, the operator must safely stop operations until the temporary alternative measures are implemented or the device is again working properly. If a replacement part is no longer available, the use of a substitute device that performs the same type of function is permitted and is not considered a modification under § 1926.1434.</a:t>
            </a:r>
          </a:p>
          <a:p>
            <a:r>
              <a:rPr lang="en-US" dirty="0"/>
              <a:t>(d) Category I operational aids and alternative measures. Operational aids listed in this paragraph that are not working properly must be repaired no later than 7 calendar days after the deficiency occurs. Exception: If the employer documents that it has ordered the necessary parts within 7 calendar days of the occurrence of the deficiency, the repair must be completed within 7 calendar days of receipt of the parts. See§ 1926.1417(j) for additional requirements.</a:t>
            </a:r>
          </a:p>
          <a:p>
            <a:r>
              <a:rPr lang="en-US" dirty="0"/>
              <a:t>(1) Boom hoist limiting device. </a:t>
            </a:r>
          </a:p>
          <a:p>
            <a:r>
              <a:rPr lang="en-US" dirty="0"/>
              <a:t>(</a:t>
            </a:r>
            <a:r>
              <a:rPr lang="en-US" dirty="0" err="1"/>
              <a:t>i</a:t>
            </a:r>
            <a:r>
              <a:rPr lang="en-US" dirty="0"/>
              <a:t>) For equipment manufactured after December 16, 1969, a boom hoist limiting device is required. Temporary alternative measures (use at least one). One or more of the following methods must be used:</a:t>
            </a:r>
          </a:p>
          <a:p>
            <a:r>
              <a:rPr lang="en-US" dirty="0"/>
              <a:t>(A) Use a boom angle indicator.</a:t>
            </a:r>
          </a:p>
          <a:p>
            <a:r>
              <a:rPr lang="en-US" dirty="0"/>
              <a:t>(B) Clearly mark the boom hoist cable (so that it can easily be seen by the operator) at a point that will give the operator sufficient time to stop the hoist to keep the boom within the minimum allowable radius. In addition, install mirrors or remote video cameras and displays if necessary for the operator to see the mark.</a:t>
            </a:r>
          </a:p>
          <a:p>
            <a:r>
              <a:rPr lang="en-US" dirty="0"/>
              <a:t>(C) Clearly mark the boom hoist cable (so that it can easily be seen by a spotter) at a point that will give the spotter sufficient time to signal the operator and have the operator stop the hoist to keep the boom within the minimum allowable radius.</a:t>
            </a:r>
          </a:p>
          <a:p>
            <a:r>
              <a:rPr lang="en-US" dirty="0"/>
              <a:t>(ii) If the equipment was manufactured on or before December 16, 1969, and is not equipped with a boom hoist limiting device, at least one of the measures in paragraphs (d)(1)(</a:t>
            </a:r>
            <a:r>
              <a:rPr lang="en-US" dirty="0" err="1"/>
              <a:t>i</a:t>
            </a:r>
            <a:r>
              <a:rPr lang="en-US" dirty="0"/>
              <a:t>)(A) through (C) of this section must be used.</a:t>
            </a:r>
          </a:p>
          <a:p>
            <a:r>
              <a:rPr lang="en-US" dirty="0"/>
              <a:t>(2) Luffing jib limiting device. Equipment with a luffing jib must have a luffing jib limiting device. Temporary alternative measures are the same as in paragraph (d)(1)(</a:t>
            </a:r>
            <a:r>
              <a:rPr lang="en-US" dirty="0" err="1"/>
              <a:t>i</a:t>
            </a:r>
            <a:r>
              <a:rPr lang="en-US" dirty="0"/>
              <a:t>) of this section, except to limit the movement of the luffing jib rather than the boom hoist.</a:t>
            </a:r>
          </a:p>
          <a:p>
            <a:r>
              <a:rPr lang="en-US" dirty="0"/>
              <a:t>(3) Anti two-blocking device. </a:t>
            </a:r>
          </a:p>
          <a:p>
            <a:r>
              <a:rPr lang="en-US" dirty="0"/>
              <a:t>(</a:t>
            </a:r>
            <a:r>
              <a:rPr lang="en-US" dirty="0" err="1"/>
              <a:t>i</a:t>
            </a:r>
            <a:r>
              <a:rPr lang="en-US" dirty="0"/>
              <a:t>) Telescopic boom cranes manufactured after February 28, 1992, must be equipped with a device which automatically prevents damage from contact between the load block, overhaul ball, or similar component, and the boom tip (or fixed upper block or similar component). The device(s) must prevent such damage at all points where two-blocking could occur.</a:t>
            </a:r>
          </a:p>
          <a:p>
            <a:r>
              <a:rPr lang="en-US" dirty="0"/>
              <a:t>Temporary alternative measures: Clearly mark the cable (so that it can easily be seen by the operator) at a point that will give the operator sufficient time to stop the hoist to prevent two-blocking, and use a spotter when extending the boom.</a:t>
            </a:r>
          </a:p>
          <a:p>
            <a:r>
              <a:rPr lang="en-US" dirty="0"/>
              <a:t>(ii) Lattice boom cranes. </a:t>
            </a:r>
          </a:p>
          <a:p>
            <a:r>
              <a:rPr lang="en-US" dirty="0"/>
              <a:t>(A) Lattice boom cranes manufactured after Feb 28, 1992, must be equipped with a device that either automatically prevents damage and load failure from contact between the load block, overhaul ball, or similar component, and the boom tip (or fixed upper block or similar component), or warns the operator in time for the operator to prevent two-blocking. The device must prevent such damage/failure or provide adequate warning for all points where two-blocking could occur.</a:t>
            </a:r>
          </a:p>
          <a:p>
            <a:r>
              <a:rPr lang="en-US" dirty="0"/>
              <a:t>(B) Lattice boom cranes and derricks manufactured after November 8, 2011 must be equipped with a device which automatically prevents damage and load failure from contact between the load block, overhaul ball, or similar component, and the boom tip (or fixed upper block or similar component). The device(s) must prevent such damage/failure at all points where two-blocking could occur.</a:t>
            </a:r>
          </a:p>
          <a:p>
            <a:r>
              <a:rPr lang="en-US" dirty="0"/>
              <a:t>(C) Exception. The requirements in paragraphs (d)(3)(ii)(A) and (B) of this section do not apply to such lattice boom equipment when used for dragline, clamshell (grapple), magnet, drop ball, container handling, concrete bucket, marine operations that do not involve hoisting personnel, and pile driving work.</a:t>
            </a:r>
          </a:p>
          <a:p>
            <a:r>
              <a:rPr lang="en-US" dirty="0"/>
              <a:t>(D) Temporary alternative measures. Clearly mark the cable (so that it can easily be seen by the operator) at a point that will give the operator sufficient time to stop the hoist to prevent two-blocking, or use a spotter.</a:t>
            </a:r>
          </a:p>
          <a:p>
            <a:r>
              <a:rPr lang="en-US" dirty="0"/>
              <a:t>(iii) Articulating cranes manufactured after December 31, 1999, that are equipped with a load hoist must be equipped with a device that automatically prevents damage from contact between the load block, overhaul ball, or similar component, and the boom tip (or fixed upper block or similar component). The device must prevent such damage at all points where two-blocking could occur. Temporary alternative measures: When two-blocking could only occur with movement of the load hoist, clearly mark the cable (so that it can easily be seen by the operator) at a point that will give the operator sufficient time to stop the hoist to prevent two-blocking, or use a spotter. When two-blocking could occur without movement of the load hoist, clearly mark the cable (so that it can easily be seen by the operator) at a point that will give the operator sufficient time to stop the hoist to prevent two-blocking, and use a spotter when extending the boom.</a:t>
            </a:r>
          </a:p>
          <a:p>
            <a:pPr>
              <a:spcBef>
                <a:spcPct val="20000"/>
              </a:spcBef>
              <a:buFontTx/>
              <a:buNone/>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23</a:t>
            </a:fld>
            <a:endParaRPr lang="en-US"/>
          </a:p>
        </p:txBody>
      </p:sp>
    </p:spTree>
    <p:extLst>
      <p:ext uri="{BB962C8B-B14F-4D97-AF65-F5344CB8AC3E}">
        <p14:creationId xmlns:p14="http://schemas.microsoft.com/office/powerpoint/2010/main" val="33123905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1926.1416 Operational aids.</a:t>
            </a:r>
          </a:p>
          <a:p>
            <a:r>
              <a:rPr lang="en-US" dirty="0"/>
              <a:t>(a) The devices listed in this section (“listed operational aids”) are required on all equipment covered by this subpart, unless otherwise specified.</a:t>
            </a:r>
          </a:p>
          <a:p>
            <a:r>
              <a:rPr lang="en-US" dirty="0"/>
              <a:t>(1) The requirements in paragraphs (e)(1), (e)(2), and (e)(3) of this section do not apply to articulating cranes.</a:t>
            </a:r>
          </a:p>
          <a:p>
            <a:r>
              <a:rPr lang="en-US" dirty="0"/>
              <a:t>(2) The requirements in paragraphs (d)(3), (e)(1), and (e)(4) of this section apply only to those digger derricks manufactured after November 8, 2011.</a:t>
            </a:r>
          </a:p>
          <a:p>
            <a:r>
              <a:rPr lang="en-US" dirty="0"/>
              <a:t>(b) Operations must not begin unless the listed operational aids are in proper working order, except where an operational aid is being repaired the employer uses the specified temporary alternative measures. The time periods permitted for repairing defective operational aids are specified in paragraphs (d) and (e) of this section. More protective alternative measures specified by the crane/derrick manufacturer, if any, must be followed.</a:t>
            </a:r>
          </a:p>
          <a:p>
            <a:r>
              <a:rPr lang="en-US" dirty="0"/>
              <a:t>(c) If a listed operational aid stops working properly during operations, the operator must safely stop operations until the temporary alternative measures are implemented or the device is again working properly. If a replacement part is no longer available, the use of a substitute device that performs the same type of function is permitted and is not considered a modification under § 1926.1434.</a:t>
            </a:r>
          </a:p>
          <a:p>
            <a:r>
              <a:rPr lang="en-US" dirty="0"/>
              <a:t>(d) Category I operational aids and alternative measures. Operational aids listed in this paragraph that are not working properly must be repaired no later than 7 calendar days after the deficiency occurs. Exception: If the employer documents that it has ordered the necessary parts within 7 calendar days of the occurrence of the deficiency, the repair must be completed within 7 calendar days of receipt of the parts. See§ 1926.1417(j) for additional requirements.</a:t>
            </a:r>
          </a:p>
          <a:p>
            <a:r>
              <a:rPr lang="en-US" dirty="0"/>
              <a:t>(1) Boom hoist limiting device. </a:t>
            </a:r>
          </a:p>
          <a:p>
            <a:r>
              <a:rPr lang="en-US" dirty="0"/>
              <a:t>(</a:t>
            </a:r>
            <a:r>
              <a:rPr lang="en-US" dirty="0" err="1"/>
              <a:t>i</a:t>
            </a:r>
            <a:r>
              <a:rPr lang="en-US" dirty="0"/>
              <a:t>) For equipment manufactured after December 16, 1969, a boom hoist limiting device is required. Temporary alternative measures (use at least one). One or more of the following methods must be used:</a:t>
            </a:r>
          </a:p>
          <a:p>
            <a:r>
              <a:rPr lang="en-US" dirty="0"/>
              <a:t>(A) Use a boom angle indicator.</a:t>
            </a:r>
          </a:p>
          <a:p>
            <a:r>
              <a:rPr lang="en-US" dirty="0"/>
              <a:t>(B) Clearly mark the boom hoist cable (so that it can easily be seen by the operator) at a point that will give the operator sufficient time to stop the hoist to keep the boom within the minimum allowable radius. In addition, install mirrors or remote video cameras and displays if necessary for the operator to see the mark.</a:t>
            </a:r>
          </a:p>
          <a:p>
            <a:r>
              <a:rPr lang="en-US" dirty="0"/>
              <a:t>(C) Clearly mark the boom hoist cable (so that it can easily be seen by a spotter) at a point that will give the spotter sufficient time to signal the operator and have the operator stop the hoist to keep the boom within the minimum allowable radius.</a:t>
            </a:r>
          </a:p>
          <a:p>
            <a:r>
              <a:rPr lang="en-US" dirty="0"/>
              <a:t>(ii) If the equipment was manufactured on or before December 16, 1969, and is not equipped with a boom hoist limiting device, at least one of the measures in paragraphs (d)(1)(</a:t>
            </a:r>
            <a:r>
              <a:rPr lang="en-US" dirty="0" err="1"/>
              <a:t>i</a:t>
            </a:r>
            <a:r>
              <a:rPr lang="en-US" dirty="0"/>
              <a:t>)(A) through (C) of this section must be used.</a:t>
            </a:r>
          </a:p>
          <a:p>
            <a:r>
              <a:rPr lang="en-US" dirty="0"/>
              <a:t>(2) Luffing jib limiting device. Equipment with a luffing jib must have a luffing jib limiting device. Temporary alternative measures are the same as in paragraph (d)(1)(</a:t>
            </a:r>
            <a:r>
              <a:rPr lang="en-US" dirty="0" err="1"/>
              <a:t>i</a:t>
            </a:r>
            <a:r>
              <a:rPr lang="en-US" dirty="0"/>
              <a:t>) of this section, except to limit the movement of the luffing jib rather than the boom hoist.</a:t>
            </a:r>
          </a:p>
          <a:p>
            <a:r>
              <a:rPr lang="en-US" dirty="0"/>
              <a:t>(3) Anti two-blocking device. </a:t>
            </a:r>
          </a:p>
          <a:p>
            <a:r>
              <a:rPr lang="en-US" dirty="0"/>
              <a:t>(</a:t>
            </a:r>
            <a:r>
              <a:rPr lang="en-US" dirty="0" err="1"/>
              <a:t>i</a:t>
            </a:r>
            <a:r>
              <a:rPr lang="en-US" dirty="0"/>
              <a:t>) Telescopic boom cranes manufactured after February 28, 1992, must be equipped with a device which automatically prevents damage from contact between the load block, overhaul ball, or similar component, and the boom tip (or fixed upper block or similar component). The device(s) must prevent such damage at all points where two-blocking could occur.</a:t>
            </a:r>
          </a:p>
          <a:p>
            <a:r>
              <a:rPr lang="en-US" dirty="0"/>
              <a:t>Temporary alternative measures: Clearly mark the cable (so that it can easily be seen by the operator) at a point that will give the operator sufficient time to stop the hoist to prevent two-blocking, and use a spotter when extending the boom.</a:t>
            </a:r>
          </a:p>
          <a:p>
            <a:r>
              <a:rPr lang="en-US" dirty="0"/>
              <a:t>(ii) Lattice boom cranes. </a:t>
            </a:r>
          </a:p>
          <a:p>
            <a:r>
              <a:rPr lang="en-US" dirty="0"/>
              <a:t>(A) Lattice boom cranes manufactured after Feb 28, 1992, must be equipped with a device that either automatically prevents damage and load failure from contact between the load block, overhaul ball, or similar component, and the boom tip (or fixed upper block or similar component), or warns the operator in time for the operator to prevent two-blocking. The device must prevent such damage/failure or provide adequate warning for all points where two-blocking could occur.</a:t>
            </a:r>
          </a:p>
          <a:p>
            <a:r>
              <a:rPr lang="en-US" dirty="0"/>
              <a:t>(B) Lattice boom cranes and derricks manufactured after November 8, 2011 must be equipped with a device which automatically prevents damage and load failure from contact between the load block, overhaul ball, or similar component, and the boom tip (or fixed upper block or similar component). The device(s) must prevent such damage/failure at all points where two-blocking could occur.</a:t>
            </a:r>
          </a:p>
          <a:p>
            <a:r>
              <a:rPr lang="en-US" dirty="0"/>
              <a:t>(C) Exception. The requirements in paragraphs (d)(3)(ii)(A) and (B) of this section do not apply to such lattice boom equipment when used for dragline, clamshell (grapple), magnet, drop ball, container handling, concrete bucket, marine operations that do not involve hoisting personnel, and pile driving work.</a:t>
            </a:r>
          </a:p>
          <a:p>
            <a:r>
              <a:rPr lang="en-US" dirty="0"/>
              <a:t>(D) Temporary alternative measures. Clearly mark the cable (so that it can easily be seen by the operator) at a point that will give the operator sufficient time to stop the hoist to prevent two-blocking, or use a spotter.</a:t>
            </a:r>
          </a:p>
          <a:p>
            <a:r>
              <a:rPr lang="en-US" dirty="0"/>
              <a:t>(iii) Articulating cranes manufactured after December 31, 1999, that are equipped with a load hoist must be equipped with a device that automatically prevents damage from contact between the load block, overhaul ball, or similar component, and the boom tip (or fixed upper block or similar component). The device must prevent such damage at all points where two-blocking could occur. Temporary alternative measures: When two-blocking could only occur with movement of the load hoist, clearly mark the cable (so that it can easily be seen by the operator) at a point that will give the operator sufficient time to stop the hoist to prevent two-blocking, or use a spotter. When two-blocking could occur without movement of the load hoist, clearly mark the cable (so that it can easily be seen by the operator) at a point that will give the operator sufficient time to stop the hoist to prevent two-blocking, and use a spotter when extending the boom.</a:t>
            </a:r>
          </a:p>
          <a:p>
            <a:pPr>
              <a:spcBef>
                <a:spcPct val="20000"/>
              </a:spcBef>
              <a:buFontTx/>
              <a:buNone/>
            </a:pPr>
            <a:endParaRPr 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24</a:t>
            </a:fld>
            <a:endParaRPr lang="en-US"/>
          </a:p>
        </p:txBody>
      </p:sp>
    </p:spTree>
    <p:extLst>
      <p:ext uri="{BB962C8B-B14F-4D97-AF65-F5344CB8AC3E}">
        <p14:creationId xmlns:p14="http://schemas.microsoft.com/office/powerpoint/2010/main" val="7982332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1926.1416 Operational aids.</a:t>
            </a:r>
          </a:p>
          <a:p>
            <a:r>
              <a:rPr lang="en-US" dirty="0"/>
              <a:t>(a) The devices listed in this section (“listed operational aids”) are required on all equipment covered by this subpart, unless otherwise specified.</a:t>
            </a:r>
          </a:p>
          <a:p>
            <a:r>
              <a:rPr lang="en-US" dirty="0"/>
              <a:t>(1) The requirements in paragraphs (e)(1), (e)(2), and (e)(3) of this section do not apply to articulating cranes.</a:t>
            </a:r>
          </a:p>
          <a:p>
            <a:r>
              <a:rPr lang="en-US" dirty="0"/>
              <a:t>(2) The requirements in paragraphs (d)(3), (e)(1), and (e)(4) of this section apply only to those digger derricks manufactured after November 8, 2011.</a:t>
            </a:r>
          </a:p>
          <a:p>
            <a:r>
              <a:rPr lang="en-US" dirty="0"/>
              <a:t>(b) Operations must not begin unless the listed operational aids are in proper working order, except where an operational aid is being repaired the employer uses the specified temporary alternative measures. The time periods permitted for repairing defective operational aids are specified in paragraphs (d) and (e) of this section. More protective alternative measures specified by the crane/derrick manufacturer, if any, must be followed.</a:t>
            </a:r>
          </a:p>
          <a:p>
            <a:r>
              <a:rPr lang="en-US" dirty="0"/>
              <a:t>(c) If a listed operational aid stops working properly during operations, the operator must safely stop operations until the temporary alternative measures are implemented or the device is again working properly. If a replacement part is no longer available, the use of a substitute device that performs the same type of function is permitted and is not considered a modification under § 1926.1434.</a:t>
            </a:r>
          </a:p>
          <a:p>
            <a:r>
              <a:rPr lang="en-US" dirty="0"/>
              <a:t>(d) Category I operational aids and alternative measures. Operational aids listed in this paragraph that are not working properly must be repaired no later than 7 calendar days after the deficiency occurs. Exception: If the employer documents that it has ordered the necessary parts within 7 calendar days of the occurrence of the deficiency, the repair must be completed within 7 calendar days of receipt of the parts. See§ 1926.1417(j) for additional requirements.</a:t>
            </a:r>
          </a:p>
          <a:p>
            <a:r>
              <a:rPr lang="en-US" dirty="0"/>
              <a:t>(1) Boom hoist limiting device. </a:t>
            </a:r>
          </a:p>
          <a:p>
            <a:r>
              <a:rPr lang="en-US" dirty="0"/>
              <a:t>(</a:t>
            </a:r>
            <a:r>
              <a:rPr lang="en-US" dirty="0" err="1"/>
              <a:t>i</a:t>
            </a:r>
            <a:r>
              <a:rPr lang="en-US" dirty="0"/>
              <a:t>) For equipment manufactured after December 16, 1969, a boom hoist limiting device is required. Temporary alternative measures (use at least one). One or more of the following methods must be used:</a:t>
            </a:r>
          </a:p>
          <a:p>
            <a:r>
              <a:rPr lang="en-US" dirty="0"/>
              <a:t>(A) Use a boom angle indicator.</a:t>
            </a:r>
          </a:p>
          <a:p>
            <a:r>
              <a:rPr lang="en-US" dirty="0"/>
              <a:t>(B) Clearly mark the boom hoist cable (so that it can easily be seen by the operator) at a point that will give the operator sufficient time to stop the hoist to keep the boom within the minimum allowable radius. In addition, install mirrors or remote video cameras and displays if necessary for the operator to see the mark.</a:t>
            </a:r>
          </a:p>
          <a:p>
            <a:r>
              <a:rPr lang="en-US" dirty="0"/>
              <a:t>(C) Clearly mark the boom hoist cable (so that it can easily be seen by a spotter) at a point that will give the spotter sufficient time to signal the operator and have the operator stop the hoist to keep the boom within the minimum allowable radius.</a:t>
            </a:r>
          </a:p>
          <a:p>
            <a:r>
              <a:rPr lang="en-US" dirty="0"/>
              <a:t>(ii) If the equipment was manufactured on or before December 16, 1969, and is not equipped with a boom hoist limiting device, at least one of the measures in paragraphs (d)(1)(</a:t>
            </a:r>
            <a:r>
              <a:rPr lang="en-US" dirty="0" err="1"/>
              <a:t>i</a:t>
            </a:r>
            <a:r>
              <a:rPr lang="en-US" dirty="0"/>
              <a:t>)(A) through (C) of this section must be used.</a:t>
            </a:r>
          </a:p>
          <a:p>
            <a:r>
              <a:rPr lang="en-US" dirty="0"/>
              <a:t>(2) Luffing jib limiting device. Equipment with a luffing jib must have a luffing jib limiting device. Temporary alternative measures are the same as in paragraph (d)(1)(</a:t>
            </a:r>
            <a:r>
              <a:rPr lang="en-US" dirty="0" err="1"/>
              <a:t>i</a:t>
            </a:r>
            <a:r>
              <a:rPr lang="en-US" dirty="0"/>
              <a:t>) of this section, except to limit the movement of the luffing jib rather than the boom hoist.</a:t>
            </a:r>
          </a:p>
          <a:p>
            <a:r>
              <a:rPr lang="en-US" dirty="0"/>
              <a:t>(3) Anti two-blocking device. </a:t>
            </a:r>
          </a:p>
          <a:p>
            <a:r>
              <a:rPr lang="en-US" dirty="0"/>
              <a:t>(</a:t>
            </a:r>
            <a:r>
              <a:rPr lang="en-US" dirty="0" err="1"/>
              <a:t>i</a:t>
            </a:r>
            <a:r>
              <a:rPr lang="en-US" dirty="0"/>
              <a:t>) Telescopic boom cranes manufactured after February 28, 1992, must be equipped with a device which automatically prevents damage from contact between the load block, overhaul ball, or similar component, and the boom tip (or fixed upper block or similar component). The device(s) must prevent such damage at all points where two-blocking could occur.</a:t>
            </a:r>
          </a:p>
          <a:p>
            <a:r>
              <a:rPr lang="en-US" dirty="0"/>
              <a:t>Temporary alternative measures: Clearly mark the cable (so that it can easily be seen by the operator) at a point that will give the operator sufficient time to stop the hoist to prevent two-blocking, and use a spotter when extending the boom.</a:t>
            </a:r>
          </a:p>
          <a:p>
            <a:r>
              <a:rPr lang="en-US" dirty="0"/>
              <a:t>(ii) Lattice boom cranes. </a:t>
            </a:r>
          </a:p>
          <a:p>
            <a:r>
              <a:rPr lang="en-US" dirty="0"/>
              <a:t>(A) Lattice boom cranes manufactured after Feb 28, 1992, must be equipped with a device that either automatically prevents damage and load failure from contact between the load block, overhaul ball, or similar component, and the boom tip (or fixed upper block or similar component), or warns the operator in time for the operator to prevent two-blocking. The device must prevent such damage/failure or provide adequate warning for all points where two-blocking could occur.</a:t>
            </a:r>
          </a:p>
          <a:p>
            <a:r>
              <a:rPr lang="en-US" dirty="0"/>
              <a:t>(B) Lattice boom cranes and derricks manufactured after November 8, 2011 must be equipped with a device which automatically prevents damage and load failure from contact between the load block, overhaul ball, or similar component, and the boom tip (or fixed upper block or similar component). The device(s) must prevent such damage/failure at all points where two-blocking could occur.</a:t>
            </a:r>
          </a:p>
          <a:p>
            <a:r>
              <a:rPr lang="en-US" dirty="0"/>
              <a:t>(C) Exception. The requirements in paragraphs (d)(3)(ii)(A) and (B) of this section do not apply to such lattice boom equipment when used for dragline, clamshell (grapple), magnet, drop ball, container handling, concrete bucket, marine operations that do not involve hoisting personnel, and pile driving work.</a:t>
            </a:r>
          </a:p>
          <a:p>
            <a:r>
              <a:rPr lang="en-US" dirty="0"/>
              <a:t>(D) Temporary alternative measures. Clearly mark the cable (so that it can easily be seen by the operator) at a point that will give the operator sufficient time to stop the hoist to prevent two-blocking, or use a spotter.</a:t>
            </a:r>
          </a:p>
          <a:p>
            <a:r>
              <a:rPr lang="en-US" dirty="0"/>
              <a:t>(iii) Articulating cranes manufactured after December 31, 1999, that are equipped with a load hoist must be equipped with a device that automatically prevents damage from contact between the load block, overhaul ball, or similar component, and the boom tip (or fixed upper block or similar component). The device must prevent such damage at all points where two-blocking could occur. Temporary alternative measures: When two-blocking could only occur with movement of the load hoist, clearly mark the cable (so that it can easily be seen by the operator) at a point that will give the operator sufficient time to stop the hoist to prevent two-blocking, or use a spotter. When two-blocking could occur without movement of the load hoist, clearly mark the cable (so that it can easily be seen by the operator) at a point that will give the operator sufficient time to stop the hoist to prevent two-blocking, and use a spotter when extending the boom.</a:t>
            </a:r>
          </a:p>
          <a:p>
            <a:endParaRPr lang="en-US" altLang="en-US" sz="1200" b="0"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5791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 Inspections. </a:t>
            </a:r>
          </a:p>
          <a:p>
            <a:r>
              <a:rPr lang="en-US" dirty="0"/>
              <a:t>(1) Section 1926.1412 (Inspections) applies to tower cranes, except that the term “assembly” is replaced by “erection.” Section 1926.1413 (Wire rope—inspection) applies to tower cranes.</a:t>
            </a:r>
          </a:p>
          <a:p>
            <a:r>
              <a:rPr lang="en-US" dirty="0"/>
              <a:t>(2) Pre-erection inspection. Before each crane component is erected, it must be inspected by a qualified person for damage or excessive wear.</a:t>
            </a:r>
          </a:p>
          <a:p>
            <a:r>
              <a:rPr lang="en-US" dirty="0"/>
              <a:t>(</a:t>
            </a:r>
            <a:r>
              <a:rPr lang="en-US" dirty="0" err="1"/>
              <a:t>i</a:t>
            </a:r>
            <a:r>
              <a:rPr lang="en-US" dirty="0"/>
              <a:t>) The qualified person must pay particular attention to components that will be difficult to inspect thoroughly during shift inspections.</a:t>
            </a:r>
          </a:p>
          <a:p>
            <a:r>
              <a:rPr lang="en-US" dirty="0"/>
              <a:t>(ii) If the qualified person determines that a component is damaged or worn to the extent that it would create a safety hazard if used on the crane, that component must not be erected on the crane unless it is repaired and, upon reinspection by the qualified person, found to no longer create a safety hazard.</a:t>
            </a:r>
          </a:p>
          <a:p>
            <a:r>
              <a:rPr lang="en-US" dirty="0"/>
              <a:t>(iii) If the qualified person determines that, though not presently a safety hazard, the component needs to be monitored, the employer must ensure that the component is checked in the monthly inspections. Any such determination must be documented, and the documentation must be available to any individual who conducts a monthly inspection.</a:t>
            </a:r>
          </a:p>
          <a:p>
            <a:r>
              <a:rPr lang="en-US" dirty="0"/>
              <a:t>(3) Post-erection inspection. In addition to the requirements in § 1926.1412(c), the following requirements must be met:</a:t>
            </a:r>
          </a:p>
          <a:p>
            <a:r>
              <a:rPr lang="en-US" dirty="0"/>
              <a:t>(</a:t>
            </a:r>
            <a:r>
              <a:rPr lang="en-US" dirty="0" err="1"/>
              <a:t>i</a:t>
            </a:r>
            <a:r>
              <a:rPr lang="en-US" dirty="0"/>
              <a:t>) A load test using certified weights, or scaled weights using a certified scale with a current certificate of calibration, must be conducted after each erection.</a:t>
            </a:r>
          </a:p>
          <a:p>
            <a:r>
              <a:rPr lang="en-US" dirty="0"/>
              <a:t>(ii) The load test must be conducted in accordance with the manufacturer's instructions when available. Where these instructions are unavailable, the test must be conducted in accordance with written load test procedures developed by a registered professional engineer familiar with the type of equipment involved.</a:t>
            </a:r>
          </a:p>
          <a:p>
            <a:r>
              <a:rPr lang="en-US" dirty="0"/>
              <a:t>(4) Monthly. The following additional items must be included:</a:t>
            </a:r>
          </a:p>
          <a:p>
            <a:r>
              <a:rPr lang="en-US" dirty="0"/>
              <a:t>(</a:t>
            </a:r>
            <a:r>
              <a:rPr lang="en-US" dirty="0" err="1"/>
              <a:t>i</a:t>
            </a:r>
            <a:r>
              <a:rPr lang="en-US" dirty="0"/>
              <a:t>) Tower (mast) bolts and other structural bolts (for loose or dislodged condition) from the base of the tower crane up or, if the crane is tied to or braced by the structure, those above the upper-most brace support.</a:t>
            </a:r>
          </a:p>
          <a:p>
            <a:r>
              <a:rPr lang="en-US" dirty="0"/>
              <a:t>(ii) The upper-most tie-in, braces, floor supports and floor wedges where the tower crane is supported by the structure, for loose or dislodged components.</a:t>
            </a:r>
          </a:p>
          <a:p>
            <a:r>
              <a:rPr lang="en-US" dirty="0"/>
              <a:t>(5) Annual. In addition to the items that must be inspected under § 1926.1412(f), all turntable and tower bolts must be inspected for proper condition and torque.</a:t>
            </a:r>
          </a:p>
          <a:p>
            <a:br>
              <a:rPr lang="en-US" dirty="0"/>
            </a:br>
            <a:endParaRPr lang="en-US" dirty="0"/>
          </a:p>
          <a:p>
            <a:pPr>
              <a:spcBef>
                <a:spcPct val="20000"/>
              </a:spcBef>
              <a:buFontTx/>
              <a:buNone/>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5</a:t>
            </a:fld>
            <a:endParaRPr lang="en-US"/>
          </a:p>
        </p:txBody>
      </p:sp>
    </p:spTree>
    <p:extLst>
      <p:ext uri="{BB962C8B-B14F-4D97-AF65-F5344CB8AC3E}">
        <p14:creationId xmlns:p14="http://schemas.microsoft.com/office/powerpoint/2010/main" val="879749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20000"/>
              </a:spcBef>
              <a:buFontTx/>
              <a:buNone/>
            </a:pPr>
            <a:endParaRPr lang="en-US" altLang="en-US" dirty="0"/>
          </a:p>
        </p:txBody>
      </p:sp>
      <p:sp>
        <p:nvSpPr>
          <p:cNvPr id="4" name="Slide Number Placeholder 3"/>
          <p:cNvSpPr>
            <a:spLocks noGrp="1"/>
          </p:cNvSpPr>
          <p:nvPr>
            <p:ph type="sldNum" sz="quarter" idx="5"/>
          </p:nvPr>
        </p:nvSpPr>
        <p:spPr/>
        <p:txBody>
          <a:bodyPr/>
          <a:lstStyle/>
          <a:p>
            <a:fld id="{B8AA386B-B6B5-42CE-ACEC-E6B690E940F8}" type="slidenum">
              <a:rPr lang="en-US" smtClean="0"/>
              <a:t>6</a:t>
            </a:fld>
            <a:endParaRPr lang="en-US"/>
          </a:p>
        </p:txBody>
      </p:sp>
    </p:spTree>
    <p:extLst>
      <p:ext uri="{BB962C8B-B14F-4D97-AF65-F5344CB8AC3E}">
        <p14:creationId xmlns:p14="http://schemas.microsoft.com/office/powerpoint/2010/main" val="7591116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1926.1415 Safety devices.</a:t>
            </a:r>
          </a:p>
          <a:p>
            <a:r>
              <a:rPr lang="en-US" dirty="0"/>
              <a:t>(a) Safety devices. The following safety devices are required on all equipment covered by this subpart, unless otherwise specified:</a:t>
            </a:r>
          </a:p>
          <a:p>
            <a:r>
              <a:rPr lang="en-US" dirty="0"/>
              <a:t>(1) Crane level indicator. </a:t>
            </a:r>
          </a:p>
          <a:p>
            <a:r>
              <a:rPr lang="en-US" dirty="0"/>
              <a:t>(</a:t>
            </a:r>
            <a:r>
              <a:rPr lang="en-US" dirty="0" err="1"/>
              <a:t>i</a:t>
            </a:r>
            <a:r>
              <a:rPr lang="en-US" dirty="0"/>
              <a:t>) The equipment must have a crane level indicator that is either built into the equipment or is available on the equipment.</a:t>
            </a:r>
          </a:p>
          <a:p>
            <a:r>
              <a:rPr lang="en-US" dirty="0"/>
              <a:t>(ii) If a built-in crane level indicator is not working properly, it must be tagged-out or removed. If a removable crane level indicator is not working properly, it must be removed.</a:t>
            </a:r>
          </a:p>
          <a:p>
            <a:r>
              <a:rPr lang="en-US" dirty="0"/>
              <a:t>(iii) This requirement does not apply to portal cranes, derricks, floating cranes/derricks and land cranes/derricks on barges, pontoons, vessels or other means of flotation.</a:t>
            </a:r>
          </a:p>
          <a:p>
            <a:r>
              <a:rPr lang="en-US" dirty="0"/>
              <a:t>(2) Boom stops, except for derricks and hydraulic booms.</a:t>
            </a:r>
          </a:p>
          <a:p>
            <a:r>
              <a:rPr lang="en-US" dirty="0"/>
              <a:t>(3) Jib stops (if a jib is attached), except for derricks.</a:t>
            </a:r>
          </a:p>
          <a:p>
            <a:r>
              <a:rPr lang="en-US" dirty="0"/>
              <a:t>(4) Equipment with foot pedal brakes must have locks.</a:t>
            </a:r>
          </a:p>
          <a:p>
            <a:r>
              <a:rPr lang="en-US" dirty="0"/>
              <a:t>(5) Hydraulic outrigger jacks and hydraulic stabilizer jacks must have an integral holding device/check valve.</a:t>
            </a:r>
          </a:p>
          <a:p>
            <a:r>
              <a:rPr lang="en-US" dirty="0"/>
              <a:t>(6) Equipment on rails must have rail clamps and rail stops, except for portal cranes.</a:t>
            </a:r>
          </a:p>
          <a:p>
            <a:r>
              <a:rPr lang="en-US" dirty="0"/>
              <a:t>(7) Horn </a:t>
            </a:r>
          </a:p>
          <a:p>
            <a:r>
              <a:rPr lang="en-US" dirty="0"/>
              <a:t>(</a:t>
            </a:r>
            <a:r>
              <a:rPr lang="en-US" dirty="0" err="1"/>
              <a:t>i</a:t>
            </a:r>
            <a:r>
              <a:rPr lang="en-US" dirty="0"/>
              <a:t>) The equipment must have a horn that is either built into the equipment or is on the equipment and immediately available to the operator.</a:t>
            </a:r>
          </a:p>
          <a:p>
            <a:r>
              <a:rPr lang="en-US" dirty="0"/>
              <a:t>(ii) If a built-in horn is not working properly, it must be tagged-out or removed. If a removable horn is not working properly, it must be removed.</a:t>
            </a:r>
          </a:p>
          <a:p>
            <a:r>
              <a:rPr lang="en-US" dirty="0"/>
              <a:t>(b) Proper operation required. Operations must not begin unless all of the devices listed in this section are in proper working order. If a device stops working properly during operations, the operator must safely stop operations. If any of the devices listed in this section are not in proper working order, the equipment must be taken out of service and operations must not resume until the device is again working properly. See§ 1926.1417 (Operation). Alternative measures are not permitted to be used.</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62028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72919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1926.1415 Safety devices.</a:t>
            </a:r>
          </a:p>
          <a:p>
            <a:r>
              <a:rPr lang="en-US" sz="1200" kern="1200" dirty="0">
                <a:solidFill>
                  <a:schemeClr val="tx1"/>
                </a:solidFill>
                <a:effectLst/>
                <a:latin typeface="+mn-lt"/>
                <a:ea typeface="+mn-ea"/>
                <a:cs typeface="+mn-cs"/>
              </a:rPr>
              <a:t>(a) Safety devices. The following safety devices are required on all equipment covered by this subpart, unless otherwise specified:</a:t>
            </a:r>
          </a:p>
          <a:p>
            <a:r>
              <a:rPr lang="en-US" sz="1200" kern="1200" dirty="0">
                <a:solidFill>
                  <a:schemeClr val="tx1"/>
                </a:solidFill>
                <a:effectLst/>
                <a:latin typeface="+mn-lt"/>
                <a:ea typeface="+mn-ea"/>
                <a:cs typeface="+mn-cs"/>
              </a:rPr>
              <a:t>(1) Crane level indicator. </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The equipment must have a crane level indicator that is either built into the equipment or is available on the equipment.</a:t>
            </a:r>
          </a:p>
          <a:p>
            <a:r>
              <a:rPr lang="en-US" sz="1200" kern="1200" dirty="0">
                <a:solidFill>
                  <a:schemeClr val="tx1"/>
                </a:solidFill>
                <a:effectLst/>
                <a:latin typeface="+mn-lt"/>
                <a:ea typeface="+mn-ea"/>
                <a:cs typeface="+mn-cs"/>
              </a:rPr>
              <a:t>(ii) If a built-in crane level indicator is not working properly, it must be tagged-out or removed. If a removable crane level indicator is not working properly, it must be removed.</a:t>
            </a:r>
          </a:p>
          <a:p>
            <a:r>
              <a:rPr lang="en-US" sz="1200" kern="1200" dirty="0">
                <a:solidFill>
                  <a:schemeClr val="tx1"/>
                </a:solidFill>
                <a:effectLst/>
                <a:latin typeface="+mn-lt"/>
                <a:ea typeface="+mn-ea"/>
                <a:cs typeface="+mn-cs"/>
              </a:rPr>
              <a:t>(iii) This requirement does not apply to portal cranes, derricks, floating cranes/derricks and land cranes/derricks on barges, pontoons, vessels or other means of flotation.</a:t>
            </a:r>
          </a:p>
          <a:p>
            <a:r>
              <a:rPr lang="en-US" sz="1200" kern="1200" dirty="0">
                <a:solidFill>
                  <a:schemeClr val="tx1"/>
                </a:solidFill>
                <a:effectLst/>
                <a:latin typeface="+mn-lt"/>
                <a:ea typeface="+mn-ea"/>
                <a:cs typeface="+mn-cs"/>
              </a:rPr>
              <a:t>(2) Boom stops, except for derricks and hydraulic booms.</a:t>
            </a:r>
          </a:p>
          <a:p>
            <a:r>
              <a:rPr lang="en-US" sz="1200" kern="1200" dirty="0">
                <a:solidFill>
                  <a:schemeClr val="tx1"/>
                </a:solidFill>
                <a:effectLst/>
                <a:latin typeface="+mn-lt"/>
                <a:ea typeface="+mn-ea"/>
                <a:cs typeface="+mn-cs"/>
              </a:rPr>
              <a:t>(3) Jib stops (if a jib is attached), except for derricks.</a:t>
            </a:r>
          </a:p>
          <a:p>
            <a:r>
              <a:rPr lang="en-US" sz="1200" kern="1200" dirty="0">
                <a:solidFill>
                  <a:schemeClr val="tx1"/>
                </a:solidFill>
                <a:effectLst/>
                <a:latin typeface="+mn-lt"/>
                <a:ea typeface="+mn-ea"/>
                <a:cs typeface="+mn-cs"/>
              </a:rPr>
              <a:t>(4) Equipment with foot pedal brakes must have locks.</a:t>
            </a:r>
          </a:p>
          <a:p>
            <a:r>
              <a:rPr lang="en-US" sz="1200" kern="1200" dirty="0">
                <a:solidFill>
                  <a:schemeClr val="tx1"/>
                </a:solidFill>
                <a:effectLst/>
                <a:latin typeface="+mn-lt"/>
                <a:ea typeface="+mn-ea"/>
                <a:cs typeface="+mn-cs"/>
              </a:rPr>
              <a:t>(5) Hydraulic outrigger jacks and hydraulic stabilizer jacks must have an integral holding device/check valve.</a:t>
            </a:r>
          </a:p>
          <a:p>
            <a:r>
              <a:rPr lang="en-US" sz="1200" kern="1200" dirty="0">
                <a:solidFill>
                  <a:schemeClr val="tx1"/>
                </a:solidFill>
                <a:effectLst/>
                <a:latin typeface="+mn-lt"/>
                <a:ea typeface="+mn-ea"/>
                <a:cs typeface="+mn-cs"/>
              </a:rPr>
              <a:t>(6) Equipment on rails must have rail clamps and rail stops, except for portal cranes.</a:t>
            </a:r>
          </a:p>
          <a:p>
            <a:r>
              <a:rPr lang="en-US" sz="1200" kern="1200" dirty="0">
                <a:solidFill>
                  <a:schemeClr val="tx1"/>
                </a:solidFill>
                <a:effectLst/>
                <a:latin typeface="+mn-lt"/>
                <a:ea typeface="+mn-ea"/>
                <a:cs typeface="+mn-cs"/>
              </a:rPr>
              <a:t>(7) Horn </a:t>
            </a:r>
          </a:p>
          <a:p>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i</a:t>
            </a:r>
            <a:r>
              <a:rPr lang="en-US" sz="1200" kern="1200" dirty="0">
                <a:solidFill>
                  <a:schemeClr val="tx1"/>
                </a:solidFill>
                <a:effectLst/>
                <a:latin typeface="+mn-lt"/>
                <a:ea typeface="+mn-ea"/>
                <a:cs typeface="+mn-cs"/>
              </a:rPr>
              <a:t>) The equipment must have a horn that is either built into the equipment or is on the equipment and immediately available to the operator.</a:t>
            </a:r>
          </a:p>
          <a:p>
            <a:r>
              <a:rPr lang="en-US" sz="1200" kern="1200" dirty="0">
                <a:solidFill>
                  <a:schemeClr val="tx1"/>
                </a:solidFill>
                <a:effectLst/>
                <a:latin typeface="+mn-lt"/>
                <a:ea typeface="+mn-ea"/>
                <a:cs typeface="+mn-cs"/>
              </a:rPr>
              <a:t>(ii) If a built-in horn is not working properly, it must be tagged-out or removed. If a removable horn is not working properly, it must be removed.</a:t>
            </a:r>
          </a:p>
          <a:p>
            <a:r>
              <a:rPr lang="en-US" sz="1200" kern="1200" dirty="0">
                <a:solidFill>
                  <a:schemeClr val="tx1"/>
                </a:solidFill>
                <a:effectLst/>
                <a:latin typeface="+mn-lt"/>
                <a:ea typeface="+mn-ea"/>
                <a:cs typeface="+mn-cs"/>
              </a:rPr>
              <a:t>(b) Proper operation required. Operations must not begin unless all of the devices listed in this section are in proper working order. If a device stops working properly during operations, the operator must safely stop operations. If any of the devices listed in this section are not in proper working order, the equipment must be taken out of service and operations must not resume until the device is again working properly. See§ 1926.1417 (Operation). Alternative measures are not permitted to be </a:t>
            </a:r>
            <a:r>
              <a:rPr lang="en-US" sz="1200" kern="1200">
                <a:solidFill>
                  <a:schemeClr val="tx1"/>
                </a:solidFill>
                <a:effectLst/>
                <a:latin typeface="+mn-lt"/>
                <a:ea typeface="+mn-ea"/>
                <a:cs typeface="+mn-cs"/>
              </a:rPr>
              <a:t>used.</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10295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0024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8AA386B-B6B5-42CE-ACEC-E6B690E940F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2166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4301453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28196645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405839102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983444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2937445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532962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a:t>
            </a:r>
          </a:p>
        </p:txBody>
      </p:sp>
    </p:spTree>
    <p:extLst>
      <p:ext uri="{BB962C8B-B14F-4D97-AF65-F5344CB8AC3E}">
        <p14:creationId xmlns:p14="http://schemas.microsoft.com/office/powerpoint/2010/main" val="638668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or Intro to New Topic">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769754" y="1951984"/>
            <a:ext cx="8354397" cy="3031495"/>
          </a:xfrm>
          <a:prstGeom prst="rect">
            <a:avLst/>
          </a:prstGeom>
        </p:spPr>
        <p:txBody>
          <a:bodyPr anchor="ct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31502370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or Intro to New Topic with Image Background">
    <p:spTree>
      <p:nvGrpSpPr>
        <p:cNvPr id="1" name=""/>
        <p:cNvGrpSpPr/>
        <p:nvPr/>
      </p:nvGrpSpPr>
      <p:grpSpPr>
        <a:xfrm>
          <a:off x="0" y="0"/>
          <a:ext cx="0" cy="0"/>
          <a:chOff x="0" y="0"/>
          <a:chExt cx="0" cy="0"/>
        </a:xfrm>
      </p:grpSpPr>
      <p:sp>
        <p:nvSpPr>
          <p:cNvPr id="10" name="Picture Placeholder 7">
            <a:extLst>
              <a:ext uri="{FF2B5EF4-FFF2-40B4-BE49-F238E27FC236}">
                <a16:creationId xmlns:a16="http://schemas.microsoft.com/office/drawing/2014/main" id="{84713546-9960-9A4A-9FC8-169B3D75C706}"/>
              </a:ext>
            </a:extLst>
          </p:cNvPr>
          <p:cNvSpPr>
            <a:spLocks noGrp="1"/>
          </p:cNvSpPr>
          <p:nvPr>
            <p:ph type="pic" sz="quarter" idx="12" hasCustomPrompt="1"/>
          </p:nvPr>
        </p:nvSpPr>
        <p:spPr>
          <a:xfrm>
            <a:off x="0" y="0"/>
            <a:ext cx="12192000" cy="6264130"/>
          </a:xfrm>
          <a:prstGeom prst="rect">
            <a:avLst/>
          </a:prstGeom>
          <a:solidFill>
            <a:schemeClr val="bg1">
              <a:lumMod val="85000"/>
            </a:schemeClr>
          </a:solidFill>
        </p:spPr>
        <p:txBody>
          <a:bodyPr wrap="square" lIns="360000" tIns="360000">
            <a:noAutofit/>
          </a:bodyPr>
          <a:lstStyle>
            <a:lvl1pPr marL="0" indent="0">
              <a:buNone/>
              <a:defRPr sz="1100" i="0">
                <a:latin typeface="Nunito" pitchFamily="2" charset="77"/>
                <a:cs typeface="Times New Roman" panose="02020603050405020304" pitchFamily="18" charset="0"/>
              </a:defRPr>
            </a:lvl1pPr>
          </a:lstStyle>
          <a:p>
            <a:r>
              <a:rPr lang="en-ZA" dirty="0"/>
              <a:t>Insert or Drag and Drop Image Here</a:t>
            </a: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315878"/>
            <a:ext cx="2306868" cy="876530"/>
          </a:xfrm>
          <a:prstGeom prst="rect">
            <a:avLst/>
          </a:prstGeom>
        </p:spPr>
      </p:pic>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2001044" y="2233949"/>
            <a:ext cx="8189912" cy="2249488"/>
          </a:xfrm>
          <a:prstGeom prst="rect">
            <a:avLst/>
          </a:prstGeom>
        </p:spPr>
        <p:txBody>
          <a:bodyPr>
            <a:normAutofit/>
          </a:bodyPr>
          <a:lstStyle>
            <a:lvl1pPr marL="0" indent="0" algn="ctr">
              <a:buFontTx/>
              <a:buNone/>
              <a:defRPr sz="4400" b="1" i="0">
                <a:latin typeface="Poppins" pitchFamily="2" charset="77"/>
                <a:cs typeface="Poppins" pitchFamily="2" charset="77"/>
              </a:defRPr>
            </a:lvl1pPr>
          </a:lstStyle>
          <a:p>
            <a:r>
              <a:rPr lang="en-US" dirty="0"/>
              <a:t>Break or Intro of New Topic Title with Image Background</a:t>
            </a:r>
          </a:p>
        </p:txBody>
      </p:sp>
      <p:sp>
        <p:nvSpPr>
          <p:cNvPr id="11" name="Rectangle 10">
            <a:extLst>
              <a:ext uri="{FF2B5EF4-FFF2-40B4-BE49-F238E27FC236}">
                <a16:creationId xmlns:a16="http://schemas.microsoft.com/office/drawing/2014/main" id="{2471D833-4557-D94E-8ADE-FD091E9D93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TextBox 11">
            <a:extLst>
              <a:ext uri="{FF2B5EF4-FFF2-40B4-BE49-F238E27FC236}">
                <a16:creationId xmlns:a16="http://schemas.microsoft.com/office/drawing/2014/main" id="{6AEB5BE6-CE1E-E046-8A32-4672C2138595}"/>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13" name="TextBox 12">
            <a:extLst>
              <a:ext uri="{FF2B5EF4-FFF2-40B4-BE49-F238E27FC236}">
                <a16:creationId xmlns:a16="http://schemas.microsoft.com/office/drawing/2014/main" id="{E6004C4B-A28E-7B41-9B2C-BE000A519973}"/>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15" name="Content Placeholder 6">
            <a:extLst>
              <a:ext uri="{FF2B5EF4-FFF2-40B4-BE49-F238E27FC236}">
                <a16:creationId xmlns:a16="http://schemas.microsoft.com/office/drawing/2014/main" id="{C3B31CC9-5F1F-0044-92E6-231AE1F73B8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8230867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ide Title + SubTitle +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6096001" y="2241908"/>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752311" y="1722008"/>
            <a:ext cx="4535652" cy="3460487"/>
          </a:xfrm>
          <a:prstGeom prst="rect">
            <a:avLst/>
          </a:prstGeom>
        </p:spPr>
        <p:txBody>
          <a:bodyPr anchor="ct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r>
              <a:rPr lang="en-US" dirty="0"/>
              <a:t>Presentation Name </a:t>
            </a:r>
          </a:p>
        </p:txBody>
      </p:sp>
      <p:sp>
        <p:nvSpPr>
          <p:cNvPr id="9" name="Text Placeholder 19">
            <a:extLst>
              <a:ext uri="{FF2B5EF4-FFF2-40B4-BE49-F238E27FC236}">
                <a16:creationId xmlns:a16="http://schemas.microsoft.com/office/drawing/2014/main" id="{83CD2D48-D8D2-8341-A05F-05D85603BAA4}"/>
              </a:ext>
            </a:extLst>
          </p:cNvPr>
          <p:cNvSpPr>
            <a:spLocks noGrp="1"/>
          </p:cNvSpPr>
          <p:nvPr>
            <p:ph type="body" sz="quarter" idx="15" hasCustomPrompt="1"/>
          </p:nvPr>
        </p:nvSpPr>
        <p:spPr>
          <a:xfrm>
            <a:off x="6115437" y="1722008"/>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One</a:t>
            </a:r>
          </a:p>
        </p:txBody>
      </p:sp>
      <p:sp>
        <p:nvSpPr>
          <p:cNvPr id="10" name="Text Placeholder 19">
            <a:extLst>
              <a:ext uri="{FF2B5EF4-FFF2-40B4-BE49-F238E27FC236}">
                <a16:creationId xmlns:a16="http://schemas.microsoft.com/office/drawing/2014/main" id="{D4B82B2C-700B-B440-9881-26B39C427D26}"/>
              </a:ext>
            </a:extLst>
          </p:cNvPr>
          <p:cNvSpPr>
            <a:spLocks noGrp="1"/>
          </p:cNvSpPr>
          <p:nvPr>
            <p:ph type="body" sz="quarter" idx="16" hasCustomPrompt="1"/>
          </p:nvPr>
        </p:nvSpPr>
        <p:spPr>
          <a:xfrm>
            <a:off x="6115437" y="3771525"/>
            <a:ext cx="5324252"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Subtitle Two</a:t>
            </a:r>
          </a:p>
        </p:txBody>
      </p:sp>
      <p:sp>
        <p:nvSpPr>
          <p:cNvPr id="11" name="Text Placeholder 19">
            <a:extLst>
              <a:ext uri="{FF2B5EF4-FFF2-40B4-BE49-F238E27FC236}">
                <a16:creationId xmlns:a16="http://schemas.microsoft.com/office/drawing/2014/main" id="{8704C630-C5B3-8647-9FA3-B1575313F4C7}"/>
              </a:ext>
            </a:extLst>
          </p:cNvPr>
          <p:cNvSpPr>
            <a:spLocks noGrp="1"/>
          </p:cNvSpPr>
          <p:nvPr>
            <p:ph type="body" sz="quarter" idx="17" hasCustomPrompt="1"/>
          </p:nvPr>
        </p:nvSpPr>
        <p:spPr>
          <a:xfrm>
            <a:off x="6096001" y="4301936"/>
            <a:ext cx="5343688" cy="1303233"/>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Tree>
    <p:extLst>
      <p:ext uri="{BB962C8B-B14F-4D97-AF65-F5344CB8AC3E}">
        <p14:creationId xmlns:p14="http://schemas.microsoft.com/office/powerpoint/2010/main" val="40599716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Points + Image">
    <p:spTree>
      <p:nvGrpSpPr>
        <p:cNvPr id="1" name=""/>
        <p:cNvGrpSpPr/>
        <p:nvPr/>
      </p:nvGrpSpPr>
      <p:grpSpPr>
        <a:xfrm>
          <a:off x="0" y="0"/>
          <a:ext cx="0" cy="0"/>
          <a:chOff x="0" y="0"/>
          <a:chExt cx="0" cy="0"/>
        </a:xfrm>
      </p:grpSpPr>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5680821" y="2506972"/>
            <a:ext cx="4914677" cy="3393537"/>
          </a:xfrm>
          <a:prstGeom prst="rect">
            <a:avLst/>
          </a:prstGeom>
        </p:spPr>
        <p:txBody>
          <a:bodyPr>
            <a:normAutofit/>
          </a:bodyPr>
          <a:lstStyle>
            <a:lvl1pPr marL="285750" indent="-285750">
              <a:buClr>
                <a:srgbClr val="EA0029"/>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r>
              <a:rPr lang="en-US" dirty="0"/>
              <a:t>Point Four</a:t>
            </a:r>
          </a:p>
        </p:txBody>
      </p:sp>
      <p:sp>
        <p:nvSpPr>
          <p:cNvPr id="16" name="Picture Placeholder 42">
            <a:extLst>
              <a:ext uri="{FF2B5EF4-FFF2-40B4-BE49-F238E27FC236}">
                <a16:creationId xmlns:a16="http://schemas.microsoft.com/office/drawing/2014/main" id="{1B2D02DA-A124-E149-AA36-1EAE876D872C}"/>
              </a:ext>
            </a:extLst>
          </p:cNvPr>
          <p:cNvSpPr>
            <a:spLocks noGrp="1"/>
          </p:cNvSpPr>
          <p:nvPr>
            <p:ph type="pic" sz="quarter" idx="33"/>
          </p:nvPr>
        </p:nvSpPr>
        <p:spPr>
          <a:xfrm>
            <a:off x="574165" y="1353496"/>
            <a:ext cx="4224079" cy="4547014"/>
          </a:xfrm>
          <a:prstGeom prst="rect">
            <a:avLst/>
          </a:prstGeom>
          <a:solidFill>
            <a:schemeClr val="bg1">
              <a:lumMod val="85000"/>
            </a:schemeClr>
          </a:solidFill>
        </p:spPr>
        <p:txBody>
          <a:bodyPr wrap="square">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100" b="0" i="0">
                <a:latin typeface="Nunito" pitchFamily="2" charset="77"/>
              </a:defRPr>
            </a:lvl1pPr>
          </a:lstStyle>
          <a:p>
            <a:endParaRPr lang="en-US" dirty="0"/>
          </a:p>
          <a:p>
            <a:r>
              <a:rPr lang="en-US" dirty="0"/>
              <a:t>Insert or Drag and Drop Image Here</a:t>
            </a:r>
          </a:p>
          <a:p>
            <a:endParaRPr lang="en-US" dirty="0"/>
          </a:p>
        </p:txBody>
      </p:sp>
      <p:sp>
        <p:nvSpPr>
          <p:cNvPr id="17" name="Text Placeholder 4">
            <a:extLst>
              <a:ext uri="{FF2B5EF4-FFF2-40B4-BE49-F238E27FC236}">
                <a16:creationId xmlns:a16="http://schemas.microsoft.com/office/drawing/2014/main" id="{526F6137-B09D-7742-A38F-35C76166FE37}"/>
              </a:ext>
            </a:extLst>
          </p:cNvPr>
          <p:cNvSpPr>
            <a:spLocks noGrp="1"/>
          </p:cNvSpPr>
          <p:nvPr>
            <p:ph type="body" sz="quarter" idx="13" hasCustomPrompt="1"/>
          </p:nvPr>
        </p:nvSpPr>
        <p:spPr>
          <a:xfrm>
            <a:off x="5680821" y="1684805"/>
            <a:ext cx="4914677" cy="687257"/>
          </a:xfrm>
          <a:prstGeom prst="rect">
            <a:avLst/>
          </a:prstGeom>
        </p:spPr>
        <p:txBody>
          <a:bodyPr>
            <a:normAutofit/>
          </a:bodyPr>
          <a:lstStyle>
            <a:lvl1pPr marL="0" indent="0">
              <a:buFontTx/>
              <a:buNone/>
              <a:defRPr sz="3200" b="1" i="0">
                <a:latin typeface="Poppins" pitchFamily="2" charset="77"/>
                <a:cs typeface="Poppins" pitchFamily="2" charset="77"/>
              </a:defRPr>
            </a:lvl1pPr>
          </a:lstStyle>
          <a:p>
            <a:r>
              <a:rPr lang="en-US" dirty="0"/>
              <a:t>Insert Heading</a:t>
            </a:r>
          </a:p>
        </p:txBody>
      </p:sp>
      <p:pic>
        <p:nvPicPr>
          <p:cNvPr id="18" name="Picture 17">
            <a:extLst>
              <a:ext uri="{FF2B5EF4-FFF2-40B4-BE49-F238E27FC236}">
                <a16:creationId xmlns:a16="http://schemas.microsoft.com/office/drawing/2014/main" id="{54EF5488-960B-E049-B326-EFD5543BBE43}"/>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9" name="Rectangle 28">
            <a:extLst>
              <a:ext uri="{FF2B5EF4-FFF2-40B4-BE49-F238E27FC236}">
                <a16:creationId xmlns:a16="http://schemas.microsoft.com/office/drawing/2014/main" id="{D7A92DE7-D6C7-5F4F-B035-62E2A650906C}"/>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E34A23A9-337C-6640-A5FE-BC1C6B5D4212}"/>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5" name="TextBox 34">
            <a:extLst>
              <a:ext uri="{FF2B5EF4-FFF2-40B4-BE49-F238E27FC236}">
                <a16:creationId xmlns:a16="http://schemas.microsoft.com/office/drawing/2014/main" id="{EB871E5F-C400-024A-BD93-263390F56DC6}"/>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3" name="Text Placeholder 2">
            <a:extLst>
              <a:ext uri="{FF2B5EF4-FFF2-40B4-BE49-F238E27FC236}">
                <a16:creationId xmlns:a16="http://schemas.microsoft.com/office/drawing/2014/main" id="{35BBB2C7-1649-714B-9036-6F3313F76B67}"/>
              </a:ext>
            </a:extLst>
          </p:cNvPr>
          <p:cNvSpPr>
            <a:spLocks noGrp="1"/>
          </p:cNvSpPr>
          <p:nvPr>
            <p:ph type="body" sz="quarter" idx="34" hasCustomPrompt="1"/>
          </p:nvPr>
        </p:nvSpPr>
        <p:spPr>
          <a:xfrm>
            <a:off x="904875" y="6488113"/>
            <a:ext cx="4622800" cy="246062"/>
          </a:xfrm>
          <a:prstGeom prst="rect">
            <a:avLst/>
          </a:prstGeom>
        </p:spPr>
        <p:txBody>
          <a:bodyPr>
            <a:noAutofit/>
          </a:bodyPr>
          <a:lstStyle>
            <a:lvl1pPr marL="0" indent="0">
              <a:buFontTx/>
              <a:buNone/>
              <a:defRPr sz="1000">
                <a:latin typeface="Nunito" pitchFamily="2" charset="77"/>
              </a:defRPr>
            </a:lvl1pPr>
          </a:lstStyle>
          <a:p>
            <a:pPr lvl="0"/>
            <a:r>
              <a:rPr lang="en-US" dirty="0"/>
              <a:t>Presentation Name</a:t>
            </a:r>
          </a:p>
        </p:txBody>
      </p:sp>
    </p:spTree>
    <p:extLst>
      <p:ext uri="{BB962C8B-B14F-4D97-AF65-F5344CB8AC3E}">
        <p14:creationId xmlns:p14="http://schemas.microsoft.com/office/powerpoint/2010/main" val="2045247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hasCustomPrompt="1"/>
          </p:nvPr>
        </p:nvSpPr>
        <p:spPr>
          <a:xfrm>
            <a:off x="954088" y="6473825"/>
            <a:ext cx="4333875" cy="246063"/>
          </a:xfrm>
          <a:prstGeom prst="rect">
            <a:avLst/>
          </a:prstGeom>
        </p:spPr>
        <p:txBody>
          <a:bodyPr>
            <a:noAutofit/>
          </a:bodyPr>
          <a:lstStyle>
            <a:lvl1pPr marL="0" indent="0">
              <a:buFontTx/>
              <a:buNone/>
              <a:defRPr sz="1000" b="0" i="0">
                <a:latin typeface="Nunito" pitchFamily="2" charset="77"/>
              </a:defRPr>
            </a:lvl1pPr>
          </a:lstStyle>
          <a:p>
            <a:pPr lvl="0"/>
            <a:r>
              <a:rPr lang="en-US" dirty="0"/>
              <a:t>Presentation Name </a:t>
            </a:r>
          </a:p>
        </p:txBody>
      </p:sp>
    </p:spTree>
    <p:extLst>
      <p:ext uri="{BB962C8B-B14F-4D97-AF65-F5344CB8AC3E}">
        <p14:creationId xmlns:p14="http://schemas.microsoft.com/office/powerpoint/2010/main" val="985186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5D69A5E-3D04-304B-8B2D-79305FF83877}"/>
              </a:ext>
            </a:extLst>
          </p:cNvPr>
          <p:cNvSpPr>
            <a:spLocks noGrp="1"/>
          </p:cNvSpPr>
          <p:nvPr>
            <p:ph type="body" sz="quarter" idx="13" hasCustomPrompt="1"/>
          </p:nvPr>
        </p:nvSpPr>
        <p:spPr>
          <a:xfrm>
            <a:off x="476471" y="4875295"/>
            <a:ext cx="5255942" cy="914400"/>
          </a:xfrm>
          <a:prstGeom prst="rect">
            <a:avLst/>
          </a:prstGeom>
        </p:spPr>
        <p:txBody>
          <a:bodyPr>
            <a:noAutofit/>
          </a:bodyPr>
          <a:lstStyle>
            <a:lvl1pPr marL="0" marR="0" indent="0" algn="l" defTabSz="914400" rtl="0" eaLnBrk="1" fontAlgn="auto" latinLnBrk="0" hangingPunct="1">
              <a:lnSpc>
                <a:spcPct val="100000"/>
              </a:lnSpc>
              <a:spcBef>
                <a:spcPts val="600"/>
              </a:spcBef>
              <a:spcAft>
                <a:spcPts val="0"/>
              </a:spcAft>
              <a:buClrTx/>
              <a:buSzTx/>
              <a:buFontTx/>
              <a:buNone/>
              <a:tabLst/>
              <a:defRPr sz="1400" b="0" i="0">
                <a:latin typeface="Nunito" pitchFamily="2" charset="77"/>
              </a:defRPr>
            </a:lvl1pPr>
          </a:lstStyle>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Name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ea typeface="Calibri" panose="020F0502020204030204" pitchFamily="34" charset="0"/>
                <a:cs typeface="Arial" panose="020B0604020202020204" pitchFamily="34" charset="0"/>
              </a:rPr>
              <a:t>Title</a:t>
            </a:r>
          </a:p>
          <a:p>
            <a:pPr marL="0" marR="0" lvl="0" indent="0" algn="l" defTabSz="914400" rtl="0" eaLnBrk="1" fontAlgn="auto" latinLnBrk="0" hangingPunct="1">
              <a:lnSpc>
                <a:spcPct val="100000"/>
              </a:lnSpc>
              <a:spcBef>
                <a:spcPts val="600"/>
              </a:spcBef>
              <a:spcAft>
                <a:spcPts val="0"/>
              </a:spcAft>
              <a:buClrTx/>
              <a:buSzTx/>
              <a:buFontTx/>
              <a:buNone/>
              <a:tabLst/>
              <a:defRPr/>
            </a:pPr>
            <a:r>
              <a:rPr lang="en-US" sz="1400" b="0" i="0" dirty="0">
                <a:solidFill>
                  <a:srgbClr val="4E4E4E"/>
                </a:solidFill>
                <a:effectLst/>
                <a:latin typeface="Nunito ExtraLight" pitchFamily="2" charset="77"/>
                <a:cs typeface="Arial" panose="020B0604020202020204" pitchFamily="34" charset="0"/>
              </a:rPr>
              <a:t>The Associated General Contractors of America</a:t>
            </a:r>
            <a:endParaRPr lang="en-US" sz="1400" b="0" i="0" dirty="0">
              <a:solidFill>
                <a:srgbClr val="4E4E4E"/>
              </a:solidFill>
              <a:latin typeface="Nunito ExtraLight" pitchFamily="2" charset="77"/>
            </a:endParaRPr>
          </a:p>
        </p:txBody>
      </p:sp>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clrChange>
              <a:clrFrom>
                <a:srgbClr val="FFFFFF"/>
              </a:clrFrom>
              <a:clrTo>
                <a:srgbClr val="FFFFFF">
                  <a:alpha val="0"/>
                </a:srgbClr>
              </a:clrTo>
            </a:clrChange>
          </a:blip>
          <a:stretch>
            <a:fillRect/>
          </a:stretch>
        </p:blipFill>
        <p:spPr>
          <a:xfrm>
            <a:off x="476471" y="548152"/>
            <a:ext cx="2537555" cy="100584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476471" y="2004769"/>
            <a:ext cx="2361979" cy="299646"/>
          </a:xfrm>
          <a:prstGeom prst="rect">
            <a:avLst/>
          </a:prstGeom>
        </p:spPr>
        <p:txBody>
          <a:bodyPr>
            <a:normAutofit/>
          </a:bodyPr>
          <a:lstStyle>
            <a:lvl1pPr marL="0" indent="0">
              <a:buFontTx/>
              <a:buNone/>
              <a:defRPr sz="1800" b="1" i="0">
                <a:solidFill>
                  <a:srgbClr val="EA0029"/>
                </a:solidFill>
                <a:latin typeface="Poppins" pitchFamily="2" charset="77"/>
                <a:cs typeface="Poppins" pitchFamily="2" charset="77"/>
              </a:defRPr>
            </a:lvl1pPr>
          </a:lstStyle>
          <a:p>
            <a:pPr lvl="0"/>
            <a:r>
              <a:rPr lang="en-US" dirty="0"/>
              <a:t>Place Date Here</a:t>
            </a:r>
          </a:p>
        </p:txBody>
      </p:sp>
      <p:sp>
        <p:nvSpPr>
          <p:cNvPr id="21" name="Text Placeholder 19">
            <a:extLst>
              <a:ext uri="{FF2B5EF4-FFF2-40B4-BE49-F238E27FC236}">
                <a16:creationId xmlns:a16="http://schemas.microsoft.com/office/drawing/2014/main" id="{5B94F17A-C46E-D64D-9E67-CBA51BCA8BC1}"/>
              </a:ext>
            </a:extLst>
          </p:cNvPr>
          <p:cNvSpPr>
            <a:spLocks noGrp="1"/>
          </p:cNvSpPr>
          <p:nvPr>
            <p:ph type="body" sz="quarter" idx="11" hasCustomPrompt="1"/>
          </p:nvPr>
        </p:nvSpPr>
        <p:spPr>
          <a:xfrm>
            <a:off x="476471" y="2576268"/>
            <a:ext cx="10686829" cy="2028117"/>
          </a:xfrm>
          <a:prstGeom prst="rect">
            <a:avLst/>
          </a:prstGeom>
        </p:spPr>
        <p:txBody>
          <a:bodyPr>
            <a:normAutofit/>
          </a:bodyPr>
          <a:lstStyle>
            <a:lvl1pPr marL="0" indent="0">
              <a:buFontTx/>
              <a:buNone/>
              <a:defRPr sz="8000" b="1" i="0">
                <a:solidFill>
                  <a:srgbClr val="221F1F"/>
                </a:solidFill>
                <a:latin typeface="Poppins" pitchFamily="2" charset="77"/>
                <a:cs typeface="Poppins" pitchFamily="2" charset="77"/>
              </a:defRPr>
            </a:lvl1pPr>
          </a:lstStyle>
          <a:p>
            <a:pPr lvl="0"/>
            <a:r>
              <a:rPr lang="en-US" dirty="0"/>
              <a:t>Place Presentation Title Here</a:t>
            </a:r>
          </a:p>
        </p:txBody>
      </p:sp>
      <p:sp>
        <p:nvSpPr>
          <p:cNvPr id="23" name="Text Placeholder 19">
            <a:extLst>
              <a:ext uri="{FF2B5EF4-FFF2-40B4-BE49-F238E27FC236}">
                <a16:creationId xmlns:a16="http://schemas.microsoft.com/office/drawing/2014/main" id="{7681E22C-DC4C-674E-8F7D-9DB61A30A915}"/>
              </a:ext>
            </a:extLst>
          </p:cNvPr>
          <p:cNvSpPr>
            <a:spLocks noGrp="1"/>
          </p:cNvSpPr>
          <p:nvPr>
            <p:ph type="body" sz="quarter" idx="12" hasCustomPrompt="1"/>
          </p:nvPr>
        </p:nvSpPr>
        <p:spPr>
          <a:xfrm>
            <a:off x="4981575" y="712934"/>
            <a:ext cx="6733954" cy="676275"/>
          </a:xfrm>
          <a:prstGeom prst="rect">
            <a:avLst/>
          </a:prstGeom>
        </p:spPr>
        <p:txBody>
          <a:bodyPr anchor="ctr">
            <a:normAutofit/>
          </a:bodyPr>
          <a:lstStyle>
            <a:lvl1pPr marL="0" indent="0" algn="r">
              <a:lnSpc>
                <a:spcPts val="1860"/>
              </a:lnSpc>
              <a:buFontTx/>
              <a:buNone/>
              <a:defRPr sz="1800" b="1" i="0">
                <a:solidFill>
                  <a:srgbClr val="929497"/>
                </a:solidFill>
                <a:latin typeface="Poppins" pitchFamily="2" charset="77"/>
                <a:cs typeface="Poppins" pitchFamily="2" charset="77"/>
              </a:defRPr>
            </a:lvl1pPr>
          </a:lstStyle>
          <a:p>
            <a:pPr lvl="0"/>
            <a:r>
              <a:rPr lang="en-US" dirty="0"/>
              <a:t>Event Name</a:t>
            </a:r>
          </a:p>
        </p:txBody>
      </p:sp>
      <p:sp>
        <p:nvSpPr>
          <p:cNvPr id="24" name="Rectangle 23">
            <a:extLst>
              <a:ext uri="{FF2B5EF4-FFF2-40B4-BE49-F238E27FC236}">
                <a16:creationId xmlns:a16="http://schemas.microsoft.com/office/drawing/2014/main" id="{47CA5187-4A9A-4541-9A36-E87DBF5AFD56}"/>
              </a:ext>
            </a:extLst>
          </p:cNvPr>
          <p:cNvSpPr/>
          <p:nvPr userDrawn="1"/>
        </p:nvSpPr>
        <p:spPr>
          <a:xfrm>
            <a:off x="0" y="6181725"/>
            <a:ext cx="12192000" cy="676275"/>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a:extLst>
              <a:ext uri="{FF2B5EF4-FFF2-40B4-BE49-F238E27FC236}">
                <a16:creationId xmlns:a16="http://schemas.microsoft.com/office/drawing/2014/main" id="{D2CDC78A-1DA5-7D4C-8E95-048DA73365E1}"/>
              </a:ext>
            </a:extLst>
          </p:cNvPr>
          <p:cNvSpPr txBox="1"/>
          <p:nvPr userDrawn="1"/>
        </p:nvSpPr>
        <p:spPr>
          <a:xfrm>
            <a:off x="8138160" y="6404446"/>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chemeClr val="bg1"/>
                </a:solidFill>
                <a:latin typeface="Nunito" pitchFamily="2" charset="77"/>
                <a:ea typeface="Cambria" panose="02040503050406030204" pitchFamily="18" charset="0"/>
              </a:rPr>
              <a:t>©</a:t>
            </a:r>
            <a:r>
              <a:rPr lang="en-US" sz="1000" dirty="0">
                <a:solidFill>
                  <a:schemeClr val="bg1"/>
                </a:solidFill>
                <a:latin typeface="Nunito" pitchFamily="2" charset="77"/>
              </a:rPr>
              <a:t>2019  The Associated General Contractors of America, Inc.</a:t>
            </a:r>
          </a:p>
        </p:txBody>
      </p:sp>
    </p:spTree>
    <p:extLst>
      <p:ext uri="{BB962C8B-B14F-4D97-AF65-F5344CB8AC3E}">
        <p14:creationId xmlns:p14="http://schemas.microsoft.com/office/powerpoint/2010/main" val="26915867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with points">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381AE997-1FAA-5E45-AE1A-EB87337B1FC5}"/>
              </a:ext>
            </a:extLst>
          </p:cNvPr>
          <p:cNvPicPr>
            <a:picLocks noChangeAspect="1"/>
          </p:cNvPicPr>
          <p:nvPr userDrawn="1"/>
        </p:nvPicPr>
        <p:blipFill>
          <a:blip r:embed="rId2"/>
          <a:stretch>
            <a:fillRect/>
          </a:stretch>
        </p:blipFill>
        <p:spPr>
          <a:xfrm>
            <a:off x="9378717" y="296944"/>
            <a:ext cx="2306868" cy="914400"/>
          </a:xfrm>
          <a:prstGeom prst="rect">
            <a:avLst/>
          </a:prstGeom>
        </p:spPr>
      </p:pic>
      <p:sp>
        <p:nvSpPr>
          <p:cNvPr id="20" name="Text Placeholder 19">
            <a:extLst>
              <a:ext uri="{FF2B5EF4-FFF2-40B4-BE49-F238E27FC236}">
                <a16:creationId xmlns:a16="http://schemas.microsoft.com/office/drawing/2014/main" id="{CA94E383-665F-DE4D-9DA1-7E0530F9EEE4}"/>
              </a:ext>
            </a:extLst>
          </p:cNvPr>
          <p:cNvSpPr>
            <a:spLocks noGrp="1"/>
          </p:cNvSpPr>
          <p:nvPr>
            <p:ph type="body" sz="quarter" idx="10" hasCustomPrompt="1"/>
          </p:nvPr>
        </p:nvSpPr>
        <p:spPr>
          <a:xfrm>
            <a:off x="1024320" y="1871831"/>
            <a:ext cx="9660804" cy="3310665"/>
          </a:xfrm>
          <a:prstGeom prst="rect">
            <a:avLst/>
          </a:prstGeom>
        </p:spPr>
        <p:txBody>
          <a:bodyPr>
            <a:normAutofit/>
          </a:bodyPr>
          <a:lstStyle>
            <a:lvl1pPr marL="285750" indent="-285750">
              <a:buClr>
                <a:srgbClr val="FF0000"/>
              </a:buClr>
              <a:buSzPct val="150000"/>
              <a:buFont typeface="Arial" panose="020B0604020202020204" pitchFamily="34" charset="0"/>
              <a:buChar char="•"/>
              <a:defRPr sz="1800" b="0" i="0">
                <a:solidFill>
                  <a:schemeClr val="tx1"/>
                </a:solidFill>
                <a:latin typeface="Nunito" pitchFamily="2" charset="77"/>
                <a:cs typeface="Poppins" pitchFamily="2" charset="77"/>
              </a:defRPr>
            </a:lvl1pPr>
            <a:lvl2pPr marL="0" marR="0" indent="0" algn="l" defTabSz="914400" rtl="0" eaLnBrk="1" fontAlgn="auto" latinLnBrk="0" hangingPunct="1">
              <a:lnSpc>
                <a:spcPct val="90000"/>
              </a:lnSpc>
              <a:spcBef>
                <a:spcPts val="1000"/>
              </a:spcBef>
              <a:spcAft>
                <a:spcPts val="0"/>
              </a:spcAft>
              <a:buClrTx/>
              <a:buSzTx/>
              <a:buFontTx/>
              <a:buNone/>
              <a:tabLst/>
              <a:defRPr/>
            </a:lvl2pPr>
          </a:lstStyle>
          <a:p>
            <a:r>
              <a:rPr lang="en-US" dirty="0"/>
              <a:t>Point One</a:t>
            </a:r>
          </a:p>
          <a:p>
            <a:r>
              <a:rPr lang="en-US" dirty="0"/>
              <a:t>Point Two</a:t>
            </a:r>
          </a:p>
          <a:p>
            <a:r>
              <a:rPr lang="en-US" dirty="0"/>
              <a:t>Point Three</a:t>
            </a:r>
          </a:p>
          <a:p>
            <a:endParaRPr lang="en-US" dirty="0"/>
          </a:p>
        </p:txBody>
      </p:sp>
      <p:sp>
        <p:nvSpPr>
          <p:cNvPr id="5" name="Text Placeholder 4">
            <a:extLst>
              <a:ext uri="{FF2B5EF4-FFF2-40B4-BE49-F238E27FC236}">
                <a16:creationId xmlns:a16="http://schemas.microsoft.com/office/drawing/2014/main" id="{3B70A239-A0B2-D048-AB37-01552CED27C4}"/>
              </a:ext>
            </a:extLst>
          </p:cNvPr>
          <p:cNvSpPr>
            <a:spLocks noGrp="1"/>
          </p:cNvSpPr>
          <p:nvPr>
            <p:ph type="body" sz="quarter" idx="13" hasCustomPrompt="1"/>
          </p:nvPr>
        </p:nvSpPr>
        <p:spPr>
          <a:xfrm>
            <a:off x="1024320" y="461115"/>
            <a:ext cx="8354397" cy="914400"/>
          </a:xfrm>
          <a:prstGeom prst="rect">
            <a:avLst/>
          </a:prstGeom>
        </p:spPr>
        <p:txBody>
          <a:bodyPr>
            <a:normAutofit/>
          </a:bodyPr>
          <a:lstStyle>
            <a:lvl1pPr marL="0" indent="0" algn="l">
              <a:buFontTx/>
              <a:buNone/>
              <a:defRPr sz="4400" b="1" i="0">
                <a:latin typeface="Poppins" pitchFamily="2" charset="77"/>
                <a:cs typeface="Poppins" pitchFamily="2" charset="77"/>
              </a:defRPr>
            </a:lvl1pPr>
          </a:lstStyle>
          <a:p>
            <a:r>
              <a:rPr lang="en-US" dirty="0"/>
              <a:t>Sample Title</a:t>
            </a:r>
          </a:p>
        </p:txBody>
      </p:sp>
      <p:sp>
        <p:nvSpPr>
          <p:cNvPr id="36" name="Rectangle 35">
            <a:extLst>
              <a:ext uri="{FF2B5EF4-FFF2-40B4-BE49-F238E27FC236}">
                <a16:creationId xmlns:a16="http://schemas.microsoft.com/office/drawing/2014/main" id="{F64974F6-3D7D-A949-A938-9BFAD919E764}"/>
              </a:ext>
            </a:extLst>
          </p:cNvPr>
          <p:cNvSpPr/>
          <p:nvPr userDrawn="1"/>
        </p:nvSpPr>
        <p:spPr>
          <a:xfrm flipV="1">
            <a:off x="0" y="6264129"/>
            <a:ext cx="12192000" cy="45719"/>
          </a:xfrm>
          <a:prstGeom prst="rect">
            <a:avLst/>
          </a:prstGeom>
          <a:solidFill>
            <a:srgbClr val="EA00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a:extLst>
              <a:ext uri="{FF2B5EF4-FFF2-40B4-BE49-F238E27FC236}">
                <a16:creationId xmlns:a16="http://schemas.microsoft.com/office/drawing/2014/main" id="{5DCA65DE-0F0F-1444-95AB-4B826B2B1C63}"/>
              </a:ext>
            </a:extLst>
          </p:cNvPr>
          <p:cNvSpPr txBox="1"/>
          <p:nvPr userDrawn="1"/>
        </p:nvSpPr>
        <p:spPr>
          <a:xfrm>
            <a:off x="8138160" y="6474019"/>
            <a:ext cx="3629025" cy="246221"/>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solidFill>
                  <a:srgbClr val="4E4E4E"/>
                </a:solidFill>
                <a:latin typeface="Nunito" pitchFamily="2" charset="77"/>
                <a:ea typeface="Cambria" panose="02040503050406030204" pitchFamily="18" charset="0"/>
              </a:rPr>
              <a:t>©</a:t>
            </a:r>
            <a:r>
              <a:rPr lang="en-US" sz="1000" dirty="0">
                <a:solidFill>
                  <a:srgbClr val="4E4E4E"/>
                </a:solidFill>
                <a:latin typeface="Nunito" pitchFamily="2" charset="77"/>
              </a:rPr>
              <a:t>2019  The Associated General Contractors of America, Inc.</a:t>
            </a:r>
          </a:p>
        </p:txBody>
      </p:sp>
      <p:sp>
        <p:nvSpPr>
          <p:cNvPr id="38" name="TextBox 37">
            <a:extLst>
              <a:ext uri="{FF2B5EF4-FFF2-40B4-BE49-F238E27FC236}">
                <a16:creationId xmlns:a16="http://schemas.microsoft.com/office/drawing/2014/main" id="{820A7CEA-8ECB-1042-ABB0-F430B0033B5B}"/>
              </a:ext>
            </a:extLst>
          </p:cNvPr>
          <p:cNvSpPr txBox="1"/>
          <p:nvPr userDrawn="1"/>
        </p:nvSpPr>
        <p:spPr>
          <a:xfrm>
            <a:off x="474096" y="6487603"/>
            <a:ext cx="430877" cy="24622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fld id="{D4529100-33B3-A14D-8534-25BD471357C9}" type="slidenum">
              <a:rPr lang="en-US" sz="1000" b="0" i="0" smtClean="0">
                <a:solidFill>
                  <a:srgbClr val="221F1F"/>
                </a:solidFill>
                <a:latin typeface="Nunito" pitchFamily="2" charset="77"/>
              </a:rPr>
              <a:t>‹#›</a:t>
            </a:fld>
            <a:r>
              <a:rPr lang="en-US" sz="1000" b="0" i="0" dirty="0">
                <a:solidFill>
                  <a:srgbClr val="221F1F"/>
                </a:solidFill>
                <a:latin typeface="Nunito" pitchFamily="2" charset="77"/>
              </a:rPr>
              <a:t> |</a:t>
            </a:r>
          </a:p>
        </p:txBody>
      </p:sp>
      <p:sp>
        <p:nvSpPr>
          <p:cNvPr id="7" name="Content Placeholder 6">
            <a:extLst>
              <a:ext uri="{FF2B5EF4-FFF2-40B4-BE49-F238E27FC236}">
                <a16:creationId xmlns:a16="http://schemas.microsoft.com/office/drawing/2014/main" id="{163B2AFF-F4C8-F64E-84A7-7D7AD34A8729}"/>
              </a:ext>
            </a:extLst>
          </p:cNvPr>
          <p:cNvSpPr>
            <a:spLocks noGrp="1"/>
          </p:cNvSpPr>
          <p:nvPr>
            <p:ph sz="quarter" idx="14"/>
          </p:nvPr>
        </p:nvSpPr>
        <p:spPr>
          <a:xfrm>
            <a:off x="954088" y="6473825"/>
            <a:ext cx="4333875" cy="246063"/>
          </a:xfrm>
          <a:prstGeom prst="rect">
            <a:avLst/>
          </a:prstGeom>
        </p:spPr>
        <p:txBody>
          <a:bodyPr>
            <a:noAutofit/>
          </a:bodyPr>
          <a:lstStyle>
            <a:lvl1pPr marL="0" indent="0">
              <a:buFontTx/>
              <a:buNone/>
              <a:defRPr sz="1000" b="0" i="0">
                <a:latin typeface="Nunito Light" pitchFamily="2" charset="77"/>
              </a:defRPr>
            </a:lvl1pPr>
          </a:lstStyle>
          <a:p>
            <a:pPr lvl="0"/>
            <a:endParaRPr lang="en-US" dirty="0"/>
          </a:p>
        </p:txBody>
      </p:sp>
    </p:spTree>
    <p:extLst>
      <p:ext uri="{BB962C8B-B14F-4D97-AF65-F5344CB8AC3E}">
        <p14:creationId xmlns:p14="http://schemas.microsoft.com/office/powerpoint/2010/main" val="1215049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7159253"/>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7024080"/>
      </p:ext>
    </p:extLst>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Lst>
  <p:txStyles>
    <p:titleStyle>
      <a:lvl1pPr algn="l" defTabSz="914400" rtl="0" eaLnBrk="1" latinLnBrk="0" hangingPunct="1">
        <a:lnSpc>
          <a:spcPct val="90000"/>
        </a:lnSpc>
        <a:spcBef>
          <a:spcPct val="0"/>
        </a:spcBef>
        <a:buNone/>
        <a:defRPr sz="4400" b="1" kern="1200">
          <a:solidFill>
            <a:schemeClr val="tx1"/>
          </a:solidFill>
          <a:latin typeface="Poppins" pitchFamily="2" charset="77"/>
          <a:ea typeface="+mj-ea"/>
          <a:cs typeface="Poppins" pitchFamily="2" charset="77"/>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gif"/></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emf"/></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25000"/>
            <a:lum/>
          </a:blip>
          <a:srcRect/>
          <a:stretch>
            <a:fillRect t="-10000" b="-10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7D08FC9-76A8-D54F-BCF8-2C9F6BA10451}"/>
              </a:ext>
            </a:extLst>
          </p:cNvPr>
          <p:cNvSpPr>
            <a:spLocks noGrp="1"/>
          </p:cNvSpPr>
          <p:nvPr>
            <p:ph type="body" sz="quarter" idx="13"/>
          </p:nvPr>
        </p:nvSpPr>
        <p:spPr>
          <a:xfrm>
            <a:off x="476471" y="4875295"/>
            <a:ext cx="11239058" cy="914400"/>
          </a:xfrm>
        </p:spPr>
        <p:txBody>
          <a:bodyPr>
            <a:normAutofit fontScale="92500" lnSpcReduction="10000"/>
          </a:bodyPr>
          <a:lstStyle/>
          <a:p>
            <a:r>
              <a:rPr lang="en-US" sz="6000" dirty="0">
                <a:latin typeface="Nunito Light" pitchFamily="2" charset="77"/>
              </a:rPr>
              <a:t>Crane Inspections</a:t>
            </a:r>
          </a:p>
        </p:txBody>
      </p:sp>
      <p:sp>
        <p:nvSpPr>
          <p:cNvPr id="3" name="Text Placeholder 2">
            <a:extLst>
              <a:ext uri="{FF2B5EF4-FFF2-40B4-BE49-F238E27FC236}">
                <a16:creationId xmlns:a16="http://schemas.microsoft.com/office/drawing/2014/main" id="{01700092-37DC-0D44-AD62-E34A154E92D6}"/>
              </a:ext>
            </a:extLst>
          </p:cNvPr>
          <p:cNvSpPr>
            <a:spLocks noGrp="1"/>
          </p:cNvSpPr>
          <p:nvPr>
            <p:ph type="body" sz="quarter" idx="10"/>
          </p:nvPr>
        </p:nvSpPr>
        <p:spPr/>
        <p:txBody>
          <a:bodyPr>
            <a:normAutofit fontScale="85000" lnSpcReduction="10000"/>
          </a:bodyPr>
          <a:lstStyle/>
          <a:p>
            <a:r>
              <a:rPr lang="en-US" dirty="0"/>
              <a:t>Oct. 2019 – Sep. 2020</a:t>
            </a:r>
          </a:p>
        </p:txBody>
      </p:sp>
      <p:sp>
        <p:nvSpPr>
          <p:cNvPr id="4" name="Text Placeholder 3">
            <a:extLst>
              <a:ext uri="{FF2B5EF4-FFF2-40B4-BE49-F238E27FC236}">
                <a16:creationId xmlns:a16="http://schemas.microsoft.com/office/drawing/2014/main" id="{25464C09-28DB-654A-9CBE-A18E47989EE6}"/>
              </a:ext>
            </a:extLst>
          </p:cNvPr>
          <p:cNvSpPr>
            <a:spLocks noGrp="1"/>
          </p:cNvSpPr>
          <p:nvPr>
            <p:ph type="body" sz="quarter" idx="11"/>
          </p:nvPr>
        </p:nvSpPr>
        <p:spPr>
          <a:xfrm>
            <a:off x="476471" y="2474843"/>
            <a:ext cx="10686829" cy="2400451"/>
          </a:xfrm>
        </p:spPr>
        <p:txBody>
          <a:bodyPr>
            <a:normAutofit fontScale="92500"/>
          </a:bodyPr>
          <a:lstStyle/>
          <a:p>
            <a:r>
              <a:rPr lang="en-US" dirty="0"/>
              <a:t>Crane Management in Construction</a:t>
            </a:r>
          </a:p>
        </p:txBody>
      </p:sp>
      <p:sp>
        <p:nvSpPr>
          <p:cNvPr id="5" name="Text Placeholder 4">
            <a:extLst>
              <a:ext uri="{FF2B5EF4-FFF2-40B4-BE49-F238E27FC236}">
                <a16:creationId xmlns:a16="http://schemas.microsoft.com/office/drawing/2014/main" id="{BD2F0370-A462-EA47-A926-2777BBA4F2A5}"/>
              </a:ext>
            </a:extLst>
          </p:cNvPr>
          <p:cNvSpPr>
            <a:spLocks noGrp="1"/>
          </p:cNvSpPr>
          <p:nvPr>
            <p:ph type="body" sz="quarter" idx="12"/>
          </p:nvPr>
        </p:nvSpPr>
        <p:spPr/>
        <p:txBody>
          <a:bodyPr/>
          <a:lstStyle/>
          <a:p>
            <a:r>
              <a:rPr lang="en-US" dirty="0">
                <a:solidFill>
                  <a:schemeClr val="tx1"/>
                </a:solidFill>
              </a:rPr>
              <a:t>AGC-OSHA Susan Harwood Training Grant</a:t>
            </a:r>
          </a:p>
        </p:txBody>
      </p:sp>
    </p:spTree>
    <p:extLst>
      <p:ext uri="{BB962C8B-B14F-4D97-AF65-F5344CB8AC3E}">
        <p14:creationId xmlns:p14="http://schemas.microsoft.com/office/powerpoint/2010/main" val="294931240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The operator must be able to perform a visual inspection looking for deficiencies including:</a:t>
            </a:r>
          </a:p>
          <a:p>
            <a:pPr marL="365125" indent="-255588">
              <a:lnSpc>
                <a:spcPct val="100000"/>
              </a:lnSpc>
              <a:spcBef>
                <a:spcPts val="600"/>
              </a:spcBef>
            </a:pPr>
            <a:endParaRPr lang="en-US" altLang="en-US" sz="2400" dirty="0"/>
          </a:p>
          <a:p>
            <a:pPr marL="365125" indent="-255588">
              <a:lnSpc>
                <a:spcPct val="100000"/>
              </a:lnSpc>
              <a:spcBef>
                <a:spcPts val="600"/>
              </a:spcBef>
            </a:pPr>
            <a:endParaRPr lang="en-US" altLang="en-US" sz="2400" dirty="0"/>
          </a:p>
          <a:p>
            <a:pPr marL="365125" indent="-255588">
              <a:lnSpc>
                <a:spcPct val="100000"/>
              </a:lnSpc>
              <a:spcBef>
                <a:spcPts val="600"/>
              </a:spcBef>
            </a:pPr>
            <a:endParaRPr lang="en-US" altLang="en-US" sz="2400" dirty="0"/>
          </a:p>
          <a:p>
            <a:pPr marL="365125" indent="-255588">
              <a:lnSpc>
                <a:spcPct val="100000"/>
              </a:lnSpc>
              <a:spcBef>
                <a:spcPts val="600"/>
              </a:spcBef>
            </a:pPr>
            <a:endParaRPr lang="en-US" altLang="en-US" sz="2400" dirty="0"/>
          </a:p>
          <a:p>
            <a:pPr marL="365125" indent="-255588">
              <a:lnSpc>
                <a:spcPct val="100000"/>
              </a:lnSpc>
              <a:spcBef>
                <a:spcPts val="600"/>
              </a:spcBef>
            </a:pPr>
            <a:endParaRPr lang="en-US" altLang="en-US" sz="2400" dirty="0"/>
          </a:p>
          <a:p>
            <a:pPr marL="109537" indent="0">
              <a:lnSpc>
                <a:spcPct val="100000"/>
              </a:lnSpc>
              <a:spcBef>
                <a:spcPts val="600"/>
              </a:spcBef>
              <a:buNone/>
            </a:pPr>
            <a:endParaRPr lang="en-US" altLang="en-US" sz="2400" dirty="0"/>
          </a:p>
          <a:p>
            <a:pPr marL="365125" indent="-255588">
              <a:lnSpc>
                <a:spcPct val="100000"/>
              </a:lnSpc>
              <a:spcBef>
                <a:spcPts val="600"/>
              </a:spcBef>
            </a:pPr>
            <a:r>
              <a:rPr lang="en-US" altLang="en-US" sz="2400" dirty="0"/>
              <a:t>If any deficiency is identified, that constitutes a safety hazard, the equipment must be taken out of service until it has been corrected.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1926.1402(d) Shift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
        <p:nvSpPr>
          <p:cNvPr id="5" name="Rectangle 3">
            <a:extLst>
              <a:ext uri="{FF2B5EF4-FFF2-40B4-BE49-F238E27FC236}">
                <a16:creationId xmlns:a16="http://schemas.microsoft.com/office/drawing/2014/main" id="{7BCCD66B-7369-450B-AB31-06CA3CC39AA3}"/>
              </a:ext>
            </a:extLst>
          </p:cNvPr>
          <p:cNvSpPr txBox="1">
            <a:spLocks noChangeArrowheads="1"/>
          </p:cNvSpPr>
          <p:nvPr/>
        </p:nvSpPr>
        <p:spPr>
          <a:xfrm>
            <a:off x="954088" y="2614863"/>
            <a:ext cx="9731036" cy="2630905"/>
          </a:xfrm>
          <a:prstGeom prst="rect">
            <a:avLst/>
          </a:prstGeom>
        </p:spPr>
        <p:txBody>
          <a:bodyPr numCol="2">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20000"/>
              </a:lnSpc>
            </a:pPr>
            <a:r>
              <a:rPr lang="en-US" altLang="en-US" sz="2000" dirty="0"/>
              <a:t>Control mechanisms.</a:t>
            </a:r>
          </a:p>
          <a:p>
            <a:pPr lvl="1">
              <a:lnSpc>
                <a:spcPct val="120000"/>
              </a:lnSpc>
            </a:pPr>
            <a:r>
              <a:rPr lang="en-US" altLang="en-US" sz="2000" dirty="0"/>
              <a:t>Control and drive.</a:t>
            </a:r>
          </a:p>
          <a:p>
            <a:pPr lvl="1">
              <a:lnSpc>
                <a:spcPct val="120000"/>
              </a:lnSpc>
            </a:pPr>
            <a:r>
              <a:rPr lang="en-US" altLang="en-US" sz="2000" dirty="0"/>
              <a:t>Air, hydraulic, and other pressurized lines.</a:t>
            </a:r>
          </a:p>
          <a:p>
            <a:pPr lvl="1">
              <a:lnSpc>
                <a:spcPct val="120000"/>
              </a:lnSpc>
            </a:pPr>
            <a:r>
              <a:rPr lang="en-US" altLang="en-US" sz="2000" dirty="0"/>
              <a:t>Hydraulic system for proper fluid level.</a:t>
            </a:r>
          </a:p>
          <a:p>
            <a:pPr lvl="1">
              <a:lnSpc>
                <a:spcPct val="120000"/>
              </a:lnSpc>
            </a:pPr>
            <a:r>
              <a:rPr lang="en-US" altLang="en-US" sz="2000" dirty="0"/>
              <a:t>Hooks and latches.</a:t>
            </a:r>
          </a:p>
          <a:p>
            <a:pPr lvl="1">
              <a:lnSpc>
                <a:spcPct val="120000"/>
              </a:lnSpc>
            </a:pPr>
            <a:r>
              <a:rPr lang="en-US" altLang="en-US" sz="2000" dirty="0"/>
              <a:t>Wire rope reeving.</a:t>
            </a:r>
          </a:p>
          <a:p>
            <a:pPr lvl="1">
              <a:lnSpc>
                <a:spcPct val="120000"/>
              </a:lnSpc>
            </a:pPr>
            <a:r>
              <a:rPr lang="en-US" altLang="en-US" sz="2000" dirty="0"/>
              <a:t>Wire rope.</a:t>
            </a:r>
          </a:p>
          <a:p>
            <a:pPr lvl="1">
              <a:lnSpc>
                <a:spcPct val="120000"/>
              </a:lnSpc>
            </a:pPr>
            <a:r>
              <a:rPr lang="en-US" altLang="en-US" sz="2000" dirty="0"/>
              <a:t>Electrical apparatus.</a:t>
            </a:r>
          </a:p>
          <a:p>
            <a:pPr lvl="1">
              <a:lnSpc>
                <a:spcPct val="120000"/>
              </a:lnSpc>
            </a:pPr>
            <a:r>
              <a:rPr lang="en-US" altLang="en-US" sz="2000" dirty="0"/>
              <a:t>Tires for proper inflation and condition.</a:t>
            </a:r>
          </a:p>
          <a:p>
            <a:pPr lvl="1">
              <a:lnSpc>
                <a:spcPct val="120000"/>
              </a:lnSpc>
            </a:pPr>
            <a:r>
              <a:rPr lang="en-US" altLang="en-US" sz="2000" dirty="0"/>
              <a:t>Ground conditions.</a:t>
            </a:r>
          </a:p>
          <a:p>
            <a:pPr lvl="1">
              <a:lnSpc>
                <a:spcPct val="120000"/>
              </a:lnSpc>
            </a:pPr>
            <a:r>
              <a:rPr lang="en-US" altLang="en-US" sz="2000" dirty="0"/>
              <a:t>The equipment for level position.</a:t>
            </a:r>
          </a:p>
          <a:p>
            <a:pPr lvl="1">
              <a:lnSpc>
                <a:spcPct val="120000"/>
              </a:lnSpc>
            </a:pPr>
            <a:r>
              <a:rPr lang="en-US" altLang="en-US" sz="2000" dirty="0"/>
              <a:t>Operator cab glass</a:t>
            </a:r>
          </a:p>
          <a:p>
            <a:pPr lvl="1">
              <a:lnSpc>
                <a:spcPct val="120000"/>
              </a:lnSpc>
            </a:pPr>
            <a:r>
              <a:rPr lang="en-US" altLang="en-US" sz="2000" dirty="0"/>
              <a:t>Safety devices</a:t>
            </a:r>
          </a:p>
          <a:p>
            <a:pPr lvl="1">
              <a:lnSpc>
                <a:spcPct val="120000"/>
              </a:lnSpc>
            </a:pPr>
            <a:r>
              <a:rPr lang="en-US" altLang="en-US" sz="2000" dirty="0"/>
              <a:t>Operational aids for proper operation.</a:t>
            </a:r>
          </a:p>
        </p:txBody>
      </p:sp>
    </p:spTree>
    <p:extLst>
      <p:ext uri="{BB962C8B-B14F-4D97-AF65-F5344CB8AC3E}">
        <p14:creationId xmlns:p14="http://schemas.microsoft.com/office/powerpoint/2010/main" val="41151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Each month the equipment is in service it shall be inspected by a competent person. </a:t>
            </a:r>
          </a:p>
          <a:p>
            <a:pPr marL="365125" indent="-255588">
              <a:lnSpc>
                <a:spcPct val="100000"/>
              </a:lnSpc>
              <a:spcBef>
                <a:spcPts val="600"/>
              </a:spcBef>
            </a:pPr>
            <a:r>
              <a:rPr lang="en-US" altLang="en-US" sz="2400" dirty="0"/>
              <a:t>The inspection must be documented and maintained by the employer for a minimum of three months.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1926.1412(e) Monthly Inspections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9426455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4873835" cy="4161634"/>
          </a:xfrm>
        </p:spPr>
        <p:txBody>
          <a:bodyPr>
            <a:normAutofit/>
          </a:bodyPr>
          <a:lstStyle/>
          <a:p>
            <a:r>
              <a:rPr lang="en-US" altLang="en-US" sz="2400" dirty="0"/>
              <a:t>At least every 12 months the equipment shall be inspected by a qualified person </a:t>
            </a:r>
          </a:p>
          <a:p>
            <a:r>
              <a:rPr lang="en-US" altLang="en-US" sz="2400" dirty="0"/>
              <a:t>The following must be documented and retained for a minimum of 12 months.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dirty="0"/>
              <a:t>1926.1412(f) Annual/Comprehensive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4" descr="100_0831">
            <a:extLst>
              <a:ext uri="{FF2B5EF4-FFF2-40B4-BE49-F238E27FC236}">
                <a16:creationId xmlns:a16="http://schemas.microsoft.com/office/drawing/2014/main" id="{E241C325-EAF3-49F7-AAF8-A52A627509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4445" t="32222" r="37778" b="39169"/>
          <a:stretch>
            <a:fillRect/>
          </a:stretch>
        </p:blipFill>
        <p:spPr>
          <a:xfrm>
            <a:off x="6152148" y="1864697"/>
            <a:ext cx="5203436" cy="3186730"/>
          </a:xfrm>
          <a:prstGeom prst="rect">
            <a:avLst/>
          </a:prstGeom>
          <a:noFill/>
        </p:spPr>
      </p:pic>
    </p:spTree>
    <p:extLst>
      <p:ext uri="{BB962C8B-B14F-4D97-AF65-F5344CB8AC3E}">
        <p14:creationId xmlns:p14="http://schemas.microsoft.com/office/powerpoint/2010/main" val="3171499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All inspection documentation required by this standard must be available to all inspectors performing required inspections (including wire rope inspections).</a:t>
            </a:r>
          </a:p>
          <a:p>
            <a:pPr marL="365125" indent="-255588">
              <a:lnSpc>
                <a:spcPct val="100000"/>
              </a:lnSpc>
              <a:spcBef>
                <a:spcPts val="600"/>
              </a:spcBef>
            </a:pPr>
            <a:r>
              <a:rPr lang="en-US" altLang="en-US" sz="2400" dirty="0"/>
              <a:t>All inspection documentation should be in cab of crane, available to operator.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Inspection Documentation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13168927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Date of Inspection </a:t>
            </a:r>
          </a:p>
          <a:p>
            <a:pPr marL="365125" indent="-255588">
              <a:lnSpc>
                <a:spcPct val="100000"/>
              </a:lnSpc>
              <a:spcBef>
                <a:spcPts val="600"/>
              </a:spcBef>
            </a:pPr>
            <a:r>
              <a:rPr lang="en-US" altLang="en-US" sz="2400" dirty="0"/>
              <a:t>Signature of Person Conducting Inspection </a:t>
            </a:r>
          </a:p>
          <a:p>
            <a:pPr marL="365125" indent="-255588">
              <a:lnSpc>
                <a:spcPct val="100000"/>
              </a:lnSpc>
              <a:spcBef>
                <a:spcPts val="600"/>
              </a:spcBef>
            </a:pPr>
            <a:r>
              <a:rPr lang="en-US" altLang="en-US" sz="2400" dirty="0"/>
              <a:t>Serial Number or Other Identifier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Crane Inspection Records </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5" name="Picture 2">
            <a:extLst>
              <a:ext uri="{FF2B5EF4-FFF2-40B4-BE49-F238E27FC236}">
                <a16:creationId xmlns:a16="http://schemas.microsoft.com/office/drawing/2014/main" id="{DA213931-135D-4E2B-9AB2-2B3228E1106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8688" y="3431906"/>
            <a:ext cx="3731487" cy="2594424"/>
          </a:xfrm>
          <a:prstGeom prst="rect">
            <a:avLst/>
          </a:prstGeom>
          <a:noFill/>
          <a:ln w="9525">
            <a:solidFill>
              <a:schemeClr val="tx1"/>
            </a:solidFill>
            <a:miter lim="800000"/>
            <a:headEnd/>
            <a:tailEnd/>
          </a:ln>
          <a:effectLst>
            <a:outerShdw blurRad="292100" dist="139700" dir="2700000" algn="ctr" rotWithShape="0">
              <a:srgbClr val="000000">
                <a:alpha val="65000"/>
              </a:srgbClr>
            </a:outerShdw>
          </a:effectLst>
          <a:extLst>
            <a:ext uri="{909E8E84-426E-40DD-AFC4-6F175D3DCCD1}">
              <a14:hiddenFill xmlns:a14="http://schemas.microsoft.com/office/drawing/2010/main">
                <a:solidFill>
                  <a:schemeClr val="accent1"/>
                </a:solidFill>
              </a14:hiddenFill>
            </a:ext>
          </a:extLst>
        </p:spPr>
      </p:pic>
      <p:pic>
        <p:nvPicPr>
          <p:cNvPr id="6" name="Picture 4" descr="C:\Users\Jim Goss\Documents\OTI\inspect-2.gif">
            <a:extLst>
              <a:ext uri="{FF2B5EF4-FFF2-40B4-BE49-F238E27FC236}">
                <a16:creationId xmlns:a16="http://schemas.microsoft.com/office/drawing/2014/main" id="{7AF13E48-5FB1-477A-9F29-1B357E2D52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92" y="1837823"/>
            <a:ext cx="4243138" cy="3182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51224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338722"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Selection of replacement wire rope shall be in accordance with the requirements recommendations of the wire rope manufacturer, the equipment manufacturer, or a qualified person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62500" lnSpcReduction="20000"/>
          </a:bodyPr>
          <a:lstStyle/>
          <a:p>
            <a:pPr>
              <a:lnSpc>
                <a:spcPct val="120000"/>
              </a:lnSpc>
              <a:spcBef>
                <a:spcPts val="600"/>
              </a:spcBef>
            </a:pPr>
            <a:r>
              <a:rPr lang="en-US" dirty="0"/>
              <a:t>1926.1413 Wire Rope – Inspection &amp; Selection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13" descr="DSC03131">
            <a:extLst>
              <a:ext uri="{FF2B5EF4-FFF2-40B4-BE49-F238E27FC236}">
                <a16:creationId xmlns:a16="http://schemas.microsoft.com/office/drawing/2014/main" id="{FE95DF5D-1AEA-48CD-833B-75CDE5B38CA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a:xfrm>
            <a:off x="7010400" y="1787801"/>
            <a:ext cx="4376530" cy="3282398"/>
          </a:xfrm>
          <a:prstGeom prst="rect">
            <a:avLst/>
          </a:prstGeom>
          <a:noFill/>
        </p:spPr>
      </p:pic>
    </p:spTree>
    <p:extLst>
      <p:ext uri="{BB962C8B-B14F-4D97-AF65-F5344CB8AC3E}">
        <p14:creationId xmlns:p14="http://schemas.microsoft.com/office/powerpoint/2010/main" val="7176638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7392446"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Daily (Shift) – No Documentation</a:t>
            </a:r>
          </a:p>
          <a:p>
            <a:pPr marL="1222375" lvl="2" indent="-255588">
              <a:lnSpc>
                <a:spcPct val="100000"/>
              </a:lnSpc>
              <a:spcBef>
                <a:spcPts val="600"/>
              </a:spcBef>
            </a:pPr>
            <a:r>
              <a:rPr lang="en-US" altLang="en-US" sz="2400" dirty="0"/>
              <a:t>Untwisting (opening) of wire rope or booming down is not required as part of this inspection.</a:t>
            </a:r>
          </a:p>
          <a:p>
            <a:pPr marL="365125" indent="-255588">
              <a:lnSpc>
                <a:spcPct val="100000"/>
              </a:lnSpc>
              <a:spcBef>
                <a:spcPts val="600"/>
              </a:spcBef>
            </a:pPr>
            <a:r>
              <a:rPr lang="en-US" altLang="en-US" sz="2400" dirty="0"/>
              <a:t>Monthly – Documented</a:t>
            </a:r>
          </a:p>
          <a:p>
            <a:pPr marL="365125" indent="-255588">
              <a:lnSpc>
                <a:spcPct val="100000"/>
              </a:lnSpc>
              <a:spcBef>
                <a:spcPts val="600"/>
              </a:spcBef>
            </a:pPr>
            <a:r>
              <a:rPr lang="en-US" altLang="en-US" sz="2400" dirty="0"/>
              <a:t>Annual – Documented</a:t>
            </a:r>
          </a:p>
          <a:p>
            <a:pPr marL="365125" indent="-255588">
              <a:lnSpc>
                <a:spcPct val="100000"/>
              </a:lnSpc>
              <a:spcBef>
                <a:spcPts val="600"/>
              </a:spcBef>
            </a:pPr>
            <a:r>
              <a:rPr lang="en-US" altLang="en-US" sz="2400" dirty="0"/>
              <a:t>Category I, II, or III Deficiencies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dirty="0"/>
              <a:t>1926.1414 Wire Rope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6" name="Picture 7">
            <a:extLst>
              <a:ext uri="{FF2B5EF4-FFF2-40B4-BE49-F238E27FC236}">
                <a16:creationId xmlns:a16="http://schemas.microsoft.com/office/drawing/2014/main" id="{4F66E27E-2831-48B8-8203-BC616CBB4E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662738" y="1828800"/>
            <a:ext cx="2487613" cy="4224338"/>
          </a:xfrm>
          <a:prstGeom prst="rect">
            <a:avLst/>
          </a:prstGeom>
          <a:noFill/>
        </p:spPr>
      </p:pic>
    </p:spTree>
    <p:extLst>
      <p:ext uri="{BB962C8B-B14F-4D97-AF65-F5344CB8AC3E}">
        <p14:creationId xmlns:p14="http://schemas.microsoft.com/office/powerpoint/2010/main" val="3893829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558256" cy="4650815"/>
          </a:xfrm>
        </p:spPr>
        <p:txBody>
          <a:bodyPr>
            <a:noAutofit/>
          </a:bodyPr>
          <a:lstStyle/>
          <a:p>
            <a:pPr marL="109537" indent="0">
              <a:lnSpc>
                <a:spcPct val="100000"/>
              </a:lnSpc>
              <a:spcBef>
                <a:spcPts val="600"/>
              </a:spcBef>
              <a:buNone/>
            </a:pPr>
            <a:endParaRPr lang="en-US" altLang="en-US" sz="1200" dirty="0"/>
          </a:p>
          <a:p>
            <a:pPr marL="365125" indent="-255588">
              <a:lnSpc>
                <a:spcPct val="100000"/>
              </a:lnSpc>
              <a:spcBef>
                <a:spcPts val="600"/>
              </a:spcBef>
            </a:pPr>
            <a:r>
              <a:rPr lang="en-US" altLang="en-US" sz="2400" dirty="0"/>
              <a:t>Significant distortion of the wire rope structure such as kinking, crushing, </a:t>
            </a:r>
            <a:r>
              <a:rPr lang="en-US" altLang="en-US" sz="2400" dirty="0" err="1"/>
              <a:t>unstranding</a:t>
            </a:r>
            <a:r>
              <a:rPr lang="en-US" altLang="en-US" sz="2400" dirty="0"/>
              <a:t>, </a:t>
            </a:r>
            <a:r>
              <a:rPr lang="en-US" altLang="en-US" sz="2400" dirty="0" err="1"/>
              <a:t>birdcaging</a:t>
            </a:r>
            <a:r>
              <a:rPr lang="en-US" altLang="en-US" sz="2400" dirty="0"/>
              <a:t>, signs of core failure or steel core protrusion between the outer strands.</a:t>
            </a:r>
          </a:p>
          <a:p>
            <a:pPr marL="365125" indent="-255588">
              <a:lnSpc>
                <a:spcPct val="100000"/>
              </a:lnSpc>
              <a:spcBef>
                <a:spcPts val="600"/>
              </a:spcBef>
            </a:pPr>
            <a:r>
              <a:rPr lang="en-US" altLang="en-US" sz="2400" dirty="0"/>
              <a:t>Significant corrosion.</a:t>
            </a:r>
          </a:p>
          <a:p>
            <a:pPr marL="365125" indent="-255588">
              <a:lnSpc>
                <a:spcPct val="100000"/>
              </a:lnSpc>
              <a:spcBef>
                <a:spcPts val="600"/>
              </a:spcBef>
            </a:pPr>
            <a:r>
              <a:rPr lang="en-US" altLang="en-US" sz="2400" dirty="0"/>
              <a:t>Electric arc damage (non-power line)or heat damage.</a:t>
            </a:r>
          </a:p>
          <a:p>
            <a:pPr marL="365125" indent="-255588">
              <a:lnSpc>
                <a:spcPct val="100000"/>
              </a:lnSpc>
              <a:spcBef>
                <a:spcPts val="600"/>
              </a:spcBef>
            </a:pPr>
            <a:r>
              <a:rPr lang="en-US" altLang="en-US" sz="2400" dirty="0"/>
              <a:t>Improperly applied end connections.</a:t>
            </a:r>
          </a:p>
          <a:p>
            <a:pPr marL="365125" indent="-255588">
              <a:lnSpc>
                <a:spcPct val="100000"/>
              </a:lnSpc>
              <a:spcBef>
                <a:spcPts val="600"/>
              </a:spcBef>
            </a:pPr>
            <a:r>
              <a:rPr lang="en-US" altLang="en-US" sz="2400" dirty="0"/>
              <a:t>Significantly corroded, cracked, bent, or worn end connections, etc.</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92500"/>
          </a:bodyPr>
          <a:lstStyle/>
          <a:p>
            <a:pPr>
              <a:lnSpc>
                <a:spcPct val="120000"/>
              </a:lnSpc>
              <a:spcBef>
                <a:spcPts val="600"/>
              </a:spcBef>
            </a:pPr>
            <a:r>
              <a:rPr lang="en-US" dirty="0"/>
              <a:t>Wire Rope Deficiency Category I</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7" descr="bad rope">
            <a:extLst>
              <a:ext uri="{FF2B5EF4-FFF2-40B4-BE49-F238E27FC236}">
                <a16:creationId xmlns:a16="http://schemas.microsoft.com/office/drawing/2014/main" id="{AC343D9D-A660-49A4-97A7-3E9CA679AF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1819" t="22424"/>
          <a:stretch>
            <a:fillRect/>
          </a:stretch>
        </p:blipFill>
        <p:spPr bwMode="auto">
          <a:xfrm>
            <a:off x="7363326" y="1897000"/>
            <a:ext cx="4118016" cy="306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34974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568783" cy="4650815"/>
          </a:xfrm>
        </p:spPr>
        <p:txBody>
          <a:bodyPr>
            <a:noAutofit/>
          </a:bodyPr>
          <a:lstStyle/>
          <a:p>
            <a:pPr marL="365125" indent="-255588">
              <a:lnSpc>
                <a:spcPct val="100000"/>
              </a:lnSpc>
              <a:spcBef>
                <a:spcPts val="600"/>
              </a:spcBef>
            </a:pPr>
            <a:r>
              <a:rPr lang="en-US" altLang="en-US" sz="2400" dirty="0"/>
              <a:t>Visible broken wires, as follows:</a:t>
            </a:r>
          </a:p>
          <a:p>
            <a:pPr marL="1222375" lvl="2" indent="-255588">
              <a:lnSpc>
                <a:spcPct val="100000"/>
              </a:lnSpc>
              <a:spcBef>
                <a:spcPts val="600"/>
              </a:spcBef>
            </a:pPr>
            <a:r>
              <a:rPr lang="en-US" altLang="en-US" sz="2400" dirty="0"/>
              <a:t>In running wire ropes: Six randomly distributed broken wires in one rope lay or three broken wires in one strand in one rope lay, where a rope lay is the length along the rope in which one strand makes a complete revolution around the rope.</a:t>
            </a:r>
          </a:p>
          <a:p>
            <a:pPr marL="365125" indent="-255588">
              <a:lnSpc>
                <a:spcPct val="100000"/>
              </a:lnSpc>
              <a:spcBef>
                <a:spcPts val="600"/>
              </a:spcBef>
            </a:pPr>
            <a:r>
              <a:rPr lang="en-US" altLang="en-US" sz="2400" dirty="0"/>
              <a:t>In rotation resistant ropes: Two randomly distributed broken wires in six rope diameters or four randomly distributed broken wires in 30 rope diameters.</a:t>
            </a:r>
          </a:p>
          <a:p>
            <a:pPr marL="365125" indent="-255588">
              <a:lnSpc>
                <a:spcPct val="100000"/>
              </a:lnSpc>
              <a:spcBef>
                <a:spcPts val="600"/>
              </a:spcBef>
            </a:pPr>
            <a:r>
              <a:rPr lang="en-US" altLang="en-US" sz="2400" dirty="0"/>
              <a:t> In pendants or standing wire ropes: More than two broken wires in one rope lay located in rope beyond end connections and/or more than one broken wire in a rope lay located at an end connection.</a:t>
            </a:r>
          </a:p>
          <a:p>
            <a:pPr marL="365125" indent="-255588">
              <a:lnSpc>
                <a:spcPct val="100000"/>
              </a:lnSpc>
              <a:spcBef>
                <a:spcPts val="600"/>
              </a:spcBef>
            </a:pPr>
            <a:r>
              <a:rPr lang="en-US" altLang="en-US" sz="2400" dirty="0"/>
              <a:t>A diameter reduction of more than 5% from nominal diameter.</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Wire Rope Deficiencies Category II</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12240191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568783"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In rotation resistant wire rope, core protrusion or other distortion indicating core failure.</a:t>
            </a:r>
          </a:p>
          <a:p>
            <a:pPr marL="365125" indent="-255588">
              <a:lnSpc>
                <a:spcPct val="100000"/>
              </a:lnSpc>
              <a:spcBef>
                <a:spcPts val="600"/>
              </a:spcBef>
            </a:pPr>
            <a:r>
              <a:rPr lang="en-US" altLang="en-US" sz="2400" dirty="0"/>
              <a:t>Prior electrical contact with a power line.</a:t>
            </a:r>
          </a:p>
          <a:p>
            <a:pPr marL="365125" indent="-255588">
              <a:lnSpc>
                <a:spcPct val="100000"/>
              </a:lnSpc>
              <a:spcBef>
                <a:spcPts val="600"/>
              </a:spcBef>
            </a:pPr>
            <a:r>
              <a:rPr lang="en-US" altLang="en-US" sz="2400" dirty="0"/>
              <a:t>A broken strand.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Wire Rope Deficiencies Category III</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2771292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rmAutofit/>
          </a:bodyPr>
          <a:lstStyle/>
          <a:p>
            <a:pPr marL="0" indent="0">
              <a:lnSpc>
                <a:spcPct val="100000"/>
              </a:lnSpc>
              <a:spcBef>
                <a:spcPts val="600"/>
              </a:spcBef>
              <a:buNone/>
            </a:pPr>
            <a:r>
              <a:rPr lang="en-US" altLang="en-US" sz="2400" b="1" dirty="0"/>
              <a:t>Learn about:</a:t>
            </a:r>
          </a:p>
          <a:p>
            <a:pPr>
              <a:lnSpc>
                <a:spcPct val="100000"/>
              </a:lnSpc>
              <a:spcBef>
                <a:spcPts val="600"/>
              </a:spcBef>
            </a:pPr>
            <a:r>
              <a:rPr lang="en-US" altLang="en-US" sz="2400" dirty="0"/>
              <a:t>Describe OSHA [post-assembly, shift, monthly, annual] crane inspection process requirements.</a:t>
            </a:r>
          </a:p>
          <a:p>
            <a:pPr>
              <a:lnSpc>
                <a:spcPct val="100000"/>
              </a:lnSpc>
              <a:spcBef>
                <a:spcPts val="600"/>
              </a:spcBef>
            </a:pPr>
            <a:r>
              <a:rPr lang="en-US" altLang="en-US" sz="2400" dirty="0"/>
              <a:t>Examine all [post-assembly, shift, monthly, annual] inspection documentation.</a:t>
            </a:r>
          </a:p>
          <a:p>
            <a:pPr>
              <a:lnSpc>
                <a:spcPct val="100000"/>
              </a:lnSpc>
              <a:spcBef>
                <a:spcPts val="600"/>
              </a:spcBef>
            </a:pPr>
            <a:r>
              <a:rPr lang="en-US" altLang="en-US" sz="2400" dirty="0"/>
              <a:t>Describe wire rope inspection process.</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lstStyle/>
          <a:p>
            <a:r>
              <a:rPr lang="en-US" dirty="0"/>
              <a:t>Objectives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18644026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568783" cy="4650815"/>
          </a:xfrm>
        </p:spPr>
        <p:txBody>
          <a:bodyPr>
            <a:noAutofit/>
          </a:bodyPr>
          <a:lstStyle/>
          <a:p>
            <a:pPr marL="365125" indent="-255588">
              <a:lnSpc>
                <a:spcPct val="100000"/>
              </a:lnSpc>
              <a:spcBef>
                <a:spcPts val="600"/>
              </a:spcBef>
            </a:pPr>
            <a:r>
              <a:rPr lang="en-US" altLang="en-US" sz="2400" dirty="0"/>
              <a:t>Replacement of the wire rope, or </a:t>
            </a:r>
          </a:p>
          <a:p>
            <a:pPr marL="365125" indent="-255588">
              <a:lnSpc>
                <a:spcPct val="100000"/>
              </a:lnSpc>
              <a:spcBef>
                <a:spcPts val="600"/>
              </a:spcBef>
            </a:pPr>
            <a:r>
              <a:rPr lang="en-US" altLang="en-US" sz="2400" dirty="0"/>
              <a:t>The wire rope is severed at the bad spot, or</a:t>
            </a:r>
          </a:p>
          <a:p>
            <a:pPr marL="365125" indent="-255588">
              <a:lnSpc>
                <a:spcPct val="100000"/>
              </a:lnSpc>
              <a:spcBef>
                <a:spcPts val="600"/>
              </a:spcBef>
            </a:pPr>
            <a:r>
              <a:rPr lang="en-US" altLang="en-US" sz="2400" dirty="0"/>
              <a:t>Exceptions</a:t>
            </a:r>
          </a:p>
          <a:p>
            <a:pPr marL="1222375" lvl="2" indent="-255588">
              <a:lnSpc>
                <a:spcPct val="100000"/>
              </a:lnSpc>
              <a:spcBef>
                <a:spcPts val="600"/>
              </a:spcBef>
            </a:pPr>
            <a:r>
              <a:rPr lang="en-US" altLang="en-US" sz="2400" dirty="0"/>
              <a:t>Category I - An immediate determination is made by the qualified person that it does NOT constitute a safety hazard. </a:t>
            </a:r>
          </a:p>
          <a:p>
            <a:pPr marL="1222375" lvl="2" indent="-255588">
              <a:lnSpc>
                <a:spcPct val="100000"/>
              </a:lnSpc>
              <a:spcBef>
                <a:spcPts val="600"/>
              </a:spcBef>
            </a:pPr>
            <a:r>
              <a:rPr lang="en-US" altLang="en-US" sz="2400" dirty="0"/>
              <a:t>Category II -  Comply with the wire rope manufacturer's criterion for removal from service or criterion approved by manufacturer</a:t>
            </a:r>
          </a:p>
          <a:p>
            <a:pPr marL="1222375" lvl="2" indent="-255588">
              <a:lnSpc>
                <a:spcPct val="100000"/>
              </a:lnSpc>
              <a:spcBef>
                <a:spcPts val="600"/>
              </a:spcBef>
            </a:pPr>
            <a:r>
              <a:rPr lang="en-US" altLang="en-US" sz="2400" dirty="0"/>
              <a:t>Category III – No Exception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600"/>
              </a:spcBef>
            </a:pPr>
            <a:r>
              <a:rPr lang="en-US" dirty="0"/>
              <a:t>1926.1413(a)(4) Use of Damaged Wire Rope Prohibited</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22791640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568783" cy="4650815"/>
          </a:xfrm>
        </p:spPr>
        <p:txBody>
          <a:bodyPr>
            <a:noAutofit/>
          </a:bodyPr>
          <a:lstStyle/>
          <a:p>
            <a:pPr marL="109537" indent="0">
              <a:lnSpc>
                <a:spcPct val="100000"/>
              </a:lnSpc>
              <a:spcBef>
                <a:spcPts val="600"/>
              </a:spcBef>
              <a:buNone/>
            </a:pPr>
            <a:r>
              <a:rPr lang="en-US" altLang="en-US" sz="2400" b="1" i="1" dirty="0"/>
              <a:t>These safety devices are required on equipment</a:t>
            </a:r>
            <a:endParaRPr lang="en-US" altLang="en-US" sz="2400" dirty="0"/>
          </a:p>
          <a:p>
            <a:r>
              <a:rPr lang="en-US" altLang="en-US" sz="2400" i="1" dirty="0"/>
              <a:t>Crane level indicator</a:t>
            </a:r>
            <a:r>
              <a:rPr lang="en-US" altLang="en-US" sz="2400" dirty="0"/>
              <a:t>.</a:t>
            </a:r>
          </a:p>
          <a:p>
            <a:r>
              <a:rPr lang="en-US" altLang="en-US" sz="2400" dirty="0"/>
              <a:t>Boom stops, except for derricks and hydraulic booms.</a:t>
            </a:r>
          </a:p>
          <a:p>
            <a:r>
              <a:rPr lang="en-US" altLang="en-US" sz="2400" dirty="0"/>
              <a:t>Jib stops (if a jib is attached), except for derricks.</a:t>
            </a:r>
          </a:p>
          <a:p>
            <a:r>
              <a:rPr lang="en-US" altLang="en-US" sz="2400" dirty="0"/>
              <a:t>Equipment with foot pedal brakes shall have locks, except for portal cranes and floating cranes.</a:t>
            </a:r>
          </a:p>
          <a:p>
            <a:r>
              <a:rPr lang="en-US" altLang="en-US" sz="2400" dirty="0"/>
              <a:t>Hydraulic outrigger jacks shall have an integral holding device/check valve.</a:t>
            </a:r>
          </a:p>
          <a:p>
            <a:r>
              <a:rPr lang="en-US" altLang="en-US" sz="2400" dirty="0"/>
              <a:t>Equipment on rails shall have rail clamps and rail stops.</a:t>
            </a:r>
          </a:p>
          <a:p>
            <a:r>
              <a:rPr lang="en-US" altLang="en-US" sz="2400" dirty="0"/>
              <a:t>Horn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1926.1415 Safety Devices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17142009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69" y="1375515"/>
            <a:ext cx="10568783" cy="4650815"/>
          </a:xfrm>
        </p:spPr>
        <p:txBody>
          <a:bodyPr>
            <a:noAutofit/>
          </a:bodyPr>
          <a:lstStyle/>
          <a:p>
            <a:pPr marL="0" indent="0">
              <a:buNone/>
            </a:pPr>
            <a:endParaRPr lang="en-US" altLang="en-US" sz="2400" dirty="0"/>
          </a:p>
          <a:p>
            <a:r>
              <a:rPr lang="en-US" altLang="en-US" sz="2400" dirty="0"/>
              <a:t>Listed operational aids such as anti-two blocks are required on all equipment, unless otherwise specified.</a:t>
            </a:r>
          </a:p>
          <a:p>
            <a:r>
              <a:rPr lang="en-US" altLang="en-US" sz="2400" dirty="0"/>
              <a:t>Operations shall not begin unless the listed operational aids are in proper working order, except where the employer meets the specified temporary alternative measures.</a:t>
            </a:r>
          </a:p>
          <a:p>
            <a:r>
              <a:rPr lang="en-US" altLang="en-US" sz="2400" dirty="0"/>
              <a:t>If a listed operational aid stops working properly during operations, the operator shall safely stop operations until the temporary alternative measures are implemented or the device is again working properly.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1926.1416 Operational Aids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29450241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9880054" cy="4519747"/>
          </a:xfrm>
        </p:spPr>
        <p:txBody>
          <a:bodyPr>
            <a:normAutofit/>
          </a:bodyPr>
          <a:lstStyle/>
          <a:p>
            <a:pPr>
              <a:lnSpc>
                <a:spcPct val="110000"/>
              </a:lnSpc>
              <a:spcBef>
                <a:spcPts val="600"/>
              </a:spcBef>
            </a:pPr>
            <a:r>
              <a:rPr lang="en-US" sz="2400" dirty="0"/>
              <a:t>Boom hoist limiting device. </a:t>
            </a:r>
          </a:p>
          <a:p>
            <a:pPr>
              <a:lnSpc>
                <a:spcPct val="110000"/>
              </a:lnSpc>
              <a:spcBef>
                <a:spcPts val="600"/>
              </a:spcBef>
            </a:pPr>
            <a:r>
              <a:rPr lang="en-US" sz="2400" dirty="0"/>
              <a:t>Luffing jib limiting device.</a:t>
            </a:r>
          </a:p>
          <a:p>
            <a:pPr>
              <a:lnSpc>
                <a:spcPct val="110000"/>
              </a:lnSpc>
              <a:spcBef>
                <a:spcPts val="600"/>
              </a:spcBef>
            </a:pPr>
            <a:r>
              <a:rPr lang="en-US" sz="2400" dirty="0"/>
              <a:t>Anti two-blocking device.</a:t>
            </a:r>
          </a:p>
          <a:p>
            <a:pPr marL="0" indent="0">
              <a:lnSpc>
                <a:spcPct val="110000"/>
              </a:lnSpc>
              <a:spcBef>
                <a:spcPts val="600"/>
              </a:spcBef>
              <a:buNone/>
            </a:pPr>
            <a:endParaRPr lang="en-US" sz="2400" b="1" dirty="0"/>
          </a:p>
          <a:p>
            <a:pPr>
              <a:lnSpc>
                <a:spcPct val="110000"/>
              </a:lnSpc>
              <a:spcBef>
                <a:spcPts val="600"/>
              </a:spcBef>
            </a:pPr>
            <a:r>
              <a:rPr lang="en-US" sz="2400" b="1" dirty="0"/>
              <a:t>Alternative measures </a:t>
            </a:r>
          </a:p>
          <a:p>
            <a:pPr>
              <a:lnSpc>
                <a:spcPct val="110000"/>
              </a:lnSpc>
              <a:spcBef>
                <a:spcPts val="600"/>
              </a:spcBef>
            </a:pPr>
            <a:r>
              <a:rPr lang="en-US" sz="2400" b="1" dirty="0"/>
              <a:t>Must be repaired in 7 calendar days.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0"/>
              </a:spcBef>
            </a:pPr>
            <a:r>
              <a:rPr lang="en-US" altLang="en-US" dirty="0"/>
              <a:t>1926.1426(d) </a:t>
            </a:r>
            <a:r>
              <a:rPr lang="en-US" dirty="0"/>
              <a:t>Category I Operational Aides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7" descr="100_2425">
            <a:extLst>
              <a:ext uri="{FF2B5EF4-FFF2-40B4-BE49-F238E27FC236}">
                <a16:creationId xmlns:a16="http://schemas.microsoft.com/office/drawing/2014/main" id="{043F75F3-3FA6-4492-8275-A1901C91BD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3658" t="6505" r="19513" b="11382"/>
          <a:stretch>
            <a:fillRect/>
          </a:stretch>
        </p:blipFill>
        <p:spPr>
          <a:xfrm>
            <a:off x="7344321" y="1639746"/>
            <a:ext cx="4042609" cy="42534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115836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0"/>
              </a:spcBef>
            </a:pPr>
            <a:r>
              <a:rPr lang="en-US" dirty="0"/>
              <a:t>Anti-Two Block Devices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8" name="Picture 2">
            <a:extLst>
              <a:ext uri="{FF2B5EF4-FFF2-40B4-BE49-F238E27FC236}">
                <a16:creationId xmlns:a16="http://schemas.microsoft.com/office/drawing/2014/main" id="{19BBC85F-36CB-47D0-8CAC-475157824BD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r="50000" b="-457"/>
          <a:stretch/>
        </p:blipFill>
        <p:spPr bwMode="auto">
          <a:xfrm>
            <a:off x="390619" y="1473488"/>
            <a:ext cx="3319272" cy="4425696"/>
          </a:xfrm>
          <a:prstGeom prst="rect">
            <a:avLst/>
          </a:prstGeom>
          <a:noFill/>
          <a:ln w="9525">
            <a:solidFill>
              <a:schemeClr val="tx1"/>
            </a:solidFill>
            <a:miter lim="800000"/>
            <a:headEnd/>
            <a:tailEnd/>
          </a:ln>
          <a:effectLst>
            <a:outerShdw blurRad="292100" dist="139700" dir="2700000" algn="ctr" rotWithShape="0">
              <a:srgbClr val="000000">
                <a:alpha val="65000"/>
              </a:srgbClr>
            </a:outerShdw>
          </a:effectLst>
          <a:extLst>
            <a:ext uri="{909E8E84-426E-40DD-AFC4-6F175D3DCCD1}">
              <a14:hiddenFill xmlns:a14="http://schemas.microsoft.com/office/drawing/2010/main">
                <a:solidFill>
                  <a:schemeClr val="accent1"/>
                </a:solidFill>
              </a14:hiddenFill>
            </a:ext>
          </a:extLst>
        </p:spPr>
      </p:pic>
      <p:pic>
        <p:nvPicPr>
          <p:cNvPr id="9" name="Picture 8">
            <a:extLst>
              <a:ext uri="{FF2B5EF4-FFF2-40B4-BE49-F238E27FC236}">
                <a16:creationId xmlns:a16="http://schemas.microsoft.com/office/drawing/2014/main" id="{A6762105-8463-4E8A-8973-F3A68248893D}"/>
              </a:ext>
            </a:extLst>
          </p:cNvPr>
          <p:cNvPicPr>
            <a:picLocks noChangeAspect="1"/>
          </p:cNvPicPr>
          <p:nvPr/>
        </p:nvPicPr>
        <p:blipFill>
          <a:blip r:embed="rId4"/>
          <a:stretch>
            <a:fillRect/>
          </a:stretch>
        </p:blipFill>
        <p:spPr>
          <a:xfrm>
            <a:off x="7708482" y="1473488"/>
            <a:ext cx="4092899" cy="4425429"/>
          </a:xfrm>
          <a:prstGeom prst="rect">
            <a:avLst/>
          </a:prstGeom>
        </p:spPr>
      </p:pic>
      <p:sp>
        <p:nvSpPr>
          <p:cNvPr id="6" name="TextBox 5">
            <a:extLst>
              <a:ext uri="{FF2B5EF4-FFF2-40B4-BE49-F238E27FC236}">
                <a16:creationId xmlns:a16="http://schemas.microsoft.com/office/drawing/2014/main" id="{ED5FD740-936C-4610-A578-57B9DD4446EC}"/>
              </a:ext>
            </a:extLst>
          </p:cNvPr>
          <p:cNvSpPr txBox="1"/>
          <p:nvPr/>
        </p:nvSpPr>
        <p:spPr>
          <a:xfrm>
            <a:off x="3984301" y="1608710"/>
            <a:ext cx="3635699" cy="4154984"/>
          </a:xfrm>
          <a:prstGeom prst="rect">
            <a:avLst/>
          </a:prstGeom>
          <a:noFill/>
        </p:spPr>
        <p:txBody>
          <a:bodyPr wrap="square" rtlCol="0">
            <a:spAutoFit/>
          </a:bodyPr>
          <a:lstStyle/>
          <a:p>
            <a:r>
              <a:rPr lang="en-US" sz="2400" dirty="0">
                <a:latin typeface="Nunito" panose="00000500000000000000" pitchFamily="2" charset="0"/>
              </a:rPr>
              <a:t>Usually a weight hanging from the top of a boom that the running rope (load line) runs through.  If the ball or block hits and raises the weight it cuts out the boom hoist so that the ball or block does not contact the upper </a:t>
            </a:r>
            <a:r>
              <a:rPr lang="en-US" sz="2400" dirty="0" err="1">
                <a:latin typeface="Nunito" panose="00000500000000000000" pitchFamily="2" charset="0"/>
              </a:rPr>
              <a:t>shieves</a:t>
            </a:r>
            <a:r>
              <a:rPr lang="en-US" sz="2400" dirty="0">
                <a:latin typeface="Nunito" panose="00000500000000000000" pitchFamily="2" charset="0"/>
              </a:rPr>
              <a:t>.</a:t>
            </a:r>
          </a:p>
        </p:txBody>
      </p:sp>
      <p:pic>
        <p:nvPicPr>
          <p:cNvPr id="7" name="Picture 6">
            <a:extLst>
              <a:ext uri="{FF2B5EF4-FFF2-40B4-BE49-F238E27FC236}">
                <a16:creationId xmlns:a16="http://schemas.microsoft.com/office/drawing/2014/main" id="{90DAAAF5-5B1D-46F7-8391-818068E7B2CF}"/>
              </a:ext>
            </a:extLst>
          </p:cNvPr>
          <p:cNvPicPr>
            <a:picLocks noChangeAspect="1"/>
          </p:cNvPicPr>
          <p:nvPr/>
        </p:nvPicPr>
        <p:blipFill>
          <a:blip r:embed="rId5"/>
          <a:stretch>
            <a:fillRect/>
          </a:stretch>
        </p:blipFill>
        <p:spPr>
          <a:xfrm flipH="1">
            <a:off x="2357259" y="2813643"/>
            <a:ext cx="1234163" cy="1458556"/>
          </a:xfrm>
          <a:prstGeom prst="rect">
            <a:avLst/>
          </a:prstGeom>
        </p:spPr>
      </p:pic>
      <p:cxnSp>
        <p:nvCxnSpPr>
          <p:cNvPr id="10" name="Straight Arrow Connector 9">
            <a:extLst>
              <a:ext uri="{FF2B5EF4-FFF2-40B4-BE49-F238E27FC236}">
                <a16:creationId xmlns:a16="http://schemas.microsoft.com/office/drawing/2014/main" id="{A0E5A430-B80A-48AC-8772-DBF936FF945B}"/>
              </a:ext>
            </a:extLst>
          </p:cNvPr>
          <p:cNvCxnSpPr>
            <a:cxnSpLocks/>
          </p:cNvCxnSpPr>
          <p:nvPr/>
        </p:nvCxnSpPr>
        <p:spPr>
          <a:xfrm>
            <a:off x="9378717" y="1918424"/>
            <a:ext cx="1466958" cy="1790438"/>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0FF157C8-B06F-4CC6-8EA9-6E4F56780278}"/>
              </a:ext>
            </a:extLst>
          </p:cNvPr>
          <p:cNvPicPr>
            <a:picLocks noChangeAspect="1"/>
          </p:cNvPicPr>
          <p:nvPr/>
        </p:nvPicPr>
        <p:blipFill>
          <a:blip r:embed="rId5"/>
          <a:stretch>
            <a:fillRect/>
          </a:stretch>
        </p:blipFill>
        <p:spPr>
          <a:xfrm>
            <a:off x="8525279" y="2813643"/>
            <a:ext cx="1706876" cy="2017218"/>
          </a:xfrm>
          <a:prstGeom prst="rect">
            <a:avLst/>
          </a:prstGeom>
        </p:spPr>
      </p:pic>
    </p:spTree>
    <p:extLst>
      <p:ext uri="{BB962C8B-B14F-4D97-AF65-F5344CB8AC3E}">
        <p14:creationId xmlns:p14="http://schemas.microsoft.com/office/powerpoint/2010/main" val="3160644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506583"/>
            <a:ext cx="6662530" cy="4519747"/>
          </a:xfrm>
        </p:spPr>
        <p:txBody>
          <a:bodyPr>
            <a:normAutofit fontScale="85000" lnSpcReduction="10000"/>
          </a:bodyPr>
          <a:lstStyle/>
          <a:p>
            <a:pPr marL="284163" indent="-284163">
              <a:lnSpc>
                <a:spcPct val="100000"/>
              </a:lnSpc>
              <a:spcBef>
                <a:spcPts val="600"/>
              </a:spcBef>
            </a:pPr>
            <a:r>
              <a:rPr lang="en-US" altLang="en-US" sz="2400" i="1" dirty="0"/>
              <a:t>Boom angle or radius indicator</a:t>
            </a:r>
          </a:p>
          <a:p>
            <a:pPr marL="284163" indent="-284163">
              <a:lnSpc>
                <a:spcPct val="100000"/>
              </a:lnSpc>
              <a:spcBef>
                <a:spcPts val="600"/>
              </a:spcBef>
            </a:pPr>
            <a:r>
              <a:rPr lang="en-US" altLang="en-US" sz="2400" dirty="0"/>
              <a:t>Jib angle indicator if the equipment has a luffing jib</a:t>
            </a:r>
          </a:p>
          <a:p>
            <a:pPr marL="284163" indent="-284163">
              <a:lnSpc>
                <a:spcPct val="100000"/>
              </a:lnSpc>
              <a:spcBef>
                <a:spcPts val="600"/>
              </a:spcBef>
            </a:pPr>
            <a:r>
              <a:rPr lang="en-US" altLang="en-US" sz="2400" dirty="0"/>
              <a:t>Boom length indicator if the equipment has a telescopic boom</a:t>
            </a:r>
          </a:p>
          <a:p>
            <a:pPr marL="284163" indent="-284163">
              <a:lnSpc>
                <a:spcPct val="100000"/>
              </a:lnSpc>
              <a:spcBef>
                <a:spcPts val="600"/>
              </a:spcBef>
            </a:pPr>
            <a:r>
              <a:rPr lang="en-US" altLang="en-US" sz="2400" i="1" dirty="0"/>
              <a:t>Load weighing and similar devices.</a:t>
            </a:r>
          </a:p>
          <a:p>
            <a:pPr marL="284163" indent="-284163">
              <a:lnSpc>
                <a:spcPct val="100000"/>
              </a:lnSpc>
              <a:spcBef>
                <a:spcPts val="600"/>
              </a:spcBef>
            </a:pPr>
            <a:r>
              <a:rPr lang="en-US" altLang="en-US" sz="2400" dirty="0"/>
              <a:t>Outrigger/stabilizer position sensor/monitor  - Cranes Manufactured After 11/8/2011 </a:t>
            </a:r>
            <a:endParaRPr lang="en-US" altLang="en-US" sz="1200" dirty="0"/>
          </a:p>
          <a:p>
            <a:pPr marL="0" indent="0">
              <a:lnSpc>
                <a:spcPct val="100000"/>
              </a:lnSpc>
              <a:spcBef>
                <a:spcPts val="600"/>
              </a:spcBef>
              <a:buNone/>
            </a:pPr>
            <a:endParaRPr lang="en-US" altLang="en-US" sz="1300" dirty="0"/>
          </a:p>
          <a:p>
            <a:pPr marL="0" indent="0">
              <a:lnSpc>
                <a:spcPct val="120000"/>
              </a:lnSpc>
              <a:spcBef>
                <a:spcPts val="0"/>
              </a:spcBef>
              <a:buNone/>
            </a:pPr>
            <a:r>
              <a:rPr lang="en-US" altLang="en-US" sz="2800" b="1" dirty="0"/>
              <a:t>Alternative Measures</a:t>
            </a:r>
          </a:p>
          <a:p>
            <a:pPr marL="0" indent="0">
              <a:lnSpc>
                <a:spcPct val="120000"/>
              </a:lnSpc>
              <a:spcBef>
                <a:spcPts val="0"/>
              </a:spcBef>
              <a:buNone/>
            </a:pPr>
            <a:r>
              <a:rPr lang="en-US" altLang="en-US" sz="2800" b="1" dirty="0"/>
              <a:t>Must be repaired in 30 calendar days.</a:t>
            </a:r>
          </a:p>
          <a:p>
            <a:pPr marL="0" indent="0">
              <a:lnSpc>
                <a:spcPct val="120000"/>
              </a:lnSpc>
              <a:spcBef>
                <a:spcPts val="0"/>
              </a:spcBef>
              <a:buNone/>
            </a:pPr>
            <a:r>
              <a:rPr lang="en-US" altLang="en-US" sz="2600" b="1" dirty="0">
                <a:solidFill>
                  <a:srgbClr val="FF0000"/>
                </a:solidFill>
              </a:rPr>
              <a:t>Exception: unless employer has documented it ordered parts then repaired within 7 calendar days of receipt.</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20000"/>
          </a:bodyPr>
          <a:lstStyle/>
          <a:p>
            <a:r>
              <a:rPr lang="en-US" altLang="en-US" dirty="0"/>
              <a:t>1926.1426(e) </a:t>
            </a:r>
            <a:r>
              <a:rPr lang="en-US" dirty="0"/>
              <a:t>Category II Operational Aides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4">
            <a:extLst>
              <a:ext uri="{FF2B5EF4-FFF2-40B4-BE49-F238E27FC236}">
                <a16:creationId xmlns:a16="http://schemas.microsoft.com/office/drawing/2014/main" id="{A68CAA41-D3A8-4CE6-A3CD-15FE9A5558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467599" y="2208509"/>
            <a:ext cx="3992707" cy="3142908"/>
          </a:xfrm>
          <a:prstGeom prst="rect">
            <a:avLst/>
          </a:prstGeom>
          <a:noFill/>
        </p:spPr>
      </p:pic>
    </p:spTree>
    <p:extLst>
      <p:ext uri="{BB962C8B-B14F-4D97-AF65-F5344CB8AC3E}">
        <p14:creationId xmlns:p14="http://schemas.microsoft.com/office/powerpoint/2010/main" val="6709744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4B2DA-3A24-C042-8BFA-60B9BB135D1C}"/>
              </a:ext>
            </a:extLst>
          </p:cNvPr>
          <p:cNvSpPr>
            <a:spLocks noGrp="1"/>
          </p:cNvSpPr>
          <p:nvPr>
            <p:ph type="body" sz="quarter" idx="13"/>
          </p:nvPr>
        </p:nvSpPr>
        <p:spPr/>
        <p:txBody>
          <a:bodyPr/>
          <a:lstStyle/>
          <a:p>
            <a:r>
              <a:rPr lang="en-US" dirty="0"/>
              <a:t>Questions?</a:t>
            </a:r>
          </a:p>
        </p:txBody>
      </p:sp>
      <p:sp>
        <p:nvSpPr>
          <p:cNvPr id="3" name="Content Placeholder 2">
            <a:extLst>
              <a:ext uri="{FF2B5EF4-FFF2-40B4-BE49-F238E27FC236}">
                <a16:creationId xmlns:a16="http://schemas.microsoft.com/office/drawing/2014/main" id="{53CEA755-7F37-6045-8A50-46BFCC30D53C}"/>
              </a:ext>
            </a:extLst>
          </p:cNvPr>
          <p:cNvSpPr>
            <a:spLocks noGrp="1"/>
          </p:cNvSpPr>
          <p:nvPr>
            <p:ph sz="quarter" idx="14"/>
          </p:nvPr>
        </p:nvSpPr>
        <p:spPr/>
        <p:txBody>
          <a:bodyPr/>
          <a:lstStyle/>
          <a:p>
            <a:r>
              <a:rPr lang="en-US"/>
              <a:t>Crane Inspections</a:t>
            </a:r>
            <a:endParaRPr lang="en-US" dirty="0"/>
          </a:p>
        </p:txBody>
      </p:sp>
    </p:spTree>
    <p:extLst>
      <p:ext uri="{BB962C8B-B14F-4D97-AF65-F5344CB8AC3E}">
        <p14:creationId xmlns:p14="http://schemas.microsoft.com/office/powerpoint/2010/main" val="21191605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4873835" cy="4161634"/>
          </a:xfrm>
        </p:spPr>
        <p:txBody>
          <a:bodyPr>
            <a:noAutofit/>
          </a:bodyPr>
          <a:lstStyle/>
          <a:p>
            <a:r>
              <a:rPr lang="en-US" altLang="en-US" sz="2300" dirty="0"/>
              <a:t>Before a Crane is Put in Services:</a:t>
            </a:r>
          </a:p>
          <a:p>
            <a:pPr marL="917575" lvl="2" indent="-457200">
              <a:buFont typeface="+mj-lt"/>
              <a:buAutoNum type="alphaLcParenR"/>
            </a:pPr>
            <a:r>
              <a:rPr lang="en-US" altLang="en-US" sz="2300" dirty="0"/>
              <a:t>Equipment that has been modified by a qualified person</a:t>
            </a:r>
          </a:p>
          <a:p>
            <a:pPr marL="917575" lvl="2" indent="-457200">
              <a:buFont typeface="+mj-lt"/>
              <a:buAutoNum type="alphaLcParenR"/>
            </a:pPr>
            <a:r>
              <a:rPr lang="en-US" altLang="en-US" sz="2300" dirty="0"/>
              <a:t>Equipment that has had a repair or adjustment shall be inspected by a qualified person. </a:t>
            </a:r>
          </a:p>
          <a:p>
            <a:pPr marL="917575" lvl="2" indent="-457200">
              <a:buFont typeface="+mj-lt"/>
              <a:buAutoNum type="alphaLcParenR"/>
            </a:pPr>
            <a:r>
              <a:rPr lang="en-US" altLang="en-US" sz="2300" dirty="0"/>
              <a:t>Equipment must be inspected after it is assembled by a qualified person.</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1926.1412 Crane Inspections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6" name="Picture 4" descr="rig tip sheave 2">
            <a:extLst>
              <a:ext uri="{FF2B5EF4-FFF2-40B4-BE49-F238E27FC236}">
                <a16:creationId xmlns:a16="http://schemas.microsoft.com/office/drawing/2014/main" id="{FA47E785-04D5-4C8E-BF57-03F83FBA72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96000" y="1864696"/>
            <a:ext cx="5071359" cy="38035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18888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864696"/>
            <a:ext cx="6388722" cy="4161634"/>
          </a:xfrm>
        </p:spPr>
        <p:txBody>
          <a:bodyPr>
            <a:noAutofit/>
          </a:bodyPr>
          <a:lstStyle/>
          <a:p>
            <a:pPr marL="917575" lvl="2" indent="-457200">
              <a:buFont typeface="+mj-lt"/>
              <a:buAutoNum type="alphaLcParenR" startAt="4"/>
            </a:pPr>
            <a:r>
              <a:rPr lang="en-US" altLang="en-US" sz="2300" dirty="0"/>
              <a:t>Shift </a:t>
            </a:r>
          </a:p>
          <a:p>
            <a:pPr marL="1139825" lvl="3" indent="-222250"/>
            <a:r>
              <a:rPr lang="en-US" altLang="en-US" sz="2100" dirty="0"/>
              <a:t>By Competent Person</a:t>
            </a:r>
          </a:p>
          <a:p>
            <a:pPr marL="1139825" lvl="3" indent="-222250"/>
            <a:r>
              <a:rPr lang="en-US" altLang="en-US" sz="2100" dirty="0"/>
              <a:t>Started before start of shift</a:t>
            </a:r>
          </a:p>
          <a:p>
            <a:pPr marL="917575" lvl="2" indent="-457200">
              <a:buFont typeface="+mj-lt"/>
              <a:buAutoNum type="alphaLcParenR" startAt="4"/>
            </a:pPr>
            <a:r>
              <a:rPr lang="en-US" altLang="en-US" sz="2300" dirty="0"/>
              <a:t>Monthly</a:t>
            </a:r>
          </a:p>
          <a:p>
            <a:pPr marL="1139825" lvl="3" indent="-222250"/>
            <a:r>
              <a:rPr lang="en-US" altLang="en-US" sz="2100" dirty="0"/>
              <a:t>By Competent Person</a:t>
            </a:r>
          </a:p>
          <a:p>
            <a:pPr marL="1139825" lvl="3" indent="-222250"/>
            <a:r>
              <a:rPr lang="en-US" altLang="en-US" sz="2100" dirty="0"/>
              <a:t>Documented and retained 3 months</a:t>
            </a:r>
          </a:p>
          <a:p>
            <a:pPr marL="917575" lvl="2" indent="-457200">
              <a:buFont typeface="+mj-lt"/>
              <a:buAutoNum type="alphaLcParenR" startAt="4"/>
            </a:pPr>
            <a:r>
              <a:rPr lang="en-US" altLang="en-US" sz="2300" dirty="0"/>
              <a:t>Annual/Comprehensive Inspections </a:t>
            </a:r>
          </a:p>
          <a:p>
            <a:pPr marL="1139825" lvl="3" indent="-222250"/>
            <a:r>
              <a:rPr lang="en-US" altLang="en-US" sz="2100" dirty="0"/>
              <a:t>By Qualified Person</a:t>
            </a:r>
          </a:p>
          <a:p>
            <a:pPr marL="1139825" lvl="3" indent="-222250"/>
            <a:r>
              <a:rPr lang="en-US" altLang="en-US" sz="2100" dirty="0"/>
              <a:t>Documented and Retained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r>
              <a:rPr lang="en-US" dirty="0"/>
              <a:t>1926.1412 Crane Inspections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6">
            <a:extLst>
              <a:ext uri="{FF2B5EF4-FFF2-40B4-BE49-F238E27FC236}">
                <a16:creationId xmlns:a16="http://schemas.microsoft.com/office/drawing/2014/main" id="{8BC26DDC-47D9-4006-9F42-A9952631E979}"/>
              </a:ext>
            </a:extLst>
          </p:cNvPr>
          <p:cNvPicPr>
            <a:picLocks noChangeAspect="1"/>
          </p:cNvPicPr>
          <p:nvPr/>
        </p:nvPicPr>
        <p:blipFill>
          <a:blip r:embed="rId3"/>
          <a:stretch>
            <a:fillRect/>
          </a:stretch>
        </p:blipFill>
        <p:spPr>
          <a:xfrm>
            <a:off x="7645626" y="1446860"/>
            <a:ext cx="2828629" cy="2315286"/>
          </a:xfrm>
          <a:prstGeom prst="rect">
            <a:avLst/>
          </a:prstGeom>
        </p:spPr>
      </p:pic>
      <p:pic>
        <p:nvPicPr>
          <p:cNvPr id="8" name="Picture 7">
            <a:extLst>
              <a:ext uri="{FF2B5EF4-FFF2-40B4-BE49-F238E27FC236}">
                <a16:creationId xmlns:a16="http://schemas.microsoft.com/office/drawing/2014/main" id="{DECEBEC6-53ED-42A9-9EF9-CBDBA7F7515F}"/>
              </a:ext>
            </a:extLst>
          </p:cNvPr>
          <p:cNvPicPr>
            <a:picLocks noChangeAspect="1"/>
          </p:cNvPicPr>
          <p:nvPr/>
        </p:nvPicPr>
        <p:blipFill>
          <a:blip r:embed="rId4"/>
          <a:stretch>
            <a:fillRect/>
          </a:stretch>
        </p:blipFill>
        <p:spPr>
          <a:xfrm>
            <a:off x="7193792" y="3833491"/>
            <a:ext cx="3732296" cy="2285710"/>
          </a:xfrm>
          <a:prstGeom prst="rect">
            <a:avLst/>
          </a:prstGeom>
        </p:spPr>
      </p:pic>
    </p:spTree>
    <p:extLst>
      <p:ext uri="{BB962C8B-B14F-4D97-AF65-F5344CB8AC3E}">
        <p14:creationId xmlns:p14="http://schemas.microsoft.com/office/powerpoint/2010/main" val="34890069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8451225" cy="4650815"/>
          </a:xfrm>
        </p:spPr>
        <p:txBody>
          <a:bodyPr>
            <a:normAutofit/>
          </a:bodyPr>
          <a:lstStyle/>
          <a:p>
            <a:pPr marL="0" indent="0">
              <a:lnSpc>
                <a:spcPct val="100000"/>
              </a:lnSpc>
              <a:spcBef>
                <a:spcPts val="0"/>
              </a:spcBef>
              <a:buNone/>
            </a:pPr>
            <a:r>
              <a:rPr lang="en-US" altLang="en-US" sz="2400" dirty="0"/>
              <a:t>Before each tower crane component is erected, it must be inspected by a qualified person for damage or excessive wear.</a:t>
            </a:r>
          </a:p>
          <a:p>
            <a:pPr marL="514350" indent="-514350">
              <a:lnSpc>
                <a:spcPct val="100000"/>
              </a:lnSpc>
              <a:spcBef>
                <a:spcPts val="0"/>
              </a:spcBef>
              <a:buFont typeface="+mj-lt"/>
              <a:buAutoNum type="romanLcPeriod"/>
            </a:pPr>
            <a:r>
              <a:rPr lang="en-US" altLang="en-US" sz="2400" dirty="0"/>
              <a:t>The qualified person must pay particular attention to components that will be difficult to inspect thoroughly during shift inspections.</a:t>
            </a:r>
          </a:p>
          <a:p>
            <a:pPr marL="514350" indent="-514350">
              <a:lnSpc>
                <a:spcPct val="100000"/>
              </a:lnSpc>
              <a:spcBef>
                <a:spcPts val="0"/>
              </a:spcBef>
              <a:buFont typeface="+mj-lt"/>
              <a:buAutoNum type="romanLcPeriod"/>
            </a:pPr>
            <a:r>
              <a:rPr lang="en-US" altLang="en-US" sz="2400" dirty="0"/>
              <a:t>If the qualified person determines that a component is damaged or worn to the extent that it would create a safety hazard if used on the crane, that component must not be erected on the crane unless it is repaired and, upon re-inspection by the qualified person, found to no longer create a safety hazard..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55000" lnSpcReduction="20000"/>
          </a:bodyPr>
          <a:lstStyle/>
          <a:p>
            <a:pPr>
              <a:lnSpc>
                <a:spcPct val="120000"/>
              </a:lnSpc>
              <a:spcBef>
                <a:spcPts val="0"/>
              </a:spcBef>
            </a:pPr>
            <a:r>
              <a:rPr lang="en-US" dirty="0"/>
              <a:t>1926.1435(f)(2) Tower Crane Pre-Erection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7" name="Picture 6">
            <a:extLst>
              <a:ext uri="{FF2B5EF4-FFF2-40B4-BE49-F238E27FC236}">
                <a16:creationId xmlns:a16="http://schemas.microsoft.com/office/drawing/2014/main" id="{F2E82132-373B-4ADD-915D-94768772F747}"/>
              </a:ext>
            </a:extLst>
          </p:cNvPr>
          <p:cNvPicPr>
            <a:picLocks noChangeAspect="1"/>
          </p:cNvPicPr>
          <p:nvPr/>
        </p:nvPicPr>
        <p:blipFill>
          <a:blip r:embed="rId3"/>
          <a:stretch>
            <a:fillRect/>
          </a:stretch>
        </p:blipFill>
        <p:spPr>
          <a:xfrm>
            <a:off x="8880294" y="1375515"/>
            <a:ext cx="2571442" cy="1927522"/>
          </a:xfrm>
          <a:prstGeom prst="rect">
            <a:avLst/>
          </a:prstGeom>
        </p:spPr>
      </p:pic>
      <p:pic>
        <p:nvPicPr>
          <p:cNvPr id="8" name="Picture 7" descr="A large crane&#10;&#10;Description automatically generated">
            <a:extLst>
              <a:ext uri="{FF2B5EF4-FFF2-40B4-BE49-F238E27FC236}">
                <a16:creationId xmlns:a16="http://schemas.microsoft.com/office/drawing/2014/main" id="{020C419F-7AC8-4C40-B285-0AC4BA3F3638}"/>
              </a:ext>
            </a:extLst>
          </p:cNvPr>
          <p:cNvPicPr>
            <a:picLocks noChangeAspect="1"/>
          </p:cNvPicPr>
          <p:nvPr/>
        </p:nvPicPr>
        <p:blipFill rotWithShape="1">
          <a:blip r:embed="rId4">
            <a:extLst>
              <a:ext uri="{28A0092B-C50C-407E-A947-70E740481C1C}">
                <a14:useLocalDpi xmlns:a14="http://schemas.microsoft.com/office/drawing/2010/main" val="0"/>
              </a:ext>
            </a:extLst>
          </a:blip>
          <a:srcRect l="29990" r="25886" b="6029"/>
          <a:stretch/>
        </p:blipFill>
        <p:spPr>
          <a:xfrm>
            <a:off x="9378717" y="3360917"/>
            <a:ext cx="1704977" cy="2723293"/>
          </a:xfrm>
          <a:prstGeom prst="rect">
            <a:avLst/>
          </a:prstGeom>
        </p:spPr>
      </p:pic>
    </p:spTree>
    <p:extLst>
      <p:ext uri="{BB962C8B-B14F-4D97-AF65-F5344CB8AC3E}">
        <p14:creationId xmlns:p14="http://schemas.microsoft.com/office/powerpoint/2010/main" val="136316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6895141" cy="4650815"/>
          </a:xfrm>
        </p:spPr>
        <p:txBody>
          <a:bodyPr>
            <a:normAutofit/>
          </a:bodyPr>
          <a:lstStyle/>
          <a:p>
            <a:pPr marL="514350" indent="-514350">
              <a:lnSpc>
                <a:spcPct val="100000"/>
              </a:lnSpc>
              <a:spcBef>
                <a:spcPts val="0"/>
              </a:spcBef>
              <a:buFont typeface="+mj-lt"/>
              <a:buAutoNum type="romanLcPeriod"/>
            </a:pPr>
            <a:r>
              <a:rPr lang="en-US" altLang="en-US" sz="2400" dirty="0"/>
              <a:t>A load test using certified weights, or scaled weights using a certified scale with a current certificate of calibration, must be conducted after each erection.</a:t>
            </a:r>
          </a:p>
          <a:p>
            <a:pPr marL="514350" indent="-514350">
              <a:lnSpc>
                <a:spcPct val="100000"/>
              </a:lnSpc>
              <a:spcBef>
                <a:spcPts val="0"/>
              </a:spcBef>
              <a:buFont typeface="+mj-lt"/>
              <a:buAutoNum type="romanLcPeriod"/>
            </a:pPr>
            <a:r>
              <a:rPr lang="en-US" altLang="en-US" sz="2400" dirty="0"/>
              <a:t>The load test must be conducted in accordance with the manufacturer’s instructions when available.</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70000" lnSpcReduction="20000"/>
          </a:bodyPr>
          <a:lstStyle/>
          <a:p>
            <a:pPr>
              <a:lnSpc>
                <a:spcPct val="120000"/>
              </a:lnSpc>
              <a:spcBef>
                <a:spcPts val="0"/>
              </a:spcBef>
            </a:pPr>
            <a:r>
              <a:rPr lang="en-US" dirty="0"/>
              <a:t>1926.1435(f)(3) Post-Erection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pic>
        <p:nvPicPr>
          <p:cNvPr id="9" name="Picture 4" descr="tower crane">
            <a:extLst>
              <a:ext uri="{FF2B5EF4-FFF2-40B4-BE49-F238E27FC236}">
                <a16:creationId xmlns:a16="http://schemas.microsoft.com/office/drawing/2014/main" id="{312FF6E0-4766-40C0-ABE9-23BF106CA5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7026443" y="2922462"/>
            <a:ext cx="4195852" cy="290604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689766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Operations shall not begin unless the safety devices are in proper working order. </a:t>
            </a:r>
          </a:p>
          <a:p>
            <a:pPr marL="365125" indent="-255588">
              <a:lnSpc>
                <a:spcPct val="100000"/>
              </a:lnSpc>
              <a:spcBef>
                <a:spcPts val="600"/>
              </a:spcBef>
            </a:pPr>
            <a:r>
              <a:rPr lang="en-US" altLang="en-US" sz="2400" dirty="0"/>
              <a:t>If a device stops working properly during operations, the operator shall safely stop operations. </a:t>
            </a:r>
          </a:p>
          <a:p>
            <a:pPr marL="365125" indent="-255588">
              <a:lnSpc>
                <a:spcPct val="100000"/>
              </a:lnSpc>
              <a:spcBef>
                <a:spcPts val="600"/>
              </a:spcBef>
            </a:pPr>
            <a:r>
              <a:rPr lang="en-US" altLang="en-US" sz="2400" dirty="0"/>
              <a:t>Operations shall not resume until the device is again working properly. Alternative measures are not permitted to be used.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Stop Operations</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29804113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365125" indent="-255588">
              <a:lnSpc>
                <a:spcPct val="100000"/>
              </a:lnSpc>
              <a:spcBef>
                <a:spcPts val="600"/>
              </a:spcBef>
            </a:pPr>
            <a:endParaRPr lang="en-US" altLang="en-US" sz="2400" dirty="0"/>
          </a:p>
          <a:p>
            <a:pPr marL="365125" indent="-255588">
              <a:lnSpc>
                <a:spcPct val="100000"/>
              </a:lnSpc>
              <a:spcBef>
                <a:spcPts val="600"/>
              </a:spcBef>
            </a:pPr>
            <a:r>
              <a:rPr lang="en-US" altLang="en-US" sz="2400" dirty="0"/>
              <a:t>A competent person shall begin a visual inspection prior to each shift, which shall be completed before or during that shift. </a:t>
            </a:r>
          </a:p>
          <a:p>
            <a:pPr marL="365125" indent="-255588">
              <a:lnSpc>
                <a:spcPct val="100000"/>
              </a:lnSpc>
              <a:spcBef>
                <a:spcPts val="600"/>
              </a:spcBef>
            </a:pPr>
            <a:r>
              <a:rPr lang="en-US" altLang="en-US" sz="2400" dirty="0"/>
              <a:t>If any deficiency is identified, that constitutes a </a:t>
            </a:r>
            <a:r>
              <a:rPr lang="en-US" altLang="en-US" sz="2400" b="1" dirty="0">
                <a:solidFill>
                  <a:srgbClr val="FF0000"/>
                </a:solidFill>
              </a:rPr>
              <a:t>safety hazard</a:t>
            </a:r>
            <a:r>
              <a:rPr lang="en-US" altLang="en-US" sz="2400" dirty="0"/>
              <a:t>, the equipment must be taken out of service until it has been corrected.</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a:bodyPr>
          <a:lstStyle/>
          <a:p>
            <a:pPr>
              <a:lnSpc>
                <a:spcPct val="120000"/>
              </a:lnSpc>
              <a:spcBef>
                <a:spcPts val="600"/>
              </a:spcBef>
            </a:pPr>
            <a:r>
              <a:rPr lang="en-US" dirty="0"/>
              <a:t>1926.1402(d) Shift Inspection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144042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93BEBBD-5E97-E748-AB97-47C407B4E351}"/>
              </a:ext>
            </a:extLst>
          </p:cNvPr>
          <p:cNvSpPr>
            <a:spLocks noGrp="1"/>
          </p:cNvSpPr>
          <p:nvPr>
            <p:ph type="body" sz="quarter" idx="10"/>
          </p:nvPr>
        </p:nvSpPr>
        <p:spPr>
          <a:xfrm>
            <a:off x="805070" y="1375515"/>
            <a:ext cx="9880054" cy="4650815"/>
          </a:xfrm>
        </p:spPr>
        <p:txBody>
          <a:bodyPr>
            <a:noAutofit/>
          </a:bodyPr>
          <a:lstStyle/>
          <a:p>
            <a:pPr marL="109537" indent="0">
              <a:lnSpc>
                <a:spcPct val="100000"/>
              </a:lnSpc>
              <a:spcBef>
                <a:spcPts val="600"/>
              </a:spcBef>
              <a:buNone/>
            </a:pPr>
            <a:r>
              <a:rPr lang="en-US" sz="2300" dirty="0"/>
              <a:t>1926.1415 (a) Safety devices. The following safety devices are required on all equipment covered by this subpart, unless otherwise specified:</a:t>
            </a:r>
            <a:endParaRPr lang="en-US" altLang="en-US" sz="2300" dirty="0"/>
          </a:p>
          <a:p>
            <a:pPr marL="566737" indent="-457200">
              <a:lnSpc>
                <a:spcPct val="100000"/>
              </a:lnSpc>
              <a:spcBef>
                <a:spcPts val="600"/>
              </a:spcBef>
              <a:buSzPct val="100000"/>
              <a:buFont typeface="+mj-lt"/>
              <a:buAutoNum type="arabicParenR"/>
            </a:pPr>
            <a:r>
              <a:rPr lang="en-US" altLang="en-US" sz="2300" dirty="0"/>
              <a:t>Crane level indicator. </a:t>
            </a:r>
          </a:p>
          <a:p>
            <a:pPr marL="566737" indent="-457200">
              <a:lnSpc>
                <a:spcPct val="100000"/>
              </a:lnSpc>
              <a:spcBef>
                <a:spcPts val="600"/>
              </a:spcBef>
              <a:buSzPct val="100000"/>
              <a:buFont typeface="+mj-lt"/>
              <a:buAutoNum type="arabicParenR"/>
            </a:pPr>
            <a:r>
              <a:rPr lang="en-US" altLang="en-US" sz="2300" dirty="0"/>
              <a:t>Boom stops, except for derricks and hydraulic booms.</a:t>
            </a:r>
          </a:p>
          <a:p>
            <a:pPr marL="566737" indent="-457200">
              <a:lnSpc>
                <a:spcPct val="100000"/>
              </a:lnSpc>
              <a:spcBef>
                <a:spcPts val="600"/>
              </a:spcBef>
              <a:buSzPct val="100000"/>
              <a:buFont typeface="+mj-lt"/>
              <a:buAutoNum type="arabicParenR"/>
            </a:pPr>
            <a:r>
              <a:rPr lang="en-US" altLang="en-US" sz="2300" dirty="0"/>
              <a:t>Jib stops (if a jib is attached), except for derricks.</a:t>
            </a:r>
          </a:p>
          <a:p>
            <a:pPr marL="566737" indent="-457200">
              <a:lnSpc>
                <a:spcPct val="100000"/>
              </a:lnSpc>
              <a:spcBef>
                <a:spcPts val="600"/>
              </a:spcBef>
              <a:buSzPct val="100000"/>
              <a:buFont typeface="+mj-lt"/>
              <a:buAutoNum type="arabicParenR"/>
            </a:pPr>
            <a:r>
              <a:rPr lang="en-US" altLang="en-US" sz="2300" dirty="0"/>
              <a:t>Equipment with foot pedal brakes must have locks.</a:t>
            </a:r>
          </a:p>
          <a:p>
            <a:pPr marL="566737" indent="-457200">
              <a:lnSpc>
                <a:spcPct val="100000"/>
              </a:lnSpc>
              <a:spcBef>
                <a:spcPts val="600"/>
              </a:spcBef>
              <a:buSzPct val="100000"/>
              <a:buFont typeface="+mj-lt"/>
              <a:buAutoNum type="arabicParenR"/>
            </a:pPr>
            <a:r>
              <a:rPr lang="en-US" altLang="en-US" sz="2300" dirty="0"/>
              <a:t>Hydraulic outrigger jacks and hydraulic stabilizer jacks must have an integral holding device/check valve.</a:t>
            </a:r>
          </a:p>
          <a:p>
            <a:pPr marL="566737" indent="-457200">
              <a:lnSpc>
                <a:spcPct val="100000"/>
              </a:lnSpc>
              <a:spcBef>
                <a:spcPts val="600"/>
              </a:spcBef>
              <a:buSzPct val="100000"/>
              <a:buFont typeface="+mj-lt"/>
              <a:buAutoNum type="arabicParenR"/>
            </a:pPr>
            <a:r>
              <a:rPr lang="en-US" altLang="en-US" sz="2300" dirty="0"/>
              <a:t>Equipment on rails must have rail clamps and rail stops, except for portal cranes.</a:t>
            </a:r>
          </a:p>
          <a:p>
            <a:pPr marL="566737" indent="-457200">
              <a:lnSpc>
                <a:spcPct val="100000"/>
              </a:lnSpc>
              <a:spcBef>
                <a:spcPts val="600"/>
              </a:spcBef>
              <a:buSzPct val="100000"/>
              <a:buFont typeface="+mj-lt"/>
              <a:buAutoNum type="arabicParenR"/>
            </a:pPr>
            <a:r>
              <a:rPr lang="en-US" altLang="en-US" sz="2300" dirty="0"/>
              <a:t>Horn </a:t>
            </a:r>
          </a:p>
        </p:txBody>
      </p:sp>
      <p:sp>
        <p:nvSpPr>
          <p:cNvPr id="3" name="Text Placeholder 2">
            <a:extLst>
              <a:ext uri="{FF2B5EF4-FFF2-40B4-BE49-F238E27FC236}">
                <a16:creationId xmlns:a16="http://schemas.microsoft.com/office/drawing/2014/main" id="{8689C92E-9F3A-9346-92F1-1D53CD9CBAFC}"/>
              </a:ext>
            </a:extLst>
          </p:cNvPr>
          <p:cNvSpPr>
            <a:spLocks noGrp="1"/>
          </p:cNvSpPr>
          <p:nvPr>
            <p:ph type="body" sz="quarter" idx="13"/>
          </p:nvPr>
        </p:nvSpPr>
        <p:spPr>
          <a:xfrm>
            <a:off x="665922" y="461115"/>
            <a:ext cx="8712795" cy="914400"/>
          </a:xfrm>
        </p:spPr>
        <p:txBody>
          <a:bodyPr>
            <a:normAutofit fontScale="85000" lnSpcReduction="10000"/>
          </a:bodyPr>
          <a:lstStyle/>
          <a:p>
            <a:pPr>
              <a:lnSpc>
                <a:spcPct val="120000"/>
              </a:lnSpc>
              <a:spcBef>
                <a:spcPts val="600"/>
              </a:spcBef>
            </a:pPr>
            <a:r>
              <a:rPr lang="en-US" dirty="0"/>
              <a:t>Safety Devices That MUST Function</a:t>
            </a:r>
          </a:p>
        </p:txBody>
      </p:sp>
      <p:sp>
        <p:nvSpPr>
          <p:cNvPr id="4" name="Content Placeholder 3">
            <a:extLst>
              <a:ext uri="{FF2B5EF4-FFF2-40B4-BE49-F238E27FC236}">
                <a16:creationId xmlns:a16="http://schemas.microsoft.com/office/drawing/2014/main" id="{D73D4A00-B578-A142-A511-EDE8F430CBAC}"/>
              </a:ext>
            </a:extLst>
          </p:cNvPr>
          <p:cNvSpPr>
            <a:spLocks noGrp="1"/>
          </p:cNvSpPr>
          <p:nvPr>
            <p:ph sz="quarter" idx="14"/>
          </p:nvPr>
        </p:nvSpPr>
        <p:spPr/>
        <p:txBody>
          <a:bodyPr/>
          <a:lstStyle/>
          <a:p>
            <a:r>
              <a:rPr lang="en-US" dirty="0"/>
              <a:t>Crane Inspections</a:t>
            </a:r>
          </a:p>
        </p:txBody>
      </p:sp>
    </p:spTree>
    <p:extLst>
      <p:ext uri="{BB962C8B-B14F-4D97-AF65-F5344CB8AC3E}">
        <p14:creationId xmlns:p14="http://schemas.microsoft.com/office/powerpoint/2010/main" val="42925563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CF059A2C8F87C4DAC64B902968D45F3" ma:contentTypeVersion="17" ma:contentTypeDescription="Create a new document." ma:contentTypeScope="" ma:versionID="ec0af80dec7f47702ea3bf5d41db7be6">
  <xsd:schema xmlns:xsd="http://www.w3.org/2001/XMLSchema" xmlns:xs="http://www.w3.org/2001/XMLSchema" xmlns:p="http://schemas.microsoft.com/office/2006/metadata/properties" xmlns:ns2="422d50a2-91e8-4738-97cd-d5a6a9b90bb7" xmlns:ns3="1c9a19bd-b907-49a7-9695-f54f6a240b79" xmlns:ns4="0c302b92-b59a-446b-bb5d-23d5c6e9fb4f" targetNamespace="http://schemas.microsoft.com/office/2006/metadata/properties" ma:root="true" ma:fieldsID="dde7d5243250d96d20abf20682cd11ce" ns2:_="" ns3:_="" ns4:_="">
    <xsd:import namespace="422d50a2-91e8-4738-97cd-d5a6a9b90bb7"/>
    <xsd:import namespace="1c9a19bd-b907-49a7-9695-f54f6a240b79"/>
    <xsd:import namespace="0c302b92-b59a-446b-bb5d-23d5c6e9fb4f"/>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3:SharedWithUsers" minOccurs="0"/>
                <xsd:element ref="ns3:SharedWithDetails" minOccurs="0"/>
                <xsd:element ref="ns2:MediaServiceOCR" minOccurs="0"/>
                <xsd:element ref="ns2:MediaServiceGenerationTime" minOccurs="0"/>
                <xsd:element ref="ns2:MediaServiceEventHashCode" minOccurs="0"/>
                <xsd:element ref="ns2:MediaServiceLocation"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22d50a2-91e8-4738-97cd-d5a6a9b90b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ec17949-6c0e-45e8-b39e-0bd40c26b03a"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c9a19bd-b907-49a7-9695-f54f6a240b7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c302b92-b59a-446b-bb5d-23d5c6e9fb4f"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978bb0f1-19de-404f-af31-2f1f4229f3f6}" ma:internalName="TaxCatchAll" ma:showField="CatchAllData" ma:web="1c9a19bd-b907-49a7-9695-f54f6a240b7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1c9a19bd-b907-49a7-9695-f54f6a240b79">
      <UserInfo>
        <DisplayName/>
        <AccountId xsi:nil="true"/>
        <AccountType/>
      </UserInfo>
    </SharedWithUsers>
    <MediaLengthInSeconds xmlns="422d50a2-91e8-4738-97cd-d5a6a9b90bb7" xsi:nil="true"/>
    <TaxCatchAll xmlns="0c302b92-b59a-446b-bb5d-23d5c6e9fb4f" xsi:nil="true"/>
    <lcf76f155ced4ddcb4097134ff3c332f xmlns="422d50a2-91e8-4738-97cd-d5a6a9b90bb7">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340173-3E55-427F-B03E-A19B4A8517FD}"/>
</file>

<file path=customXml/itemProps2.xml><?xml version="1.0" encoding="utf-8"?>
<ds:datastoreItem xmlns:ds="http://schemas.openxmlformats.org/officeDocument/2006/customXml" ds:itemID="{40EB0CF1-B741-411B-9740-FB3993D18958}">
  <ds:schemaRefs>
    <ds:schemaRef ds:uri="http://purl.org/dc/terms/"/>
    <ds:schemaRef ds:uri="http://schemas.openxmlformats.org/package/2006/metadata/core-properties"/>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3eb2361b-8c8e-47d5-8d05-b9366176417c"/>
    <ds:schemaRef ds:uri="246ca8ae-6e08-4796-a588-b174448290c0"/>
    <ds:schemaRef ds:uri="http://www.w3.org/XML/1998/namespace"/>
  </ds:schemaRefs>
</ds:datastoreItem>
</file>

<file path=customXml/itemProps3.xml><?xml version="1.0" encoding="utf-8"?>
<ds:datastoreItem xmlns:ds="http://schemas.openxmlformats.org/officeDocument/2006/customXml" ds:itemID="{3ED740FA-BAA0-4FDA-A636-9B805792F5A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730</TotalTime>
  <Words>9776</Words>
  <Application>Microsoft Office PowerPoint</Application>
  <PresentationFormat>Widescreen</PresentationFormat>
  <Paragraphs>446</Paragraphs>
  <Slides>26</Slides>
  <Notes>23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26</vt:i4>
      </vt:variant>
    </vt:vector>
  </HeadingPairs>
  <TitlesOfParts>
    <vt:vector size="34" baseType="lpstr">
      <vt:lpstr>Calibri</vt:lpstr>
      <vt:lpstr>Nunito Light</vt:lpstr>
      <vt:lpstr>Arial</vt:lpstr>
      <vt:lpstr>Nunito ExtraLight</vt:lpstr>
      <vt:lpstr>Nunito</vt:lpstr>
      <vt:lpstr>Poppins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Emily Hoffman</dc:creator>
  <cp:lastModifiedBy>Nazia Shah</cp:lastModifiedBy>
  <cp:revision>82</cp:revision>
  <dcterms:created xsi:type="dcterms:W3CDTF">2019-05-30T18:50:33Z</dcterms:created>
  <dcterms:modified xsi:type="dcterms:W3CDTF">2020-02-05T19:58:03Z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0x0101007CF059A2C8F87C4DAC64B902968D45F3</vt:lpwstr>
  </property>
  <property fmtid="{D5CDD505-2E9C-101B-9397-08002B2CF9AE}" pid="3" name="Order">
    <vt:r8>5195600</vt:r8>
  </property>
  <property fmtid="{D5CDD505-2E9C-101B-9397-08002B2CF9AE}" pid="4" name="xd_Signature">
    <vt:bool>false</vt:bool>
  </property>
  <property fmtid="{D5CDD505-2E9C-101B-9397-08002B2CF9AE}" pid="5" name="xd_ProgID">
    <vt:lpwstr/>
  </property>
  <property fmtid="{D5CDD505-2E9C-101B-9397-08002B2CF9AE}" pid="6" name="_ExtendedDescription">
    <vt:lpwstr/>
  </property>
  <property fmtid="{D5CDD505-2E9C-101B-9397-08002B2CF9AE}" pid="7" name="TriggerFlowInfo">
    <vt:lpwstr/>
  </property>
  <property fmtid="{D5CDD505-2E9C-101B-9397-08002B2CF9AE}" pid="8" name="_SourceUrl">
    <vt:lpwstr/>
  </property>
  <property fmtid="{D5CDD505-2E9C-101B-9397-08002B2CF9AE}" pid="9" name="_SharedFileIndex">
    <vt:lpwstr/>
  </property>
  <property fmtid="{D5CDD505-2E9C-101B-9397-08002B2CF9AE}" pid="10" name="ComplianceAssetId">
    <vt:lpwstr/>
  </property>
  <property fmtid="{D5CDD505-2E9C-101B-9397-08002B2CF9AE}" pid="11" name="TemplateUrl">
    <vt:lpwstr/>
  </property>
</Properties>
</file>