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5" r:id="rId2"/>
    <p:sldId id="266" r:id="rId3"/>
    <p:sldId id="257" r:id="rId4"/>
    <p:sldId id="267" r:id="rId5"/>
    <p:sldId id="268" r:id="rId6"/>
    <p:sldId id="269" r:id="rId7"/>
    <p:sldId id="270"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0029"/>
    <a:srgbClr val="939598"/>
    <a:srgbClr val="DC2227"/>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7" autoAdjust="0"/>
    <p:restoredTop sz="79608"/>
  </p:normalViewPr>
  <p:slideViewPr>
    <p:cSldViewPr snapToGrid="0" snapToObjects="1">
      <p:cViewPr varScale="1">
        <p:scale>
          <a:sx n="87" d="100"/>
          <a:sy n="87" d="100"/>
        </p:scale>
        <p:origin x="10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4859C8C-BA30-452A-9B31-B69DCAB0E71C}" type="datetimeFigureOut">
              <a:rPr lang="en-US" smtClean="0"/>
              <a:t>9/6/2019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1C75B5-2AFA-4A5C-A1FC-7582D1C6808B}" type="slidenum">
              <a:rPr lang="en-US" smtClean="0"/>
              <a:t>‹#›</a:t>
            </a:fld>
            <a:endParaRPr lang="en-US"/>
          </a:p>
        </p:txBody>
      </p:sp>
    </p:spTree>
    <p:extLst>
      <p:ext uri="{BB962C8B-B14F-4D97-AF65-F5344CB8AC3E}">
        <p14:creationId xmlns:p14="http://schemas.microsoft.com/office/powerpoint/2010/main" val="403513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75F1CD-5D9D-234D-9B32-ABB13A3575CF}" type="slidenum">
              <a:rPr lang="en-US" smtClean="0"/>
              <a:t>1</a:t>
            </a:fld>
            <a:endParaRPr lang="en-US"/>
          </a:p>
        </p:txBody>
      </p:sp>
    </p:spTree>
    <p:extLst>
      <p:ext uri="{BB962C8B-B14F-4D97-AF65-F5344CB8AC3E}">
        <p14:creationId xmlns:p14="http://schemas.microsoft.com/office/powerpoint/2010/main" val="29734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dirty="0"/>
              <a:t>Bringing Lean construction principles to your teams:</a:t>
            </a:r>
          </a:p>
          <a:p>
            <a:endParaRPr lang="en-US" b="1" dirty="0"/>
          </a:p>
          <a:p>
            <a:pPr marL="232943" indent="-232943">
              <a:buFont typeface="+mj-lt"/>
              <a:buAutoNum type="arabicPeriod"/>
            </a:pPr>
            <a:r>
              <a:rPr lang="en-US" dirty="0"/>
              <a:t>Present the following scenarios to your team.</a:t>
            </a:r>
          </a:p>
          <a:p>
            <a:pPr marL="232943" indent="-232943">
              <a:buFont typeface="+mj-lt"/>
              <a:buAutoNum type="arabicPeriod"/>
            </a:pPr>
            <a:endParaRPr lang="en-US" dirty="0"/>
          </a:p>
          <a:p>
            <a:pPr marL="232943" indent="-232943">
              <a:buFont typeface="+mj-lt"/>
              <a:buAutoNum type="arabicPeriod"/>
            </a:pPr>
            <a:r>
              <a:rPr lang="en-US" dirty="0"/>
              <a:t>Prompt them for responses for how they would approach each situation – the goal is to develop a dialog.</a:t>
            </a:r>
          </a:p>
          <a:p>
            <a:pPr marL="232943" indent="-232943">
              <a:buFont typeface="+mj-lt"/>
              <a:buAutoNum type="arabicPeriod"/>
            </a:pPr>
            <a:endParaRPr lang="en-US" dirty="0"/>
          </a:p>
          <a:p>
            <a:pPr marL="232943" indent="-232943">
              <a:buFont typeface="+mj-lt"/>
              <a:buAutoNum type="arabicPeriod"/>
            </a:pPr>
            <a:r>
              <a:rPr lang="en-US" dirty="0"/>
              <a:t>Give feedback on their responses and provide recommended solutions.</a:t>
            </a:r>
          </a:p>
          <a:p>
            <a:pPr marL="232943" indent="-232943">
              <a:buFont typeface="+mj-lt"/>
              <a:buAutoNum type="arabicPeriod"/>
            </a:pPr>
            <a:endParaRPr lang="en-US" dirty="0"/>
          </a:p>
          <a:p>
            <a:pPr marL="232943" indent="-232943">
              <a:buFont typeface="+mj-lt"/>
              <a:buAutoNum type="arabicPeriod"/>
            </a:pPr>
            <a:r>
              <a:rPr lang="en-US" dirty="0"/>
              <a:t>Emphasize the action items to implement lean construction principles that can eliminate waste and increase capacity.</a:t>
            </a:r>
          </a:p>
          <a:p>
            <a:endParaRPr lang="en-US" dirty="0"/>
          </a:p>
        </p:txBody>
      </p:sp>
      <p:sp>
        <p:nvSpPr>
          <p:cNvPr id="4" name="Slide Number Placeholder 3"/>
          <p:cNvSpPr>
            <a:spLocks noGrp="1"/>
          </p:cNvSpPr>
          <p:nvPr>
            <p:ph type="sldNum" sz="quarter" idx="5"/>
          </p:nvPr>
        </p:nvSpPr>
        <p:spPr/>
        <p:txBody>
          <a:bodyPr/>
          <a:lstStyle/>
          <a:p>
            <a:fld id="{641C75B5-2AFA-4A5C-A1FC-7582D1C6808B}" type="slidenum">
              <a:rPr lang="en-US" smtClean="0"/>
              <a:t>2</a:t>
            </a:fld>
            <a:endParaRPr lang="en-US"/>
          </a:p>
        </p:txBody>
      </p:sp>
    </p:spTree>
    <p:extLst>
      <p:ext uri="{BB962C8B-B14F-4D97-AF65-F5344CB8AC3E}">
        <p14:creationId xmlns:p14="http://schemas.microsoft.com/office/powerpoint/2010/main" val="306700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C75B5-2AFA-4A5C-A1FC-7582D1C6808B}" type="slidenum">
              <a:rPr lang="en-US" smtClean="0"/>
              <a:t>3</a:t>
            </a:fld>
            <a:endParaRPr lang="en-US"/>
          </a:p>
        </p:txBody>
      </p:sp>
    </p:spTree>
    <p:extLst>
      <p:ext uri="{BB962C8B-B14F-4D97-AF65-F5344CB8AC3E}">
        <p14:creationId xmlns:p14="http://schemas.microsoft.com/office/powerpoint/2010/main" val="299437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purpose of Lean Construction and why your team can benefit from practicing lean principles. </a:t>
            </a:r>
          </a:p>
        </p:txBody>
      </p:sp>
      <p:sp>
        <p:nvSpPr>
          <p:cNvPr id="4" name="Slide Number Placeholder 3"/>
          <p:cNvSpPr>
            <a:spLocks noGrp="1"/>
          </p:cNvSpPr>
          <p:nvPr>
            <p:ph type="sldNum" sz="quarter" idx="5"/>
          </p:nvPr>
        </p:nvSpPr>
        <p:spPr/>
        <p:txBody>
          <a:bodyPr/>
          <a:lstStyle/>
          <a:p>
            <a:fld id="{641C75B5-2AFA-4A5C-A1FC-7582D1C6808B}" type="slidenum">
              <a:rPr lang="en-US" smtClean="0"/>
              <a:t>4</a:t>
            </a:fld>
            <a:endParaRPr lang="en-US"/>
          </a:p>
        </p:txBody>
      </p:sp>
    </p:spTree>
    <p:extLst>
      <p:ext uri="{BB962C8B-B14F-4D97-AF65-F5344CB8AC3E}">
        <p14:creationId xmlns:p14="http://schemas.microsoft.com/office/powerpoint/2010/main" val="352878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Lean culture and principles empower all project team members to review current processes and look for opportunities to improve productivity, workflow, and minimize waste. </a:t>
            </a:r>
          </a:p>
          <a:p>
            <a:pPr defTabSz="931774">
              <a:defRPr/>
            </a:pPr>
            <a:endParaRPr lang="en-US" dirty="0"/>
          </a:p>
          <a:p>
            <a:pPr defTabSz="931774">
              <a:defRPr/>
            </a:pPr>
            <a:r>
              <a:rPr lang="en-US" dirty="0"/>
              <a:t>Ensure that all team members recognize that they are empowered to make changes.</a:t>
            </a:r>
          </a:p>
          <a:p>
            <a:endParaRPr lang="en-US" dirty="0"/>
          </a:p>
          <a:p>
            <a:r>
              <a:rPr lang="en-US" dirty="0"/>
              <a:t>The team members then must verify all processes and understand them before they are put to use. </a:t>
            </a:r>
          </a:p>
          <a:p>
            <a:endParaRPr lang="en-US" dirty="0"/>
          </a:p>
        </p:txBody>
      </p:sp>
      <p:sp>
        <p:nvSpPr>
          <p:cNvPr id="4" name="Slide Number Placeholder 3"/>
          <p:cNvSpPr>
            <a:spLocks noGrp="1"/>
          </p:cNvSpPr>
          <p:nvPr>
            <p:ph type="sldNum" sz="quarter" idx="5"/>
          </p:nvPr>
        </p:nvSpPr>
        <p:spPr/>
        <p:txBody>
          <a:bodyPr/>
          <a:lstStyle/>
          <a:p>
            <a:fld id="{641C75B5-2AFA-4A5C-A1FC-7582D1C6808B}" type="slidenum">
              <a:rPr lang="en-US" smtClean="0"/>
              <a:t>5</a:t>
            </a:fld>
            <a:endParaRPr lang="en-US"/>
          </a:p>
        </p:txBody>
      </p:sp>
    </p:spTree>
    <p:extLst>
      <p:ext uri="{BB962C8B-B14F-4D97-AF65-F5344CB8AC3E}">
        <p14:creationId xmlns:p14="http://schemas.microsoft.com/office/powerpoint/2010/main" val="761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your team:</a:t>
            </a:r>
          </a:p>
          <a:p>
            <a:endParaRPr lang="en-US" dirty="0"/>
          </a:p>
          <a:p>
            <a:pPr marL="174708" indent="-174708">
              <a:buFont typeface="Arial" panose="020B0604020202020204" pitchFamily="34" charset="0"/>
              <a:buChar char="•"/>
            </a:pPr>
            <a:r>
              <a:rPr lang="en-US" dirty="0"/>
              <a:t>Are there improvements to be made in this picture?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Are you empowered to fix it? Why or why not?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What should a productive worker do first when approaching his/her work?</a:t>
            </a:r>
          </a:p>
          <a:p>
            <a:endParaRPr lang="en-US" dirty="0"/>
          </a:p>
          <a:p>
            <a:r>
              <a:rPr lang="en-US" dirty="0"/>
              <a:t>Wait for their answers and steer the discussion towards how they can makes changes on the jobsite to make improvements for the team.</a:t>
            </a:r>
          </a:p>
          <a:p>
            <a:endParaRPr lang="en-US" dirty="0"/>
          </a:p>
        </p:txBody>
      </p:sp>
      <p:sp>
        <p:nvSpPr>
          <p:cNvPr id="4" name="Slide Number Placeholder 3"/>
          <p:cNvSpPr>
            <a:spLocks noGrp="1"/>
          </p:cNvSpPr>
          <p:nvPr>
            <p:ph type="sldNum" sz="quarter" idx="5"/>
          </p:nvPr>
        </p:nvSpPr>
        <p:spPr/>
        <p:txBody>
          <a:bodyPr/>
          <a:lstStyle/>
          <a:p>
            <a:fld id="{641C75B5-2AFA-4A5C-A1FC-7582D1C6808B}" type="slidenum">
              <a:rPr lang="en-US" smtClean="0"/>
              <a:t>6</a:t>
            </a:fld>
            <a:endParaRPr lang="en-US"/>
          </a:p>
        </p:txBody>
      </p:sp>
    </p:spTree>
    <p:extLst>
      <p:ext uri="{BB962C8B-B14F-4D97-AF65-F5344CB8AC3E}">
        <p14:creationId xmlns:p14="http://schemas.microsoft.com/office/powerpoint/2010/main" val="414846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can be printed as a reminder that each person on the team has a voice and is empowered to use lean construction principles to improve processes on site. </a:t>
            </a:r>
          </a:p>
          <a:p>
            <a:endParaRPr lang="en-US" dirty="0"/>
          </a:p>
          <a:p>
            <a:r>
              <a:rPr lang="en-US" dirty="0"/>
              <a:t>Direct team members to use this job aid to help guide them through a review of current processes to look for opportunities for improvement.</a:t>
            </a:r>
          </a:p>
        </p:txBody>
      </p:sp>
      <p:sp>
        <p:nvSpPr>
          <p:cNvPr id="4" name="Slide Number Placeholder 3"/>
          <p:cNvSpPr>
            <a:spLocks noGrp="1"/>
          </p:cNvSpPr>
          <p:nvPr>
            <p:ph type="sldNum" sz="quarter" idx="5"/>
          </p:nvPr>
        </p:nvSpPr>
        <p:spPr/>
        <p:txBody>
          <a:bodyPr/>
          <a:lstStyle/>
          <a:p>
            <a:fld id="{641C75B5-2AFA-4A5C-A1FC-7582D1C6808B}" type="slidenum">
              <a:rPr lang="en-US" smtClean="0"/>
              <a:t>7</a:t>
            </a:fld>
            <a:endParaRPr lang="en-US"/>
          </a:p>
        </p:txBody>
      </p:sp>
    </p:spTree>
    <p:extLst>
      <p:ext uri="{BB962C8B-B14F-4D97-AF65-F5344CB8AC3E}">
        <p14:creationId xmlns:p14="http://schemas.microsoft.com/office/powerpoint/2010/main" val="873702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1AE997-1FAA-5E45-AE1A-EB87337B1FC5}"/>
              </a:ext>
            </a:extLst>
          </p:cNvPr>
          <p:cNvPicPr>
            <a:picLocks noChangeAspect="1"/>
          </p:cNvPicPr>
          <p:nvPr userDrawn="1"/>
        </p:nvPicPr>
        <p:blipFill>
          <a:blip r:embed="rId2"/>
          <a:stretch>
            <a:fillRect/>
          </a:stretch>
        </p:blipFill>
        <p:spPr>
          <a:xfrm>
            <a:off x="476471" y="548152"/>
            <a:ext cx="2537555" cy="1005840"/>
          </a:xfrm>
          <a:prstGeom prst="rect">
            <a:avLst/>
          </a:prstGeom>
        </p:spPr>
      </p:pic>
      <p:sp>
        <p:nvSpPr>
          <p:cNvPr id="20" name="Text Placeholder 19">
            <a:extLst>
              <a:ext uri="{FF2B5EF4-FFF2-40B4-BE49-F238E27FC236}">
                <a16:creationId xmlns:a16="http://schemas.microsoft.com/office/drawing/2014/main" id="{CA94E383-665F-DE4D-9DA1-7E0530F9EEE4}"/>
              </a:ext>
            </a:extLst>
          </p:cNvPr>
          <p:cNvSpPr>
            <a:spLocks noGrp="1"/>
          </p:cNvSpPr>
          <p:nvPr>
            <p:ph type="body" sz="quarter" idx="10" hasCustomPrompt="1"/>
          </p:nvPr>
        </p:nvSpPr>
        <p:spPr>
          <a:xfrm>
            <a:off x="476471" y="2004769"/>
            <a:ext cx="2361979"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stStyle>
          <a:p>
            <a:pPr lvl="0"/>
            <a:r>
              <a:rPr lang="en-US" dirty="0"/>
              <a:t>Place Date Here</a:t>
            </a:r>
          </a:p>
        </p:txBody>
      </p:sp>
      <p:sp>
        <p:nvSpPr>
          <p:cNvPr id="21" name="Text Placeholder 19">
            <a:extLst>
              <a:ext uri="{FF2B5EF4-FFF2-40B4-BE49-F238E27FC236}">
                <a16:creationId xmlns:a16="http://schemas.microsoft.com/office/drawing/2014/main" id="{5B94F17A-C46E-D64D-9E67-CBA51BCA8BC1}"/>
              </a:ext>
            </a:extLst>
          </p:cNvPr>
          <p:cNvSpPr>
            <a:spLocks noGrp="1"/>
          </p:cNvSpPr>
          <p:nvPr>
            <p:ph type="body" sz="quarter" idx="11" hasCustomPrompt="1"/>
          </p:nvPr>
        </p:nvSpPr>
        <p:spPr>
          <a:xfrm>
            <a:off x="476471" y="2576268"/>
            <a:ext cx="10686829" cy="2028117"/>
          </a:xfrm>
        </p:spPr>
        <p:txBody>
          <a:bodyPr>
            <a:normAutofit/>
          </a:bodyPr>
          <a:lstStyle>
            <a:lvl1pPr marL="0" indent="0">
              <a:buFontTx/>
              <a:buNone/>
              <a:defRPr sz="8000" b="1" i="0">
                <a:solidFill>
                  <a:srgbClr val="221F1F"/>
                </a:solidFill>
                <a:latin typeface="Poppins" pitchFamily="2" charset="77"/>
                <a:cs typeface="Poppins" pitchFamily="2" charset="77"/>
              </a:defRPr>
            </a:lvl1pPr>
          </a:lstStyle>
          <a:p>
            <a:pPr lvl="0"/>
            <a:r>
              <a:rPr lang="en-US" dirty="0"/>
              <a:t>Place Presentation Title Here</a:t>
            </a:r>
          </a:p>
        </p:txBody>
      </p:sp>
      <p:sp>
        <p:nvSpPr>
          <p:cNvPr id="23" name="Text Placeholder 19">
            <a:extLst>
              <a:ext uri="{FF2B5EF4-FFF2-40B4-BE49-F238E27FC236}">
                <a16:creationId xmlns:a16="http://schemas.microsoft.com/office/drawing/2014/main" id="{7681E22C-DC4C-674E-8F7D-9DB61A30A915}"/>
              </a:ext>
            </a:extLst>
          </p:cNvPr>
          <p:cNvSpPr>
            <a:spLocks noGrp="1"/>
          </p:cNvSpPr>
          <p:nvPr>
            <p:ph type="body" sz="quarter" idx="12" hasCustomPrompt="1"/>
          </p:nvPr>
        </p:nvSpPr>
        <p:spPr>
          <a:xfrm>
            <a:off x="4981575" y="712934"/>
            <a:ext cx="6733954" cy="676275"/>
          </a:xfrm>
        </p:spPr>
        <p:txBody>
          <a:bodyPr anchor="ctr">
            <a:normAutofit/>
          </a:bodyPr>
          <a:lstStyle>
            <a:lvl1pPr marL="0" indent="0" algn="r">
              <a:lnSpc>
                <a:spcPts val="1860"/>
              </a:lnSpc>
              <a:buFontTx/>
              <a:buNone/>
              <a:defRPr sz="1800" b="1" i="0">
                <a:solidFill>
                  <a:srgbClr val="929497"/>
                </a:solidFill>
                <a:latin typeface="Poppins" pitchFamily="2" charset="77"/>
                <a:cs typeface="Poppins" pitchFamily="2" charset="77"/>
              </a:defRPr>
            </a:lvl1pPr>
          </a:lstStyle>
          <a:p>
            <a:pPr lvl="0"/>
            <a:r>
              <a:rPr lang="en-US" dirty="0"/>
              <a:t>Name of Chapter/ Event Name</a:t>
            </a:r>
          </a:p>
        </p:txBody>
      </p:sp>
      <p:sp>
        <p:nvSpPr>
          <p:cNvPr id="24" name="Rectangle 23">
            <a:extLst>
              <a:ext uri="{FF2B5EF4-FFF2-40B4-BE49-F238E27FC236}">
                <a16:creationId xmlns:a16="http://schemas.microsoft.com/office/drawing/2014/main" id="{47CA5187-4A9A-4541-9A36-E87DBF5AFD56}"/>
              </a:ext>
            </a:extLst>
          </p:cNvPr>
          <p:cNvSpPr/>
          <p:nvPr userDrawn="1"/>
        </p:nvSpPr>
        <p:spPr>
          <a:xfrm>
            <a:off x="0" y="6181725"/>
            <a:ext cx="12192000" cy="676275"/>
          </a:xfrm>
          <a:prstGeom prst="rect">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E03942D8-AEBE-A949-A9AB-C02805F98417}"/>
              </a:ext>
            </a:extLst>
          </p:cNvPr>
          <p:cNvSpPr txBox="1"/>
          <p:nvPr userDrawn="1"/>
        </p:nvSpPr>
        <p:spPr>
          <a:xfrm>
            <a:off x="476471" y="5431302"/>
            <a:ext cx="39717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i="0" dirty="0">
                <a:solidFill>
                  <a:srgbClr val="4E4E4E"/>
                </a:solidFill>
                <a:effectLst/>
                <a:latin typeface="Nunito ExtraLight" pitchFamily="2" charset="77"/>
                <a:ea typeface="Calibri" panose="020F0502020204030204" pitchFamily="34" charset="0"/>
                <a:cs typeface="Arial" panose="020B0604020202020204" pitchFamily="34" charset="0"/>
              </a:rPr>
              <a:t>Developed by the AGC Lean Construction Forum</a:t>
            </a:r>
            <a:endParaRPr lang="en-US" sz="1400" b="0" i="0" dirty="0">
              <a:solidFill>
                <a:srgbClr val="4E4E4E"/>
              </a:solidFill>
              <a:latin typeface="Nunito ExtraLight" pitchFamily="2" charset="77"/>
            </a:endParaRPr>
          </a:p>
        </p:txBody>
      </p:sp>
      <p:sp>
        <p:nvSpPr>
          <p:cNvPr id="30" name="TextBox 29">
            <a:extLst>
              <a:ext uri="{FF2B5EF4-FFF2-40B4-BE49-F238E27FC236}">
                <a16:creationId xmlns:a16="http://schemas.microsoft.com/office/drawing/2014/main" id="{D2CDC78A-1DA5-7D4C-8E95-048DA73365E1}"/>
              </a:ext>
            </a:extLst>
          </p:cNvPr>
          <p:cNvSpPr txBox="1"/>
          <p:nvPr userDrawn="1"/>
        </p:nvSpPr>
        <p:spPr>
          <a:xfrm>
            <a:off x="8138160" y="6404446"/>
            <a:ext cx="362902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Nunito" pitchFamily="2" charset="77"/>
                <a:ea typeface="Cambria" panose="02040503050406030204" pitchFamily="18" charset="0"/>
              </a:rPr>
              <a:t>©</a:t>
            </a:r>
            <a:r>
              <a:rPr lang="en-US" sz="1000" dirty="0">
                <a:solidFill>
                  <a:schemeClr val="bg1"/>
                </a:solidFill>
                <a:latin typeface="Nunito" pitchFamily="2" charset="77"/>
              </a:rPr>
              <a:t>2019  The Associated General Contractors of America, Inc.</a:t>
            </a:r>
          </a:p>
        </p:txBody>
      </p:sp>
      <p:pic>
        <p:nvPicPr>
          <p:cNvPr id="9" name="Picture 8" descr="https://www.agc.org/sites/default/files/CEUS.png">
            <a:extLst>
              <a:ext uri="{FF2B5EF4-FFF2-40B4-BE49-F238E27FC236}">
                <a16:creationId xmlns:a16="http://schemas.microsoft.com/office/drawing/2014/main" id="{738AAEB1-5ED1-47AE-BCC5-B659E722D2C0}"/>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35690"/>
          <a:stretch/>
        </p:blipFill>
        <p:spPr bwMode="auto">
          <a:xfrm>
            <a:off x="6096000" y="5192977"/>
            <a:ext cx="1146360" cy="6556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B2836BC-8FC7-4579-86B3-B7C7D63F39F7}"/>
              </a:ext>
            </a:extLst>
          </p:cNvPr>
          <p:cNvSpPr/>
          <p:nvPr userDrawn="1"/>
        </p:nvSpPr>
        <p:spPr>
          <a:xfrm>
            <a:off x="7372784" y="5231055"/>
            <a:ext cx="4441426" cy="6001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en-US" sz="1100" b="0" i="0" dirty="0">
                <a:solidFill>
                  <a:srgbClr val="939598"/>
                </a:solidFill>
                <a:latin typeface="Nunito ExtraLight" pitchFamily="2" charset="77"/>
              </a:rPr>
              <a:t>1.0 CM-Lean CE Credit | AGC of America recognizes this this series as qualifying for continuing education hours towards the renewal of AGC’s Certificate of Management-Lean Construction (CM-Lean). </a:t>
            </a:r>
          </a:p>
        </p:txBody>
      </p:sp>
    </p:spTree>
    <p:extLst>
      <p:ext uri="{BB962C8B-B14F-4D97-AF65-F5344CB8AC3E}">
        <p14:creationId xmlns:p14="http://schemas.microsoft.com/office/powerpoint/2010/main" val="167514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3 points and supporting text">
    <p:spTree>
      <p:nvGrpSpPr>
        <p:cNvPr id="1" name=""/>
        <p:cNvGrpSpPr/>
        <p:nvPr/>
      </p:nvGrpSpPr>
      <p:grpSpPr>
        <a:xfrm>
          <a:off x="0" y="0"/>
          <a:ext cx="0" cy="0"/>
          <a:chOff x="0" y="0"/>
          <a:chExt cx="0" cy="0"/>
        </a:xfrm>
      </p:grpSpPr>
      <p:sp>
        <p:nvSpPr>
          <p:cNvPr id="26" name="Text Placeholder 19">
            <a:extLst>
              <a:ext uri="{FF2B5EF4-FFF2-40B4-BE49-F238E27FC236}">
                <a16:creationId xmlns:a16="http://schemas.microsoft.com/office/drawing/2014/main" id="{B0DCE14E-FACB-6443-A52B-A8E449B4BCC3}"/>
              </a:ext>
            </a:extLst>
          </p:cNvPr>
          <p:cNvSpPr>
            <a:spLocks noGrp="1"/>
          </p:cNvSpPr>
          <p:nvPr>
            <p:ph type="body" sz="quarter" idx="15" hasCustomPrompt="1"/>
          </p:nvPr>
        </p:nvSpPr>
        <p:spPr>
          <a:xfrm>
            <a:off x="5629498" y="3242002"/>
            <a:ext cx="5324252"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Handicapping the new Congress</a:t>
            </a:r>
          </a:p>
        </p:txBody>
      </p:sp>
      <p:pic>
        <p:nvPicPr>
          <p:cNvPr id="14" name="Picture 13">
            <a:extLst>
              <a:ext uri="{FF2B5EF4-FFF2-40B4-BE49-F238E27FC236}">
                <a16:creationId xmlns:a16="http://schemas.microsoft.com/office/drawing/2014/main" id="{381AE997-1FAA-5E45-AE1A-EB87337B1FC5}"/>
              </a:ext>
            </a:extLst>
          </p:cNvPr>
          <p:cNvPicPr>
            <a:picLocks noChangeAspect="1"/>
          </p:cNvPicPr>
          <p:nvPr userDrawn="1"/>
        </p:nvPicPr>
        <p:blipFill>
          <a:blip r:embed="rId2"/>
          <a:stretch>
            <a:fillRect/>
          </a:stretch>
        </p:blipFill>
        <p:spPr>
          <a:xfrm>
            <a:off x="9378717" y="296944"/>
            <a:ext cx="2306868" cy="914400"/>
          </a:xfrm>
          <a:prstGeom prst="rect">
            <a:avLst/>
          </a:prstGeom>
        </p:spPr>
      </p:pic>
      <p:sp>
        <p:nvSpPr>
          <p:cNvPr id="20" name="Text Placeholder 19">
            <a:extLst>
              <a:ext uri="{FF2B5EF4-FFF2-40B4-BE49-F238E27FC236}">
                <a16:creationId xmlns:a16="http://schemas.microsoft.com/office/drawing/2014/main" id="{CA94E383-665F-DE4D-9DA1-7E0530F9EEE4}"/>
              </a:ext>
            </a:extLst>
          </p:cNvPr>
          <p:cNvSpPr>
            <a:spLocks noGrp="1"/>
          </p:cNvSpPr>
          <p:nvPr>
            <p:ph type="body" sz="quarter" idx="10" hasCustomPrompt="1"/>
          </p:nvPr>
        </p:nvSpPr>
        <p:spPr>
          <a:xfrm>
            <a:off x="5629498" y="1686653"/>
            <a:ext cx="5324252"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Accomplishments in last Congress</a:t>
            </a:r>
          </a:p>
        </p:txBody>
      </p:sp>
      <p:sp>
        <p:nvSpPr>
          <p:cNvPr id="5" name="Text Placeholder 4">
            <a:extLst>
              <a:ext uri="{FF2B5EF4-FFF2-40B4-BE49-F238E27FC236}">
                <a16:creationId xmlns:a16="http://schemas.microsoft.com/office/drawing/2014/main" id="{3B70A239-A0B2-D048-AB37-01552CED27C4}"/>
              </a:ext>
            </a:extLst>
          </p:cNvPr>
          <p:cNvSpPr>
            <a:spLocks noGrp="1"/>
          </p:cNvSpPr>
          <p:nvPr>
            <p:ph type="body" sz="quarter" idx="13" hasCustomPrompt="1"/>
          </p:nvPr>
        </p:nvSpPr>
        <p:spPr>
          <a:xfrm>
            <a:off x="954088" y="2545883"/>
            <a:ext cx="3436937" cy="2249488"/>
          </a:xfrm>
        </p:spPr>
        <p:txBody>
          <a:bodyPr>
            <a:normAutofit/>
          </a:bodyPr>
          <a:lstStyle>
            <a:lvl1pPr marL="0" indent="0">
              <a:buFontTx/>
              <a:buNone/>
              <a:defRPr sz="4400" b="1" i="0">
                <a:latin typeface="Poppins" pitchFamily="2" charset="77"/>
                <a:cs typeface="Poppins" pitchFamily="2" charset="77"/>
              </a:defRPr>
            </a:lvl1pPr>
          </a:lstStyle>
          <a:p>
            <a:r>
              <a:rPr lang="en-US" dirty="0"/>
              <a:t>Legislative Report Sample</a:t>
            </a:r>
          </a:p>
        </p:txBody>
      </p:sp>
      <p:sp>
        <p:nvSpPr>
          <p:cNvPr id="25" name="Text Placeholder 19">
            <a:extLst>
              <a:ext uri="{FF2B5EF4-FFF2-40B4-BE49-F238E27FC236}">
                <a16:creationId xmlns:a16="http://schemas.microsoft.com/office/drawing/2014/main" id="{ED0BD5D7-DDDC-D24E-92D6-E835217C97ED}"/>
              </a:ext>
            </a:extLst>
          </p:cNvPr>
          <p:cNvSpPr>
            <a:spLocks noGrp="1"/>
          </p:cNvSpPr>
          <p:nvPr>
            <p:ph type="body" sz="quarter" idx="14" hasCustomPrompt="1"/>
          </p:nvPr>
        </p:nvSpPr>
        <p:spPr>
          <a:xfrm>
            <a:off x="5629498" y="2115278"/>
            <a:ext cx="5324252" cy="989872"/>
          </a:xfrm>
        </p:spPr>
        <p:txBody>
          <a:bodyPr>
            <a:normAutofit/>
          </a:bodyPr>
          <a:lstStyle>
            <a:lvl1pPr marL="0" marR="0" indent="0" algn="l" defTabSz="914400" rtl="0" eaLnBrk="1" fontAlgn="auto" latinLnBrk="0" hangingPunct="1">
              <a:lnSpc>
                <a:spcPts val="1880"/>
              </a:lnSpc>
              <a:spcBef>
                <a:spcPts val="1800"/>
              </a:spcBef>
              <a:spcAft>
                <a:spcPts val="0"/>
              </a:spcAft>
              <a:buClrTx/>
              <a:buSzTx/>
              <a:buFontTx/>
              <a:buNone/>
              <a:tabLst/>
              <a:defRPr lang="en-US" sz="1400" smtClean="0">
                <a:effectLst/>
                <a:latin typeface="Nunito"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nec</a:t>
            </a:r>
            <a:r>
              <a:rPr lang="en-US" dirty="0"/>
              <a:t> </a:t>
            </a:r>
            <a:r>
              <a:rPr lang="en-US" dirty="0" err="1"/>
              <a:t>hendrerit</a:t>
            </a:r>
            <a:r>
              <a:rPr lang="en-US" dirty="0"/>
              <a:t> lorem. </a:t>
            </a:r>
            <a:r>
              <a:rPr lang="en-US" dirty="0" err="1"/>
              <a:t>Sed</a:t>
            </a:r>
            <a:r>
              <a:rPr lang="en-US" dirty="0"/>
              <a:t> ac </a:t>
            </a:r>
            <a:r>
              <a:rPr lang="en-US" dirty="0" err="1"/>
              <a:t>tellus</a:t>
            </a:r>
            <a:r>
              <a:rPr lang="en-US" dirty="0"/>
              <a:t> est. </a:t>
            </a:r>
            <a:r>
              <a:rPr lang="en-US" dirty="0" err="1"/>
              <a:t>Sed</a:t>
            </a:r>
            <a:endParaRPr lang="en-US" dirty="0"/>
          </a:p>
        </p:txBody>
      </p:sp>
      <p:sp>
        <p:nvSpPr>
          <p:cNvPr id="28" name="Text Placeholder 19">
            <a:extLst>
              <a:ext uri="{FF2B5EF4-FFF2-40B4-BE49-F238E27FC236}">
                <a16:creationId xmlns:a16="http://schemas.microsoft.com/office/drawing/2014/main" id="{7BF75886-421B-A746-B44C-4D4609BACD83}"/>
              </a:ext>
            </a:extLst>
          </p:cNvPr>
          <p:cNvSpPr>
            <a:spLocks noGrp="1"/>
          </p:cNvSpPr>
          <p:nvPr>
            <p:ph type="body" sz="quarter" idx="16" hasCustomPrompt="1"/>
          </p:nvPr>
        </p:nvSpPr>
        <p:spPr>
          <a:xfrm>
            <a:off x="5629498" y="3670627"/>
            <a:ext cx="5324252" cy="989872"/>
          </a:xfrm>
        </p:spPr>
        <p:txBody>
          <a:bodyPr>
            <a:normAutofit/>
          </a:bodyPr>
          <a:lstStyle>
            <a:lvl1pPr marL="0" marR="0" indent="0" algn="l" defTabSz="914400" rtl="0" eaLnBrk="1" fontAlgn="auto" latinLnBrk="0" hangingPunct="1">
              <a:lnSpc>
                <a:spcPts val="1880"/>
              </a:lnSpc>
              <a:spcBef>
                <a:spcPts val="1800"/>
              </a:spcBef>
              <a:spcAft>
                <a:spcPts val="0"/>
              </a:spcAft>
              <a:buClrTx/>
              <a:buSzTx/>
              <a:buFontTx/>
              <a:buNone/>
              <a:tabLst/>
              <a:defRPr lang="en-US" sz="1400" smtClean="0">
                <a:effectLst/>
                <a:latin typeface="Nunito"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nec</a:t>
            </a:r>
            <a:r>
              <a:rPr lang="en-US" dirty="0"/>
              <a:t> </a:t>
            </a:r>
            <a:r>
              <a:rPr lang="en-US" dirty="0" err="1"/>
              <a:t>hendrerit</a:t>
            </a:r>
            <a:r>
              <a:rPr lang="en-US" dirty="0"/>
              <a:t> lorem. </a:t>
            </a:r>
            <a:r>
              <a:rPr lang="en-US" dirty="0" err="1"/>
              <a:t>Sed</a:t>
            </a:r>
            <a:r>
              <a:rPr lang="en-US" dirty="0"/>
              <a:t> ac </a:t>
            </a:r>
            <a:r>
              <a:rPr lang="en-US" dirty="0" err="1"/>
              <a:t>tellus</a:t>
            </a:r>
            <a:r>
              <a:rPr lang="en-US" dirty="0"/>
              <a:t> est. </a:t>
            </a:r>
            <a:r>
              <a:rPr lang="en-US" dirty="0" err="1"/>
              <a:t>Sed</a:t>
            </a:r>
            <a:endParaRPr lang="en-US" dirty="0"/>
          </a:p>
        </p:txBody>
      </p:sp>
      <p:sp>
        <p:nvSpPr>
          <p:cNvPr id="31" name="Text Placeholder 19">
            <a:extLst>
              <a:ext uri="{FF2B5EF4-FFF2-40B4-BE49-F238E27FC236}">
                <a16:creationId xmlns:a16="http://schemas.microsoft.com/office/drawing/2014/main" id="{042248E0-9134-654B-8098-6498A88263E8}"/>
              </a:ext>
            </a:extLst>
          </p:cNvPr>
          <p:cNvSpPr>
            <a:spLocks noGrp="1"/>
          </p:cNvSpPr>
          <p:nvPr>
            <p:ph type="body" sz="quarter" idx="17" hasCustomPrompt="1"/>
          </p:nvPr>
        </p:nvSpPr>
        <p:spPr>
          <a:xfrm>
            <a:off x="5629498" y="4804102"/>
            <a:ext cx="5324252"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Unfinished business</a:t>
            </a:r>
          </a:p>
        </p:txBody>
      </p:sp>
      <p:sp>
        <p:nvSpPr>
          <p:cNvPr id="33" name="Text Placeholder 19">
            <a:extLst>
              <a:ext uri="{FF2B5EF4-FFF2-40B4-BE49-F238E27FC236}">
                <a16:creationId xmlns:a16="http://schemas.microsoft.com/office/drawing/2014/main" id="{1E5A9745-7E51-FC4E-A65E-72F8A7E1CF67}"/>
              </a:ext>
            </a:extLst>
          </p:cNvPr>
          <p:cNvSpPr>
            <a:spLocks noGrp="1"/>
          </p:cNvSpPr>
          <p:nvPr>
            <p:ph type="body" sz="quarter" idx="18" hasCustomPrompt="1"/>
          </p:nvPr>
        </p:nvSpPr>
        <p:spPr>
          <a:xfrm>
            <a:off x="5629498" y="5232727"/>
            <a:ext cx="5324252" cy="989872"/>
          </a:xfrm>
        </p:spPr>
        <p:txBody>
          <a:bodyPr>
            <a:normAutofit/>
          </a:bodyPr>
          <a:lstStyle>
            <a:lvl1pPr marL="0" marR="0" indent="0" algn="l" defTabSz="914400" rtl="0" eaLnBrk="1" fontAlgn="auto" latinLnBrk="0" hangingPunct="1">
              <a:lnSpc>
                <a:spcPts val="1880"/>
              </a:lnSpc>
              <a:spcBef>
                <a:spcPts val="1800"/>
              </a:spcBef>
              <a:spcAft>
                <a:spcPts val="0"/>
              </a:spcAft>
              <a:buClrTx/>
              <a:buSzTx/>
              <a:buFontTx/>
              <a:buNone/>
              <a:tabLst/>
              <a:defRPr lang="en-US" sz="1400" smtClean="0">
                <a:effectLst/>
                <a:latin typeface="Nunito"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nec</a:t>
            </a:r>
            <a:r>
              <a:rPr lang="en-US" dirty="0"/>
              <a:t> </a:t>
            </a:r>
            <a:r>
              <a:rPr lang="en-US" dirty="0" err="1"/>
              <a:t>hendrerit</a:t>
            </a:r>
            <a:r>
              <a:rPr lang="en-US" dirty="0"/>
              <a:t> lorem. </a:t>
            </a:r>
            <a:r>
              <a:rPr lang="en-US" dirty="0" err="1"/>
              <a:t>Sed</a:t>
            </a:r>
            <a:r>
              <a:rPr lang="en-US" dirty="0"/>
              <a:t> ac </a:t>
            </a:r>
            <a:r>
              <a:rPr lang="en-US" dirty="0" err="1"/>
              <a:t>tellus</a:t>
            </a:r>
            <a:r>
              <a:rPr lang="en-US" dirty="0"/>
              <a:t> est. </a:t>
            </a:r>
            <a:r>
              <a:rPr lang="en-US" dirty="0" err="1"/>
              <a:t>Sed</a:t>
            </a:r>
            <a:endParaRPr lang="en-US" dirty="0"/>
          </a:p>
        </p:txBody>
      </p:sp>
      <p:sp>
        <p:nvSpPr>
          <p:cNvPr id="16" name="Content Placeholder 15">
            <a:extLst>
              <a:ext uri="{FF2B5EF4-FFF2-40B4-BE49-F238E27FC236}">
                <a16:creationId xmlns:a16="http://schemas.microsoft.com/office/drawing/2014/main" id="{01A9AC12-46AB-744B-98F9-DDD5ADF500D8}"/>
              </a:ext>
            </a:extLst>
          </p:cNvPr>
          <p:cNvSpPr>
            <a:spLocks noGrp="1" noChangeAspect="1"/>
          </p:cNvSpPr>
          <p:nvPr>
            <p:ph sz="quarter" idx="19"/>
          </p:nvPr>
        </p:nvSpPr>
        <p:spPr>
          <a:xfrm>
            <a:off x="5284784" y="1731320"/>
            <a:ext cx="213930" cy="210312"/>
          </a:xfrm>
          <a:prstGeom prst="ellipse">
            <a:avLst/>
          </a:prstGeom>
          <a:ln w="28575">
            <a:solidFill>
              <a:srgbClr val="EA0029"/>
            </a:solidFill>
          </a:ln>
        </p:spPr>
        <p:txBody>
          <a:bodyPr wrap="none">
            <a:noAutofit/>
          </a:bodyPr>
          <a:lstStyle>
            <a:lvl1pPr marL="0" indent="0">
              <a:buFontTx/>
              <a:buNone/>
              <a:defRPr sz="200">
                <a:solidFill>
                  <a:schemeClr val="bg1"/>
                </a:solidFill>
              </a:defRPr>
            </a:lvl1pPr>
          </a:lstStyle>
          <a:p>
            <a:pPr lvl="0"/>
            <a:endParaRPr lang="en-US" dirty="0"/>
          </a:p>
        </p:txBody>
      </p:sp>
      <p:sp>
        <p:nvSpPr>
          <p:cNvPr id="34" name="Content Placeholder 15">
            <a:extLst>
              <a:ext uri="{FF2B5EF4-FFF2-40B4-BE49-F238E27FC236}">
                <a16:creationId xmlns:a16="http://schemas.microsoft.com/office/drawing/2014/main" id="{5A5E7876-871F-4E40-85E4-FFF79FA831C5}"/>
              </a:ext>
            </a:extLst>
          </p:cNvPr>
          <p:cNvSpPr>
            <a:spLocks noGrp="1" noChangeAspect="1"/>
          </p:cNvSpPr>
          <p:nvPr>
            <p:ph sz="quarter" idx="20"/>
          </p:nvPr>
        </p:nvSpPr>
        <p:spPr>
          <a:xfrm>
            <a:off x="5284784" y="3286669"/>
            <a:ext cx="213930" cy="210312"/>
          </a:xfrm>
          <a:prstGeom prst="ellipse">
            <a:avLst/>
          </a:prstGeom>
          <a:ln w="28575">
            <a:solidFill>
              <a:srgbClr val="EA0029"/>
            </a:solidFill>
          </a:ln>
        </p:spPr>
        <p:txBody>
          <a:bodyPr wrap="none">
            <a:noAutofit/>
          </a:bodyPr>
          <a:lstStyle>
            <a:lvl1pPr marL="0" indent="0">
              <a:buFontTx/>
              <a:buNone/>
              <a:defRPr sz="200">
                <a:solidFill>
                  <a:schemeClr val="bg1"/>
                </a:solidFill>
              </a:defRPr>
            </a:lvl1pPr>
          </a:lstStyle>
          <a:p>
            <a:pPr lvl="0"/>
            <a:endParaRPr lang="en-US" dirty="0"/>
          </a:p>
        </p:txBody>
      </p:sp>
      <p:sp>
        <p:nvSpPr>
          <p:cNvPr id="35" name="Content Placeholder 15">
            <a:extLst>
              <a:ext uri="{FF2B5EF4-FFF2-40B4-BE49-F238E27FC236}">
                <a16:creationId xmlns:a16="http://schemas.microsoft.com/office/drawing/2014/main" id="{7E5BA452-BCDA-E945-AAA6-80D19778F59F}"/>
              </a:ext>
            </a:extLst>
          </p:cNvPr>
          <p:cNvSpPr>
            <a:spLocks noGrp="1" noChangeAspect="1"/>
          </p:cNvSpPr>
          <p:nvPr>
            <p:ph sz="quarter" idx="21"/>
          </p:nvPr>
        </p:nvSpPr>
        <p:spPr>
          <a:xfrm>
            <a:off x="5280987" y="4848769"/>
            <a:ext cx="213930" cy="210312"/>
          </a:xfrm>
          <a:prstGeom prst="ellipse">
            <a:avLst/>
          </a:prstGeom>
          <a:ln w="28575">
            <a:solidFill>
              <a:srgbClr val="EA0029"/>
            </a:solidFill>
          </a:ln>
        </p:spPr>
        <p:txBody>
          <a:bodyPr wrap="none">
            <a:noAutofit/>
          </a:bodyPr>
          <a:lstStyle>
            <a:lvl1pPr marL="0" indent="0">
              <a:buFontTx/>
              <a:buNone/>
              <a:defRPr sz="200">
                <a:solidFill>
                  <a:schemeClr val="bg1"/>
                </a:solidFill>
              </a:defRPr>
            </a:lvl1pPr>
          </a:lstStyle>
          <a:p>
            <a:pPr lvl="0"/>
            <a:endParaRPr lang="en-US" dirty="0"/>
          </a:p>
        </p:txBody>
      </p:sp>
      <p:sp>
        <p:nvSpPr>
          <p:cNvPr id="36" name="Rectangle 35">
            <a:extLst>
              <a:ext uri="{FF2B5EF4-FFF2-40B4-BE49-F238E27FC236}">
                <a16:creationId xmlns:a16="http://schemas.microsoft.com/office/drawing/2014/main" id="{F64974F6-3D7D-A949-A938-9BFAD919E764}"/>
              </a:ext>
            </a:extLst>
          </p:cNvPr>
          <p:cNvSpPr/>
          <p:nvPr userDrawn="1"/>
        </p:nvSpPr>
        <p:spPr>
          <a:xfrm flipV="1">
            <a:off x="0" y="6264129"/>
            <a:ext cx="12192000" cy="45719"/>
          </a:xfrm>
          <a:prstGeom prst="rect">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DCA65DE-0F0F-1444-95AB-4B826B2B1C63}"/>
              </a:ext>
            </a:extLst>
          </p:cNvPr>
          <p:cNvSpPr txBox="1"/>
          <p:nvPr userDrawn="1"/>
        </p:nvSpPr>
        <p:spPr>
          <a:xfrm>
            <a:off x="8138160" y="6474019"/>
            <a:ext cx="362902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rgbClr val="4E4E4E"/>
                </a:solidFill>
                <a:latin typeface="Nunito" pitchFamily="2" charset="77"/>
                <a:ea typeface="Cambria" panose="02040503050406030204" pitchFamily="18" charset="0"/>
              </a:rPr>
              <a:t>©</a:t>
            </a:r>
            <a:r>
              <a:rPr lang="en-US" sz="1000" dirty="0">
                <a:solidFill>
                  <a:srgbClr val="4E4E4E"/>
                </a:solidFill>
                <a:latin typeface="Nunito" pitchFamily="2" charset="77"/>
              </a:rPr>
              <a:t>2019  The Associated General Contractors of America, Inc.</a:t>
            </a:r>
          </a:p>
        </p:txBody>
      </p:sp>
      <p:sp>
        <p:nvSpPr>
          <p:cNvPr id="38" name="TextBox 37">
            <a:extLst>
              <a:ext uri="{FF2B5EF4-FFF2-40B4-BE49-F238E27FC236}">
                <a16:creationId xmlns:a16="http://schemas.microsoft.com/office/drawing/2014/main" id="{820A7CEA-8ECB-1042-ABB0-F430B0033B5B}"/>
              </a:ext>
            </a:extLst>
          </p:cNvPr>
          <p:cNvSpPr txBox="1"/>
          <p:nvPr userDrawn="1"/>
        </p:nvSpPr>
        <p:spPr>
          <a:xfrm>
            <a:off x="474096" y="6487603"/>
            <a:ext cx="43087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529100-33B3-A14D-8534-25BD471357C9}" type="slidenum">
              <a:rPr lang="en-US" sz="1000" b="0" i="0" smtClean="0">
                <a:solidFill>
                  <a:srgbClr val="221F1F"/>
                </a:solidFill>
                <a:latin typeface="Nunito" pitchFamily="2" charset="77"/>
              </a:rPr>
              <a:t>‹#›</a:t>
            </a:fld>
            <a:r>
              <a:rPr lang="en-US" sz="1000" b="0" i="0" dirty="0">
                <a:solidFill>
                  <a:srgbClr val="221F1F"/>
                </a:solidFill>
                <a:latin typeface="Nunito" pitchFamily="2" charset="77"/>
              </a:rPr>
              <a:t> |</a:t>
            </a:r>
          </a:p>
        </p:txBody>
      </p:sp>
      <p:sp>
        <p:nvSpPr>
          <p:cNvPr id="39" name="Text Placeholder 4">
            <a:extLst>
              <a:ext uri="{FF2B5EF4-FFF2-40B4-BE49-F238E27FC236}">
                <a16:creationId xmlns:a16="http://schemas.microsoft.com/office/drawing/2014/main" id="{1CA48C73-8938-D04A-B3D9-3C9B048E52B1}"/>
              </a:ext>
            </a:extLst>
          </p:cNvPr>
          <p:cNvSpPr>
            <a:spLocks noGrp="1"/>
          </p:cNvSpPr>
          <p:nvPr>
            <p:ph type="body" sz="quarter" idx="22" hasCustomPrompt="1"/>
          </p:nvPr>
        </p:nvSpPr>
        <p:spPr>
          <a:xfrm>
            <a:off x="867265" y="6487603"/>
            <a:ext cx="6269405" cy="246221"/>
          </a:xfrm>
        </p:spPr>
        <p:txBody>
          <a:bodyPr>
            <a:noAutofit/>
          </a:bodyPr>
          <a:lstStyle>
            <a:lvl1pPr marL="0" indent="0" algn="l">
              <a:buFontTx/>
              <a:buNone/>
              <a:defRPr sz="1000" b="1" i="0">
                <a:latin typeface="ITC Avant Garde Gothic Pro" panose="020B0602020202020204" pitchFamily="34" charset="77"/>
              </a:defRPr>
            </a:lvl1pPr>
          </a:lstStyle>
          <a:p>
            <a:r>
              <a:rPr lang="en-US" sz="1000" b="0" i="0" dirty="0">
                <a:solidFill>
                  <a:srgbClr val="221F1F"/>
                </a:solidFill>
                <a:latin typeface="Nunito" pitchFamily="2" charset="77"/>
              </a:rPr>
              <a:t>Presentation Name</a:t>
            </a:r>
            <a:endParaRPr lang="en-US" sz="1200" b="0" i="0" dirty="0">
              <a:solidFill>
                <a:srgbClr val="221F1F"/>
              </a:solidFill>
              <a:latin typeface="Nunito" pitchFamily="2" charset="77"/>
            </a:endParaRPr>
          </a:p>
        </p:txBody>
      </p:sp>
    </p:spTree>
    <p:extLst>
      <p:ext uri="{BB962C8B-B14F-4D97-AF65-F5344CB8AC3E}">
        <p14:creationId xmlns:p14="http://schemas.microsoft.com/office/powerpoint/2010/main" val="399014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with 3 points and supporting tex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1AE997-1FAA-5E45-AE1A-EB87337B1FC5}"/>
              </a:ext>
            </a:extLst>
          </p:cNvPr>
          <p:cNvPicPr>
            <a:picLocks noChangeAspect="1"/>
          </p:cNvPicPr>
          <p:nvPr userDrawn="1"/>
        </p:nvPicPr>
        <p:blipFill>
          <a:blip r:embed="rId2"/>
          <a:stretch>
            <a:fillRect/>
          </a:stretch>
        </p:blipFill>
        <p:spPr>
          <a:xfrm>
            <a:off x="9378717" y="296944"/>
            <a:ext cx="2306868" cy="914400"/>
          </a:xfrm>
          <a:prstGeom prst="rect">
            <a:avLst/>
          </a:prstGeom>
        </p:spPr>
      </p:pic>
      <p:sp>
        <p:nvSpPr>
          <p:cNvPr id="20" name="Text Placeholder 19">
            <a:extLst>
              <a:ext uri="{FF2B5EF4-FFF2-40B4-BE49-F238E27FC236}">
                <a16:creationId xmlns:a16="http://schemas.microsoft.com/office/drawing/2014/main" id="{CA94E383-665F-DE4D-9DA1-7E0530F9EEE4}"/>
              </a:ext>
            </a:extLst>
          </p:cNvPr>
          <p:cNvSpPr>
            <a:spLocks noGrp="1"/>
          </p:cNvSpPr>
          <p:nvPr>
            <p:ph type="body" sz="quarter" idx="10" hasCustomPrompt="1"/>
          </p:nvPr>
        </p:nvSpPr>
        <p:spPr>
          <a:xfrm>
            <a:off x="1369034" y="2714695"/>
            <a:ext cx="9316090"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Accomplishments in last Congress</a:t>
            </a:r>
          </a:p>
        </p:txBody>
      </p:sp>
      <p:sp>
        <p:nvSpPr>
          <p:cNvPr id="5" name="Text Placeholder 4">
            <a:extLst>
              <a:ext uri="{FF2B5EF4-FFF2-40B4-BE49-F238E27FC236}">
                <a16:creationId xmlns:a16="http://schemas.microsoft.com/office/drawing/2014/main" id="{3B70A239-A0B2-D048-AB37-01552CED27C4}"/>
              </a:ext>
            </a:extLst>
          </p:cNvPr>
          <p:cNvSpPr>
            <a:spLocks noGrp="1"/>
          </p:cNvSpPr>
          <p:nvPr>
            <p:ph type="body" sz="quarter" idx="13" hasCustomPrompt="1"/>
          </p:nvPr>
        </p:nvSpPr>
        <p:spPr>
          <a:xfrm>
            <a:off x="1632146" y="1621999"/>
            <a:ext cx="7994703" cy="914400"/>
          </a:xfrm>
        </p:spPr>
        <p:txBody>
          <a:bodyPr>
            <a:normAutofit/>
          </a:bodyPr>
          <a:lstStyle>
            <a:lvl1pPr marL="0" indent="0" algn="ctr">
              <a:buFontTx/>
              <a:buNone/>
              <a:defRPr sz="4400" b="1" i="0">
                <a:latin typeface="Poppins" pitchFamily="2" charset="77"/>
                <a:cs typeface="Poppins" pitchFamily="2" charset="77"/>
              </a:defRPr>
            </a:lvl1pPr>
          </a:lstStyle>
          <a:p>
            <a:r>
              <a:rPr lang="en-US" dirty="0"/>
              <a:t>Legislative Report Sample</a:t>
            </a:r>
          </a:p>
        </p:txBody>
      </p:sp>
      <p:sp>
        <p:nvSpPr>
          <p:cNvPr id="25" name="Text Placeholder 19">
            <a:extLst>
              <a:ext uri="{FF2B5EF4-FFF2-40B4-BE49-F238E27FC236}">
                <a16:creationId xmlns:a16="http://schemas.microsoft.com/office/drawing/2014/main" id="{ED0BD5D7-DDDC-D24E-92D6-E835217C97ED}"/>
              </a:ext>
            </a:extLst>
          </p:cNvPr>
          <p:cNvSpPr>
            <a:spLocks noGrp="1"/>
          </p:cNvSpPr>
          <p:nvPr>
            <p:ph type="body" sz="quarter" idx="14" hasCustomPrompt="1"/>
          </p:nvPr>
        </p:nvSpPr>
        <p:spPr>
          <a:xfrm>
            <a:off x="1369034" y="3143320"/>
            <a:ext cx="9316090" cy="700340"/>
          </a:xfrm>
        </p:spPr>
        <p:txBody>
          <a:bodyPr>
            <a:normAutofit/>
          </a:bodyPr>
          <a:lstStyle>
            <a:lvl1pPr marL="0" marR="0" indent="0" algn="l" defTabSz="914400" rtl="0" eaLnBrk="1" fontAlgn="auto" latinLnBrk="0" hangingPunct="1">
              <a:lnSpc>
                <a:spcPts val="1880"/>
              </a:lnSpc>
              <a:spcBef>
                <a:spcPts val="1800"/>
              </a:spcBef>
              <a:spcAft>
                <a:spcPts val="0"/>
              </a:spcAft>
              <a:buClrTx/>
              <a:buSzTx/>
              <a:buFontTx/>
              <a:buNone/>
              <a:tabLst/>
              <a:defRPr lang="en-US" sz="1400" smtClean="0">
                <a:effectLst/>
                <a:latin typeface="Nunito"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nec</a:t>
            </a:r>
            <a:r>
              <a:rPr lang="en-US" dirty="0"/>
              <a:t> </a:t>
            </a:r>
            <a:r>
              <a:rPr lang="en-US" dirty="0" err="1"/>
              <a:t>hendrerit</a:t>
            </a:r>
            <a:r>
              <a:rPr lang="en-US" dirty="0"/>
              <a:t> lorem. </a:t>
            </a:r>
            <a:r>
              <a:rPr lang="en-US" dirty="0" err="1"/>
              <a:t>Sed</a:t>
            </a:r>
            <a:r>
              <a:rPr lang="en-US" dirty="0"/>
              <a:t> ac </a:t>
            </a:r>
            <a:r>
              <a:rPr lang="en-US" dirty="0" err="1"/>
              <a:t>tellus</a:t>
            </a:r>
            <a:r>
              <a:rPr lang="en-US" dirty="0"/>
              <a:t> est. </a:t>
            </a:r>
            <a:r>
              <a:rPr lang="en-US" dirty="0" err="1"/>
              <a:t>Sed</a:t>
            </a:r>
            <a:endParaRPr lang="en-US" dirty="0"/>
          </a:p>
        </p:txBody>
      </p:sp>
      <p:sp>
        <p:nvSpPr>
          <p:cNvPr id="16" name="Content Placeholder 15">
            <a:extLst>
              <a:ext uri="{FF2B5EF4-FFF2-40B4-BE49-F238E27FC236}">
                <a16:creationId xmlns:a16="http://schemas.microsoft.com/office/drawing/2014/main" id="{01A9AC12-46AB-744B-98F9-DDD5ADF500D8}"/>
              </a:ext>
            </a:extLst>
          </p:cNvPr>
          <p:cNvSpPr>
            <a:spLocks noGrp="1" noChangeAspect="1"/>
          </p:cNvSpPr>
          <p:nvPr>
            <p:ph sz="quarter" idx="19"/>
          </p:nvPr>
        </p:nvSpPr>
        <p:spPr>
          <a:xfrm>
            <a:off x="1024320" y="2759362"/>
            <a:ext cx="213930" cy="210312"/>
          </a:xfrm>
          <a:prstGeom prst="ellipse">
            <a:avLst/>
          </a:prstGeom>
          <a:ln w="28575">
            <a:solidFill>
              <a:srgbClr val="EA0029"/>
            </a:solidFill>
          </a:ln>
        </p:spPr>
        <p:txBody>
          <a:bodyPr wrap="none">
            <a:noAutofit/>
          </a:bodyPr>
          <a:lstStyle>
            <a:lvl1pPr marL="0" indent="0">
              <a:buFontTx/>
              <a:buNone/>
              <a:defRPr sz="200">
                <a:solidFill>
                  <a:schemeClr val="bg1"/>
                </a:solidFill>
              </a:defRPr>
            </a:lvl1pPr>
          </a:lstStyle>
          <a:p>
            <a:pPr lvl="0"/>
            <a:endParaRPr lang="en-US" dirty="0"/>
          </a:p>
        </p:txBody>
      </p:sp>
      <p:sp>
        <p:nvSpPr>
          <p:cNvPr id="36" name="Rectangle 35">
            <a:extLst>
              <a:ext uri="{FF2B5EF4-FFF2-40B4-BE49-F238E27FC236}">
                <a16:creationId xmlns:a16="http://schemas.microsoft.com/office/drawing/2014/main" id="{F64974F6-3D7D-A949-A938-9BFAD919E764}"/>
              </a:ext>
            </a:extLst>
          </p:cNvPr>
          <p:cNvSpPr/>
          <p:nvPr userDrawn="1"/>
        </p:nvSpPr>
        <p:spPr>
          <a:xfrm flipV="1">
            <a:off x="0" y="6264129"/>
            <a:ext cx="12192000" cy="45719"/>
          </a:xfrm>
          <a:prstGeom prst="rect">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DCA65DE-0F0F-1444-95AB-4B826B2B1C63}"/>
              </a:ext>
            </a:extLst>
          </p:cNvPr>
          <p:cNvSpPr txBox="1"/>
          <p:nvPr userDrawn="1"/>
        </p:nvSpPr>
        <p:spPr>
          <a:xfrm>
            <a:off x="8138160" y="6474019"/>
            <a:ext cx="362902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rgbClr val="4E4E4E"/>
                </a:solidFill>
                <a:latin typeface="Nunito" pitchFamily="2" charset="77"/>
                <a:ea typeface="Cambria" panose="02040503050406030204" pitchFamily="18" charset="0"/>
              </a:rPr>
              <a:t>©</a:t>
            </a:r>
            <a:r>
              <a:rPr lang="en-US" sz="1000" dirty="0">
                <a:solidFill>
                  <a:srgbClr val="4E4E4E"/>
                </a:solidFill>
                <a:latin typeface="Nunito" pitchFamily="2" charset="77"/>
              </a:rPr>
              <a:t>2019  The Associated General Contractors of America, Inc.</a:t>
            </a:r>
          </a:p>
        </p:txBody>
      </p:sp>
      <p:sp>
        <p:nvSpPr>
          <p:cNvPr id="38" name="TextBox 37">
            <a:extLst>
              <a:ext uri="{FF2B5EF4-FFF2-40B4-BE49-F238E27FC236}">
                <a16:creationId xmlns:a16="http://schemas.microsoft.com/office/drawing/2014/main" id="{820A7CEA-8ECB-1042-ABB0-F430B0033B5B}"/>
              </a:ext>
            </a:extLst>
          </p:cNvPr>
          <p:cNvSpPr txBox="1"/>
          <p:nvPr userDrawn="1"/>
        </p:nvSpPr>
        <p:spPr>
          <a:xfrm>
            <a:off x="474096" y="6487603"/>
            <a:ext cx="43087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529100-33B3-A14D-8534-25BD471357C9}" type="slidenum">
              <a:rPr lang="en-US" sz="1000" b="0" i="0" smtClean="0">
                <a:solidFill>
                  <a:srgbClr val="221F1F"/>
                </a:solidFill>
                <a:latin typeface="Nunito" pitchFamily="2" charset="77"/>
              </a:rPr>
              <a:t>‹#›</a:t>
            </a:fld>
            <a:r>
              <a:rPr lang="en-US" sz="1000" b="0" i="0" dirty="0">
                <a:solidFill>
                  <a:srgbClr val="221F1F"/>
                </a:solidFill>
                <a:latin typeface="Nunito" pitchFamily="2" charset="77"/>
              </a:rPr>
              <a:t> |</a:t>
            </a:r>
          </a:p>
        </p:txBody>
      </p:sp>
      <p:sp>
        <p:nvSpPr>
          <p:cNvPr id="39" name="Text Placeholder 4">
            <a:extLst>
              <a:ext uri="{FF2B5EF4-FFF2-40B4-BE49-F238E27FC236}">
                <a16:creationId xmlns:a16="http://schemas.microsoft.com/office/drawing/2014/main" id="{1CA48C73-8938-D04A-B3D9-3C9B048E52B1}"/>
              </a:ext>
            </a:extLst>
          </p:cNvPr>
          <p:cNvSpPr>
            <a:spLocks noGrp="1"/>
          </p:cNvSpPr>
          <p:nvPr>
            <p:ph type="body" sz="quarter" idx="22" hasCustomPrompt="1"/>
          </p:nvPr>
        </p:nvSpPr>
        <p:spPr>
          <a:xfrm>
            <a:off x="867265" y="6487603"/>
            <a:ext cx="6269405" cy="246221"/>
          </a:xfrm>
        </p:spPr>
        <p:txBody>
          <a:bodyPr>
            <a:noAutofit/>
          </a:bodyPr>
          <a:lstStyle>
            <a:lvl1pPr marL="0" indent="0" algn="l">
              <a:buFontTx/>
              <a:buNone/>
              <a:defRPr sz="1000" b="1" i="0">
                <a:latin typeface="ITC Avant Garde Gothic Pro" panose="020B0602020202020204" pitchFamily="34" charset="77"/>
              </a:defRPr>
            </a:lvl1pPr>
          </a:lstStyle>
          <a:p>
            <a:r>
              <a:rPr lang="en-US" sz="1000" b="0" i="0" dirty="0">
                <a:solidFill>
                  <a:srgbClr val="221F1F"/>
                </a:solidFill>
                <a:latin typeface="Nunito" pitchFamily="2" charset="77"/>
              </a:rPr>
              <a:t>Presentation Name</a:t>
            </a:r>
            <a:endParaRPr lang="en-US" sz="1200" b="0" i="0" dirty="0">
              <a:solidFill>
                <a:srgbClr val="221F1F"/>
              </a:solidFill>
              <a:latin typeface="Nunito" pitchFamily="2" charset="77"/>
            </a:endParaRPr>
          </a:p>
        </p:txBody>
      </p:sp>
      <p:sp>
        <p:nvSpPr>
          <p:cNvPr id="17" name="Text Placeholder 19">
            <a:extLst>
              <a:ext uri="{FF2B5EF4-FFF2-40B4-BE49-F238E27FC236}">
                <a16:creationId xmlns:a16="http://schemas.microsoft.com/office/drawing/2014/main" id="{9176A65F-EF78-2844-A632-BCA18621EA62}"/>
              </a:ext>
            </a:extLst>
          </p:cNvPr>
          <p:cNvSpPr>
            <a:spLocks noGrp="1"/>
          </p:cNvSpPr>
          <p:nvPr>
            <p:ph type="body" sz="quarter" idx="23" hasCustomPrompt="1"/>
          </p:nvPr>
        </p:nvSpPr>
        <p:spPr>
          <a:xfrm>
            <a:off x="1369034" y="3855127"/>
            <a:ext cx="9316090"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Accomplishments in last Congress</a:t>
            </a:r>
          </a:p>
        </p:txBody>
      </p:sp>
      <p:sp>
        <p:nvSpPr>
          <p:cNvPr id="18" name="Text Placeholder 19">
            <a:extLst>
              <a:ext uri="{FF2B5EF4-FFF2-40B4-BE49-F238E27FC236}">
                <a16:creationId xmlns:a16="http://schemas.microsoft.com/office/drawing/2014/main" id="{083AF03F-F8D8-3940-B698-16EAF1D5C452}"/>
              </a:ext>
            </a:extLst>
          </p:cNvPr>
          <p:cNvSpPr>
            <a:spLocks noGrp="1"/>
          </p:cNvSpPr>
          <p:nvPr>
            <p:ph type="body" sz="quarter" idx="24" hasCustomPrompt="1"/>
          </p:nvPr>
        </p:nvSpPr>
        <p:spPr>
          <a:xfrm>
            <a:off x="1369034" y="4283752"/>
            <a:ext cx="9316090" cy="700340"/>
          </a:xfrm>
        </p:spPr>
        <p:txBody>
          <a:bodyPr>
            <a:normAutofit/>
          </a:bodyPr>
          <a:lstStyle>
            <a:lvl1pPr marL="0" marR="0" indent="0" algn="l" defTabSz="914400" rtl="0" eaLnBrk="1" fontAlgn="auto" latinLnBrk="0" hangingPunct="1">
              <a:lnSpc>
                <a:spcPts val="1880"/>
              </a:lnSpc>
              <a:spcBef>
                <a:spcPts val="1800"/>
              </a:spcBef>
              <a:spcAft>
                <a:spcPts val="0"/>
              </a:spcAft>
              <a:buClrTx/>
              <a:buSzTx/>
              <a:buFontTx/>
              <a:buNone/>
              <a:tabLst/>
              <a:defRPr lang="en-US" sz="1400" smtClean="0">
                <a:effectLst/>
                <a:latin typeface="Nunito"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nec</a:t>
            </a:r>
            <a:r>
              <a:rPr lang="en-US" dirty="0"/>
              <a:t> </a:t>
            </a:r>
            <a:r>
              <a:rPr lang="en-US" dirty="0" err="1"/>
              <a:t>hendrerit</a:t>
            </a:r>
            <a:r>
              <a:rPr lang="en-US" dirty="0"/>
              <a:t> lorem. </a:t>
            </a:r>
            <a:r>
              <a:rPr lang="en-US" dirty="0" err="1"/>
              <a:t>Sed</a:t>
            </a:r>
            <a:r>
              <a:rPr lang="en-US" dirty="0"/>
              <a:t> ac </a:t>
            </a:r>
            <a:r>
              <a:rPr lang="en-US" dirty="0" err="1"/>
              <a:t>tellus</a:t>
            </a:r>
            <a:r>
              <a:rPr lang="en-US" dirty="0"/>
              <a:t> est. </a:t>
            </a:r>
            <a:r>
              <a:rPr lang="en-US" dirty="0" err="1"/>
              <a:t>Sed</a:t>
            </a:r>
            <a:endParaRPr lang="en-US" dirty="0"/>
          </a:p>
        </p:txBody>
      </p:sp>
      <p:sp>
        <p:nvSpPr>
          <p:cNvPr id="19" name="Content Placeholder 15">
            <a:extLst>
              <a:ext uri="{FF2B5EF4-FFF2-40B4-BE49-F238E27FC236}">
                <a16:creationId xmlns:a16="http://schemas.microsoft.com/office/drawing/2014/main" id="{DD7959D9-E7F6-9943-86FC-367B4CEEE83E}"/>
              </a:ext>
            </a:extLst>
          </p:cNvPr>
          <p:cNvSpPr>
            <a:spLocks noGrp="1" noChangeAspect="1"/>
          </p:cNvSpPr>
          <p:nvPr>
            <p:ph sz="quarter" idx="25"/>
          </p:nvPr>
        </p:nvSpPr>
        <p:spPr>
          <a:xfrm>
            <a:off x="1024320" y="3899794"/>
            <a:ext cx="213930" cy="210312"/>
          </a:xfrm>
          <a:prstGeom prst="ellipse">
            <a:avLst/>
          </a:prstGeom>
          <a:ln w="28575">
            <a:solidFill>
              <a:srgbClr val="EA0029"/>
            </a:solidFill>
          </a:ln>
        </p:spPr>
        <p:txBody>
          <a:bodyPr wrap="none">
            <a:noAutofit/>
          </a:bodyPr>
          <a:lstStyle>
            <a:lvl1pPr marL="0" indent="0">
              <a:buFontTx/>
              <a:buNone/>
              <a:defRPr sz="200">
                <a:solidFill>
                  <a:schemeClr val="bg1"/>
                </a:solidFill>
              </a:defRPr>
            </a:lvl1pPr>
          </a:lstStyle>
          <a:p>
            <a:pPr lvl="0"/>
            <a:endParaRPr lang="en-US" dirty="0"/>
          </a:p>
        </p:txBody>
      </p:sp>
      <p:sp>
        <p:nvSpPr>
          <p:cNvPr id="21" name="Text Placeholder 19">
            <a:extLst>
              <a:ext uri="{FF2B5EF4-FFF2-40B4-BE49-F238E27FC236}">
                <a16:creationId xmlns:a16="http://schemas.microsoft.com/office/drawing/2014/main" id="{7C3F1E42-9043-ED4E-AE1C-15CB5A9C5D48}"/>
              </a:ext>
            </a:extLst>
          </p:cNvPr>
          <p:cNvSpPr>
            <a:spLocks noGrp="1"/>
          </p:cNvSpPr>
          <p:nvPr>
            <p:ph type="body" sz="quarter" idx="26" hasCustomPrompt="1"/>
          </p:nvPr>
        </p:nvSpPr>
        <p:spPr>
          <a:xfrm>
            <a:off x="1369034" y="4995558"/>
            <a:ext cx="9316090"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Accomplishments in last Congress</a:t>
            </a:r>
          </a:p>
        </p:txBody>
      </p:sp>
      <p:sp>
        <p:nvSpPr>
          <p:cNvPr id="22" name="Text Placeholder 19">
            <a:extLst>
              <a:ext uri="{FF2B5EF4-FFF2-40B4-BE49-F238E27FC236}">
                <a16:creationId xmlns:a16="http://schemas.microsoft.com/office/drawing/2014/main" id="{2142AC41-F85A-5F43-AC84-AE477CFC058C}"/>
              </a:ext>
            </a:extLst>
          </p:cNvPr>
          <p:cNvSpPr>
            <a:spLocks noGrp="1"/>
          </p:cNvSpPr>
          <p:nvPr>
            <p:ph type="body" sz="quarter" idx="27" hasCustomPrompt="1"/>
          </p:nvPr>
        </p:nvSpPr>
        <p:spPr>
          <a:xfrm>
            <a:off x="1369034" y="5424183"/>
            <a:ext cx="9316090" cy="700340"/>
          </a:xfrm>
        </p:spPr>
        <p:txBody>
          <a:bodyPr>
            <a:normAutofit/>
          </a:bodyPr>
          <a:lstStyle>
            <a:lvl1pPr marL="0" marR="0" indent="0" algn="l" defTabSz="914400" rtl="0" eaLnBrk="1" fontAlgn="auto" latinLnBrk="0" hangingPunct="1">
              <a:lnSpc>
                <a:spcPts val="1880"/>
              </a:lnSpc>
              <a:spcBef>
                <a:spcPts val="1800"/>
              </a:spcBef>
              <a:spcAft>
                <a:spcPts val="0"/>
              </a:spcAft>
              <a:buClrTx/>
              <a:buSzTx/>
              <a:buFontTx/>
              <a:buNone/>
              <a:tabLst/>
              <a:defRPr lang="en-US" sz="1400" smtClean="0">
                <a:effectLst/>
                <a:latin typeface="Nunito" pitchFamily="2" charset="77"/>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Pellentesque</a:t>
            </a:r>
            <a:r>
              <a:rPr lang="en-US" dirty="0"/>
              <a:t> </a:t>
            </a:r>
            <a:r>
              <a:rPr lang="en-US" dirty="0" err="1"/>
              <a:t>nec</a:t>
            </a:r>
            <a:r>
              <a:rPr lang="en-US" dirty="0"/>
              <a:t> </a:t>
            </a:r>
            <a:r>
              <a:rPr lang="en-US" dirty="0" err="1"/>
              <a:t>hendrerit</a:t>
            </a:r>
            <a:r>
              <a:rPr lang="en-US" dirty="0"/>
              <a:t> lorem. </a:t>
            </a:r>
            <a:r>
              <a:rPr lang="en-US" dirty="0" err="1"/>
              <a:t>Sed</a:t>
            </a:r>
            <a:r>
              <a:rPr lang="en-US" dirty="0"/>
              <a:t> ac </a:t>
            </a:r>
            <a:r>
              <a:rPr lang="en-US" dirty="0" err="1"/>
              <a:t>tellus</a:t>
            </a:r>
            <a:r>
              <a:rPr lang="en-US" dirty="0"/>
              <a:t> est. </a:t>
            </a:r>
            <a:r>
              <a:rPr lang="en-US" dirty="0" err="1"/>
              <a:t>Sed</a:t>
            </a:r>
            <a:endParaRPr lang="en-US" dirty="0"/>
          </a:p>
        </p:txBody>
      </p:sp>
      <p:sp>
        <p:nvSpPr>
          <p:cNvPr id="23" name="Content Placeholder 15">
            <a:extLst>
              <a:ext uri="{FF2B5EF4-FFF2-40B4-BE49-F238E27FC236}">
                <a16:creationId xmlns:a16="http://schemas.microsoft.com/office/drawing/2014/main" id="{221BA958-31EE-AF4B-BC3A-8906E67C4C9B}"/>
              </a:ext>
            </a:extLst>
          </p:cNvPr>
          <p:cNvSpPr>
            <a:spLocks noGrp="1" noChangeAspect="1"/>
          </p:cNvSpPr>
          <p:nvPr>
            <p:ph sz="quarter" idx="28"/>
          </p:nvPr>
        </p:nvSpPr>
        <p:spPr>
          <a:xfrm>
            <a:off x="1024320" y="5040225"/>
            <a:ext cx="213930" cy="210312"/>
          </a:xfrm>
          <a:prstGeom prst="ellipse">
            <a:avLst/>
          </a:prstGeom>
          <a:ln w="28575">
            <a:solidFill>
              <a:srgbClr val="EA0029"/>
            </a:solidFill>
          </a:ln>
        </p:spPr>
        <p:txBody>
          <a:bodyPr wrap="none">
            <a:noAutofit/>
          </a:bodyPr>
          <a:lstStyle>
            <a:lvl1pPr marL="0" indent="0">
              <a:buFontTx/>
              <a:buNone/>
              <a:defRPr sz="200">
                <a:solidFill>
                  <a:schemeClr val="bg1"/>
                </a:solidFill>
              </a:defRPr>
            </a:lvl1pPr>
          </a:lstStyle>
          <a:p>
            <a:pPr lvl="0"/>
            <a:endParaRPr lang="en-US" dirty="0"/>
          </a:p>
        </p:txBody>
      </p:sp>
    </p:spTree>
    <p:extLst>
      <p:ext uri="{BB962C8B-B14F-4D97-AF65-F5344CB8AC3E}">
        <p14:creationId xmlns:p14="http://schemas.microsoft.com/office/powerpoint/2010/main" val="37773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Points + Image">
    <p:spTree>
      <p:nvGrpSpPr>
        <p:cNvPr id="1" name=""/>
        <p:cNvGrpSpPr/>
        <p:nvPr/>
      </p:nvGrpSpPr>
      <p:grpSpPr>
        <a:xfrm>
          <a:off x="0" y="0"/>
          <a:ext cx="0" cy="0"/>
          <a:chOff x="0" y="0"/>
          <a:chExt cx="0" cy="0"/>
        </a:xfrm>
      </p:grpSpPr>
      <p:sp>
        <p:nvSpPr>
          <p:cNvPr id="26" name="Text Placeholder 19">
            <a:extLst>
              <a:ext uri="{FF2B5EF4-FFF2-40B4-BE49-F238E27FC236}">
                <a16:creationId xmlns:a16="http://schemas.microsoft.com/office/drawing/2014/main" id="{B0DCE14E-FACB-6443-A52B-A8E449B4BCC3}"/>
              </a:ext>
            </a:extLst>
          </p:cNvPr>
          <p:cNvSpPr>
            <a:spLocks noGrp="1"/>
          </p:cNvSpPr>
          <p:nvPr>
            <p:ph type="body" sz="quarter" idx="15" hasCustomPrompt="1"/>
          </p:nvPr>
        </p:nvSpPr>
        <p:spPr>
          <a:xfrm>
            <a:off x="5680821" y="3081937"/>
            <a:ext cx="4914677"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Two</a:t>
            </a:r>
          </a:p>
        </p:txBody>
      </p:sp>
      <p:sp>
        <p:nvSpPr>
          <p:cNvPr id="20" name="Text Placeholder 19">
            <a:extLst>
              <a:ext uri="{FF2B5EF4-FFF2-40B4-BE49-F238E27FC236}">
                <a16:creationId xmlns:a16="http://schemas.microsoft.com/office/drawing/2014/main" id="{CA94E383-665F-DE4D-9DA1-7E0530F9EEE4}"/>
              </a:ext>
            </a:extLst>
          </p:cNvPr>
          <p:cNvSpPr>
            <a:spLocks noGrp="1"/>
          </p:cNvSpPr>
          <p:nvPr>
            <p:ph type="body" sz="quarter" idx="10" hasCustomPrompt="1"/>
          </p:nvPr>
        </p:nvSpPr>
        <p:spPr>
          <a:xfrm>
            <a:off x="5680821" y="2506973"/>
            <a:ext cx="4914677"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One</a:t>
            </a:r>
          </a:p>
        </p:txBody>
      </p:sp>
      <p:sp>
        <p:nvSpPr>
          <p:cNvPr id="31" name="Text Placeholder 19">
            <a:extLst>
              <a:ext uri="{FF2B5EF4-FFF2-40B4-BE49-F238E27FC236}">
                <a16:creationId xmlns:a16="http://schemas.microsoft.com/office/drawing/2014/main" id="{042248E0-9134-654B-8098-6498A88263E8}"/>
              </a:ext>
            </a:extLst>
          </p:cNvPr>
          <p:cNvSpPr>
            <a:spLocks noGrp="1"/>
          </p:cNvSpPr>
          <p:nvPr>
            <p:ph type="body" sz="quarter" idx="17" hasCustomPrompt="1"/>
          </p:nvPr>
        </p:nvSpPr>
        <p:spPr>
          <a:xfrm>
            <a:off x="5680821" y="3652385"/>
            <a:ext cx="4914677"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Three</a:t>
            </a:r>
          </a:p>
        </p:txBody>
      </p:sp>
      <p:sp>
        <p:nvSpPr>
          <p:cNvPr id="16" name="Picture Placeholder 42">
            <a:extLst>
              <a:ext uri="{FF2B5EF4-FFF2-40B4-BE49-F238E27FC236}">
                <a16:creationId xmlns:a16="http://schemas.microsoft.com/office/drawing/2014/main" id="{1B2D02DA-A124-E149-AA36-1EAE876D872C}"/>
              </a:ext>
            </a:extLst>
          </p:cNvPr>
          <p:cNvSpPr>
            <a:spLocks noGrp="1"/>
          </p:cNvSpPr>
          <p:nvPr>
            <p:ph type="pic" sz="quarter" idx="33"/>
          </p:nvPr>
        </p:nvSpPr>
        <p:spPr>
          <a:xfrm>
            <a:off x="574165" y="1353496"/>
            <a:ext cx="4224079" cy="4547014"/>
          </a:xfrm>
          <a:prstGeom prst="rect">
            <a:avLst/>
          </a:prstGeom>
          <a:solidFill>
            <a:schemeClr val="bg1">
              <a:lumMod val="8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100" b="0" i="0">
                <a:latin typeface="Nunito" pitchFamily="2" charset="77"/>
              </a:defRPr>
            </a:lvl1pPr>
          </a:lstStyle>
          <a:p>
            <a:endParaRPr lang="en-US" dirty="0"/>
          </a:p>
          <a:p>
            <a:r>
              <a:rPr lang="en-US" dirty="0"/>
              <a:t>Insert or Drag and Drop Image Here</a:t>
            </a:r>
          </a:p>
          <a:p>
            <a:endParaRPr lang="en-US" dirty="0"/>
          </a:p>
        </p:txBody>
      </p:sp>
      <p:sp>
        <p:nvSpPr>
          <p:cNvPr id="17" name="Text Placeholder 4">
            <a:extLst>
              <a:ext uri="{FF2B5EF4-FFF2-40B4-BE49-F238E27FC236}">
                <a16:creationId xmlns:a16="http://schemas.microsoft.com/office/drawing/2014/main" id="{526F6137-B09D-7742-A38F-35C76166FE37}"/>
              </a:ext>
            </a:extLst>
          </p:cNvPr>
          <p:cNvSpPr>
            <a:spLocks noGrp="1"/>
          </p:cNvSpPr>
          <p:nvPr>
            <p:ph type="body" sz="quarter" idx="13" hasCustomPrompt="1"/>
          </p:nvPr>
        </p:nvSpPr>
        <p:spPr>
          <a:xfrm>
            <a:off x="5680821" y="1684805"/>
            <a:ext cx="4914677" cy="687257"/>
          </a:xfrm>
        </p:spPr>
        <p:txBody>
          <a:bodyPr>
            <a:normAutofit/>
          </a:bodyPr>
          <a:lstStyle>
            <a:lvl1pPr marL="0" indent="0">
              <a:buFontTx/>
              <a:buNone/>
              <a:defRPr sz="3200" b="1" i="0">
                <a:latin typeface="Poppins" pitchFamily="2" charset="77"/>
                <a:cs typeface="Poppins" pitchFamily="2" charset="77"/>
              </a:defRPr>
            </a:lvl1pPr>
          </a:lstStyle>
          <a:p>
            <a:r>
              <a:rPr lang="en-US" dirty="0"/>
              <a:t>Insert Heading</a:t>
            </a:r>
          </a:p>
        </p:txBody>
      </p:sp>
      <p:pic>
        <p:nvPicPr>
          <p:cNvPr id="18" name="Picture 17">
            <a:extLst>
              <a:ext uri="{FF2B5EF4-FFF2-40B4-BE49-F238E27FC236}">
                <a16:creationId xmlns:a16="http://schemas.microsoft.com/office/drawing/2014/main" id="{54EF5488-960B-E049-B326-EFD5543BBE43}"/>
              </a:ext>
            </a:extLst>
          </p:cNvPr>
          <p:cNvPicPr>
            <a:picLocks noChangeAspect="1"/>
          </p:cNvPicPr>
          <p:nvPr userDrawn="1"/>
        </p:nvPicPr>
        <p:blipFill>
          <a:blip r:embed="rId2"/>
          <a:stretch>
            <a:fillRect/>
          </a:stretch>
        </p:blipFill>
        <p:spPr>
          <a:xfrm>
            <a:off x="9378717" y="296944"/>
            <a:ext cx="2306868" cy="914400"/>
          </a:xfrm>
          <a:prstGeom prst="rect">
            <a:avLst/>
          </a:prstGeom>
        </p:spPr>
      </p:pic>
      <p:sp>
        <p:nvSpPr>
          <p:cNvPr id="19" name="Text Placeholder 19">
            <a:extLst>
              <a:ext uri="{FF2B5EF4-FFF2-40B4-BE49-F238E27FC236}">
                <a16:creationId xmlns:a16="http://schemas.microsoft.com/office/drawing/2014/main" id="{66DB986E-BC07-AE40-AB6C-A308C2A0A044}"/>
              </a:ext>
            </a:extLst>
          </p:cNvPr>
          <p:cNvSpPr>
            <a:spLocks noGrp="1"/>
          </p:cNvSpPr>
          <p:nvPr>
            <p:ph type="body" sz="quarter" idx="34" hasCustomPrompt="1"/>
          </p:nvPr>
        </p:nvSpPr>
        <p:spPr>
          <a:xfrm>
            <a:off x="5680821" y="4222833"/>
            <a:ext cx="4914677"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Four</a:t>
            </a:r>
          </a:p>
        </p:txBody>
      </p:sp>
      <p:sp>
        <p:nvSpPr>
          <p:cNvPr id="22" name="Text Placeholder 19">
            <a:extLst>
              <a:ext uri="{FF2B5EF4-FFF2-40B4-BE49-F238E27FC236}">
                <a16:creationId xmlns:a16="http://schemas.microsoft.com/office/drawing/2014/main" id="{34287CB9-B37D-6C44-9683-556B5457541F}"/>
              </a:ext>
            </a:extLst>
          </p:cNvPr>
          <p:cNvSpPr>
            <a:spLocks noGrp="1"/>
          </p:cNvSpPr>
          <p:nvPr>
            <p:ph type="body" sz="quarter" idx="35" hasCustomPrompt="1"/>
          </p:nvPr>
        </p:nvSpPr>
        <p:spPr>
          <a:xfrm>
            <a:off x="5680821" y="4803763"/>
            <a:ext cx="4914677" cy="299646"/>
          </a:xfrm>
        </p:spPr>
        <p:txBody>
          <a:bodyPr>
            <a:normAutofit/>
          </a:bodyPr>
          <a:lstStyle>
            <a:lvl1pPr marL="0" indent="0">
              <a:buFontTx/>
              <a:buNone/>
              <a:defRPr sz="1800" b="1" i="0">
                <a:solidFill>
                  <a:srgbClr val="EA0029"/>
                </a:solidFill>
                <a:latin typeface="Poppins" pitchFamily="2" charset="77"/>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a:lvl2pPr>
          </a:lstStyle>
          <a:p>
            <a:r>
              <a:rPr lang="en-US" dirty="0"/>
              <a:t>Point Five</a:t>
            </a:r>
          </a:p>
        </p:txBody>
      </p:sp>
      <p:sp>
        <p:nvSpPr>
          <p:cNvPr id="29" name="Rectangle 28">
            <a:extLst>
              <a:ext uri="{FF2B5EF4-FFF2-40B4-BE49-F238E27FC236}">
                <a16:creationId xmlns:a16="http://schemas.microsoft.com/office/drawing/2014/main" id="{D7A92DE7-D6C7-5F4F-B035-62E2A650906C}"/>
              </a:ext>
            </a:extLst>
          </p:cNvPr>
          <p:cNvSpPr/>
          <p:nvPr userDrawn="1"/>
        </p:nvSpPr>
        <p:spPr>
          <a:xfrm flipV="1">
            <a:off x="0" y="6264129"/>
            <a:ext cx="12192000" cy="45719"/>
          </a:xfrm>
          <a:prstGeom prst="rect">
            <a:avLst/>
          </a:prstGeom>
          <a:solidFill>
            <a:srgbClr val="EA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34A23A9-337C-6640-A5FE-BC1C6B5D4212}"/>
              </a:ext>
            </a:extLst>
          </p:cNvPr>
          <p:cNvSpPr txBox="1"/>
          <p:nvPr userDrawn="1"/>
        </p:nvSpPr>
        <p:spPr>
          <a:xfrm>
            <a:off x="8138160" y="6474019"/>
            <a:ext cx="3629025"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a:solidFill>
                  <a:srgbClr val="4E4E4E"/>
                </a:solidFill>
                <a:latin typeface="Nunito" pitchFamily="2" charset="77"/>
                <a:ea typeface="Cambria" panose="02040503050406030204" pitchFamily="18" charset="0"/>
              </a:rPr>
              <a:t>©</a:t>
            </a:r>
            <a:r>
              <a:rPr lang="en-US" sz="1000" dirty="0">
                <a:solidFill>
                  <a:srgbClr val="4E4E4E"/>
                </a:solidFill>
                <a:latin typeface="Nunito" pitchFamily="2" charset="77"/>
              </a:rPr>
              <a:t>2019  The Associated General Contractors of America, Inc.</a:t>
            </a:r>
          </a:p>
        </p:txBody>
      </p:sp>
      <p:sp>
        <p:nvSpPr>
          <p:cNvPr id="35" name="TextBox 34">
            <a:extLst>
              <a:ext uri="{FF2B5EF4-FFF2-40B4-BE49-F238E27FC236}">
                <a16:creationId xmlns:a16="http://schemas.microsoft.com/office/drawing/2014/main" id="{EB871E5F-C400-024A-BD93-263390F56DC6}"/>
              </a:ext>
            </a:extLst>
          </p:cNvPr>
          <p:cNvSpPr txBox="1"/>
          <p:nvPr userDrawn="1"/>
        </p:nvSpPr>
        <p:spPr>
          <a:xfrm>
            <a:off x="474096" y="6487603"/>
            <a:ext cx="43087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529100-33B3-A14D-8534-25BD471357C9}" type="slidenum">
              <a:rPr lang="en-US" sz="1000" b="0" i="0" smtClean="0">
                <a:solidFill>
                  <a:srgbClr val="221F1F"/>
                </a:solidFill>
                <a:latin typeface="Nunito" pitchFamily="2" charset="77"/>
              </a:rPr>
              <a:t>‹#›</a:t>
            </a:fld>
            <a:r>
              <a:rPr lang="en-US" sz="1000" b="0" i="0" dirty="0">
                <a:solidFill>
                  <a:srgbClr val="221F1F"/>
                </a:solidFill>
                <a:latin typeface="Nunito" pitchFamily="2" charset="77"/>
              </a:rPr>
              <a:t> |</a:t>
            </a:r>
          </a:p>
        </p:txBody>
      </p:sp>
      <p:sp>
        <p:nvSpPr>
          <p:cNvPr id="36" name="Text Placeholder 4">
            <a:extLst>
              <a:ext uri="{FF2B5EF4-FFF2-40B4-BE49-F238E27FC236}">
                <a16:creationId xmlns:a16="http://schemas.microsoft.com/office/drawing/2014/main" id="{9CB780BF-6C5A-C940-8786-C8138DF5E975}"/>
              </a:ext>
            </a:extLst>
          </p:cNvPr>
          <p:cNvSpPr>
            <a:spLocks noGrp="1"/>
          </p:cNvSpPr>
          <p:nvPr>
            <p:ph type="body" sz="quarter" idx="14" hasCustomPrompt="1"/>
          </p:nvPr>
        </p:nvSpPr>
        <p:spPr>
          <a:xfrm>
            <a:off x="867265" y="6487603"/>
            <a:ext cx="6269405" cy="246221"/>
          </a:xfrm>
        </p:spPr>
        <p:txBody>
          <a:bodyPr>
            <a:noAutofit/>
          </a:bodyPr>
          <a:lstStyle>
            <a:lvl1pPr marL="0" indent="0" algn="l">
              <a:buFontTx/>
              <a:buNone/>
              <a:defRPr sz="1000" b="1" i="0">
                <a:latin typeface="ITC Avant Garde Gothic Pro" panose="020B0602020202020204" pitchFamily="34" charset="77"/>
              </a:defRPr>
            </a:lvl1pPr>
          </a:lstStyle>
          <a:p>
            <a:r>
              <a:rPr lang="en-US" sz="1000" b="0" i="0" dirty="0">
                <a:solidFill>
                  <a:srgbClr val="221F1F"/>
                </a:solidFill>
                <a:latin typeface="Nunito" pitchFamily="2" charset="77"/>
              </a:rPr>
              <a:t>Presentation Name</a:t>
            </a:r>
            <a:endParaRPr lang="en-US" sz="1200" b="0" i="0" dirty="0">
              <a:solidFill>
                <a:srgbClr val="221F1F"/>
              </a:solidFill>
              <a:latin typeface="Nunito" pitchFamily="2" charset="77"/>
            </a:endParaRPr>
          </a:p>
        </p:txBody>
      </p:sp>
    </p:spTree>
    <p:extLst>
      <p:ext uri="{BB962C8B-B14F-4D97-AF65-F5344CB8AC3E}">
        <p14:creationId xmlns:p14="http://schemas.microsoft.com/office/powerpoint/2010/main" val="105740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0D3596-6C2B-BD4B-8CDC-3660F791FF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B49F0C-5AC9-8E4E-ADF1-1397358DB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0CBD1-1928-484B-A639-55784E390B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BC18A-40F7-8C40-A6A6-770DD775AF81}" type="datetimeFigureOut">
              <a:rPr lang="en-US" smtClean="0"/>
              <a:t>9/6/2019</a:t>
            </a:fld>
            <a:endParaRPr lang="en-US"/>
          </a:p>
        </p:txBody>
      </p:sp>
      <p:sp>
        <p:nvSpPr>
          <p:cNvPr id="5" name="Footer Placeholder 4">
            <a:extLst>
              <a:ext uri="{FF2B5EF4-FFF2-40B4-BE49-F238E27FC236}">
                <a16:creationId xmlns:a16="http://schemas.microsoft.com/office/drawing/2014/main" id="{0E8C99E9-30D5-214C-963F-B6CD85052B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39C6BF-D807-6943-A10C-2AF2721E4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2F6C0-CD55-4D46-992E-313EF4ED82AE}" type="slidenum">
              <a:rPr lang="en-US" smtClean="0"/>
              <a:t>‹#›</a:t>
            </a:fld>
            <a:endParaRPr lang="en-US"/>
          </a:p>
        </p:txBody>
      </p:sp>
    </p:spTree>
    <p:extLst>
      <p:ext uri="{BB962C8B-B14F-4D97-AF65-F5344CB8AC3E}">
        <p14:creationId xmlns:p14="http://schemas.microsoft.com/office/powerpoint/2010/main" val="262800262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ECEEDCC-4EE7-7340-A206-1177ED101E59}"/>
              </a:ext>
            </a:extLst>
          </p:cNvPr>
          <p:cNvSpPr>
            <a:spLocks noGrp="1"/>
          </p:cNvSpPr>
          <p:nvPr>
            <p:ph type="body" sz="quarter" idx="11"/>
          </p:nvPr>
        </p:nvSpPr>
        <p:spPr>
          <a:xfrm>
            <a:off x="447896" y="2904476"/>
            <a:ext cx="10686829" cy="1932993"/>
          </a:xfrm>
        </p:spPr>
        <p:txBody>
          <a:bodyPr>
            <a:normAutofit fontScale="70000" lnSpcReduction="20000"/>
          </a:bodyPr>
          <a:lstStyle/>
          <a:p>
            <a:pPr>
              <a:lnSpc>
                <a:spcPct val="120000"/>
              </a:lnSpc>
              <a:spcBef>
                <a:spcPts val="0"/>
              </a:spcBef>
            </a:pPr>
            <a:r>
              <a:rPr lang="en-US" dirty="0"/>
              <a:t>Lean Construction for Trades Toolbox Talk Series</a:t>
            </a:r>
            <a:endParaRPr lang="en-US" dirty="0">
              <a:latin typeface="Poppins" pitchFamily="2" charset="77"/>
              <a:cs typeface="Poppins" pitchFamily="2" charset="77"/>
            </a:endParaRPr>
          </a:p>
        </p:txBody>
      </p:sp>
    </p:spTree>
    <p:extLst>
      <p:ext uri="{BB962C8B-B14F-4D97-AF65-F5344CB8AC3E}">
        <p14:creationId xmlns:p14="http://schemas.microsoft.com/office/powerpoint/2010/main" val="24547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E08A8-79B8-DE46-915C-F30048F79B09}"/>
              </a:ext>
            </a:extLst>
          </p:cNvPr>
          <p:cNvSpPr>
            <a:spLocks noGrp="1"/>
          </p:cNvSpPr>
          <p:nvPr>
            <p:ph type="body" sz="quarter" idx="10"/>
          </p:nvPr>
        </p:nvSpPr>
        <p:spPr>
          <a:xfrm>
            <a:off x="1035831" y="2297190"/>
            <a:ext cx="8870119" cy="777240"/>
          </a:xfrm>
        </p:spPr>
        <p:txBody>
          <a:bodyPr>
            <a:normAutofit lnSpcReduction="10000"/>
          </a:bodyPr>
          <a:lstStyle/>
          <a:p>
            <a:pPr>
              <a:lnSpc>
                <a:spcPct val="120000"/>
              </a:lnSpc>
            </a:pPr>
            <a:r>
              <a:rPr lang="en-US" sz="2000" b="0" kern="0" spc="50" dirty="0">
                <a:solidFill>
                  <a:schemeClr val="tx1"/>
                </a:solidFill>
                <a:latin typeface="Nunito" pitchFamily="2" charset="77"/>
              </a:rPr>
              <a:t>Introduce Lean Construction concepts in the field through conversational learning</a:t>
            </a:r>
          </a:p>
        </p:txBody>
      </p:sp>
      <p:sp>
        <p:nvSpPr>
          <p:cNvPr id="3" name="Text Placeholder 2">
            <a:extLst>
              <a:ext uri="{FF2B5EF4-FFF2-40B4-BE49-F238E27FC236}">
                <a16:creationId xmlns:a16="http://schemas.microsoft.com/office/drawing/2014/main" id="{43AC2F1F-6F4E-F742-BDBB-9CCBA74C9B79}"/>
              </a:ext>
            </a:extLst>
          </p:cNvPr>
          <p:cNvSpPr>
            <a:spLocks noGrp="1"/>
          </p:cNvSpPr>
          <p:nvPr>
            <p:ph type="body" sz="quarter" idx="13"/>
          </p:nvPr>
        </p:nvSpPr>
        <p:spPr>
          <a:xfrm>
            <a:off x="691117" y="1081351"/>
            <a:ext cx="9214833" cy="914400"/>
          </a:xfrm>
        </p:spPr>
        <p:txBody>
          <a:bodyPr>
            <a:noAutofit/>
          </a:bodyPr>
          <a:lstStyle/>
          <a:p>
            <a:pPr algn="l"/>
            <a:r>
              <a:rPr lang="en-US" sz="3200" dirty="0"/>
              <a:t>Lean Construction for Trades Toolbox Talk Series Goals</a:t>
            </a:r>
          </a:p>
        </p:txBody>
      </p:sp>
      <p:sp>
        <p:nvSpPr>
          <p:cNvPr id="5" name="Content Placeholder 4">
            <a:extLst>
              <a:ext uri="{FF2B5EF4-FFF2-40B4-BE49-F238E27FC236}">
                <a16:creationId xmlns:a16="http://schemas.microsoft.com/office/drawing/2014/main" id="{67B116A1-A216-E749-9F15-6914659793ED}"/>
              </a:ext>
            </a:extLst>
          </p:cNvPr>
          <p:cNvSpPr>
            <a:spLocks noGrp="1"/>
          </p:cNvSpPr>
          <p:nvPr>
            <p:ph sz="quarter" idx="19"/>
          </p:nvPr>
        </p:nvSpPr>
        <p:spPr>
          <a:xfrm>
            <a:off x="691117" y="2387214"/>
            <a:ext cx="203689" cy="210312"/>
          </a:xfrm>
        </p:spPr>
        <p:txBody>
          <a:bodyPr/>
          <a:lstStyle/>
          <a:p>
            <a:endParaRPr lang="en-US" dirty="0"/>
          </a:p>
        </p:txBody>
      </p:sp>
      <p:sp>
        <p:nvSpPr>
          <p:cNvPr id="6" name="Text Placeholder 5">
            <a:extLst>
              <a:ext uri="{FF2B5EF4-FFF2-40B4-BE49-F238E27FC236}">
                <a16:creationId xmlns:a16="http://schemas.microsoft.com/office/drawing/2014/main" id="{186E4790-C8A8-8B4B-8209-D60F3CDCBD1E}"/>
              </a:ext>
            </a:extLst>
          </p:cNvPr>
          <p:cNvSpPr>
            <a:spLocks noGrp="1"/>
          </p:cNvSpPr>
          <p:nvPr>
            <p:ph type="body" sz="quarter" idx="22"/>
          </p:nvPr>
        </p:nvSpPr>
        <p:spPr>
          <a:xfrm>
            <a:off x="691117" y="6487603"/>
            <a:ext cx="6445554" cy="210313"/>
          </a:xfrm>
        </p:spPr>
        <p:txBody>
          <a:bodyPr/>
          <a:lstStyle/>
          <a:p>
            <a:r>
              <a:rPr lang="en-US" sz="1100" b="0" dirty="0">
                <a:solidFill>
                  <a:srgbClr val="DC2227"/>
                </a:solidFill>
                <a:latin typeface="Nunito" pitchFamily="2" charset="77"/>
              </a:rPr>
              <a:t>Toolbox Talk: </a:t>
            </a:r>
            <a:r>
              <a:rPr lang="en-US" sz="1100" b="0" dirty="0">
                <a:solidFill>
                  <a:prstClr val="black"/>
                </a:solidFill>
                <a:latin typeface="Nunito" pitchFamily="2" charset="77"/>
              </a:rPr>
              <a:t>Introduction to Lean Construction</a:t>
            </a:r>
          </a:p>
        </p:txBody>
      </p:sp>
      <p:sp>
        <p:nvSpPr>
          <p:cNvPr id="7" name="Text Placeholder 6">
            <a:extLst>
              <a:ext uri="{FF2B5EF4-FFF2-40B4-BE49-F238E27FC236}">
                <a16:creationId xmlns:a16="http://schemas.microsoft.com/office/drawing/2014/main" id="{8D7E3743-5F3B-094C-B9D4-D26138856528}"/>
              </a:ext>
            </a:extLst>
          </p:cNvPr>
          <p:cNvSpPr>
            <a:spLocks noGrp="1"/>
          </p:cNvSpPr>
          <p:nvPr>
            <p:ph type="body" sz="quarter" idx="23"/>
          </p:nvPr>
        </p:nvSpPr>
        <p:spPr>
          <a:xfrm>
            <a:off x="1035831" y="3184528"/>
            <a:ext cx="8870119" cy="777240"/>
          </a:xfrm>
        </p:spPr>
        <p:txBody>
          <a:bodyPr>
            <a:normAutofit/>
          </a:bodyPr>
          <a:lstStyle/>
          <a:p>
            <a:pPr>
              <a:lnSpc>
                <a:spcPct val="100000"/>
              </a:lnSpc>
            </a:pPr>
            <a:r>
              <a:rPr lang="en-US" sz="2000" b="0" kern="0" dirty="0">
                <a:solidFill>
                  <a:schemeClr val="tx1"/>
                </a:solidFill>
                <a:latin typeface="Nunito" pitchFamily="2" charset="77"/>
              </a:rPr>
              <a:t>Recognize opportunities to review and improve current processes</a:t>
            </a:r>
          </a:p>
        </p:txBody>
      </p:sp>
      <p:sp>
        <p:nvSpPr>
          <p:cNvPr id="9" name="Content Placeholder 8">
            <a:extLst>
              <a:ext uri="{FF2B5EF4-FFF2-40B4-BE49-F238E27FC236}">
                <a16:creationId xmlns:a16="http://schemas.microsoft.com/office/drawing/2014/main" id="{5BC95703-AFE9-6A4E-AB9B-687777924A2F}"/>
              </a:ext>
            </a:extLst>
          </p:cNvPr>
          <p:cNvSpPr>
            <a:spLocks noGrp="1"/>
          </p:cNvSpPr>
          <p:nvPr>
            <p:ph sz="quarter" idx="25"/>
          </p:nvPr>
        </p:nvSpPr>
        <p:spPr>
          <a:xfrm>
            <a:off x="691117" y="3261096"/>
            <a:ext cx="203689" cy="210312"/>
          </a:xfrm>
        </p:spPr>
        <p:txBody>
          <a:bodyPr/>
          <a:lstStyle/>
          <a:p>
            <a:endParaRPr lang="en-US"/>
          </a:p>
        </p:txBody>
      </p:sp>
      <p:sp>
        <p:nvSpPr>
          <p:cNvPr id="10" name="Text Placeholder 9">
            <a:extLst>
              <a:ext uri="{FF2B5EF4-FFF2-40B4-BE49-F238E27FC236}">
                <a16:creationId xmlns:a16="http://schemas.microsoft.com/office/drawing/2014/main" id="{2B2B94F7-BBF5-8E49-9FD2-D54CEEBACB2F}"/>
              </a:ext>
            </a:extLst>
          </p:cNvPr>
          <p:cNvSpPr>
            <a:spLocks noGrp="1"/>
          </p:cNvSpPr>
          <p:nvPr>
            <p:ph type="body" sz="quarter" idx="26"/>
          </p:nvPr>
        </p:nvSpPr>
        <p:spPr>
          <a:xfrm>
            <a:off x="1035831" y="3838640"/>
            <a:ext cx="8870119" cy="777240"/>
          </a:xfrm>
        </p:spPr>
        <p:txBody>
          <a:bodyPr>
            <a:normAutofit/>
          </a:bodyPr>
          <a:lstStyle/>
          <a:p>
            <a:pPr>
              <a:lnSpc>
                <a:spcPct val="100000"/>
              </a:lnSpc>
            </a:pPr>
            <a:r>
              <a:rPr lang="en-US" sz="2000" b="0" kern="0" dirty="0">
                <a:solidFill>
                  <a:schemeClr val="tx1"/>
                </a:solidFill>
                <a:latin typeface="Nunito" pitchFamily="2" charset="77"/>
              </a:rPr>
              <a:t>Describe how to empower each other to identify and eliminate waste, work safely, and reduce overproduction</a:t>
            </a:r>
          </a:p>
        </p:txBody>
      </p:sp>
      <p:sp>
        <p:nvSpPr>
          <p:cNvPr id="12" name="Content Placeholder 11">
            <a:extLst>
              <a:ext uri="{FF2B5EF4-FFF2-40B4-BE49-F238E27FC236}">
                <a16:creationId xmlns:a16="http://schemas.microsoft.com/office/drawing/2014/main" id="{4D2C0266-09B1-CC45-85F3-C79D61AC681E}"/>
              </a:ext>
            </a:extLst>
          </p:cNvPr>
          <p:cNvSpPr>
            <a:spLocks noGrp="1"/>
          </p:cNvSpPr>
          <p:nvPr>
            <p:ph sz="quarter" idx="28"/>
          </p:nvPr>
        </p:nvSpPr>
        <p:spPr>
          <a:xfrm>
            <a:off x="691117" y="3940789"/>
            <a:ext cx="203689" cy="210312"/>
          </a:xfrm>
        </p:spPr>
        <p:txBody>
          <a:bodyPr/>
          <a:lstStyle/>
          <a:p>
            <a:endParaRPr lang="en-US" dirty="0"/>
          </a:p>
        </p:txBody>
      </p:sp>
      <p:sp>
        <p:nvSpPr>
          <p:cNvPr id="13" name="Text Placeholder 9">
            <a:extLst>
              <a:ext uri="{FF2B5EF4-FFF2-40B4-BE49-F238E27FC236}">
                <a16:creationId xmlns:a16="http://schemas.microsoft.com/office/drawing/2014/main" id="{1D38C66A-AB4C-E44B-9357-6F0ED79AB653}"/>
              </a:ext>
            </a:extLst>
          </p:cNvPr>
          <p:cNvSpPr txBox="1">
            <a:spLocks/>
          </p:cNvSpPr>
          <p:nvPr/>
        </p:nvSpPr>
        <p:spPr>
          <a:xfrm>
            <a:off x="1035831" y="4753046"/>
            <a:ext cx="8870119" cy="77724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1800" b="1" i="0" kern="1200">
                <a:solidFill>
                  <a:srgbClr val="EA0029"/>
                </a:solidFill>
                <a:latin typeface="Poppins" pitchFamily="2" charset="77"/>
                <a:ea typeface="+mn-ea"/>
                <a:cs typeface="Poppins" pitchFamily="2" charset="77"/>
              </a:defRPr>
            </a:lvl1pPr>
            <a:lvl2pPr marL="0" marR="0" indent="0" algn="l" defTabSz="914400" rtl="0" eaLnBrk="1" fontAlgn="auto" latinLnBrk="0" hangingPunct="1">
              <a:lnSpc>
                <a:spcPct val="90000"/>
              </a:lnSpc>
              <a:spcBef>
                <a:spcPts val="1000"/>
              </a:spcBef>
              <a:spcAft>
                <a:spcPts val="0"/>
              </a:spcAft>
              <a:buClrTx/>
              <a:buSzTx/>
              <a:buFontTx/>
              <a:buNone/>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b="0" kern="0" dirty="0">
                <a:solidFill>
                  <a:schemeClr val="tx1"/>
                </a:solidFill>
                <a:latin typeface="Nunito" pitchFamily="2" charset="77"/>
              </a:rPr>
              <a:t>Adopt a Lean culture</a:t>
            </a:r>
          </a:p>
        </p:txBody>
      </p:sp>
      <p:sp>
        <p:nvSpPr>
          <p:cNvPr id="14" name="Content Placeholder 11">
            <a:extLst>
              <a:ext uri="{FF2B5EF4-FFF2-40B4-BE49-F238E27FC236}">
                <a16:creationId xmlns:a16="http://schemas.microsoft.com/office/drawing/2014/main" id="{888B6DF8-3526-0E4D-94EF-7268D151661F}"/>
              </a:ext>
            </a:extLst>
          </p:cNvPr>
          <p:cNvSpPr txBox="1">
            <a:spLocks/>
          </p:cNvSpPr>
          <p:nvPr/>
        </p:nvSpPr>
        <p:spPr>
          <a:xfrm>
            <a:off x="691117" y="4797715"/>
            <a:ext cx="203689" cy="210312"/>
          </a:xfrm>
          <a:prstGeom prst="ellipse">
            <a:avLst/>
          </a:prstGeom>
          <a:ln w="28575">
            <a:solidFill>
              <a:srgbClr val="EA0029"/>
            </a:solidFill>
          </a:ln>
        </p:spPr>
        <p:txBody>
          <a:bodyPr vert="horz" wrap="none" lIns="91440" tIns="45720" rIns="91440" bIns="45720" rtlCol="0">
            <a:noAutofit/>
          </a:bodyPr>
          <a:lstStyle>
            <a:lvl1pPr marL="0" indent="0" algn="l" defTabSz="914400" rtl="0" eaLnBrk="1" latinLnBrk="0" hangingPunct="1">
              <a:lnSpc>
                <a:spcPct val="90000"/>
              </a:lnSpc>
              <a:spcBef>
                <a:spcPts val="1000"/>
              </a:spcBef>
              <a:buFontTx/>
              <a:buNone/>
              <a:defRPr sz="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3013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9922EB-79D0-4867-AB3A-E8885C16BF29}"/>
              </a:ext>
            </a:extLst>
          </p:cNvPr>
          <p:cNvSpPr/>
          <p:nvPr/>
        </p:nvSpPr>
        <p:spPr>
          <a:xfrm>
            <a:off x="2152692" y="2216607"/>
            <a:ext cx="4264058" cy="2677656"/>
          </a:xfrm>
          <a:prstGeom prst="rect">
            <a:avLst/>
          </a:prstGeom>
        </p:spPr>
        <p:txBody>
          <a:bodyPr wrap="square" anchor="ctr">
            <a:spAutoFit/>
          </a:bodyPr>
          <a:lstStyle/>
          <a:p>
            <a:r>
              <a:rPr lang="en-US" sz="2000" spc="50" dirty="0">
                <a:latin typeface="Nunito" pitchFamily="2" charset="77"/>
                <a:cs typeface="Poppins" pitchFamily="2" charset="77"/>
              </a:rPr>
              <a:t>Define Lean Construction</a:t>
            </a:r>
          </a:p>
          <a:p>
            <a:endParaRPr lang="en-US" sz="2000" spc="50" dirty="0">
              <a:latin typeface="Nunito" pitchFamily="2" charset="77"/>
              <a:cs typeface="Poppins" pitchFamily="2" charset="77"/>
            </a:endParaRPr>
          </a:p>
          <a:p>
            <a:endParaRPr lang="en-US" sz="1400" spc="50" dirty="0">
              <a:latin typeface="Nunito" pitchFamily="2" charset="77"/>
              <a:cs typeface="Poppins" pitchFamily="2" charset="77"/>
            </a:endParaRPr>
          </a:p>
          <a:p>
            <a:r>
              <a:rPr lang="en-US" sz="2000" spc="50" dirty="0">
                <a:latin typeface="Nunito" pitchFamily="2" charset="77"/>
                <a:cs typeface="Poppins" pitchFamily="2" charset="77"/>
              </a:rPr>
              <a:t>Identify ways we can empower each other to eliminate waste</a:t>
            </a:r>
          </a:p>
          <a:p>
            <a:endParaRPr lang="en-US" sz="2000" spc="50" dirty="0">
              <a:latin typeface="Nunito" pitchFamily="2" charset="77"/>
              <a:cs typeface="Poppins" pitchFamily="2" charset="77"/>
            </a:endParaRPr>
          </a:p>
          <a:p>
            <a:endParaRPr lang="en-US" sz="1400" spc="50" dirty="0">
              <a:latin typeface="Nunito" pitchFamily="2" charset="77"/>
              <a:cs typeface="Poppins" pitchFamily="2" charset="77"/>
            </a:endParaRPr>
          </a:p>
          <a:p>
            <a:r>
              <a:rPr lang="en-US" sz="2000" spc="50" dirty="0">
                <a:latin typeface="Nunito" pitchFamily="2" charset="77"/>
                <a:cs typeface="Poppins" pitchFamily="2" charset="77"/>
              </a:rPr>
              <a:t>Determine how to work smarter not harder</a:t>
            </a:r>
          </a:p>
        </p:txBody>
      </p:sp>
      <p:sp>
        <p:nvSpPr>
          <p:cNvPr id="3" name="Rectangle 2">
            <a:extLst>
              <a:ext uri="{FF2B5EF4-FFF2-40B4-BE49-F238E27FC236}">
                <a16:creationId xmlns:a16="http://schemas.microsoft.com/office/drawing/2014/main" id="{F585DD91-C6FC-4ED4-B6C9-FC3DDFDD11DC}"/>
              </a:ext>
            </a:extLst>
          </p:cNvPr>
          <p:cNvSpPr/>
          <p:nvPr/>
        </p:nvSpPr>
        <p:spPr>
          <a:xfrm>
            <a:off x="827452" y="271974"/>
            <a:ext cx="8562669" cy="1446550"/>
          </a:xfrm>
          <a:prstGeom prst="rect">
            <a:avLst/>
          </a:prstGeom>
        </p:spPr>
        <p:txBody>
          <a:bodyPr wrap="square" anchor="t">
            <a:spAutoFit/>
          </a:bodyPr>
          <a:lstStyle/>
          <a:p>
            <a:r>
              <a:rPr lang="en-US" sz="4400" b="1" dirty="0">
                <a:latin typeface="Poppins" pitchFamily="2" charset="77"/>
                <a:cs typeface="Poppins" pitchFamily="2" charset="77"/>
              </a:rPr>
              <a:t>Introduction to Lean Construction Session Goals</a:t>
            </a:r>
          </a:p>
        </p:txBody>
      </p:sp>
      <p:sp>
        <p:nvSpPr>
          <p:cNvPr id="13" name="Content Placeholder 26">
            <a:extLst>
              <a:ext uri="{FF2B5EF4-FFF2-40B4-BE49-F238E27FC236}">
                <a16:creationId xmlns:a16="http://schemas.microsoft.com/office/drawing/2014/main" id="{5A96EFB9-6461-CE48-BBDA-78B8A1734AEF}"/>
              </a:ext>
            </a:extLst>
          </p:cNvPr>
          <p:cNvSpPr>
            <a:spLocks noGrp="1"/>
          </p:cNvSpPr>
          <p:nvPr/>
        </p:nvSpPr>
        <p:spPr>
          <a:xfrm>
            <a:off x="1683118" y="2319210"/>
            <a:ext cx="213930" cy="210312"/>
          </a:xfrm>
          <a:prstGeom prst="ellipse">
            <a:avLst/>
          </a:prstGeom>
          <a:ln w="28575">
            <a:solidFill>
              <a:srgbClr val="EA0029"/>
            </a:solidFill>
          </a:ln>
        </p:spPr>
        <p:txBody>
          <a:bodyPr vert="horz" wrap="none" lIns="91440" tIns="45720" rIns="91440" bIns="45720" rtlCol="0">
            <a:noAutofit/>
          </a:bodyPr>
          <a:lstStyle>
            <a:lvl1pPr marL="0" indent="0" algn="l" defTabSz="914400" rtl="0" eaLnBrk="1" latinLnBrk="0" hangingPunct="1">
              <a:lnSpc>
                <a:spcPct val="90000"/>
              </a:lnSpc>
              <a:spcBef>
                <a:spcPts val="1000"/>
              </a:spcBef>
              <a:buFontTx/>
              <a:buNone/>
              <a:defRPr sz="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4" name="Content Placeholder 26">
            <a:extLst>
              <a:ext uri="{FF2B5EF4-FFF2-40B4-BE49-F238E27FC236}">
                <a16:creationId xmlns:a16="http://schemas.microsoft.com/office/drawing/2014/main" id="{540DE60F-1F90-7541-9915-6BB9E556E194}"/>
              </a:ext>
            </a:extLst>
          </p:cNvPr>
          <p:cNvSpPr>
            <a:spLocks noGrp="1"/>
          </p:cNvSpPr>
          <p:nvPr/>
        </p:nvSpPr>
        <p:spPr>
          <a:xfrm>
            <a:off x="1683118" y="3206708"/>
            <a:ext cx="213930" cy="210312"/>
          </a:xfrm>
          <a:prstGeom prst="ellipse">
            <a:avLst/>
          </a:prstGeom>
          <a:ln w="28575">
            <a:solidFill>
              <a:srgbClr val="EA0029"/>
            </a:solidFill>
          </a:ln>
        </p:spPr>
        <p:txBody>
          <a:bodyPr vert="horz" wrap="none" lIns="91440" tIns="45720" rIns="91440" bIns="45720" rtlCol="0">
            <a:noAutofit/>
          </a:bodyPr>
          <a:lstStyle>
            <a:lvl1pPr marL="0" indent="0" algn="l" defTabSz="914400" rtl="0" eaLnBrk="1" latinLnBrk="0" hangingPunct="1">
              <a:lnSpc>
                <a:spcPct val="90000"/>
              </a:lnSpc>
              <a:spcBef>
                <a:spcPts val="1000"/>
              </a:spcBef>
              <a:buFontTx/>
              <a:buNone/>
              <a:defRPr sz="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5" name="Content Placeholder 26">
            <a:extLst>
              <a:ext uri="{FF2B5EF4-FFF2-40B4-BE49-F238E27FC236}">
                <a16:creationId xmlns:a16="http://schemas.microsoft.com/office/drawing/2014/main" id="{9D938BFB-4AE1-574D-890C-F37DFABBAA8C}"/>
              </a:ext>
            </a:extLst>
          </p:cNvPr>
          <p:cNvSpPr>
            <a:spLocks noGrp="1"/>
          </p:cNvSpPr>
          <p:nvPr/>
        </p:nvSpPr>
        <p:spPr>
          <a:xfrm>
            <a:off x="1683118" y="4254790"/>
            <a:ext cx="213930" cy="210312"/>
          </a:xfrm>
          <a:prstGeom prst="ellipse">
            <a:avLst/>
          </a:prstGeom>
          <a:ln w="28575">
            <a:solidFill>
              <a:srgbClr val="EA0029"/>
            </a:solidFill>
          </a:ln>
        </p:spPr>
        <p:txBody>
          <a:bodyPr vert="horz" wrap="none" lIns="91440" tIns="45720" rIns="91440" bIns="45720" rtlCol="0">
            <a:noAutofit/>
          </a:bodyPr>
          <a:lstStyle>
            <a:lvl1pPr marL="0" indent="0" algn="l" defTabSz="914400" rtl="0" eaLnBrk="1" latinLnBrk="0" hangingPunct="1">
              <a:lnSpc>
                <a:spcPct val="90000"/>
              </a:lnSpc>
              <a:spcBef>
                <a:spcPts val="1000"/>
              </a:spcBef>
              <a:buFontTx/>
              <a:buNone/>
              <a:defRPr sz="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9" name="Text Placeholder 5">
            <a:extLst>
              <a:ext uri="{FF2B5EF4-FFF2-40B4-BE49-F238E27FC236}">
                <a16:creationId xmlns:a16="http://schemas.microsoft.com/office/drawing/2014/main" id="{14DCF078-17A7-4546-A5F2-C50927AFAFA6}"/>
              </a:ext>
            </a:extLst>
          </p:cNvPr>
          <p:cNvSpPr txBox="1">
            <a:spLocks/>
          </p:cNvSpPr>
          <p:nvPr/>
        </p:nvSpPr>
        <p:spPr>
          <a:xfrm>
            <a:off x="691117" y="6487603"/>
            <a:ext cx="6445554" cy="21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000" b="1" i="0" kern="1200">
                <a:solidFill>
                  <a:schemeClr val="tx1"/>
                </a:solidFill>
                <a:latin typeface="ITC Avant Garde Gothic Pro" panose="020B0602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0">
                <a:solidFill>
                  <a:srgbClr val="DC2227"/>
                </a:solidFill>
                <a:latin typeface="Nunito" pitchFamily="2" charset="77"/>
              </a:rPr>
              <a:t>Toolbox Talk: </a:t>
            </a:r>
            <a:r>
              <a:rPr lang="en-US" sz="1100" b="0">
                <a:solidFill>
                  <a:prstClr val="black"/>
                </a:solidFill>
                <a:latin typeface="Nunito" pitchFamily="2" charset="77"/>
              </a:rPr>
              <a:t>Introduction to Lean Construction</a:t>
            </a:r>
            <a:endParaRPr lang="en-US" sz="1100" b="0" dirty="0">
              <a:solidFill>
                <a:prstClr val="black"/>
              </a:solidFill>
              <a:latin typeface="Nunito" pitchFamily="2" charset="77"/>
            </a:endParaRPr>
          </a:p>
        </p:txBody>
      </p:sp>
      <p:sp>
        <p:nvSpPr>
          <p:cNvPr id="5" name="Rectangle 4">
            <a:extLst>
              <a:ext uri="{FF2B5EF4-FFF2-40B4-BE49-F238E27FC236}">
                <a16:creationId xmlns:a16="http://schemas.microsoft.com/office/drawing/2014/main" id="{22D32098-2D4B-411B-B1DB-92D0C45306AD}"/>
              </a:ext>
            </a:extLst>
          </p:cNvPr>
          <p:cNvSpPr/>
          <p:nvPr/>
        </p:nvSpPr>
        <p:spPr>
          <a:xfrm>
            <a:off x="200330" y="5708977"/>
            <a:ext cx="8562670" cy="369332"/>
          </a:xfrm>
          <a:prstGeom prst="rect">
            <a:avLst/>
          </a:prstGeom>
        </p:spPr>
        <p:txBody>
          <a:bodyPr wrap="square">
            <a:spAutoFit/>
          </a:bodyPr>
          <a:lstStyle/>
          <a:p>
            <a:r>
              <a:rPr lang="en-US" i="1" dirty="0"/>
              <a:t>“Introduction to Lean Construction” developed by Henry Nutt, Southland Industries </a:t>
            </a:r>
          </a:p>
        </p:txBody>
      </p:sp>
      <p:pic>
        <p:nvPicPr>
          <p:cNvPr id="11" name="Picture 10">
            <a:extLst>
              <a:ext uri="{FF2B5EF4-FFF2-40B4-BE49-F238E27FC236}">
                <a16:creationId xmlns:a16="http://schemas.microsoft.com/office/drawing/2014/main" id="{7AF311C7-6588-4F79-988E-FFDF45906C23}"/>
              </a:ext>
            </a:extLst>
          </p:cNvPr>
          <p:cNvPicPr>
            <a:picLocks noChangeAspect="1"/>
          </p:cNvPicPr>
          <p:nvPr/>
        </p:nvPicPr>
        <p:blipFill>
          <a:blip r:embed="rId3"/>
          <a:stretch>
            <a:fillRect/>
          </a:stretch>
        </p:blipFill>
        <p:spPr>
          <a:xfrm>
            <a:off x="8138332" y="5201101"/>
            <a:ext cx="3994989" cy="1015752"/>
          </a:xfrm>
          <a:prstGeom prst="rect">
            <a:avLst/>
          </a:prstGeom>
        </p:spPr>
      </p:pic>
    </p:spTree>
    <p:extLst>
      <p:ext uri="{BB962C8B-B14F-4D97-AF65-F5344CB8AC3E}">
        <p14:creationId xmlns:p14="http://schemas.microsoft.com/office/powerpoint/2010/main" val="182261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E08A8-79B8-DE46-915C-F30048F79B09}"/>
              </a:ext>
            </a:extLst>
          </p:cNvPr>
          <p:cNvSpPr>
            <a:spLocks noGrp="1"/>
          </p:cNvSpPr>
          <p:nvPr>
            <p:ph type="body" sz="quarter" idx="10"/>
          </p:nvPr>
        </p:nvSpPr>
        <p:spPr>
          <a:xfrm>
            <a:off x="1035831" y="2594897"/>
            <a:ext cx="9777481" cy="1643599"/>
          </a:xfrm>
        </p:spPr>
        <p:txBody>
          <a:bodyPr>
            <a:normAutofit/>
          </a:bodyPr>
          <a:lstStyle/>
          <a:p>
            <a:pPr>
              <a:lnSpc>
                <a:spcPct val="100000"/>
              </a:lnSpc>
            </a:pPr>
            <a:r>
              <a:rPr lang="en-US" sz="2000" b="0" dirty="0">
                <a:solidFill>
                  <a:schemeClr val="tx1"/>
                </a:solidFill>
                <a:latin typeface="Nunito" pitchFamily="2" charset="77"/>
              </a:rPr>
              <a:t>Lean Construction seeks to encourage respect for people, minimize waste and maximize value on each project completed, challenging all stakeholders to develop and apply better ways to manage the overall construction process. </a:t>
            </a:r>
          </a:p>
        </p:txBody>
      </p:sp>
      <p:sp>
        <p:nvSpPr>
          <p:cNvPr id="3" name="Text Placeholder 2">
            <a:extLst>
              <a:ext uri="{FF2B5EF4-FFF2-40B4-BE49-F238E27FC236}">
                <a16:creationId xmlns:a16="http://schemas.microsoft.com/office/drawing/2014/main" id="{43AC2F1F-6F4E-F742-BDBB-9CCBA74C9B79}"/>
              </a:ext>
            </a:extLst>
          </p:cNvPr>
          <p:cNvSpPr>
            <a:spLocks noGrp="1"/>
          </p:cNvSpPr>
          <p:nvPr>
            <p:ph type="body" sz="quarter" idx="13"/>
          </p:nvPr>
        </p:nvSpPr>
        <p:spPr>
          <a:xfrm>
            <a:off x="691117" y="1547559"/>
            <a:ext cx="10122195" cy="914400"/>
          </a:xfrm>
        </p:spPr>
        <p:txBody>
          <a:bodyPr/>
          <a:lstStyle/>
          <a:p>
            <a:pPr algn="l"/>
            <a:r>
              <a:rPr lang="en-US" dirty="0"/>
              <a:t>What is Lean Construction?</a:t>
            </a:r>
          </a:p>
        </p:txBody>
      </p:sp>
      <p:sp>
        <p:nvSpPr>
          <p:cNvPr id="5" name="Content Placeholder 4">
            <a:extLst>
              <a:ext uri="{FF2B5EF4-FFF2-40B4-BE49-F238E27FC236}">
                <a16:creationId xmlns:a16="http://schemas.microsoft.com/office/drawing/2014/main" id="{67B116A1-A216-E749-9F15-6914659793ED}"/>
              </a:ext>
            </a:extLst>
          </p:cNvPr>
          <p:cNvSpPr>
            <a:spLocks noGrp="1"/>
          </p:cNvSpPr>
          <p:nvPr>
            <p:ph sz="quarter" idx="19"/>
          </p:nvPr>
        </p:nvSpPr>
        <p:spPr>
          <a:xfrm>
            <a:off x="691117" y="2684922"/>
            <a:ext cx="203689" cy="210312"/>
          </a:xfrm>
        </p:spPr>
        <p:txBody>
          <a:bodyPr/>
          <a:lstStyle/>
          <a:p>
            <a:endParaRPr lang="en-US"/>
          </a:p>
        </p:txBody>
      </p:sp>
      <p:sp>
        <p:nvSpPr>
          <p:cNvPr id="10" name="Text Placeholder 9">
            <a:extLst>
              <a:ext uri="{FF2B5EF4-FFF2-40B4-BE49-F238E27FC236}">
                <a16:creationId xmlns:a16="http://schemas.microsoft.com/office/drawing/2014/main" id="{2B2B94F7-BBF5-8E49-9FD2-D54CEEBACB2F}"/>
              </a:ext>
            </a:extLst>
          </p:cNvPr>
          <p:cNvSpPr>
            <a:spLocks noGrp="1"/>
          </p:cNvSpPr>
          <p:nvPr>
            <p:ph type="body" sz="quarter" idx="26"/>
          </p:nvPr>
        </p:nvSpPr>
        <p:spPr>
          <a:xfrm>
            <a:off x="1035831" y="4136348"/>
            <a:ext cx="9341546" cy="777240"/>
          </a:xfrm>
        </p:spPr>
        <p:txBody>
          <a:bodyPr>
            <a:normAutofit/>
          </a:bodyPr>
          <a:lstStyle/>
          <a:p>
            <a:pPr>
              <a:lnSpc>
                <a:spcPct val="100000"/>
              </a:lnSpc>
            </a:pPr>
            <a:r>
              <a:rPr lang="en-US" sz="2000" b="0" kern="0" dirty="0">
                <a:solidFill>
                  <a:schemeClr val="tx1"/>
                </a:solidFill>
                <a:latin typeface="Nunito" pitchFamily="2" charset="77"/>
              </a:rPr>
              <a:t>Waste can be defined as anything that does not contribute to the customer getting what they want. </a:t>
            </a:r>
          </a:p>
        </p:txBody>
      </p:sp>
      <p:sp>
        <p:nvSpPr>
          <p:cNvPr id="12" name="Content Placeholder 11">
            <a:extLst>
              <a:ext uri="{FF2B5EF4-FFF2-40B4-BE49-F238E27FC236}">
                <a16:creationId xmlns:a16="http://schemas.microsoft.com/office/drawing/2014/main" id="{4D2C0266-09B1-CC45-85F3-C79D61AC681E}"/>
              </a:ext>
            </a:extLst>
          </p:cNvPr>
          <p:cNvSpPr>
            <a:spLocks noGrp="1"/>
          </p:cNvSpPr>
          <p:nvPr>
            <p:ph sz="quarter" idx="28"/>
          </p:nvPr>
        </p:nvSpPr>
        <p:spPr>
          <a:xfrm>
            <a:off x="691117" y="4238497"/>
            <a:ext cx="203689" cy="210312"/>
          </a:xfrm>
        </p:spPr>
        <p:txBody>
          <a:bodyPr/>
          <a:lstStyle/>
          <a:p>
            <a:endParaRPr lang="en-US" dirty="0"/>
          </a:p>
        </p:txBody>
      </p:sp>
      <p:sp>
        <p:nvSpPr>
          <p:cNvPr id="17" name="Text Placeholder 5">
            <a:extLst>
              <a:ext uri="{FF2B5EF4-FFF2-40B4-BE49-F238E27FC236}">
                <a16:creationId xmlns:a16="http://schemas.microsoft.com/office/drawing/2014/main" id="{29BE04CD-53EA-9B4D-933B-8F3365046DE9}"/>
              </a:ext>
            </a:extLst>
          </p:cNvPr>
          <p:cNvSpPr txBox="1">
            <a:spLocks/>
          </p:cNvSpPr>
          <p:nvPr/>
        </p:nvSpPr>
        <p:spPr>
          <a:xfrm>
            <a:off x="691117" y="6487603"/>
            <a:ext cx="6445554" cy="21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000" b="1" i="0" kern="1200">
                <a:solidFill>
                  <a:schemeClr val="tx1"/>
                </a:solidFill>
                <a:latin typeface="ITC Avant Garde Gothic Pro" panose="020B0602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0">
                <a:solidFill>
                  <a:srgbClr val="DC2227"/>
                </a:solidFill>
                <a:latin typeface="Nunito" pitchFamily="2" charset="77"/>
              </a:rPr>
              <a:t>Toolbox Talk: </a:t>
            </a:r>
            <a:r>
              <a:rPr lang="en-US" sz="1100" b="0">
                <a:solidFill>
                  <a:prstClr val="black"/>
                </a:solidFill>
                <a:latin typeface="Nunito" pitchFamily="2" charset="77"/>
              </a:rPr>
              <a:t>Introduction to Lean Construction</a:t>
            </a:r>
            <a:endParaRPr lang="en-US" sz="1100" b="0" dirty="0">
              <a:solidFill>
                <a:prstClr val="black"/>
              </a:solidFill>
              <a:latin typeface="Nunito" pitchFamily="2" charset="77"/>
            </a:endParaRPr>
          </a:p>
        </p:txBody>
      </p:sp>
    </p:spTree>
    <p:extLst>
      <p:ext uri="{BB962C8B-B14F-4D97-AF65-F5344CB8AC3E}">
        <p14:creationId xmlns:p14="http://schemas.microsoft.com/office/powerpoint/2010/main" val="335462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CE08A8-79B8-DE46-915C-F30048F79B09}"/>
              </a:ext>
            </a:extLst>
          </p:cNvPr>
          <p:cNvSpPr>
            <a:spLocks noGrp="1"/>
          </p:cNvSpPr>
          <p:nvPr>
            <p:ph type="body" sz="quarter" idx="10"/>
          </p:nvPr>
        </p:nvSpPr>
        <p:spPr>
          <a:xfrm>
            <a:off x="1035831" y="2594897"/>
            <a:ext cx="9777481" cy="1643599"/>
          </a:xfrm>
        </p:spPr>
        <p:txBody>
          <a:bodyPr>
            <a:normAutofit/>
          </a:bodyPr>
          <a:lstStyle/>
          <a:p>
            <a:pPr>
              <a:lnSpc>
                <a:spcPct val="100000"/>
              </a:lnSpc>
            </a:pPr>
            <a:r>
              <a:rPr lang="en-US" sz="2000" b="0" dirty="0">
                <a:solidFill>
                  <a:schemeClr val="tx1"/>
                </a:solidFill>
                <a:latin typeface="Nunito" pitchFamily="2" charset="77"/>
              </a:rPr>
              <a:t>Coupled with a forward thinking team, new tools and techniques can help to improve the process</a:t>
            </a:r>
          </a:p>
        </p:txBody>
      </p:sp>
      <p:sp>
        <p:nvSpPr>
          <p:cNvPr id="3" name="Text Placeholder 2">
            <a:extLst>
              <a:ext uri="{FF2B5EF4-FFF2-40B4-BE49-F238E27FC236}">
                <a16:creationId xmlns:a16="http://schemas.microsoft.com/office/drawing/2014/main" id="{43AC2F1F-6F4E-F742-BDBB-9CCBA74C9B79}"/>
              </a:ext>
            </a:extLst>
          </p:cNvPr>
          <p:cNvSpPr>
            <a:spLocks noGrp="1"/>
          </p:cNvSpPr>
          <p:nvPr>
            <p:ph type="body" sz="quarter" idx="13"/>
          </p:nvPr>
        </p:nvSpPr>
        <p:spPr>
          <a:xfrm>
            <a:off x="691117" y="1547559"/>
            <a:ext cx="10122195" cy="914400"/>
          </a:xfrm>
        </p:spPr>
        <p:txBody>
          <a:bodyPr>
            <a:normAutofit fontScale="92500"/>
          </a:bodyPr>
          <a:lstStyle/>
          <a:p>
            <a:pPr algn="l"/>
            <a:r>
              <a:rPr lang="en-US" dirty="0"/>
              <a:t>Making the Productive Worker Lean</a:t>
            </a:r>
          </a:p>
        </p:txBody>
      </p:sp>
      <p:sp>
        <p:nvSpPr>
          <p:cNvPr id="5" name="Content Placeholder 4">
            <a:extLst>
              <a:ext uri="{FF2B5EF4-FFF2-40B4-BE49-F238E27FC236}">
                <a16:creationId xmlns:a16="http://schemas.microsoft.com/office/drawing/2014/main" id="{67B116A1-A216-E749-9F15-6914659793ED}"/>
              </a:ext>
            </a:extLst>
          </p:cNvPr>
          <p:cNvSpPr>
            <a:spLocks noGrp="1"/>
          </p:cNvSpPr>
          <p:nvPr>
            <p:ph sz="quarter" idx="19"/>
          </p:nvPr>
        </p:nvSpPr>
        <p:spPr>
          <a:xfrm>
            <a:off x="691117" y="2684922"/>
            <a:ext cx="203689" cy="210312"/>
          </a:xfrm>
        </p:spPr>
        <p:txBody>
          <a:bodyPr/>
          <a:lstStyle/>
          <a:p>
            <a:endParaRPr lang="en-US"/>
          </a:p>
        </p:txBody>
      </p:sp>
      <p:sp>
        <p:nvSpPr>
          <p:cNvPr id="10" name="Text Placeholder 9">
            <a:extLst>
              <a:ext uri="{FF2B5EF4-FFF2-40B4-BE49-F238E27FC236}">
                <a16:creationId xmlns:a16="http://schemas.microsoft.com/office/drawing/2014/main" id="{2B2B94F7-BBF5-8E49-9FD2-D54CEEBACB2F}"/>
              </a:ext>
            </a:extLst>
          </p:cNvPr>
          <p:cNvSpPr>
            <a:spLocks noGrp="1"/>
          </p:cNvSpPr>
          <p:nvPr>
            <p:ph type="body" sz="quarter" idx="26"/>
          </p:nvPr>
        </p:nvSpPr>
        <p:spPr>
          <a:xfrm>
            <a:off x="1035831" y="3519373"/>
            <a:ext cx="10465052" cy="2260573"/>
          </a:xfrm>
        </p:spPr>
        <p:txBody>
          <a:bodyPr>
            <a:normAutofit/>
          </a:bodyPr>
          <a:lstStyle/>
          <a:p>
            <a:pPr>
              <a:lnSpc>
                <a:spcPct val="100000"/>
              </a:lnSpc>
            </a:pPr>
            <a:r>
              <a:rPr lang="en-US" sz="2000" b="0" kern="0" dirty="0">
                <a:solidFill>
                  <a:schemeClr val="tx1"/>
                </a:solidFill>
                <a:latin typeface="Nunito" pitchFamily="2" charset="77"/>
              </a:rPr>
              <a:t>Team members are empowered to: </a:t>
            </a:r>
          </a:p>
          <a:p>
            <a:pPr>
              <a:lnSpc>
                <a:spcPct val="100000"/>
              </a:lnSpc>
            </a:pPr>
            <a:r>
              <a:rPr lang="en-US" sz="2000" b="0" kern="0" dirty="0">
                <a:solidFill>
                  <a:schemeClr val="tx1"/>
                </a:solidFill>
                <a:latin typeface="Nunito" pitchFamily="2" charset="77"/>
              </a:rPr>
              <a:t>     1.  Review current processes to look for improvement opportunities.</a:t>
            </a:r>
          </a:p>
          <a:p>
            <a:pPr>
              <a:lnSpc>
                <a:spcPct val="100000"/>
              </a:lnSpc>
            </a:pPr>
            <a:r>
              <a:rPr lang="en-US" sz="2000" b="0" kern="0" dirty="0">
                <a:solidFill>
                  <a:schemeClr val="tx1"/>
                </a:solidFill>
                <a:latin typeface="Nunito" pitchFamily="2" charset="77"/>
              </a:rPr>
              <a:t>     2.  Revise team processes based on team member input</a:t>
            </a:r>
          </a:p>
          <a:p>
            <a:pPr>
              <a:lnSpc>
                <a:spcPct val="100000"/>
              </a:lnSpc>
            </a:pPr>
            <a:r>
              <a:rPr lang="en-US" sz="2000" b="0" kern="0" dirty="0">
                <a:solidFill>
                  <a:schemeClr val="tx1"/>
                </a:solidFill>
                <a:latin typeface="Nunito" pitchFamily="2" charset="77"/>
              </a:rPr>
              <a:t>	(the best improvement ideas come from the people doing the work)</a:t>
            </a:r>
          </a:p>
          <a:p>
            <a:pPr>
              <a:lnSpc>
                <a:spcPct val="100000"/>
              </a:lnSpc>
            </a:pPr>
            <a:r>
              <a:rPr lang="en-US" sz="2000" b="0" kern="0" dirty="0">
                <a:solidFill>
                  <a:schemeClr val="tx1"/>
                </a:solidFill>
                <a:latin typeface="Nunito" pitchFamily="2" charset="77"/>
              </a:rPr>
              <a:t>     3.  Verify and communicate all new process with team members before implementation</a:t>
            </a:r>
          </a:p>
        </p:txBody>
      </p:sp>
      <p:sp>
        <p:nvSpPr>
          <p:cNvPr id="12" name="Content Placeholder 11">
            <a:extLst>
              <a:ext uri="{FF2B5EF4-FFF2-40B4-BE49-F238E27FC236}">
                <a16:creationId xmlns:a16="http://schemas.microsoft.com/office/drawing/2014/main" id="{4D2C0266-09B1-CC45-85F3-C79D61AC681E}"/>
              </a:ext>
            </a:extLst>
          </p:cNvPr>
          <p:cNvSpPr>
            <a:spLocks noGrp="1"/>
          </p:cNvSpPr>
          <p:nvPr>
            <p:ph sz="quarter" idx="28"/>
          </p:nvPr>
        </p:nvSpPr>
        <p:spPr>
          <a:xfrm>
            <a:off x="691117" y="3603593"/>
            <a:ext cx="203689" cy="210312"/>
          </a:xfrm>
        </p:spPr>
        <p:txBody>
          <a:bodyPr/>
          <a:lstStyle/>
          <a:p>
            <a:endParaRPr lang="en-US" dirty="0"/>
          </a:p>
        </p:txBody>
      </p:sp>
      <p:sp>
        <p:nvSpPr>
          <p:cNvPr id="11" name="Text Placeholder 5">
            <a:extLst>
              <a:ext uri="{FF2B5EF4-FFF2-40B4-BE49-F238E27FC236}">
                <a16:creationId xmlns:a16="http://schemas.microsoft.com/office/drawing/2014/main" id="{F972CACB-76CF-754F-ADBB-B9A80443F752}"/>
              </a:ext>
            </a:extLst>
          </p:cNvPr>
          <p:cNvSpPr txBox="1">
            <a:spLocks/>
          </p:cNvSpPr>
          <p:nvPr/>
        </p:nvSpPr>
        <p:spPr>
          <a:xfrm>
            <a:off x="691117" y="6487603"/>
            <a:ext cx="6445554" cy="21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000" b="1" i="0" kern="1200">
                <a:solidFill>
                  <a:schemeClr val="tx1"/>
                </a:solidFill>
                <a:latin typeface="ITC Avant Garde Gothic Pro" panose="020B0602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0">
                <a:solidFill>
                  <a:srgbClr val="DC2227"/>
                </a:solidFill>
                <a:latin typeface="Nunito" pitchFamily="2" charset="77"/>
              </a:rPr>
              <a:t>Toolbox Talk: </a:t>
            </a:r>
            <a:r>
              <a:rPr lang="en-US" sz="1100" b="0">
                <a:solidFill>
                  <a:prstClr val="black"/>
                </a:solidFill>
                <a:latin typeface="Nunito" pitchFamily="2" charset="77"/>
              </a:rPr>
              <a:t>Introduction to Lean Construction</a:t>
            </a:r>
            <a:endParaRPr lang="en-US" sz="1100" b="0" dirty="0">
              <a:solidFill>
                <a:prstClr val="black"/>
              </a:solidFill>
              <a:latin typeface="Nunito" pitchFamily="2" charset="77"/>
            </a:endParaRPr>
          </a:p>
        </p:txBody>
      </p:sp>
    </p:spTree>
    <p:extLst>
      <p:ext uri="{BB962C8B-B14F-4D97-AF65-F5344CB8AC3E}">
        <p14:creationId xmlns:p14="http://schemas.microsoft.com/office/powerpoint/2010/main" val="166324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72790C6-CEED-6147-9ACF-7932FEB100EC}"/>
              </a:ext>
            </a:extLst>
          </p:cNvPr>
          <p:cNvSpPr>
            <a:spLocks noGrp="1"/>
          </p:cNvSpPr>
          <p:nvPr>
            <p:ph type="body" sz="quarter" idx="10"/>
          </p:nvPr>
        </p:nvSpPr>
        <p:spPr>
          <a:xfrm>
            <a:off x="5680821" y="1925794"/>
            <a:ext cx="5483365" cy="3402418"/>
          </a:xfrm>
        </p:spPr>
        <p:txBody>
          <a:bodyPr>
            <a:normAutofit/>
          </a:bodyPr>
          <a:lstStyle/>
          <a:p>
            <a:pPr>
              <a:lnSpc>
                <a:spcPct val="100000"/>
              </a:lnSpc>
            </a:pPr>
            <a:r>
              <a:rPr lang="en-US" sz="2400" dirty="0">
                <a:latin typeface="Nunito" pitchFamily="2" charset="77"/>
              </a:rPr>
              <a:t>Are there improvements to be made in this picture?</a:t>
            </a:r>
          </a:p>
          <a:p>
            <a:pPr>
              <a:lnSpc>
                <a:spcPct val="100000"/>
              </a:lnSpc>
            </a:pPr>
            <a:endParaRPr lang="en-US" sz="800" dirty="0">
              <a:latin typeface="Nunito" pitchFamily="2" charset="77"/>
            </a:endParaRPr>
          </a:p>
          <a:p>
            <a:pPr>
              <a:lnSpc>
                <a:spcPct val="100000"/>
              </a:lnSpc>
            </a:pPr>
            <a:r>
              <a:rPr lang="en-US" sz="2400" dirty="0">
                <a:latin typeface="Nunito" pitchFamily="2" charset="77"/>
              </a:rPr>
              <a:t>Are you empowered to implement them? Why or why not?</a:t>
            </a:r>
          </a:p>
          <a:p>
            <a:pPr>
              <a:lnSpc>
                <a:spcPct val="100000"/>
              </a:lnSpc>
            </a:pPr>
            <a:endParaRPr lang="en-US" sz="800" dirty="0">
              <a:latin typeface="Nunito" pitchFamily="2" charset="77"/>
            </a:endParaRPr>
          </a:p>
          <a:p>
            <a:pPr>
              <a:lnSpc>
                <a:spcPct val="100000"/>
              </a:lnSpc>
            </a:pPr>
            <a:r>
              <a:rPr lang="en-US" sz="2400" dirty="0">
                <a:latin typeface="Nunito" pitchFamily="2" charset="77"/>
              </a:rPr>
              <a:t>What should a productive worker do first when approaching his/her work?</a:t>
            </a:r>
          </a:p>
        </p:txBody>
      </p:sp>
      <p:sp>
        <p:nvSpPr>
          <p:cNvPr id="10" name="Text Placeholder 5">
            <a:extLst>
              <a:ext uri="{FF2B5EF4-FFF2-40B4-BE49-F238E27FC236}">
                <a16:creationId xmlns:a16="http://schemas.microsoft.com/office/drawing/2014/main" id="{4BCDAADD-FC8F-644B-974D-30D9CAFB872D}"/>
              </a:ext>
            </a:extLst>
          </p:cNvPr>
          <p:cNvSpPr txBox="1">
            <a:spLocks/>
          </p:cNvSpPr>
          <p:nvPr/>
        </p:nvSpPr>
        <p:spPr>
          <a:xfrm>
            <a:off x="691117" y="6487603"/>
            <a:ext cx="6445554" cy="21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000" b="1" i="0" kern="1200">
                <a:solidFill>
                  <a:schemeClr val="tx1"/>
                </a:solidFill>
                <a:latin typeface="ITC Avant Garde Gothic Pro" panose="020B0602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0">
                <a:solidFill>
                  <a:srgbClr val="DC2227"/>
                </a:solidFill>
                <a:latin typeface="Nunito" pitchFamily="2" charset="77"/>
              </a:rPr>
              <a:t>Toolbox Talk: </a:t>
            </a:r>
            <a:r>
              <a:rPr lang="en-US" sz="1100" b="0">
                <a:solidFill>
                  <a:prstClr val="black"/>
                </a:solidFill>
                <a:latin typeface="Nunito" pitchFamily="2" charset="77"/>
              </a:rPr>
              <a:t>Introduction to Lean Construction</a:t>
            </a:r>
            <a:endParaRPr lang="en-US" sz="1100" b="0" dirty="0">
              <a:solidFill>
                <a:prstClr val="black"/>
              </a:solidFill>
              <a:latin typeface="Nunito" pitchFamily="2" charset="77"/>
            </a:endParaRPr>
          </a:p>
        </p:txBody>
      </p:sp>
      <p:pic>
        <p:nvPicPr>
          <p:cNvPr id="11" name="Picture Placeholder 10">
            <a:extLst>
              <a:ext uri="{FF2B5EF4-FFF2-40B4-BE49-F238E27FC236}">
                <a16:creationId xmlns:a16="http://schemas.microsoft.com/office/drawing/2014/main" id="{7711ECC2-343D-0543-AE33-84EA4AE99CE6}"/>
              </a:ext>
            </a:extLst>
          </p:cNvPr>
          <p:cNvPicPr>
            <a:picLocks noGrp="1"/>
          </p:cNvPicPr>
          <p:nvPr>
            <p:ph type="pic" sz="quarter" idx="33"/>
          </p:nvPr>
        </p:nvPicPr>
        <p:blipFill>
          <a:blip r:embed="rId3"/>
          <a:stretch>
            <a:fillRect/>
          </a:stretch>
        </p:blipFill>
        <p:spPr>
          <a:xfrm>
            <a:off x="1027814" y="932268"/>
            <a:ext cx="3606800" cy="4724400"/>
          </a:xfrm>
          <a:prstGeom prst="rect">
            <a:avLst/>
          </a:prstGeom>
        </p:spPr>
      </p:pic>
    </p:spTree>
    <p:extLst>
      <p:ext uri="{BB962C8B-B14F-4D97-AF65-F5344CB8AC3E}">
        <p14:creationId xmlns:p14="http://schemas.microsoft.com/office/powerpoint/2010/main" val="229975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85DD91-C6FC-4ED4-B6C9-FC3DDFDD11DC}"/>
              </a:ext>
            </a:extLst>
          </p:cNvPr>
          <p:cNvSpPr/>
          <p:nvPr/>
        </p:nvSpPr>
        <p:spPr>
          <a:xfrm>
            <a:off x="6379634" y="2601088"/>
            <a:ext cx="4770474" cy="2123658"/>
          </a:xfrm>
          <a:prstGeom prst="rect">
            <a:avLst/>
          </a:prstGeom>
        </p:spPr>
        <p:txBody>
          <a:bodyPr wrap="square" anchor="t">
            <a:spAutoFit/>
          </a:bodyPr>
          <a:lstStyle/>
          <a:p>
            <a:r>
              <a:rPr lang="en-US" sz="4400" b="1" dirty="0">
                <a:latin typeface="Poppins" pitchFamily="2" charset="77"/>
                <a:cs typeface="Poppins" pitchFamily="2" charset="77"/>
              </a:rPr>
              <a:t>Lean and the Productive Worker </a:t>
            </a:r>
          </a:p>
        </p:txBody>
      </p:sp>
      <p:sp>
        <p:nvSpPr>
          <p:cNvPr id="29" name="Text Placeholder 5">
            <a:extLst>
              <a:ext uri="{FF2B5EF4-FFF2-40B4-BE49-F238E27FC236}">
                <a16:creationId xmlns:a16="http://schemas.microsoft.com/office/drawing/2014/main" id="{14DCF078-17A7-4546-A5F2-C50927AFAFA6}"/>
              </a:ext>
            </a:extLst>
          </p:cNvPr>
          <p:cNvSpPr txBox="1">
            <a:spLocks/>
          </p:cNvSpPr>
          <p:nvPr/>
        </p:nvSpPr>
        <p:spPr>
          <a:xfrm>
            <a:off x="691117" y="6487603"/>
            <a:ext cx="6445554" cy="21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Tx/>
              <a:buNone/>
              <a:defRPr sz="1000" b="1" i="0" kern="1200">
                <a:solidFill>
                  <a:schemeClr val="tx1"/>
                </a:solidFill>
                <a:latin typeface="ITC Avant Garde Gothic Pro" panose="020B0602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b="0">
                <a:solidFill>
                  <a:srgbClr val="DC2227"/>
                </a:solidFill>
                <a:latin typeface="Nunito" pitchFamily="2" charset="77"/>
              </a:rPr>
              <a:t>Toolbox Talk: </a:t>
            </a:r>
            <a:r>
              <a:rPr lang="en-US" sz="1100" b="0">
                <a:solidFill>
                  <a:prstClr val="black"/>
                </a:solidFill>
                <a:latin typeface="Nunito" pitchFamily="2" charset="77"/>
              </a:rPr>
              <a:t>Introduction to Lean Construction</a:t>
            </a:r>
            <a:endParaRPr lang="en-US" sz="1100" b="0" dirty="0">
              <a:solidFill>
                <a:prstClr val="black"/>
              </a:solidFill>
              <a:latin typeface="Nunito" pitchFamily="2" charset="77"/>
            </a:endParaRPr>
          </a:p>
        </p:txBody>
      </p:sp>
      <p:pic>
        <p:nvPicPr>
          <p:cNvPr id="6" name="Picture 5">
            <a:extLst>
              <a:ext uri="{FF2B5EF4-FFF2-40B4-BE49-F238E27FC236}">
                <a16:creationId xmlns:a16="http://schemas.microsoft.com/office/drawing/2014/main" id="{97D4323E-F495-6B49-BAD8-A9E69F2D68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74158"/>
            <a:ext cx="9144000" cy="6858000"/>
          </a:xfrm>
          <a:prstGeom prst="rect">
            <a:avLst/>
          </a:prstGeom>
        </p:spPr>
      </p:pic>
      <p:sp>
        <p:nvSpPr>
          <p:cNvPr id="9" name="TextBox 8">
            <a:extLst>
              <a:ext uri="{FF2B5EF4-FFF2-40B4-BE49-F238E27FC236}">
                <a16:creationId xmlns:a16="http://schemas.microsoft.com/office/drawing/2014/main" id="{AD90EB94-8541-7340-A7D8-5A38E7F9E85C}"/>
              </a:ext>
            </a:extLst>
          </p:cNvPr>
          <p:cNvSpPr txBox="1"/>
          <p:nvPr/>
        </p:nvSpPr>
        <p:spPr>
          <a:xfrm>
            <a:off x="3852672" y="4194048"/>
            <a:ext cx="3907629" cy="276999"/>
          </a:xfrm>
          <a:prstGeom prst="rect">
            <a:avLst/>
          </a:prstGeom>
          <a:noFill/>
        </p:spPr>
        <p:txBody>
          <a:bodyPr wrap="square" rtlCol="0">
            <a:spAutoFit/>
          </a:bodyPr>
          <a:lstStyle/>
          <a:p>
            <a:r>
              <a:rPr lang="en-US" sz="1200" spc="50" dirty="0">
                <a:latin typeface="Nunito" pitchFamily="2" charset="77"/>
              </a:rPr>
              <a:t>Printable Card</a:t>
            </a:r>
          </a:p>
        </p:txBody>
      </p:sp>
    </p:spTree>
    <p:extLst>
      <p:ext uri="{BB962C8B-B14F-4D97-AF65-F5344CB8AC3E}">
        <p14:creationId xmlns:p14="http://schemas.microsoft.com/office/powerpoint/2010/main" val="18546597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556</Words>
  <Application>Microsoft Office PowerPoint</Application>
  <PresentationFormat>Widescreen</PresentationFormat>
  <Paragraphs>72</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ITC Avant Garde Gothic Pro</vt:lpstr>
      <vt:lpstr>Nunito</vt:lpstr>
      <vt:lpstr>Nunito ExtraLight</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 THE VISION: LEAN TRAINING AND THE CM-LEAN CREDENTIAL</dc:title>
  <dc:creator>Emily Hoffman</dc:creator>
  <cp:lastModifiedBy>Paige Packard</cp:lastModifiedBy>
  <cp:revision>34</cp:revision>
  <cp:lastPrinted>2019-07-30T18:55:08Z</cp:lastPrinted>
  <dcterms:created xsi:type="dcterms:W3CDTF">2019-04-26T18:54:51Z</dcterms:created>
  <dcterms:modified xsi:type="dcterms:W3CDTF">2019-09-06T13:30:59Z</dcterms:modified>
</cp:coreProperties>
</file>