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97"/>
  </p:notesMasterIdLst>
  <p:handoutMasterIdLst>
    <p:handoutMasterId r:id="rId98"/>
  </p:handoutMasterIdLst>
  <p:sldIdLst>
    <p:sldId id="256" r:id="rId5"/>
    <p:sldId id="289" r:id="rId6"/>
    <p:sldId id="531" r:id="rId7"/>
    <p:sldId id="565" r:id="rId8"/>
    <p:sldId id="564" r:id="rId9"/>
    <p:sldId id="550" r:id="rId10"/>
    <p:sldId id="433" r:id="rId11"/>
    <p:sldId id="567" r:id="rId12"/>
    <p:sldId id="568" r:id="rId13"/>
    <p:sldId id="569" r:id="rId14"/>
    <p:sldId id="570" r:id="rId15"/>
    <p:sldId id="571" r:id="rId16"/>
    <p:sldId id="572" r:id="rId17"/>
    <p:sldId id="573" r:id="rId18"/>
    <p:sldId id="574" r:id="rId19"/>
    <p:sldId id="575" r:id="rId20"/>
    <p:sldId id="576" r:id="rId21"/>
    <p:sldId id="577" r:id="rId22"/>
    <p:sldId id="578" r:id="rId23"/>
    <p:sldId id="579"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599" r:id="rId44"/>
    <p:sldId id="600" r:id="rId45"/>
    <p:sldId id="601" r:id="rId46"/>
    <p:sldId id="602" r:id="rId47"/>
    <p:sldId id="603" r:id="rId48"/>
    <p:sldId id="645" r:id="rId49"/>
    <p:sldId id="644" r:id="rId50"/>
    <p:sldId id="646" r:id="rId51"/>
    <p:sldId id="647" r:id="rId52"/>
    <p:sldId id="648" r:id="rId53"/>
    <p:sldId id="649" r:id="rId54"/>
    <p:sldId id="650" r:id="rId55"/>
    <p:sldId id="651" r:id="rId56"/>
    <p:sldId id="652" r:id="rId57"/>
    <p:sldId id="653" r:id="rId58"/>
    <p:sldId id="654" r:id="rId59"/>
    <p:sldId id="655" r:id="rId60"/>
    <p:sldId id="656" r:id="rId61"/>
    <p:sldId id="657" r:id="rId62"/>
    <p:sldId id="658" r:id="rId63"/>
    <p:sldId id="659" r:id="rId64"/>
    <p:sldId id="660" r:id="rId65"/>
    <p:sldId id="661" r:id="rId66"/>
    <p:sldId id="662" r:id="rId67"/>
    <p:sldId id="663" r:id="rId68"/>
    <p:sldId id="664" r:id="rId69"/>
    <p:sldId id="665" r:id="rId70"/>
    <p:sldId id="666" r:id="rId71"/>
    <p:sldId id="668" r:id="rId72"/>
    <p:sldId id="669" r:id="rId73"/>
    <p:sldId id="670" r:id="rId74"/>
    <p:sldId id="671" r:id="rId75"/>
    <p:sldId id="672" r:id="rId76"/>
    <p:sldId id="673" r:id="rId77"/>
    <p:sldId id="674" r:id="rId78"/>
    <p:sldId id="675" r:id="rId79"/>
    <p:sldId id="676" r:id="rId80"/>
    <p:sldId id="677" r:id="rId81"/>
    <p:sldId id="678" r:id="rId82"/>
    <p:sldId id="681" r:id="rId83"/>
    <p:sldId id="679" r:id="rId84"/>
    <p:sldId id="680" r:id="rId85"/>
    <p:sldId id="682" r:id="rId86"/>
    <p:sldId id="689" r:id="rId87"/>
    <p:sldId id="690" r:id="rId88"/>
    <p:sldId id="683" r:id="rId89"/>
    <p:sldId id="684" r:id="rId90"/>
    <p:sldId id="691" r:id="rId91"/>
    <p:sldId id="685" r:id="rId92"/>
    <p:sldId id="686" r:id="rId93"/>
    <p:sldId id="687" r:id="rId94"/>
    <p:sldId id="688" r:id="rId95"/>
    <p:sldId id="667" r:id="rId96"/>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ckm" lastIdx="4" clrIdx="0"/>
  <p:cmAuthor id="1" name="Kathleen Root" initials="KR" lastIdx="2" clrIdx="1"/>
  <p:cmAuthor id="2" name="Abdelhamid, Tariq" initials="AT" lastIdx="10" clrIdx="2"/>
  <p:cmAuthor id="3" name="Lisa" initials="LC" lastIdx="36" clrIdx="3"/>
  <p:cmAuthor id="4" name="mullinss" initials="srm"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38C"/>
    <a:srgbClr val="EDE9C9"/>
    <a:srgbClr val="94B2A4"/>
    <a:srgbClr val="63503F"/>
    <a:srgbClr val="8DA897"/>
    <a:srgbClr val="62030D"/>
    <a:srgbClr val="2F4F64"/>
    <a:srgbClr val="D7D087"/>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9061" autoAdjust="0"/>
  </p:normalViewPr>
  <p:slideViewPr>
    <p:cSldViewPr>
      <p:cViewPr varScale="1">
        <p:scale>
          <a:sx n="86" d="100"/>
          <a:sy n="86" d="100"/>
        </p:scale>
        <p:origin x="-1410" y="-90"/>
      </p:cViewPr>
      <p:guideLst>
        <p:guide orient="horz" pos="2160"/>
        <p:guide pos="2880"/>
      </p:guideLst>
    </p:cSldViewPr>
  </p:slideViewPr>
  <p:outlineViewPr>
    <p:cViewPr>
      <p:scale>
        <a:sx n="33" d="100"/>
        <a:sy n="33" d="100"/>
      </p:scale>
      <p:origin x="0" y="5448"/>
    </p:cViewPr>
  </p:outlineViewPr>
  <p:notesTextViewPr>
    <p:cViewPr>
      <p:scale>
        <a:sx n="100" d="100"/>
        <a:sy n="100" d="100"/>
      </p:scale>
      <p:origin x="0" y="0"/>
    </p:cViewPr>
  </p:notesTextViewPr>
  <p:sorterViewPr>
    <p:cViewPr>
      <p:scale>
        <a:sx n="100" d="100"/>
        <a:sy n="100" d="100"/>
      </p:scale>
      <p:origin x="0" y="-21384"/>
    </p:cViewPr>
  </p:sorterViewPr>
  <p:notesViewPr>
    <p:cSldViewPr>
      <p:cViewPr varScale="1">
        <p:scale>
          <a:sx n="41" d="100"/>
          <a:sy n="41" d="100"/>
        </p:scale>
        <p:origin x="-2232" y="-120"/>
      </p:cViewPr>
      <p:guideLst>
        <p:guide orient="horz" pos="2905"/>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335EE-99EC-4976-B268-B524C3503432}" type="doc">
      <dgm:prSet loTypeId="urn:microsoft.com/office/officeart/2005/8/layout/cycle2" loCatId="cycle" qsTypeId="urn:microsoft.com/office/officeart/2005/8/quickstyle/simple1#2" qsCatId="simple" csTypeId="urn:microsoft.com/office/officeart/2005/8/colors/accent0_2" csCatId="mainScheme" phldr="1"/>
      <dgm:spPr/>
      <dgm:t>
        <a:bodyPr/>
        <a:lstStyle/>
        <a:p>
          <a:endParaRPr lang="en-US"/>
        </a:p>
      </dgm:t>
    </dgm:pt>
    <dgm:pt modelId="{BEBF5608-871E-462A-8606-92ABDFD6BB68}">
      <dgm:prSet phldrT="[Text]" custT="1"/>
      <dgm:spPr/>
      <dgm:t>
        <a:bodyPr/>
        <a:lstStyle/>
        <a:p>
          <a:r>
            <a:rPr lang="en-US" sz="3200" dirty="0" smtClean="0"/>
            <a:t>Buffer</a:t>
          </a:r>
        </a:p>
        <a:p>
          <a:r>
            <a:rPr lang="en-US" sz="3200" dirty="0" smtClean="0"/>
            <a:t>Variation</a:t>
          </a:r>
          <a:endParaRPr lang="en-US" sz="3200" dirty="0"/>
        </a:p>
      </dgm:t>
    </dgm:pt>
    <dgm:pt modelId="{872F25E8-3577-406C-9D83-BDE592F27727}" type="parTrans" cxnId="{67B66C6E-6766-4E11-A180-233B9DCC3AAD}">
      <dgm:prSet/>
      <dgm:spPr/>
      <dgm:t>
        <a:bodyPr/>
        <a:lstStyle/>
        <a:p>
          <a:endParaRPr lang="en-US" sz="3200"/>
        </a:p>
      </dgm:t>
    </dgm:pt>
    <dgm:pt modelId="{9FD28A0F-F973-4C54-9088-D0C90808A327}" type="sibTrans" cxnId="{67B66C6E-6766-4E11-A180-233B9DCC3AAD}">
      <dgm:prSet custT="1"/>
      <dgm:spPr>
        <a:solidFill>
          <a:srgbClr val="62030D"/>
        </a:solidFill>
      </dgm:spPr>
      <dgm:t>
        <a:bodyPr/>
        <a:lstStyle/>
        <a:p>
          <a:endParaRPr lang="en-US" sz="2000"/>
        </a:p>
      </dgm:t>
    </dgm:pt>
    <dgm:pt modelId="{036830E8-29AB-43E1-90F0-126F20B47C84}">
      <dgm:prSet phldrT="[Text]" custT="1"/>
      <dgm:spPr/>
      <dgm:t>
        <a:bodyPr/>
        <a:lstStyle/>
        <a:p>
          <a:r>
            <a:rPr lang="en-US" sz="3200" dirty="0" smtClean="0"/>
            <a:t>Reduce/</a:t>
          </a:r>
          <a:br>
            <a:rPr lang="en-US" sz="3200" dirty="0" smtClean="0"/>
          </a:br>
          <a:r>
            <a:rPr lang="en-US" sz="3200" dirty="0" smtClean="0"/>
            <a:t>Remove Variation</a:t>
          </a:r>
          <a:endParaRPr lang="en-US" sz="3200" dirty="0"/>
        </a:p>
      </dgm:t>
    </dgm:pt>
    <dgm:pt modelId="{1543C1A3-0063-4266-A30A-10B25A6E19A5}" type="parTrans" cxnId="{4845A9B6-07E0-42AD-A147-AE89C2249B52}">
      <dgm:prSet/>
      <dgm:spPr/>
      <dgm:t>
        <a:bodyPr/>
        <a:lstStyle/>
        <a:p>
          <a:endParaRPr lang="en-US" sz="3200"/>
        </a:p>
      </dgm:t>
    </dgm:pt>
    <dgm:pt modelId="{1AC4F5CB-483D-4BCA-9597-88CC9C837F9C}" type="sibTrans" cxnId="{4845A9B6-07E0-42AD-A147-AE89C2249B52}">
      <dgm:prSet custT="1"/>
      <dgm:spPr>
        <a:solidFill>
          <a:srgbClr val="62030D"/>
        </a:solidFill>
      </dgm:spPr>
      <dgm:t>
        <a:bodyPr/>
        <a:lstStyle/>
        <a:p>
          <a:endParaRPr lang="en-US" sz="2000"/>
        </a:p>
      </dgm:t>
    </dgm:pt>
    <dgm:pt modelId="{98941907-1818-473D-8EAD-DE798B1734B6}" type="pres">
      <dgm:prSet presAssocID="{399335EE-99EC-4976-B268-B524C3503432}" presName="cycle" presStyleCnt="0">
        <dgm:presLayoutVars>
          <dgm:dir/>
          <dgm:resizeHandles val="exact"/>
        </dgm:presLayoutVars>
      </dgm:prSet>
      <dgm:spPr/>
      <dgm:t>
        <a:bodyPr/>
        <a:lstStyle/>
        <a:p>
          <a:endParaRPr lang="en-US"/>
        </a:p>
      </dgm:t>
    </dgm:pt>
    <dgm:pt modelId="{CF7766ED-47A7-4874-A635-A7D08470E910}" type="pres">
      <dgm:prSet presAssocID="{BEBF5608-871E-462A-8606-92ABDFD6BB68}" presName="node" presStyleLbl="node1" presStyleIdx="0" presStyleCnt="2" custScaleX="76694" custScaleY="83215" custRadScaleRad="90051" custRadScaleInc="-3950">
        <dgm:presLayoutVars>
          <dgm:bulletEnabled val="1"/>
        </dgm:presLayoutVars>
      </dgm:prSet>
      <dgm:spPr/>
      <dgm:t>
        <a:bodyPr/>
        <a:lstStyle/>
        <a:p>
          <a:endParaRPr lang="en-US"/>
        </a:p>
      </dgm:t>
    </dgm:pt>
    <dgm:pt modelId="{048F179D-7617-4A89-A285-75E9E24FDCEF}" type="pres">
      <dgm:prSet presAssocID="{9FD28A0F-F973-4C54-9088-D0C90808A327}" presName="sibTrans" presStyleLbl="sibTrans2D1" presStyleIdx="0" presStyleCnt="2" custScaleX="75550" custScaleY="61842" custLinFactY="59644" custLinFactNeighborX="3851" custLinFactNeighborY="100000"/>
      <dgm:spPr/>
      <dgm:t>
        <a:bodyPr/>
        <a:lstStyle/>
        <a:p>
          <a:endParaRPr lang="en-US"/>
        </a:p>
      </dgm:t>
    </dgm:pt>
    <dgm:pt modelId="{68E72729-02BE-43C1-9A8E-B92E6A03F4A4}" type="pres">
      <dgm:prSet presAssocID="{9FD28A0F-F973-4C54-9088-D0C90808A327}" presName="connectorText" presStyleLbl="sibTrans2D1" presStyleIdx="0" presStyleCnt="2"/>
      <dgm:spPr/>
      <dgm:t>
        <a:bodyPr/>
        <a:lstStyle/>
        <a:p>
          <a:endParaRPr lang="en-US"/>
        </a:p>
      </dgm:t>
    </dgm:pt>
    <dgm:pt modelId="{274E82EB-A367-4681-9044-4D78AFD5E01B}" type="pres">
      <dgm:prSet presAssocID="{036830E8-29AB-43E1-90F0-126F20B47C84}" presName="node" presStyleLbl="node1" presStyleIdx="1" presStyleCnt="2" custScaleX="78954" custScaleY="83086" custRadScaleRad="75939" custRadScaleInc="3082">
        <dgm:presLayoutVars>
          <dgm:bulletEnabled val="1"/>
        </dgm:presLayoutVars>
      </dgm:prSet>
      <dgm:spPr/>
      <dgm:t>
        <a:bodyPr/>
        <a:lstStyle/>
        <a:p>
          <a:endParaRPr lang="en-US"/>
        </a:p>
      </dgm:t>
    </dgm:pt>
    <dgm:pt modelId="{E133344B-DAFC-4139-99F9-8384648DD89A}" type="pres">
      <dgm:prSet presAssocID="{1AC4F5CB-483D-4BCA-9597-88CC9C837F9C}" presName="sibTrans" presStyleLbl="sibTrans2D1" presStyleIdx="1" presStyleCnt="2" custAng="10838117" custScaleX="81375" custScaleY="63702" custLinFactY="-60250" custLinFactNeighborX="-2672" custLinFactNeighborY="-100000"/>
      <dgm:spPr/>
      <dgm:t>
        <a:bodyPr/>
        <a:lstStyle/>
        <a:p>
          <a:endParaRPr lang="en-US"/>
        </a:p>
      </dgm:t>
    </dgm:pt>
    <dgm:pt modelId="{208104A9-CB4C-4EE4-8B1F-F6981B8B1EF1}" type="pres">
      <dgm:prSet presAssocID="{1AC4F5CB-483D-4BCA-9597-88CC9C837F9C}" presName="connectorText" presStyleLbl="sibTrans2D1" presStyleIdx="1" presStyleCnt="2"/>
      <dgm:spPr/>
      <dgm:t>
        <a:bodyPr/>
        <a:lstStyle/>
        <a:p>
          <a:endParaRPr lang="en-US"/>
        </a:p>
      </dgm:t>
    </dgm:pt>
  </dgm:ptLst>
  <dgm:cxnLst>
    <dgm:cxn modelId="{67B66C6E-6766-4E11-A180-233B9DCC3AAD}" srcId="{399335EE-99EC-4976-B268-B524C3503432}" destId="{BEBF5608-871E-462A-8606-92ABDFD6BB68}" srcOrd="0" destOrd="0" parTransId="{872F25E8-3577-406C-9D83-BDE592F27727}" sibTransId="{9FD28A0F-F973-4C54-9088-D0C90808A327}"/>
    <dgm:cxn modelId="{564B2B31-DDD5-4CBF-92EB-C48695668B8B}" type="presOf" srcId="{1AC4F5CB-483D-4BCA-9597-88CC9C837F9C}" destId="{E133344B-DAFC-4139-99F9-8384648DD89A}" srcOrd="0" destOrd="0" presId="urn:microsoft.com/office/officeart/2005/8/layout/cycle2"/>
    <dgm:cxn modelId="{33D30EE2-106B-4625-AAF9-1C9A6CA7CC5A}" type="presOf" srcId="{BEBF5608-871E-462A-8606-92ABDFD6BB68}" destId="{CF7766ED-47A7-4874-A635-A7D08470E910}" srcOrd="0" destOrd="0" presId="urn:microsoft.com/office/officeart/2005/8/layout/cycle2"/>
    <dgm:cxn modelId="{793ABB75-C1F2-464B-A833-F7091AEC20CC}" type="presOf" srcId="{036830E8-29AB-43E1-90F0-126F20B47C84}" destId="{274E82EB-A367-4681-9044-4D78AFD5E01B}" srcOrd="0" destOrd="0" presId="urn:microsoft.com/office/officeart/2005/8/layout/cycle2"/>
    <dgm:cxn modelId="{4070620E-9367-4DC7-B10C-3B0CAA31B814}" type="presOf" srcId="{9FD28A0F-F973-4C54-9088-D0C90808A327}" destId="{048F179D-7617-4A89-A285-75E9E24FDCEF}" srcOrd="0" destOrd="0" presId="urn:microsoft.com/office/officeart/2005/8/layout/cycle2"/>
    <dgm:cxn modelId="{D150AE47-0153-481B-A372-86B26DEF733C}" type="presOf" srcId="{1AC4F5CB-483D-4BCA-9597-88CC9C837F9C}" destId="{208104A9-CB4C-4EE4-8B1F-F6981B8B1EF1}" srcOrd="1" destOrd="0" presId="urn:microsoft.com/office/officeart/2005/8/layout/cycle2"/>
    <dgm:cxn modelId="{4845A9B6-07E0-42AD-A147-AE89C2249B52}" srcId="{399335EE-99EC-4976-B268-B524C3503432}" destId="{036830E8-29AB-43E1-90F0-126F20B47C84}" srcOrd="1" destOrd="0" parTransId="{1543C1A3-0063-4266-A30A-10B25A6E19A5}" sibTransId="{1AC4F5CB-483D-4BCA-9597-88CC9C837F9C}"/>
    <dgm:cxn modelId="{60E7DBCF-1A73-4B5D-AB09-F07DA878561D}" type="presOf" srcId="{9FD28A0F-F973-4C54-9088-D0C90808A327}" destId="{68E72729-02BE-43C1-9A8E-B92E6A03F4A4}" srcOrd="1" destOrd="0" presId="urn:microsoft.com/office/officeart/2005/8/layout/cycle2"/>
    <dgm:cxn modelId="{D36D7BF1-E369-4D95-BF28-29E22842FF0B}" type="presOf" srcId="{399335EE-99EC-4976-B268-B524C3503432}" destId="{98941907-1818-473D-8EAD-DE798B1734B6}" srcOrd="0" destOrd="0" presId="urn:microsoft.com/office/officeart/2005/8/layout/cycle2"/>
    <dgm:cxn modelId="{F1DFD5FC-62D5-4EDB-A9C4-7C9C18CAE73F}" type="presParOf" srcId="{98941907-1818-473D-8EAD-DE798B1734B6}" destId="{CF7766ED-47A7-4874-A635-A7D08470E910}" srcOrd="0" destOrd="0" presId="urn:microsoft.com/office/officeart/2005/8/layout/cycle2"/>
    <dgm:cxn modelId="{D8326839-CEB8-4FB5-956E-BD5ADFDF86A6}" type="presParOf" srcId="{98941907-1818-473D-8EAD-DE798B1734B6}" destId="{048F179D-7617-4A89-A285-75E9E24FDCEF}" srcOrd="1" destOrd="0" presId="urn:microsoft.com/office/officeart/2005/8/layout/cycle2"/>
    <dgm:cxn modelId="{9F8F699A-8CFC-4997-ABCD-4C5FDBB8FD96}" type="presParOf" srcId="{048F179D-7617-4A89-A285-75E9E24FDCEF}" destId="{68E72729-02BE-43C1-9A8E-B92E6A03F4A4}" srcOrd="0" destOrd="0" presId="urn:microsoft.com/office/officeart/2005/8/layout/cycle2"/>
    <dgm:cxn modelId="{22583F1F-0B25-48B3-B843-F37F32902ACB}" type="presParOf" srcId="{98941907-1818-473D-8EAD-DE798B1734B6}" destId="{274E82EB-A367-4681-9044-4D78AFD5E01B}" srcOrd="2" destOrd="0" presId="urn:microsoft.com/office/officeart/2005/8/layout/cycle2"/>
    <dgm:cxn modelId="{1416990A-8FAA-4893-95BA-C2F0E917A4DC}" type="presParOf" srcId="{98941907-1818-473D-8EAD-DE798B1734B6}" destId="{E133344B-DAFC-4139-99F9-8384648DD89A}" srcOrd="3" destOrd="0" presId="urn:microsoft.com/office/officeart/2005/8/layout/cycle2"/>
    <dgm:cxn modelId="{A91BD9F2-D878-42A9-BD77-3D0F7D11A911}" type="presParOf" srcId="{E133344B-DAFC-4139-99F9-8384648DD89A}" destId="{208104A9-CB4C-4EE4-8B1F-F6981B8B1EF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766ED-47A7-4874-A635-A7D08470E910}">
      <dsp:nvSpPr>
        <dsp:cNvPr id="0" name=""/>
        <dsp:cNvSpPr/>
      </dsp:nvSpPr>
      <dsp:spPr>
        <a:xfrm>
          <a:off x="877889" y="1364691"/>
          <a:ext cx="2743181" cy="297642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Buffer</a:t>
          </a:r>
        </a:p>
        <a:p>
          <a:pPr lvl="0" algn="ctr" defTabSz="1422400">
            <a:lnSpc>
              <a:spcPct val="90000"/>
            </a:lnSpc>
            <a:spcBef>
              <a:spcPct val="0"/>
            </a:spcBef>
            <a:spcAft>
              <a:spcPct val="35000"/>
            </a:spcAft>
          </a:pPr>
          <a:r>
            <a:rPr lang="en-US" sz="3200" kern="1200" dirty="0" smtClean="0"/>
            <a:t>Variation</a:t>
          </a:r>
          <a:endParaRPr lang="en-US" sz="3200" kern="1200" dirty="0"/>
        </a:p>
      </dsp:txBody>
      <dsp:txXfrm>
        <a:off x="877889" y="1364691"/>
        <a:ext cx="2743181" cy="2976423"/>
      </dsp:txXfrm>
    </dsp:sp>
    <dsp:sp modelId="{048F179D-7617-4A89-A285-75E9E24FDCEF}">
      <dsp:nvSpPr>
        <dsp:cNvPr id="0" name=""/>
        <dsp:cNvSpPr/>
      </dsp:nvSpPr>
      <dsp:spPr>
        <a:xfrm rot="21541946">
          <a:off x="3692010" y="3038002"/>
          <a:ext cx="1498022" cy="746535"/>
        </a:xfrm>
        <a:prstGeom prst="rightArrow">
          <a:avLst>
            <a:gd name="adj1" fmla="val 60000"/>
            <a:gd name="adj2" fmla="val 50000"/>
          </a:avLst>
        </a:prstGeom>
        <a:solidFill>
          <a:srgbClr val="62030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1541946">
        <a:off x="3692010" y="3038002"/>
        <a:ext cx="1498022" cy="746535"/>
      </dsp:txXfrm>
    </dsp:sp>
    <dsp:sp modelId="{274E82EB-A367-4681-9044-4D78AFD5E01B}">
      <dsp:nvSpPr>
        <dsp:cNvPr id="0" name=""/>
        <dsp:cNvSpPr/>
      </dsp:nvSpPr>
      <dsp:spPr>
        <a:xfrm>
          <a:off x="5292866" y="1315681"/>
          <a:ext cx="2824016" cy="297180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Reduce/</a:t>
          </a:r>
          <a:br>
            <a:rPr lang="en-US" sz="3200" kern="1200" dirty="0" smtClean="0"/>
          </a:br>
          <a:r>
            <a:rPr lang="en-US" sz="3200" kern="1200" dirty="0" smtClean="0"/>
            <a:t>Remove Variation</a:t>
          </a:r>
          <a:endParaRPr lang="en-US" sz="3200" kern="1200" dirty="0"/>
        </a:p>
      </dsp:txBody>
      <dsp:txXfrm>
        <a:off x="5292866" y="1315681"/>
        <a:ext cx="2824016" cy="2971809"/>
      </dsp:txXfrm>
    </dsp:sp>
    <dsp:sp modelId="{E133344B-DAFC-4139-99F9-8384648DD89A}">
      <dsp:nvSpPr>
        <dsp:cNvPr id="0" name=""/>
        <dsp:cNvSpPr/>
      </dsp:nvSpPr>
      <dsp:spPr>
        <a:xfrm rot="21600000">
          <a:off x="3697285" y="1804851"/>
          <a:ext cx="1487495" cy="768988"/>
        </a:xfrm>
        <a:prstGeom prst="rightArrow">
          <a:avLst>
            <a:gd name="adj1" fmla="val 60000"/>
            <a:gd name="adj2" fmla="val 50000"/>
          </a:avLst>
        </a:prstGeom>
        <a:solidFill>
          <a:srgbClr val="62030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1600000">
        <a:off x="3697285" y="1804851"/>
        <a:ext cx="1487495" cy="7689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29" tIns="45714" rIns="91429" bIns="45714" rtlCol="0"/>
          <a:lstStyle>
            <a:lvl1pPr algn="l" eaLnBrk="0" hangingPunct="0">
              <a:defRPr sz="1200">
                <a:latin typeface="Lucida Grande" pitchFamily="28" charset="0"/>
                <a:ea typeface="Geneva" pitchFamily="28" charset="-128"/>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1169"/>
          </a:xfrm>
          <a:prstGeom prst="rect">
            <a:avLst/>
          </a:prstGeom>
        </p:spPr>
        <p:txBody>
          <a:bodyPr vert="horz" lIns="91429" tIns="45714" rIns="91429" bIns="45714" rtlCol="0"/>
          <a:lstStyle>
            <a:lvl1pPr algn="r" eaLnBrk="0" hangingPunct="0">
              <a:defRPr sz="1200">
                <a:latin typeface="Lucida Grande" pitchFamily="28" charset="0"/>
                <a:ea typeface="Geneva" pitchFamily="28" charset="-128"/>
                <a:cs typeface="+mn-cs"/>
              </a:defRPr>
            </a:lvl1pPr>
          </a:lstStyle>
          <a:p>
            <a:pPr>
              <a:defRPr/>
            </a:pPr>
            <a:endParaRPr lang="en-US" dirty="0"/>
          </a:p>
        </p:txBody>
      </p:sp>
      <p:sp>
        <p:nvSpPr>
          <p:cNvPr id="4" name="Footer Placeholder 3"/>
          <p:cNvSpPr>
            <a:spLocks noGrp="1"/>
          </p:cNvSpPr>
          <p:nvPr>
            <p:ph type="ftr" sz="quarter" idx="2"/>
          </p:nvPr>
        </p:nvSpPr>
        <p:spPr>
          <a:xfrm>
            <a:off x="0" y="8760606"/>
            <a:ext cx="3037840" cy="461169"/>
          </a:xfrm>
          <a:prstGeom prst="rect">
            <a:avLst/>
          </a:prstGeom>
        </p:spPr>
        <p:txBody>
          <a:bodyPr vert="horz" lIns="91429" tIns="45714" rIns="91429" bIns="45714" rtlCol="0" anchor="b"/>
          <a:lstStyle>
            <a:lvl1pPr algn="l" eaLnBrk="0" hangingPunct="0">
              <a:defRPr sz="1200">
                <a:latin typeface="Lucida Grande" pitchFamily="28" charset="0"/>
                <a:ea typeface="Geneva" pitchFamily="28"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29" tIns="45714" rIns="91429" bIns="45714" rtlCol="0" anchor="b"/>
          <a:lstStyle>
            <a:lvl1pPr algn="r" eaLnBrk="0" hangingPunct="0">
              <a:defRPr sz="1200">
                <a:latin typeface="Lucida Grande" pitchFamily="28" charset="0"/>
                <a:ea typeface="Geneva" pitchFamily="28" charset="-128"/>
                <a:cs typeface="+mn-cs"/>
              </a:defRPr>
            </a:lvl1pPr>
          </a:lstStyle>
          <a:p>
            <a:pPr>
              <a:defRPr/>
            </a:pPr>
            <a:fld id="{F4FA59DD-EDB3-4A28-B5BC-198D36564795}" type="slidenum">
              <a:rPr lang="en-US"/>
              <a:pPr>
                <a:defRPr/>
              </a:pPr>
              <a:t>‹#›</a:t>
            </a:fld>
            <a:endParaRPr lang="en-US" dirty="0"/>
          </a:p>
        </p:txBody>
      </p:sp>
    </p:spTree>
    <p:extLst>
      <p:ext uri="{BB962C8B-B14F-4D97-AF65-F5344CB8AC3E}">
        <p14:creationId xmlns="" xmlns:p14="http://schemas.microsoft.com/office/powerpoint/2010/main" val="422346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29" tIns="45714" rIns="91429" bIns="45714" rtlCol="0"/>
          <a:lstStyle>
            <a:lvl1pPr algn="l" eaLnBrk="0" hangingPunct="0">
              <a:defRPr sz="1200">
                <a:latin typeface="Lucida Grande" pitchFamily="28" charset="0"/>
                <a:ea typeface="Geneva" pitchFamily="28" charset="-128"/>
                <a:cs typeface="+mn-cs"/>
              </a:defRPr>
            </a:lvl1pPr>
          </a:lstStyle>
          <a:p>
            <a:pPr>
              <a:defRPr/>
            </a:pPr>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1429" tIns="45714" rIns="91429" bIns="45714" rtlCol="0"/>
          <a:lstStyle>
            <a:lvl1pPr algn="r" eaLnBrk="0" hangingPunct="0">
              <a:defRPr sz="1200">
                <a:latin typeface="Lucida Grande" pitchFamily="28" charset="0"/>
                <a:ea typeface="Geneva" pitchFamily="28" charset="-128"/>
                <a:cs typeface="+mn-cs"/>
              </a:defRPr>
            </a:lvl1pPr>
          </a:lstStyle>
          <a:p>
            <a:pPr>
              <a:defRPr/>
            </a:pPr>
            <a:endParaRPr lang="en-US" dirty="0"/>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1429" tIns="45714" rIns="91429" bIns="45714" rtlCol="0" anchor="ctr"/>
          <a:lstStyle/>
          <a:p>
            <a:pPr lvl="0"/>
            <a:endParaRPr lang="en-US" noProof="0"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0606"/>
            <a:ext cx="3037840" cy="461169"/>
          </a:xfrm>
          <a:prstGeom prst="rect">
            <a:avLst/>
          </a:prstGeom>
        </p:spPr>
        <p:txBody>
          <a:bodyPr vert="horz" lIns="91429" tIns="45714" rIns="91429" bIns="45714" rtlCol="0" anchor="b"/>
          <a:lstStyle>
            <a:lvl1pPr algn="l" eaLnBrk="0" hangingPunct="0">
              <a:defRPr sz="1200">
                <a:latin typeface="Lucida Grande" pitchFamily="28" charset="0"/>
                <a:ea typeface="Geneva" pitchFamily="28"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29" tIns="45714" rIns="91429" bIns="45714" rtlCol="0" anchor="b"/>
          <a:lstStyle>
            <a:lvl1pPr algn="r" eaLnBrk="0" hangingPunct="0">
              <a:defRPr sz="1200">
                <a:latin typeface="Lucida Grande" pitchFamily="28" charset="0"/>
                <a:ea typeface="Geneva" pitchFamily="28" charset="-128"/>
                <a:cs typeface="+mn-cs"/>
              </a:defRPr>
            </a:lvl1pPr>
          </a:lstStyle>
          <a:p>
            <a:pPr>
              <a:defRPr/>
            </a:pPr>
            <a:fld id="{9776165D-B52A-444F-BF94-2E7D02AA3740}" type="slidenum">
              <a:rPr lang="en-US"/>
              <a:pPr>
                <a:defRPr/>
              </a:pPr>
              <a:t>‹#›</a:t>
            </a:fld>
            <a:endParaRPr lang="en-US" dirty="0"/>
          </a:p>
        </p:txBody>
      </p:sp>
    </p:spTree>
    <p:extLst>
      <p:ext uri="{BB962C8B-B14F-4D97-AF65-F5344CB8AC3E}">
        <p14:creationId xmlns="" xmlns:p14="http://schemas.microsoft.com/office/powerpoint/2010/main" val="10701366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143262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58" indent="-285715">
              <a:defRPr sz="2400">
                <a:solidFill>
                  <a:schemeClr val="tx1"/>
                </a:solidFill>
                <a:latin typeface="Arial" charset="0"/>
                <a:ea typeface="MS PGothic" pitchFamily="34" charset="-128"/>
              </a:defRPr>
            </a:lvl2pPr>
            <a:lvl3pPr marL="1142858" indent="-228572">
              <a:defRPr sz="2400">
                <a:solidFill>
                  <a:schemeClr val="tx1"/>
                </a:solidFill>
                <a:latin typeface="Arial" charset="0"/>
                <a:ea typeface="MS PGothic" pitchFamily="34" charset="-128"/>
              </a:defRPr>
            </a:lvl3pPr>
            <a:lvl4pPr marL="1600001" indent="-228572">
              <a:defRPr sz="2400">
                <a:solidFill>
                  <a:schemeClr val="tx1"/>
                </a:solidFill>
                <a:latin typeface="Arial" charset="0"/>
                <a:ea typeface="MS PGothic" pitchFamily="34" charset="-128"/>
              </a:defRPr>
            </a:lvl4pPr>
            <a:lvl5pPr marL="2057145" indent="-228572">
              <a:defRPr sz="2400">
                <a:solidFill>
                  <a:schemeClr val="tx1"/>
                </a:solidFill>
                <a:latin typeface="Arial" charset="0"/>
                <a:ea typeface="MS PGothic" pitchFamily="34" charset="-128"/>
              </a:defRPr>
            </a:lvl5pPr>
            <a:lvl6pPr marL="2514288" indent="-228572" eaLnBrk="0" fontAlgn="base" hangingPunct="0">
              <a:spcBef>
                <a:spcPct val="0"/>
              </a:spcBef>
              <a:spcAft>
                <a:spcPct val="0"/>
              </a:spcAft>
              <a:defRPr sz="2400">
                <a:solidFill>
                  <a:schemeClr val="tx1"/>
                </a:solidFill>
                <a:latin typeface="Arial" charset="0"/>
                <a:ea typeface="MS PGothic" pitchFamily="34" charset="-128"/>
              </a:defRPr>
            </a:lvl6pPr>
            <a:lvl7pPr marL="2971431" indent="-228572" eaLnBrk="0" fontAlgn="base" hangingPunct="0">
              <a:spcBef>
                <a:spcPct val="0"/>
              </a:spcBef>
              <a:spcAft>
                <a:spcPct val="0"/>
              </a:spcAft>
              <a:defRPr sz="2400">
                <a:solidFill>
                  <a:schemeClr val="tx1"/>
                </a:solidFill>
                <a:latin typeface="Arial" charset="0"/>
                <a:ea typeface="MS PGothic" pitchFamily="34" charset="-128"/>
              </a:defRPr>
            </a:lvl7pPr>
            <a:lvl8pPr marL="3428574" indent="-228572" eaLnBrk="0" fontAlgn="base" hangingPunct="0">
              <a:spcBef>
                <a:spcPct val="0"/>
              </a:spcBef>
              <a:spcAft>
                <a:spcPct val="0"/>
              </a:spcAft>
              <a:defRPr sz="2400">
                <a:solidFill>
                  <a:schemeClr val="tx1"/>
                </a:solidFill>
                <a:latin typeface="Arial" charset="0"/>
                <a:ea typeface="MS PGothic" pitchFamily="34" charset="-128"/>
              </a:defRPr>
            </a:lvl8pPr>
            <a:lvl9pPr marL="3885717" indent="-228572" eaLnBrk="0" fontAlgn="base" hangingPunct="0">
              <a:spcBef>
                <a:spcPct val="0"/>
              </a:spcBef>
              <a:spcAft>
                <a:spcPct val="0"/>
              </a:spcAft>
              <a:defRPr sz="2400">
                <a:solidFill>
                  <a:schemeClr val="tx1"/>
                </a:solidFill>
                <a:latin typeface="Arial" charset="0"/>
                <a:ea typeface="MS PGothic" pitchFamily="34" charset="-128"/>
              </a:defRPr>
            </a:lvl9pPr>
          </a:lstStyle>
          <a:p>
            <a:fld id="{7F5E2BC0-9BB6-4681-8528-C76ED6554B3D}" type="slidenum">
              <a:rPr lang="en-US" sz="1200" smtClean="0">
                <a:solidFill>
                  <a:prstClr val="black"/>
                </a:solidFill>
              </a:rPr>
              <a:pPr/>
              <a:t>13</a:t>
            </a:fld>
            <a:endParaRPr lang="en-US" sz="1200" dirty="0" smtClean="0">
              <a:solidFill>
                <a:prstClr val="black"/>
              </a:solidFill>
            </a:endParaRPr>
          </a:p>
        </p:txBody>
      </p:sp>
      <p:sp>
        <p:nvSpPr>
          <p:cNvPr id="6" name="Date Placeholder 5"/>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184397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14</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263717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58" indent="-285715">
              <a:defRPr sz="2400">
                <a:solidFill>
                  <a:schemeClr val="tx1"/>
                </a:solidFill>
                <a:latin typeface="Arial" charset="0"/>
                <a:ea typeface="MS PGothic" pitchFamily="34" charset="-128"/>
              </a:defRPr>
            </a:lvl2pPr>
            <a:lvl3pPr marL="1142858" indent="-228572">
              <a:defRPr sz="2400">
                <a:solidFill>
                  <a:schemeClr val="tx1"/>
                </a:solidFill>
                <a:latin typeface="Arial" charset="0"/>
                <a:ea typeface="MS PGothic" pitchFamily="34" charset="-128"/>
              </a:defRPr>
            </a:lvl3pPr>
            <a:lvl4pPr marL="1600001" indent="-228572">
              <a:defRPr sz="2400">
                <a:solidFill>
                  <a:schemeClr val="tx1"/>
                </a:solidFill>
                <a:latin typeface="Arial" charset="0"/>
                <a:ea typeface="MS PGothic" pitchFamily="34" charset="-128"/>
              </a:defRPr>
            </a:lvl4pPr>
            <a:lvl5pPr marL="2057145" indent="-228572">
              <a:defRPr sz="2400">
                <a:solidFill>
                  <a:schemeClr val="tx1"/>
                </a:solidFill>
                <a:latin typeface="Arial" charset="0"/>
                <a:ea typeface="MS PGothic" pitchFamily="34" charset="-128"/>
              </a:defRPr>
            </a:lvl5pPr>
            <a:lvl6pPr marL="2514288" indent="-228572" eaLnBrk="0" fontAlgn="base" hangingPunct="0">
              <a:spcBef>
                <a:spcPct val="0"/>
              </a:spcBef>
              <a:spcAft>
                <a:spcPct val="0"/>
              </a:spcAft>
              <a:defRPr sz="2400">
                <a:solidFill>
                  <a:schemeClr val="tx1"/>
                </a:solidFill>
                <a:latin typeface="Arial" charset="0"/>
                <a:ea typeface="MS PGothic" pitchFamily="34" charset="-128"/>
              </a:defRPr>
            </a:lvl6pPr>
            <a:lvl7pPr marL="2971431" indent="-228572" eaLnBrk="0" fontAlgn="base" hangingPunct="0">
              <a:spcBef>
                <a:spcPct val="0"/>
              </a:spcBef>
              <a:spcAft>
                <a:spcPct val="0"/>
              </a:spcAft>
              <a:defRPr sz="2400">
                <a:solidFill>
                  <a:schemeClr val="tx1"/>
                </a:solidFill>
                <a:latin typeface="Arial" charset="0"/>
                <a:ea typeface="MS PGothic" pitchFamily="34" charset="-128"/>
              </a:defRPr>
            </a:lvl7pPr>
            <a:lvl8pPr marL="3428574" indent="-228572" eaLnBrk="0" fontAlgn="base" hangingPunct="0">
              <a:spcBef>
                <a:spcPct val="0"/>
              </a:spcBef>
              <a:spcAft>
                <a:spcPct val="0"/>
              </a:spcAft>
              <a:defRPr sz="2400">
                <a:solidFill>
                  <a:schemeClr val="tx1"/>
                </a:solidFill>
                <a:latin typeface="Arial" charset="0"/>
                <a:ea typeface="MS PGothic" pitchFamily="34" charset="-128"/>
              </a:defRPr>
            </a:lvl8pPr>
            <a:lvl9pPr marL="3885717" indent="-228572" eaLnBrk="0" fontAlgn="base" hangingPunct="0">
              <a:spcBef>
                <a:spcPct val="0"/>
              </a:spcBef>
              <a:spcAft>
                <a:spcPct val="0"/>
              </a:spcAft>
              <a:defRPr sz="2400">
                <a:solidFill>
                  <a:schemeClr val="tx1"/>
                </a:solidFill>
                <a:latin typeface="Arial" charset="0"/>
                <a:ea typeface="MS PGothic" pitchFamily="34" charset="-128"/>
              </a:defRPr>
            </a:lvl9pPr>
          </a:lstStyle>
          <a:p>
            <a:fld id="{25E6EA31-D629-4D79-8BF0-9A945A932A5C}" type="slidenum">
              <a:rPr lang="en-US" sz="1200" smtClean="0">
                <a:solidFill>
                  <a:prstClr val="black"/>
                </a:solidFill>
              </a:rPr>
              <a:pPr/>
              <a:t>15</a:t>
            </a:fld>
            <a:endParaRPr lang="en-US" sz="1200" dirty="0" smtClean="0">
              <a:solidFill>
                <a:prstClr val="black"/>
              </a:solidFill>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lIns="91424" tIns="45712" rIns="91424" bIns="45712"/>
          <a:lstStyle/>
          <a:p>
            <a:pPr eaLnBrk="1" hangingPunct="1"/>
            <a:endParaRPr lang="en-US" smtClean="0">
              <a:latin typeface="Arial" charset="0"/>
            </a:endParaRPr>
          </a:p>
        </p:txBody>
      </p:sp>
      <p:sp>
        <p:nvSpPr>
          <p:cNvPr id="6" name="Date Placeholder 5"/>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88477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16</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394693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17</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407897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18</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331470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19</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331242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6B74AD-5A83-420B-9A66-2B9558410FF2}" type="slidenum">
              <a:rPr lang="en-US"/>
              <a:pPr/>
              <a:t>20</a:t>
            </a:fld>
            <a:endParaRPr lang="en-US"/>
          </a:p>
        </p:txBody>
      </p:sp>
      <p:sp>
        <p:nvSpPr>
          <p:cNvPr id="52227" name="Rectangle 2"/>
          <p:cNvSpPr>
            <a:spLocks noGrp="1" noRot="1" noChangeAspect="1" noChangeArrowheads="1" noTextEdit="1"/>
          </p:cNvSpPr>
          <p:nvPr>
            <p:ph type="sldImg"/>
          </p:nvPr>
        </p:nvSpPr>
        <p:spPr>
          <a:xfrm>
            <a:off x="1206500" y="688975"/>
            <a:ext cx="4595813" cy="3446463"/>
          </a:xfrm>
          <a:ln/>
        </p:spPr>
      </p:sp>
      <p:sp>
        <p:nvSpPr>
          <p:cNvPr id="52228" name="Rectangle 3"/>
          <p:cNvSpPr>
            <a:spLocks noGrp="1" noChangeArrowheads="1"/>
          </p:cNvSpPr>
          <p:nvPr>
            <p:ph type="body" idx="1"/>
          </p:nvPr>
        </p:nvSpPr>
        <p:spPr>
          <a:xfrm>
            <a:off x="934405" y="4380592"/>
            <a:ext cx="5141597" cy="4150282"/>
          </a:xfrm>
          <a:noFill/>
          <a:ln/>
        </p:spPr>
        <p:txBody>
          <a:bodyPr lIns="86593" tIns="43297" rIns="86593" bIns="43297"/>
          <a:lstStyle/>
          <a:p>
            <a:endParaRPr lang="en-US" i="0" dirty="0" smtClean="0">
              <a:latin typeface="Arial" pitchFamily="34" charset="0"/>
              <a:cs typeface="Arial" pitchFamily="34" charset="0"/>
            </a:endParaRPr>
          </a:p>
        </p:txBody>
      </p:sp>
      <p:sp>
        <p:nvSpPr>
          <p:cNvPr id="7" name="Date Placeholder 6"/>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80701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21</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323364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22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259979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0CE71-77C7-4AC4-8B72-EA7C137AC02E}" type="slidenum">
              <a:rPr lang="en-US" smtClean="0">
                <a:latin typeface="Lucida Grande"/>
                <a:ea typeface="Geneva"/>
                <a:cs typeface="Geneva"/>
              </a:rPr>
              <a:pPr/>
              <a:t>2</a:t>
            </a:fld>
            <a:endParaRPr lang="en-US" dirty="0" smtClean="0">
              <a:latin typeface="Lucida Grande"/>
              <a:ea typeface="Geneva"/>
              <a:cs typeface="Geneva"/>
            </a:endParaRPr>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34829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24</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337380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25</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94086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26</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598111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27</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881384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222386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65943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281365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32</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133674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smtClean="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33</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82383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113737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3</a:t>
            </a:fld>
            <a:endParaRPr lang="en-US" dirty="0"/>
          </a:p>
        </p:txBody>
      </p:sp>
    </p:spTree>
    <p:extLst>
      <p:ext uri="{BB962C8B-B14F-4D97-AF65-F5344CB8AC3E}">
        <p14:creationId xmlns="" xmlns:p14="http://schemas.microsoft.com/office/powerpoint/2010/main" val="1666927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35</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448518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36</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86528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37</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1294261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6B74AD-5A83-420B-9A66-2B9558410FF2}" type="slidenum">
              <a:rPr lang="en-US"/>
              <a:pPr/>
              <a:t>38</a:t>
            </a:fld>
            <a:endParaRPr lang="en-US" dirty="0"/>
          </a:p>
        </p:txBody>
      </p:sp>
      <p:sp>
        <p:nvSpPr>
          <p:cNvPr id="52227" name="Rectangle 2"/>
          <p:cNvSpPr>
            <a:spLocks noGrp="1" noRot="1" noChangeAspect="1" noChangeArrowheads="1" noTextEdit="1"/>
          </p:cNvSpPr>
          <p:nvPr>
            <p:ph type="sldImg"/>
          </p:nvPr>
        </p:nvSpPr>
        <p:spPr>
          <a:xfrm>
            <a:off x="1206500" y="688975"/>
            <a:ext cx="4595813" cy="3446463"/>
          </a:xfrm>
          <a:ln/>
        </p:spPr>
      </p:sp>
      <p:sp>
        <p:nvSpPr>
          <p:cNvPr id="52228" name="Rectangle 3"/>
          <p:cNvSpPr>
            <a:spLocks noGrp="1" noChangeArrowheads="1"/>
          </p:cNvSpPr>
          <p:nvPr>
            <p:ph type="body" idx="1"/>
          </p:nvPr>
        </p:nvSpPr>
        <p:spPr>
          <a:xfrm>
            <a:off x="934405" y="4380592"/>
            <a:ext cx="5141597" cy="4150282"/>
          </a:xfrm>
          <a:noFill/>
          <a:ln/>
        </p:spPr>
        <p:txBody>
          <a:bodyPr lIns="86593" tIns="43297" rIns="86593" bIns="43297"/>
          <a:lstStyle/>
          <a:p>
            <a:endParaRPr lang="en-US" dirty="0" smtClean="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281730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6B74AD-5A83-420B-9A66-2B9558410FF2}" type="slidenum">
              <a:rPr lang="en-US"/>
              <a:pPr/>
              <a:t>39</a:t>
            </a:fld>
            <a:endParaRPr lang="en-US" dirty="0"/>
          </a:p>
        </p:txBody>
      </p:sp>
      <p:sp>
        <p:nvSpPr>
          <p:cNvPr id="52227" name="Rectangle 2"/>
          <p:cNvSpPr>
            <a:spLocks noGrp="1" noRot="1" noChangeAspect="1" noChangeArrowheads="1" noTextEdit="1"/>
          </p:cNvSpPr>
          <p:nvPr>
            <p:ph type="sldImg"/>
          </p:nvPr>
        </p:nvSpPr>
        <p:spPr>
          <a:xfrm>
            <a:off x="1206500" y="688975"/>
            <a:ext cx="4595813" cy="3446463"/>
          </a:xfrm>
          <a:ln/>
        </p:spPr>
      </p:sp>
      <p:sp>
        <p:nvSpPr>
          <p:cNvPr id="52228" name="Rectangle 3"/>
          <p:cNvSpPr>
            <a:spLocks noGrp="1" noChangeArrowheads="1"/>
          </p:cNvSpPr>
          <p:nvPr>
            <p:ph type="body" idx="1"/>
          </p:nvPr>
        </p:nvSpPr>
        <p:spPr>
          <a:xfrm>
            <a:off x="934405" y="4380592"/>
            <a:ext cx="5141597" cy="4150282"/>
          </a:xfrm>
          <a:noFill/>
          <a:ln/>
        </p:spPr>
        <p:txBody>
          <a:bodyPr lIns="86593" tIns="43297" rIns="86593" bIns="43297"/>
          <a:lstStyle/>
          <a:p>
            <a:endParaRPr lang="en-US" dirty="0" smtClean="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4124728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40</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137317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41</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370380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42</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683052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2202841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45</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98243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9914B-79B3-40BD-B686-1CD71202238A}" type="slidenum">
              <a:rPr lang="en-US" smtClean="0">
                <a:latin typeface="Lucida Grande"/>
                <a:ea typeface="Geneva"/>
                <a:cs typeface="Geneva"/>
              </a:rPr>
              <a:pPr/>
              <a:t>4</a:t>
            </a:fld>
            <a:endParaRPr lang="en-US" dirty="0" smtClean="0">
              <a:latin typeface="Lucida Grande"/>
              <a:ea typeface="Geneva"/>
              <a:cs typeface="Geneva"/>
            </a:endParaRPr>
          </a:p>
        </p:txBody>
      </p:sp>
      <p:sp>
        <p:nvSpPr>
          <p:cNvPr id="7" name="Date Placeholder 6"/>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2377919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9914B-79B3-40BD-B686-1CD71202238A}" type="slidenum">
              <a:rPr lang="en-US" smtClean="0">
                <a:latin typeface="Lucida Grande"/>
                <a:ea typeface="Geneva"/>
                <a:cs typeface="Geneva"/>
              </a:rPr>
              <a:pPr/>
              <a:t>46</a:t>
            </a:fld>
            <a:endParaRPr lang="en-US" dirty="0" smtClean="0">
              <a:latin typeface="Lucida Grande"/>
              <a:ea typeface="Geneva"/>
              <a:cs typeface="Geneva"/>
            </a:endParaRPr>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1552034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2F6DE9-5D53-485A-98A8-7197AFD9EF8C}" type="slidenum">
              <a:rPr lang="en-US" smtClean="0">
                <a:latin typeface="Lucida Grande"/>
                <a:ea typeface="Geneva"/>
                <a:cs typeface="Geneva"/>
              </a:rPr>
              <a:pPr/>
              <a:t>47</a:t>
            </a:fld>
            <a:endParaRPr lang="en-US" dirty="0" smtClean="0">
              <a:latin typeface="Lucida Grande"/>
              <a:ea typeface="Geneva"/>
              <a:cs typeface="Geneva"/>
            </a:endParaRPr>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1314137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48</a:t>
            </a:fld>
            <a:endParaRPr lang="en-US" dirty="0"/>
          </a:p>
        </p:txBody>
      </p:sp>
    </p:spTree>
    <p:extLst>
      <p:ext uri="{BB962C8B-B14F-4D97-AF65-F5344CB8AC3E}">
        <p14:creationId xmlns="" xmlns:p14="http://schemas.microsoft.com/office/powerpoint/2010/main" val="7648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766" indent="-285679" eaLnBrk="0" hangingPunct="0">
              <a:defRPr>
                <a:solidFill>
                  <a:schemeClr val="tx1"/>
                </a:solidFill>
                <a:latin typeface="Arial" pitchFamily="34" charset="0"/>
                <a:cs typeface="Arial" pitchFamily="34" charset="0"/>
              </a:defRPr>
            </a:lvl2pPr>
            <a:lvl3pPr marL="1142716" indent="-228542" eaLnBrk="0" hangingPunct="0">
              <a:defRPr>
                <a:solidFill>
                  <a:schemeClr val="tx1"/>
                </a:solidFill>
                <a:latin typeface="Arial" pitchFamily="34" charset="0"/>
                <a:cs typeface="Arial" pitchFamily="34" charset="0"/>
              </a:defRPr>
            </a:lvl3pPr>
            <a:lvl4pPr marL="1599802" indent="-228542" eaLnBrk="0" hangingPunct="0">
              <a:defRPr>
                <a:solidFill>
                  <a:schemeClr val="tx1"/>
                </a:solidFill>
                <a:latin typeface="Arial" pitchFamily="34" charset="0"/>
                <a:cs typeface="Arial" pitchFamily="34" charset="0"/>
              </a:defRPr>
            </a:lvl4pPr>
            <a:lvl5pPr marL="2056889" indent="-228542" eaLnBrk="0" hangingPunct="0">
              <a:defRPr>
                <a:solidFill>
                  <a:schemeClr val="tx1"/>
                </a:solidFill>
                <a:latin typeface="Arial" pitchFamily="34" charset="0"/>
                <a:cs typeface="Arial" pitchFamily="34" charset="0"/>
              </a:defRPr>
            </a:lvl5pPr>
            <a:lvl6pPr marL="2513976" indent="-228542" algn="ctr" eaLnBrk="0" fontAlgn="base" hangingPunct="0">
              <a:spcBef>
                <a:spcPct val="0"/>
              </a:spcBef>
              <a:spcAft>
                <a:spcPct val="0"/>
              </a:spcAft>
              <a:defRPr>
                <a:solidFill>
                  <a:schemeClr val="tx1"/>
                </a:solidFill>
                <a:latin typeface="Arial" pitchFamily="34" charset="0"/>
                <a:cs typeface="Arial" pitchFamily="34" charset="0"/>
              </a:defRPr>
            </a:lvl6pPr>
            <a:lvl7pPr marL="2971061" indent="-228542" algn="ctr" eaLnBrk="0" fontAlgn="base" hangingPunct="0">
              <a:spcBef>
                <a:spcPct val="0"/>
              </a:spcBef>
              <a:spcAft>
                <a:spcPct val="0"/>
              </a:spcAft>
              <a:defRPr>
                <a:solidFill>
                  <a:schemeClr val="tx1"/>
                </a:solidFill>
                <a:latin typeface="Arial" pitchFamily="34" charset="0"/>
                <a:cs typeface="Arial" pitchFamily="34" charset="0"/>
              </a:defRPr>
            </a:lvl7pPr>
            <a:lvl8pPr marL="3428148" indent="-228542" algn="ctr" eaLnBrk="0" fontAlgn="base" hangingPunct="0">
              <a:spcBef>
                <a:spcPct val="0"/>
              </a:spcBef>
              <a:spcAft>
                <a:spcPct val="0"/>
              </a:spcAft>
              <a:defRPr>
                <a:solidFill>
                  <a:schemeClr val="tx1"/>
                </a:solidFill>
                <a:latin typeface="Arial" pitchFamily="34" charset="0"/>
                <a:cs typeface="Arial" pitchFamily="34" charset="0"/>
              </a:defRPr>
            </a:lvl8pPr>
            <a:lvl9pPr marL="3885234" indent="-228542"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1451A4-65F0-4C39-95E9-213177951B6F}" type="slidenum">
              <a:rPr lang="en-US" smtClean="0"/>
              <a:pPr eaLnBrk="1" hangingPunct="1"/>
              <a:t>49</a:t>
            </a:fld>
            <a:endParaRPr lang="en-US" dirty="0" smtClean="0"/>
          </a:p>
        </p:txBody>
      </p:sp>
      <p:sp>
        <p:nvSpPr>
          <p:cNvPr id="117763" name="Rectangle 2"/>
          <p:cNvSpPr>
            <a:spLocks noGrp="1" noRot="1" noChangeAspect="1" noChangeArrowheads="1" noTextEdit="1"/>
          </p:cNvSpPr>
          <p:nvPr>
            <p:ph type="sldImg"/>
          </p:nvPr>
        </p:nvSpPr>
        <p:spPr>
          <a:xfrm>
            <a:off x="1355725" y="712788"/>
            <a:ext cx="4764088" cy="3571875"/>
          </a:xfrm>
          <a:ln/>
        </p:spPr>
      </p:sp>
      <p:sp>
        <p:nvSpPr>
          <p:cNvPr id="117764" name="Rectangle 3"/>
          <p:cNvSpPr>
            <a:spLocks noGrp="1" noChangeArrowheads="1"/>
          </p:cNvSpPr>
          <p:nvPr>
            <p:ph type="body" idx="1"/>
          </p:nvPr>
        </p:nvSpPr>
        <p:spPr>
          <a:xfrm>
            <a:off x="996387" y="4525064"/>
            <a:ext cx="5484989" cy="428723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 xmlns:p14="http://schemas.microsoft.com/office/powerpoint/2010/main" val="136771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766" indent="-285679" eaLnBrk="0" hangingPunct="0">
              <a:defRPr>
                <a:solidFill>
                  <a:schemeClr val="tx1"/>
                </a:solidFill>
                <a:latin typeface="Arial" pitchFamily="34" charset="0"/>
                <a:cs typeface="Arial" pitchFamily="34" charset="0"/>
              </a:defRPr>
            </a:lvl2pPr>
            <a:lvl3pPr marL="1142716" indent="-228542" eaLnBrk="0" hangingPunct="0">
              <a:defRPr>
                <a:solidFill>
                  <a:schemeClr val="tx1"/>
                </a:solidFill>
                <a:latin typeface="Arial" pitchFamily="34" charset="0"/>
                <a:cs typeface="Arial" pitchFamily="34" charset="0"/>
              </a:defRPr>
            </a:lvl3pPr>
            <a:lvl4pPr marL="1599802" indent="-228542" eaLnBrk="0" hangingPunct="0">
              <a:defRPr>
                <a:solidFill>
                  <a:schemeClr val="tx1"/>
                </a:solidFill>
                <a:latin typeface="Arial" pitchFamily="34" charset="0"/>
                <a:cs typeface="Arial" pitchFamily="34" charset="0"/>
              </a:defRPr>
            </a:lvl4pPr>
            <a:lvl5pPr marL="2056889" indent="-228542" eaLnBrk="0" hangingPunct="0">
              <a:defRPr>
                <a:solidFill>
                  <a:schemeClr val="tx1"/>
                </a:solidFill>
                <a:latin typeface="Arial" pitchFamily="34" charset="0"/>
                <a:cs typeface="Arial" pitchFamily="34" charset="0"/>
              </a:defRPr>
            </a:lvl5pPr>
            <a:lvl6pPr marL="2513976" indent="-228542" algn="ctr" eaLnBrk="0" fontAlgn="base" hangingPunct="0">
              <a:spcBef>
                <a:spcPct val="0"/>
              </a:spcBef>
              <a:spcAft>
                <a:spcPct val="0"/>
              </a:spcAft>
              <a:defRPr>
                <a:solidFill>
                  <a:schemeClr val="tx1"/>
                </a:solidFill>
                <a:latin typeface="Arial" pitchFamily="34" charset="0"/>
                <a:cs typeface="Arial" pitchFamily="34" charset="0"/>
              </a:defRPr>
            </a:lvl6pPr>
            <a:lvl7pPr marL="2971061" indent="-228542" algn="ctr" eaLnBrk="0" fontAlgn="base" hangingPunct="0">
              <a:spcBef>
                <a:spcPct val="0"/>
              </a:spcBef>
              <a:spcAft>
                <a:spcPct val="0"/>
              </a:spcAft>
              <a:defRPr>
                <a:solidFill>
                  <a:schemeClr val="tx1"/>
                </a:solidFill>
                <a:latin typeface="Arial" pitchFamily="34" charset="0"/>
                <a:cs typeface="Arial" pitchFamily="34" charset="0"/>
              </a:defRPr>
            </a:lvl7pPr>
            <a:lvl8pPr marL="3428148" indent="-228542" algn="ctr" eaLnBrk="0" fontAlgn="base" hangingPunct="0">
              <a:spcBef>
                <a:spcPct val="0"/>
              </a:spcBef>
              <a:spcAft>
                <a:spcPct val="0"/>
              </a:spcAft>
              <a:defRPr>
                <a:solidFill>
                  <a:schemeClr val="tx1"/>
                </a:solidFill>
                <a:latin typeface="Arial" pitchFamily="34" charset="0"/>
                <a:cs typeface="Arial" pitchFamily="34" charset="0"/>
              </a:defRPr>
            </a:lvl8pPr>
            <a:lvl9pPr marL="3885234" indent="-228542"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09D5BC-5491-463F-BA61-87166FD5FA37}" type="slidenum">
              <a:rPr lang="en-US" smtClean="0"/>
              <a:pPr eaLnBrk="1" hangingPunct="1"/>
              <a:t>50</a:t>
            </a:fld>
            <a:endParaRPr lang="en-US" dirty="0" smtClean="0"/>
          </a:p>
        </p:txBody>
      </p:sp>
      <p:sp>
        <p:nvSpPr>
          <p:cNvPr id="140291" name="Rectangle 2"/>
          <p:cNvSpPr>
            <a:spLocks noGrp="1" noRot="1" noChangeAspect="1" noChangeArrowheads="1" noTextEdit="1"/>
          </p:cNvSpPr>
          <p:nvPr>
            <p:ph type="sldImg"/>
          </p:nvPr>
        </p:nvSpPr>
        <p:spPr>
          <a:xfrm>
            <a:off x="1360488" y="712788"/>
            <a:ext cx="4762500" cy="3571875"/>
          </a:xfrm>
          <a:ln/>
        </p:spPr>
      </p:sp>
      <p:sp>
        <p:nvSpPr>
          <p:cNvPr id="140292" name="Rectangle 3"/>
          <p:cNvSpPr>
            <a:spLocks noGrp="1" noChangeArrowheads="1"/>
          </p:cNvSpPr>
          <p:nvPr>
            <p:ph type="body" idx="1"/>
          </p:nvPr>
        </p:nvSpPr>
        <p:spPr>
          <a:xfrm>
            <a:off x="996387" y="4525064"/>
            <a:ext cx="5484989" cy="428723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smtClean="0"/>
          </a:p>
        </p:txBody>
      </p:sp>
    </p:spTree>
    <p:extLst>
      <p:ext uri="{BB962C8B-B14F-4D97-AF65-F5344CB8AC3E}">
        <p14:creationId xmlns="" xmlns:p14="http://schemas.microsoft.com/office/powerpoint/2010/main" val="1671379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766" indent="-285679" eaLnBrk="0" hangingPunct="0">
              <a:defRPr>
                <a:solidFill>
                  <a:schemeClr val="tx1"/>
                </a:solidFill>
                <a:latin typeface="Arial" pitchFamily="34" charset="0"/>
                <a:cs typeface="Arial" pitchFamily="34" charset="0"/>
              </a:defRPr>
            </a:lvl2pPr>
            <a:lvl3pPr marL="1142716" indent="-228542" eaLnBrk="0" hangingPunct="0">
              <a:defRPr>
                <a:solidFill>
                  <a:schemeClr val="tx1"/>
                </a:solidFill>
                <a:latin typeface="Arial" pitchFamily="34" charset="0"/>
                <a:cs typeface="Arial" pitchFamily="34" charset="0"/>
              </a:defRPr>
            </a:lvl3pPr>
            <a:lvl4pPr marL="1599802" indent="-228542" eaLnBrk="0" hangingPunct="0">
              <a:defRPr>
                <a:solidFill>
                  <a:schemeClr val="tx1"/>
                </a:solidFill>
                <a:latin typeface="Arial" pitchFamily="34" charset="0"/>
                <a:cs typeface="Arial" pitchFamily="34" charset="0"/>
              </a:defRPr>
            </a:lvl4pPr>
            <a:lvl5pPr marL="2056889" indent="-228542" eaLnBrk="0" hangingPunct="0">
              <a:defRPr>
                <a:solidFill>
                  <a:schemeClr val="tx1"/>
                </a:solidFill>
                <a:latin typeface="Arial" pitchFamily="34" charset="0"/>
                <a:cs typeface="Arial" pitchFamily="34" charset="0"/>
              </a:defRPr>
            </a:lvl5pPr>
            <a:lvl6pPr marL="2513976" indent="-228542" algn="ctr" eaLnBrk="0" fontAlgn="base" hangingPunct="0">
              <a:spcBef>
                <a:spcPct val="0"/>
              </a:spcBef>
              <a:spcAft>
                <a:spcPct val="0"/>
              </a:spcAft>
              <a:defRPr>
                <a:solidFill>
                  <a:schemeClr val="tx1"/>
                </a:solidFill>
                <a:latin typeface="Arial" pitchFamily="34" charset="0"/>
                <a:cs typeface="Arial" pitchFamily="34" charset="0"/>
              </a:defRPr>
            </a:lvl6pPr>
            <a:lvl7pPr marL="2971061" indent="-228542" algn="ctr" eaLnBrk="0" fontAlgn="base" hangingPunct="0">
              <a:spcBef>
                <a:spcPct val="0"/>
              </a:spcBef>
              <a:spcAft>
                <a:spcPct val="0"/>
              </a:spcAft>
              <a:defRPr>
                <a:solidFill>
                  <a:schemeClr val="tx1"/>
                </a:solidFill>
                <a:latin typeface="Arial" pitchFamily="34" charset="0"/>
                <a:cs typeface="Arial" pitchFamily="34" charset="0"/>
              </a:defRPr>
            </a:lvl7pPr>
            <a:lvl8pPr marL="3428148" indent="-228542" algn="ctr" eaLnBrk="0" fontAlgn="base" hangingPunct="0">
              <a:spcBef>
                <a:spcPct val="0"/>
              </a:spcBef>
              <a:spcAft>
                <a:spcPct val="0"/>
              </a:spcAft>
              <a:defRPr>
                <a:solidFill>
                  <a:schemeClr val="tx1"/>
                </a:solidFill>
                <a:latin typeface="Arial" pitchFamily="34" charset="0"/>
                <a:cs typeface="Arial" pitchFamily="34" charset="0"/>
              </a:defRPr>
            </a:lvl8pPr>
            <a:lvl9pPr marL="3885234" indent="-228542"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1451A4-65F0-4C39-95E9-213177951B6F}" type="slidenum">
              <a:rPr lang="en-US" smtClean="0"/>
              <a:pPr eaLnBrk="1" hangingPunct="1"/>
              <a:t>51</a:t>
            </a:fld>
            <a:endParaRPr lang="en-US" dirty="0" smtClean="0"/>
          </a:p>
        </p:txBody>
      </p:sp>
      <p:sp>
        <p:nvSpPr>
          <p:cNvPr id="117763" name="Rectangle 2"/>
          <p:cNvSpPr>
            <a:spLocks noGrp="1" noRot="1" noChangeAspect="1" noChangeArrowheads="1" noTextEdit="1"/>
          </p:cNvSpPr>
          <p:nvPr>
            <p:ph type="sldImg"/>
          </p:nvPr>
        </p:nvSpPr>
        <p:spPr>
          <a:xfrm>
            <a:off x="1355725" y="712788"/>
            <a:ext cx="4764088" cy="3571875"/>
          </a:xfrm>
          <a:ln/>
        </p:spPr>
      </p:sp>
      <p:sp>
        <p:nvSpPr>
          <p:cNvPr id="117764" name="Rectangle 3"/>
          <p:cNvSpPr>
            <a:spLocks noGrp="1" noChangeArrowheads="1"/>
          </p:cNvSpPr>
          <p:nvPr>
            <p:ph type="body" idx="1"/>
          </p:nvPr>
        </p:nvSpPr>
        <p:spPr>
          <a:xfrm>
            <a:off x="996387" y="4525064"/>
            <a:ext cx="5484989" cy="428723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 xmlns:p14="http://schemas.microsoft.com/office/powerpoint/2010/main" val="3889434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p:txBody>
          <a:bodyPr/>
          <a:lstStyle/>
          <a:p>
            <a:pPr>
              <a:defRPr/>
            </a:pPr>
            <a:fld id="{0E7904DE-50D0-43B6-A5F8-79D5075CF617}" type="slidenum">
              <a:rPr lang="en-US" smtClean="0"/>
              <a:pPr>
                <a:defRPr/>
              </a:pPr>
              <a:t>53</a:t>
            </a:fld>
            <a:endParaRPr lang="en-US" dirty="0"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xfrm>
            <a:off x="996387" y="4525065"/>
            <a:ext cx="5484989" cy="42856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6" tIns="45672" rIns="91346" bIns="45672"/>
          <a:lstStyle/>
          <a:p>
            <a:pPr eaLnBrk="1" hangingPunct="1"/>
            <a:endParaRPr lang="en-US" dirty="0" smtClean="0"/>
          </a:p>
        </p:txBody>
      </p:sp>
    </p:spTree>
    <p:extLst>
      <p:ext uri="{BB962C8B-B14F-4D97-AF65-F5344CB8AC3E}">
        <p14:creationId xmlns="" xmlns:p14="http://schemas.microsoft.com/office/powerpoint/2010/main" val="1879082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p:txBody>
          <a:bodyPr/>
          <a:lstStyle/>
          <a:p>
            <a:pPr>
              <a:defRPr/>
            </a:pPr>
            <a:fld id="{0E7904DE-50D0-43B6-A5F8-79D5075CF617}" type="slidenum">
              <a:rPr lang="en-US" smtClean="0"/>
              <a:pPr>
                <a:defRPr/>
              </a:pPr>
              <a:t>54</a:t>
            </a:fld>
            <a:endParaRPr lang="en-US" dirty="0"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xfrm>
            <a:off x="996387" y="4525065"/>
            <a:ext cx="5484989" cy="42856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6" tIns="45672" rIns="91346" bIns="45672"/>
          <a:lstStyle/>
          <a:p>
            <a:pPr eaLnBrk="1" hangingPunct="1"/>
            <a:endParaRPr lang="en-US" dirty="0" smtClean="0"/>
          </a:p>
        </p:txBody>
      </p:sp>
    </p:spTree>
    <p:extLst>
      <p:ext uri="{BB962C8B-B14F-4D97-AF65-F5344CB8AC3E}">
        <p14:creationId xmlns="" xmlns:p14="http://schemas.microsoft.com/office/powerpoint/2010/main" val="3568444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55</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155945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57</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31143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2366339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59</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2514480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64</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143982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solidFill>
                  <a:prstClr val="black"/>
                </a:solidFill>
              </a:rPr>
              <a:pPr>
                <a:defRPr/>
              </a:pPr>
              <a:t>67</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Tree>
    <p:extLst>
      <p:ext uri="{BB962C8B-B14F-4D97-AF65-F5344CB8AC3E}">
        <p14:creationId xmlns="" xmlns:p14="http://schemas.microsoft.com/office/powerpoint/2010/main" val="40160767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1535">
              <a:defRPr/>
            </a:pP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68</a:t>
            </a:fld>
            <a:endParaRPr lang="en-US" dirty="0"/>
          </a:p>
        </p:txBody>
      </p:sp>
    </p:spTree>
    <p:extLst>
      <p:ext uri="{BB962C8B-B14F-4D97-AF65-F5344CB8AC3E}">
        <p14:creationId xmlns="" xmlns:p14="http://schemas.microsoft.com/office/powerpoint/2010/main" val="3378420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p:txBody>
          <a:bodyPr/>
          <a:lstStyle/>
          <a:p>
            <a:pPr>
              <a:defRPr/>
            </a:pPr>
            <a:fld id="{38E9ECCE-53F6-4024-BD7C-5DDD0BFF068B}" type="slidenum">
              <a:rPr lang="en-US" smtClean="0"/>
              <a:pPr>
                <a:defRPr/>
              </a:pPr>
              <a:t>69</a:t>
            </a:fld>
            <a:endParaRPr lang="en-US" dirty="0" smtClean="0"/>
          </a:p>
        </p:txBody>
      </p:sp>
      <p:sp>
        <p:nvSpPr>
          <p:cNvPr id="401411" name="Rectangle 2"/>
          <p:cNvSpPr>
            <a:spLocks noGrp="1" noRot="1" noChangeAspect="1" noChangeArrowheads="1" noTextEdit="1"/>
          </p:cNvSpPr>
          <p:nvPr>
            <p:ph type="sldImg"/>
          </p:nvPr>
        </p:nvSpPr>
        <p:spPr>
          <a:xfrm>
            <a:off x="966788" y="676275"/>
            <a:ext cx="4497387" cy="3375025"/>
          </a:xfrm>
          <a:ln/>
        </p:spPr>
      </p:sp>
      <p:sp>
        <p:nvSpPr>
          <p:cNvPr id="401412"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 xmlns:p14="http://schemas.microsoft.com/office/powerpoint/2010/main" val="30525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p:txBody>
          <a:bodyPr/>
          <a:lstStyle/>
          <a:p>
            <a:pPr>
              <a:defRPr/>
            </a:pPr>
            <a:fld id="{38E9ECCE-53F6-4024-BD7C-5DDD0BFF068B}" type="slidenum">
              <a:rPr lang="en-US" smtClean="0"/>
              <a:pPr>
                <a:defRPr/>
              </a:pPr>
              <a:t>70</a:t>
            </a:fld>
            <a:endParaRPr lang="en-US" smtClean="0"/>
          </a:p>
        </p:txBody>
      </p:sp>
      <p:sp>
        <p:nvSpPr>
          <p:cNvPr id="401411" name="Rectangle 2"/>
          <p:cNvSpPr>
            <a:spLocks noGrp="1" noRot="1" noChangeAspect="1" noChangeArrowheads="1" noTextEdit="1"/>
          </p:cNvSpPr>
          <p:nvPr>
            <p:ph type="sldImg"/>
          </p:nvPr>
        </p:nvSpPr>
        <p:spPr>
          <a:xfrm>
            <a:off x="966788" y="676275"/>
            <a:ext cx="4497387" cy="3375025"/>
          </a:xfrm>
          <a:ln/>
        </p:spPr>
      </p:sp>
      <p:sp>
        <p:nvSpPr>
          <p:cNvPr id="401412"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9587">
              <a:defRPr/>
            </a:pPr>
            <a:endParaRPr lang="en-US" dirty="0"/>
          </a:p>
        </p:txBody>
      </p:sp>
    </p:spTree>
    <p:extLst>
      <p:ext uri="{BB962C8B-B14F-4D97-AF65-F5344CB8AC3E}">
        <p14:creationId xmlns="" xmlns:p14="http://schemas.microsoft.com/office/powerpoint/2010/main" val="2784437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p>
            <a:pPr>
              <a:defRPr/>
            </a:pPr>
            <a:fld id="{507C8920-DC91-4D91-B5F6-57A70ECE5A02}" type="slidenum">
              <a:rPr lang="en-US" smtClean="0"/>
              <a:pPr>
                <a:defRPr/>
              </a:pPr>
              <a:t>71</a:t>
            </a:fld>
            <a:endParaRPr lang="en-US" smtClean="0"/>
          </a:p>
        </p:txBody>
      </p:sp>
      <p:sp>
        <p:nvSpPr>
          <p:cNvPr id="395267" name="Rectangle 2"/>
          <p:cNvSpPr>
            <a:spLocks noGrp="1" noRot="1" noChangeAspect="1" noChangeArrowheads="1" noTextEdit="1"/>
          </p:cNvSpPr>
          <p:nvPr>
            <p:ph type="sldImg"/>
          </p:nvPr>
        </p:nvSpPr>
        <p:spPr>
          <a:xfrm>
            <a:off x="965200" y="676275"/>
            <a:ext cx="4498975" cy="3375025"/>
          </a:xfrm>
          <a:ln/>
        </p:spPr>
      </p:sp>
      <p:sp>
        <p:nvSpPr>
          <p:cNvPr id="395268"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1280" eaLnBrk="1" hangingPunct="1">
              <a:lnSpc>
                <a:spcPct val="90000"/>
              </a:lnSpc>
              <a:defRPr/>
            </a:pPr>
            <a:endParaRPr lang="en-US" sz="1000" dirty="0"/>
          </a:p>
        </p:txBody>
      </p:sp>
    </p:spTree>
    <p:extLst>
      <p:ext uri="{BB962C8B-B14F-4D97-AF65-F5344CB8AC3E}">
        <p14:creationId xmlns="" xmlns:p14="http://schemas.microsoft.com/office/powerpoint/2010/main" val="103668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p>
            <a:pPr>
              <a:defRPr/>
            </a:pPr>
            <a:fld id="{507C8920-DC91-4D91-B5F6-57A70ECE5A02}" type="slidenum">
              <a:rPr lang="en-US" smtClean="0"/>
              <a:pPr>
                <a:defRPr/>
              </a:pPr>
              <a:t>72</a:t>
            </a:fld>
            <a:endParaRPr lang="en-US" smtClean="0"/>
          </a:p>
        </p:txBody>
      </p:sp>
      <p:sp>
        <p:nvSpPr>
          <p:cNvPr id="395267" name="Rectangle 2"/>
          <p:cNvSpPr>
            <a:spLocks noGrp="1" noRot="1" noChangeAspect="1" noChangeArrowheads="1" noTextEdit="1"/>
          </p:cNvSpPr>
          <p:nvPr>
            <p:ph type="sldImg"/>
          </p:nvPr>
        </p:nvSpPr>
        <p:spPr>
          <a:xfrm>
            <a:off x="965200" y="676275"/>
            <a:ext cx="4498975" cy="3375025"/>
          </a:xfrm>
          <a:ln/>
        </p:spPr>
      </p:sp>
      <p:sp>
        <p:nvSpPr>
          <p:cNvPr id="395268"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1280" eaLnBrk="1" hangingPunct="1">
              <a:lnSpc>
                <a:spcPct val="90000"/>
              </a:lnSpc>
              <a:defRPr/>
            </a:pPr>
            <a:endParaRPr lang="en-US" sz="1000" dirty="0"/>
          </a:p>
        </p:txBody>
      </p:sp>
    </p:spTree>
    <p:extLst>
      <p:ext uri="{BB962C8B-B14F-4D97-AF65-F5344CB8AC3E}">
        <p14:creationId xmlns="" xmlns:p14="http://schemas.microsoft.com/office/powerpoint/2010/main" val="2214256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p>
            <a:pPr>
              <a:defRPr/>
            </a:pPr>
            <a:fld id="{507C8920-DC91-4D91-B5F6-57A70ECE5A02}" type="slidenum">
              <a:rPr lang="en-US" smtClean="0"/>
              <a:pPr>
                <a:defRPr/>
              </a:pPr>
              <a:t>73</a:t>
            </a:fld>
            <a:endParaRPr lang="en-US" smtClean="0"/>
          </a:p>
        </p:txBody>
      </p:sp>
      <p:sp>
        <p:nvSpPr>
          <p:cNvPr id="395267" name="Rectangle 2"/>
          <p:cNvSpPr>
            <a:spLocks noGrp="1" noRot="1" noChangeAspect="1" noChangeArrowheads="1" noTextEdit="1"/>
          </p:cNvSpPr>
          <p:nvPr>
            <p:ph type="sldImg"/>
          </p:nvPr>
        </p:nvSpPr>
        <p:spPr>
          <a:xfrm>
            <a:off x="965200" y="676275"/>
            <a:ext cx="4498975" cy="3375025"/>
          </a:xfrm>
          <a:ln/>
        </p:spPr>
      </p:sp>
      <p:sp>
        <p:nvSpPr>
          <p:cNvPr id="395268"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1280" eaLnBrk="1" hangingPunct="1">
              <a:lnSpc>
                <a:spcPct val="90000"/>
              </a:lnSpc>
              <a:defRPr/>
            </a:pPr>
            <a:endParaRPr lang="en-US" sz="1100" dirty="0" smtClean="0"/>
          </a:p>
        </p:txBody>
      </p:sp>
    </p:spTree>
    <p:extLst>
      <p:ext uri="{BB962C8B-B14F-4D97-AF65-F5344CB8AC3E}">
        <p14:creationId xmlns="" xmlns:p14="http://schemas.microsoft.com/office/powerpoint/2010/main" val="1475203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p>
            <a:pPr>
              <a:defRPr/>
            </a:pPr>
            <a:fld id="{507C8920-DC91-4D91-B5F6-57A70ECE5A02}" type="slidenum">
              <a:rPr lang="en-US" smtClean="0"/>
              <a:pPr>
                <a:defRPr/>
              </a:pPr>
              <a:t>74</a:t>
            </a:fld>
            <a:endParaRPr lang="en-US" smtClean="0"/>
          </a:p>
        </p:txBody>
      </p:sp>
      <p:sp>
        <p:nvSpPr>
          <p:cNvPr id="395267" name="Rectangle 2"/>
          <p:cNvSpPr>
            <a:spLocks noGrp="1" noRot="1" noChangeAspect="1" noChangeArrowheads="1" noTextEdit="1"/>
          </p:cNvSpPr>
          <p:nvPr>
            <p:ph type="sldImg"/>
          </p:nvPr>
        </p:nvSpPr>
        <p:spPr>
          <a:xfrm>
            <a:off x="965200" y="676275"/>
            <a:ext cx="4498975" cy="3375025"/>
          </a:xfrm>
          <a:ln/>
        </p:spPr>
      </p:sp>
      <p:sp>
        <p:nvSpPr>
          <p:cNvPr id="395268"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1280" eaLnBrk="1" hangingPunct="1">
              <a:lnSpc>
                <a:spcPct val="90000"/>
              </a:lnSpc>
              <a:defRPr/>
            </a:pPr>
            <a:r>
              <a:rPr lang="en-US" sz="1000" dirty="0" smtClean="0"/>
              <a:t>---</a:t>
            </a:r>
            <a:endParaRPr lang="en-US" sz="1000" dirty="0"/>
          </a:p>
        </p:txBody>
      </p:sp>
    </p:spTree>
    <p:extLst>
      <p:ext uri="{BB962C8B-B14F-4D97-AF65-F5344CB8AC3E}">
        <p14:creationId xmlns="" xmlns:p14="http://schemas.microsoft.com/office/powerpoint/2010/main" val="188430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Start and end times, and number of breaks should be consistent. </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9914B-79B3-40BD-B686-1CD71202238A}" type="slidenum">
              <a:rPr lang="en-US" smtClean="0">
                <a:latin typeface="Lucida Grande"/>
                <a:ea typeface="Geneva"/>
                <a:cs typeface="Geneva"/>
              </a:rPr>
              <a:pPr/>
              <a:t>6</a:t>
            </a:fld>
            <a:endParaRPr lang="en-US" dirty="0" smtClean="0">
              <a:latin typeface="Lucida Grande"/>
              <a:ea typeface="Geneva"/>
              <a:cs typeface="Geneva"/>
            </a:endParaRPr>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1818838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Placeholder 2"/>
          <p:cNvSpPr>
            <a:spLocks noGrp="1" noRot="1" noChangeAspect="1" noChangeArrowheads="1" noTextEdit="1"/>
          </p:cNvSpPr>
          <p:nvPr>
            <p:ph type="sldImg"/>
          </p:nvPr>
        </p:nvSpPr>
        <p:spPr>
          <a:ln/>
        </p:spPr>
      </p:sp>
      <p:sp>
        <p:nvSpPr>
          <p:cNvPr id="194562" name="Placeholder 3"/>
          <p:cNvSpPr>
            <a:spLocks noGrp="1" noChangeArrowheads="1"/>
          </p:cNvSpPr>
          <p:nvPr>
            <p:ph type="body" idx="1"/>
          </p:nvPr>
        </p:nvSpPr>
        <p:spPr>
          <a:noFill/>
          <a:ln/>
        </p:spPr>
        <p:txBody>
          <a:bodyPr/>
          <a:lstStyle/>
          <a:p>
            <a:pPr eaLnBrk="1" hangingPunct="1"/>
            <a:endParaRPr lang="en-US" sz="1100" dirty="0" smtClean="0"/>
          </a:p>
        </p:txBody>
      </p:sp>
    </p:spTree>
    <p:extLst>
      <p:ext uri="{BB962C8B-B14F-4D97-AF65-F5344CB8AC3E}">
        <p14:creationId xmlns="" xmlns:p14="http://schemas.microsoft.com/office/powerpoint/2010/main" val="186468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Placeholder 2"/>
          <p:cNvSpPr>
            <a:spLocks noGrp="1" noRot="1" noChangeAspect="1" noChangeArrowheads="1" noTextEdit="1"/>
          </p:cNvSpPr>
          <p:nvPr>
            <p:ph type="sldImg"/>
          </p:nvPr>
        </p:nvSpPr>
        <p:spPr>
          <a:ln/>
        </p:spPr>
      </p:sp>
      <p:sp>
        <p:nvSpPr>
          <p:cNvPr id="194562" name="Placeholder 3"/>
          <p:cNvSpPr>
            <a:spLocks noGrp="1" noChangeArrowheads="1"/>
          </p:cNvSpPr>
          <p:nvPr>
            <p:ph type="body" idx="1"/>
          </p:nvPr>
        </p:nvSpPr>
        <p:spPr>
          <a:noFill/>
          <a:ln/>
        </p:spPr>
        <p:txBody>
          <a:bodyPr/>
          <a:lstStyle/>
          <a:p>
            <a:endParaRPr lang="en-US" sz="1300" dirty="0" smtClean="0"/>
          </a:p>
        </p:txBody>
      </p:sp>
    </p:spTree>
    <p:extLst>
      <p:ext uri="{BB962C8B-B14F-4D97-AF65-F5344CB8AC3E}">
        <p14:creationId xmlns="" xmlns:p14="http://schemas.microsoft.com/office/powerpoint/2010/main" val="12363613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77</a:t>
            </a:fld>
            <a:endParaRPr lang="en-US" dirty="0"/>
          </a:p>
        </p:txBody>
      </p:sp>
    </p:spTree>
    <p:extLst>
      <p:ext uri="{BB962C8B-B14F-4D97-AF65-F5344CB8AC3E}">
        <p14:creationId xmlns="" xmlns:p14="http://schemas.microsoft.com/office/powerpoint/2010/main" val="3309552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100" dirty="0" smtClean="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78</a:t>
            </a:fld>
            <a:endParaRPr lang="en-US" dirty="0"/>
          </a:p>
        </p:txBody>
      </p:sp>
    </p:spTree>
    <p:extLst>
      <p:ext uri="{BB962C8B-B14F-4D97-AF65-F5344CB8AC3E}">
        <p14:creationId xmlns="" xmlns:p14="http://schemas.microsoft.com/office/powerpoint/2010/main" val="2465558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p:txBody>
          <a:bodyPr/>
          <a:lstStyle/>
          <a:p>
            <a:pPr>
              <a:defRPr/>
            </a:pPr>
            <a:fld id="{507C8920-DC91-4D91-B5F6-57A70ECE5A02}" type="slidenum">
              <a:rPr lang="en-US" smtClean="0"/>
              <a:pPr>
                <a:defRPr/>
              </a:pPr>
              <a:t>79</a:t>
            </a:fld>
            <a:endParaRPr lang="en-US" smtClean="0"/>
          </a:p>
        </p:txBody>
      </p:sp>
      <p:sp>
        <p:nvSpPr>
          <p:cNvPr id="395267" name="Rectangle 2"/>
          <p:cNvSpPr>
            <a:spLocks noGrp="1" noRot="1" noChangeAspect="1" noChangeArrowheads="1" noTextEdit="1"/>
          </p:cNvSpPr>
          <p:nvPr>
            <p:ph type="sldImg"/>
          </p:nvPr>
        </p:nvSpPr>
        <p:spPr>
          <a:xfrm>
            <a:off x="965200" y="676275"/>
            <a:ext cx="4498975" cy="3375025"/>
          </a:xfrm>
          <a:ln/>
        </p:spPr>
      </p:sp>
      <p:sp>
        <p:nvSpPr>
          <p:cNvPr id="395268"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881280" eaLnBrk="1" hangingPunct="1">
              <a:lnSpc>
                <a:spcPct val="90000"/>
              </a:lnSpc>
              <a:defRPr/>
            </a:pPr>
            <a:endParaRPr lang="en-US" sz="1000" dirty="0"/>
          </a:p>
        </p:txBody>
      </p:sp>
    </p:spTree>
    <p:extLst>
      <p:ext uri="{BB962C8B-B14F-4D97-AF65-F5344CB8AC3E}">
        <p14:creationId xmlns="" xmlns:p14="http://schemas.microsoft.com/office/powerpoint/2010/main" val="2818676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p:txBody>
          <a:bodyPr/>
          <a:lstStyle/>
          <a:p>
            <a:pPr>
              <a:defRPr/>
            </a:pPr>
            <a:fld id="{B63FD306-7ACB-44E9-B0E3-38941EF92303}" type="slidenum">
              <a:rPr lang="en-US" smtClean="0"/>
              <a:pPr>
                <a:defRPr/>
              </a:pPr>
              <a:t>80</a:t>
            </a:fld>
            <a:endParaRPr lang="en-US" smtClean="0"/>
          </a:p>
        </p:txBody>
      </p:sp>
      <p:sp>
        <p:nvSpPr>
          <p:cNvPr id="319491" name="Rectangle 2"/>
          <p:cNvSpPr>
            <a:spLocks noGrp="1" noRot="1" noChangeAspect="1" noChangeArrowheads="1" noTextEdit="1"/>
          </p:cNvSpPr>
          <p:nvPr>
            <p:ph type="sldImg"/>
          </p:nvPr>
        </p:nvSpPr>
        <p:spPr>
          <a:xfrm>
            <a:off x="974725" y="671513"/>
            <a:ext cx="4484688" cy="3363912"/>
          </a:xfrm>
          <a:ln/>
        </p:spPr>
      </p:sp>
      <p:sp>
        <p:nvSpPr>
          <p:cNvPr id="319492" name="Rectangle 3"/>
          <p:cNvSpPr>
            <a:spLocks noGrp="1" noChangeArrowheads="1"/>
          </p:cNvSpPr>
          <p:nvPr>
            <p:ph type="body" idx="1"/>
          </p:nvPr>
        </p:nvSpPr>
        <p:spPr>
          <a:xfrm>
            <a:off x="856692" y="4274417"/>
            <a:ext cx="4715992" cy="40481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485" tIns="42240" rIns="84485" bIns="42240"/>
          <a:lstStyle/>
          <a:p>
            <a:pPr defTabSz="841535" eaLnBrk="1" hangingPunct="1">
              <a:defRPr/>
            </a:pPr>
            <a:endParaRPr lang="en-US" dirty="0" smtClean="0"/>
          </a:p>
        </p:txBody>
      </p:sp>
    </p:spTree>
    <p:extLst>
      <p:ext uri="{BB962C8B-B14F-4D97-AF65-F5344CB8AC3E}">
        <p14:creationId xmlns="" xmlns:p14="http://schemas.microsoft.com/office/powerpoint/2010/main" val="26548986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p:txBody>
          <a:bodyPr/>
          <a:lstStyle/>
          <a:p>
            <a:pPr>
              <a:defRPr/>
            </a:pPr>
            <a:fld id="{38E9ECCE-53F6-4024-BD7C-5DDD0BFF068B}" type="slidenum">
              <a:rPr lang="en-US" smtClean="0"/>
              <a:pPr>
                <a:defRPr/>
              </a:pPr>
              <a:t>81</a:t>
            </a:fld>
            <a:endParaRPr lang="en-US" smtClean="0"/>
          </a:p>
        </p:txBody>
      </p:sp>
      <p:sp>
        <p:nvSpPr>
          <p:cNvPr id="401411" name="Rectangle 2"/>
          <p:cNvSpPr>
            <a:spLocks noGrp="1" noRot="1" noChangeAspect="1" noChangeArrowheads="1" noTextEdit="1"/>
          </p:cNvSpPr>
          <p:nvPr>
            <p:ph type="sldImg"/>
          </p:nvPr>
        </p:nvSpPr>
        <p:spPr>
          <a:xfrm>
            <a:off x="966788" y="676275"/>
            <a:ext cx="4497387" cy="3375025"/>
          </a:xfrm>
          <a:ln/>
        </p:spPr>
      </p:sp>
      <p:sp>
        <p:nvSpPr>
          <p:cNvPr id="401412" name="Rectangle 3"/>
          <p:cNvSpPr>
            <a:spLocks noGrp="1" noChangeArrowheads="1"/>
          </p:cNvSpPr>
          <p:nvPr>
            <p:ph type="body" idx="1"/>
          </p:nvPr>
        </p:nvSpPr>
        <p:spPr>
          <a:xfrm>
            <a:off x="856692" y="4275908"/>
            <a:ext cx="4715992" cy="404968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881280">
              <a:defRPr/>
            </a:pPr>
            <a:endParaRPr lang="en-US" dirty="0">
              <a:solidFill>
                <a:schemeClr val="bg1"/>
              </a:solidFill>
            </a:endParaRPr>
          </a:p>
        </p:txBody>
      </p:sp>
    </p:spTree>
    <p:extLst>
      <p:ext uri="{BB962C8B-B14F-4D97-AF65-F5344CB8AC3E}">
        <p14:creationId xmlns="" xmlns:p14="http://schemas.microsoft.com/office/powerpoint/2010/main" val="5317735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5AFAC-06D7-4AD6-9290-56875B054485}" type="slidenum">
              <a:rPr lang="en-US"/>
              <a:pPr/>
              <a:t>82</a:t>
            </a:fld>
            <a:endParaRPr lang="en-US" dirty="0"/>
          </a:p>
        </p:txBody>
      </p:sp>
      <p:sp>
        <p:nvSpPr>
          <p:cNvPr id="1086466" name="Rectangle 2"/>
          <p:cNvSpPr>
            <a:spLocks noGrp="1" noRot="1" noChangeAspect="1" noChangeArrowheads="1" noTextEdit="1"/>
          </p:cNvSpPr>
          <p:nvPr>
            <p:ph type="sldImg"/>
          </p:nvPr>
        </p:nvSpPr>
        <p:spPr>
          <a:xfrm>
            <a:off x="968375" y="674688"/>
            <a:ext cx="4497388" cy="3373437"/>
          </a:xfrm>
          <a:ln/>
        </p:spPr>
      </p:sp>
      <p:sp>
        <p:nvSpPr>
          <p:cNvPr id="1086467" name="Rectangle 3"/>
          <p:cNvSpPr>
            <a:spLocks noGrp="1" noChangeArrowheads="1"/>
          </p:cNvSpPr>
          <p:nvPr>
            <p:ph type="body" idx="1"/>
          </p:nvPr>
        </p:nvSpPr>
        <p:spPr>
          <a:xfrm>
            <a:off x="857250" y="4276225"/>
            <a:ext cx="4714875" cy="4048731"/>
          </a:xfrm>
        </p:spPr>
        <p:txBody>
          <a:bodyPr lIns="85267" tIns="42632" rIns="85267" bIns="42632"/>
          <a:lstStyle/>
          <a:p>
            <a:endParaRPr lang="en-US" baseline="0" dirty="0" smtClean="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Tariq Abdelhamid, MSU</a:t>
            </a:r>
            <a:endParaRPr lang="en-US"/>
          </a:p>
        </p:txBody>
      </p:sp>
    </p:spTree>
    <p:extLst>
      <p:ext uri="{BB962C8B-B14F-4D97-AF65-F5344CB8AC3E}">
        <p14:creationId xmlns="" xmlns:p14="http://schemas.microsoft.com/office/powerpoint/2010/main" val="31856431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5AFAC-06D7-4AD6-9290-56875B054485}" type="slidenum">
              <a:rPr lang="en-US"/>
              <a:pPr/>
              <a:t>83</a:t>
            </a:fld>
            <a:endParaRPr lang="en-US" dirty="0"/>
          </a:p>
        </p:txBody>
      </p:sp>
      <p:sp>
        <p:nvSpPr>
          <p:cNvPr id="1086466" name="Rectangle 2"/>
          <p:cNvSpPr>
            <a:spLocks noGrp="1" noRot="1" noChangeAspect="1" noChangeArrowheads="1" noTextEdit="1"/>
          </p:cNvSpPr>
          <p:nvPr>
            <p:ph type="sldImg"/>
          </p:nvPr>
        </p:nvSpPr>
        <p:spPr>
          <a:xfrm>
            <a:off x="1109663" y="696913"/>
            <a:ext cx="4643437" cy="3484562"/>
          </a:xfrm>
          <a:ln/>
        </p:spPr>
      </p:sp>
      <p:sp>
        <p:nvSpPr>
          <p:cNvPr id="1086467" name="Rectangle 3"/>
          <p:cNvSpPr>
            <a:spLocks noGrp="1" noChangeArrowheads="1"/>
          </p:cNvSpPr>
          <p:nvPr>
            <p:ph type="body" idx="1"/>
          </p:nvPr>
        </p:nvSpPr>
        <p:spPr>
          <a:xfrm>
            <a:off x="914400" y="4416429"/>
            <a:ext cx="5029200" cy="4181476"/>
          </a:xfrm>
        </p:spPr>
        <p:txBody>
          <a:bodyPr lIns="89294" tIns="44646" rIns="89294" bIns="44646"/>
          <a:lstStyle/>
          <a:p>
            <a:pPr defTabSz="922592">
              <a:defRPr/>
            </a:pPr>
            <a:endParaRPr lang="en-US" sz="1300" dirty="0">
              <a:solidFill>
                <a:schemeClr val="bg1"/>
              </a:solidFill>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Tariq Abdelhamid, MSU</a:t>
            </a:r>
            <a:endParaRPr lang="en-US"/>
          </a:p>
        </p:txBody>
      </p:sp>
    </p:spTree>
    <p:extLst>
      <p:ext uri="{BB962C8B-B14F-4D97-AF65-F5344CB8AC3E}">
        <p14:creationId xmlns="" xmlns:p14="http://schemas.microsoft.com/office/powerpoint/2010/main" val="38749467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84</a:t>
            </a:fld>
            <a:endParaRPr lang="en-US" dirty="0"/>
          </a:p>
        </p:txBody>
      </p:sp>
    </p:spTree>
    <p:extLst>
      <p:ext uri="{BB962C8B-B14F-4D97-AF65-F5344CB8AC3E}">
        <p14:creationId xmlns="" xmlns:p14="http://schemas.microsoft.com/office/powerpoint/2010/main" val="356007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2F6DE9-5D53-485A-98A8-7197AFD9EF8C}" type="slidenum">
              <a:rPr lang="en-US" smtClean="0">
                <a:latin typeface="Lucida Grande"/>
                <a:ea typeface="Geneva"/>
                <a:cs typeface="Geneva"/>
              </a:rPr>
              <a:pPr/>
              <a:t>7</a:t>
            </a:fld>
            <a:endParaRPr lang="en-US" dirty="0" smtClean="0">
              <a:latin typeface="Lucida Grande"/>
              <a:ea typeface="Geneva"/>
              <a:cs typeface="Geneva"/>
            </a:endParaRPr>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 xmlns:p14="http://schemas.microsoft.com/office/powerpoint/2010/main" val="1280755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841431">
              <a:defRPr/>
            </a:pPr>
            <a:endParaRPr lang="en-US" dirty="0" smtClean="0"/>
          </a:p>
        </p:txBody>
      </p:sp>
      <p:sp>
        <p:nvSpPr>
          <p:cNvPr id="110596" name="Slide Number Placeholder 3"/>
          <p:cNvSpPr>
            <a:spLocks noGrp="1"/>
          </p:cNvSpPr>
          <p:nvPr>
            <p:ph type="sldNum" sz="quarter" idx="5"/>
          </p:nvPr>
        </p:nvSpPr>
        <p:spPr>
          <a:noFill/>
        </p:spPr>
        <p:txBody>
          <a:bodyPr/>
          <a:lstStyle/>
          <a:p>
            <a:fld id="{0D8AFF6A-884A-442D-8337-37D4F2BEA722}" type="slidenum">
              <a:rPr lang="en-US">
                <a:solidFill>
                  <a:prstClr val="black"/>
                </a:solidFill>
              </a:rPr>
              <a:pPr/>
              <a:t>85</a:t>
            </a:fld>
            <a:endParaRPr lang="en-US">
              <a:solidFill>
                <a:prstClr val="black"/>
              </a:solidFill>
            </a:endParaRPr>
          </a:p>
        </p:txBody>
      </p:sp>
    </p:spTree>
    <p:extLst>
      <p:ext uri="{BB962C8B-B14F-4D97-AF65-F5344CB8AC3E}">
        <p14:creationId xmlns="" xmlns:p14="http://schemas.microsoft.com/office/powerpoint/2010/main" val="3194899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86</a:t>
            </a:fld>
            <a:endParaRPr lang="en-US" dirty="0"/>
          </a:p>
        </p:txBody>
      </p:sp>
    </p:spTree>
    <p:extLst>
      <p:ext uri="{BB962C8B-B14F-4D97-AF65-F5344CB8AC3E}">
        <p14:creationId xmlns="" xmlns:p14="http://schemas.microsoft.com/office/powerpoint/2010/main" val="6318296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87</a:t>
            </a:fld>
            <a:endParaRPr lang="en-US" dirty="0"/>
          </a:p>
        </p:txBody>
      </p:sp>
    </p:spTree>
    <p:extLst>
      <p:ext uri="{BB962C8B-B14F-4D97-AF65-F5344CB8AC3E}">
        <p14:creationId xmlns="" xmlns:p14="http://schemas.microsoft.com/office/powerpoint/2010/main" val="31605130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Placeholder 2"/>
          <p:cNvSpPr>
            <a:spLocks noGrp="1" noRot="1" noChangeAspect="1" noChangeArrowheads="1" noTextEdit="1"/>
          </p:cNvSpPr>
          <p:nvPr>
            <p:ph type="sldImg"/>
          </p:nvPr>
        </p:nvSpPr>
        <p:spPr>
          <a:ln/>
        </p:spPr>
      </p:sp>
      <p:sp>
        <p:nvSpPr>
          <p:cNvPr id="194562" name="Placeholder 3"/>
          <p:cNvSpPr>
            <a:spLocks noGrp="1" noChangeArrowheads="1"/>
          </p:cNvSpPr>
          <p:nvPr>
            <p:ph type="body" idx="1"/>
          </p:nvPr>
        </p:nvSpPr>
        <p:spPr>
          <a:noFill/>
          <a:ln/>
        </p:spPr>
        <p:txBody>
          <a:bodyPr/>
          <a:lstStyle/>
          <a:p>
            <a:pPr defTabSz="841535">
              <a:defRPr/>
            </a:pPr>
            <a:endParaRPr lang="en-US" baseline="0" dirty="0" smtClean="0">
              <a:latin typeface="Arial" pitchFamily="127" charset="0"/>
            </a:endParaRPr>
          </a:p>
        </p:txBody>
      </p:sp>
    </p:spTree>
    <p:extLst>
      <p:ext uri="{BB962C8B-B14F-4D97-AF65-F5344CB8AC3E}">
        <p14:creationId xmlns="" xmlns:p14="http://schemas.microsoft.com/office/powerpoint/2010/main" val="6792936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41535">
              <a:defRPr/>
            </a:pPr>
            <a:endParaRPr lang="en-US" sz="1100" dirty="0">
              <a:solidFill>
                <a:schemeClr val="bg1"/>
              </a:solidFill>
            </a:endParaRP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89</a:t>
            </a:fld>
            <a:endParaRPr lang="en-US" dirty="0"/>
          </a:p>
        </p:txBody>
      </p:sp>
    </p:spTree>
    <p:extLst>
      <p:ext uri="{BB962C8B-B14F-4D97-AF65-F5344CB8AC3E}">
        <p14:creationId xmlns="" xmlns:p14="http://schemas.microsoft.com/office/powerpoint/2010/main" val="39633156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2945">
              <a:defRPr/>
            </a:pPr>
            <a:endParaRPr lang="en-US" b="0" baseline="0" dirty="0" smtClean="0"/>
          </a:p>
          <a:p>
            <a:pPr defTabSz="872945">
              <a:defRPr/>
            </a:pPr>
            <a:endParaRPr lang="en-US" b="0" baseline="0" dirty="0" smtClean="0"/>
          </a:p>
          <a:p>
            <a:pPr defTabSz="872945">
              <a:defRPr/>
            </a:pPr>
            <a:endParaRPr lang="en-US" b="0" baseline="0" dirty="0" smtClean="0"/>
          </a:p>
          <a:p>
            <a:pPr defTabSz="872945">
              <a:defRPr/>
            </a:pP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90</a:t>
            </a:fld>
            <a:endParaRPr lang="en-US" dirty="0"/>
          </a:p>
        </p:txBody>
      </p:sp>
    </p:spTree>
    <p:extLst>
      <p:ext uri="{BB962C8B-B14F-4D97-AF65-F5344CB8AC3E}">
        <p14:creationId xmlns="" xmlns:p14="http://schemas.microsoft.com/office/powerpoint/2010/main" val="1216135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776165D-B52A-444F-BF94-2E7D02AA3740}" type="slidenum">
              <a:rPr lang="en-US" smtClean="0"/>
              <a:pPr>
                <a:defRPr/>
              </a:pPr>
              <a:t>91</a:t>
            </a:fld>
            <a:endParaRPr lang="en-US" dirty="0"/>
          </a:p>
        </p:txBody>
      </p:sp>
    </p:spTree>
    <p:extLst>
      <p:ext uri="{BB962C8B-B14F-4D97-AF65-F5344CB8AC3E}">
        <p14:creationId xmlns="" xmlns:p14="http://schemas.microsoft.com/office/powerpoint/2010/main" val="600869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92</a:t>
            </a:fld>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67162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76165D-B52A-444F-BF94-2E7D02AA3740}" type="slidenum">
              <a:rPr lang="en-US" smtClean="0"/>
              <a:pPr>
                <a:defRPr/>
              </a:pPr>
              <a:t>8</a:t>
            </a:fld>
            <a:endParaRPr lang="en-US" dirty="0"/>
          </a:p>
        </p:txBody>
      </p:sp>
      <p:sp>
        <p:nvSpPr>
          <p:cNvPr id="7" name="Date Placeholder 6"/>
          <p:cNvSpPr>
            <a:spLocks noGrp="1"/>
          </p:cNvSpPr>
          <p:nvPr>
            <p:ph type="dt" idx="12"/>
          </p:nvPr>
        </p:nvSpPr>
        <p:spPr/>
        <p:txBody>
          <a:bodyPr/>
          <a:lstStyle/>
          <a:p>
            <a:pPr>
              <a:defRPr/>
            </a:pPr>
            <a:endParaRPr lang="en-US" dirty="0"/>
          </a:p>
        </p:txBody>
      </p:sp>
    </p:spTree>
    <p:extLst>
      <p:ext uri="{BB962C8B-B14F-4D97-AF65-F5344CB8AC3E}">
        <p14:creationId xmlns="" xmlns:p14="http://schemas.microsoft.com/office/powerpoint/2010/main" val="135649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58" indent="-285715">
              <a:defRPr sz="2400">
                <a:solidFill>
                  <a:schemeClr val="tx1"/>
                </a:solidFill>
                <a:latin typeface="Arial" charset="0"/>
                <a:ea typeface="MS PGothic" pitchFamily="34" charset="-128"/>
              </a:defRPr>
            </a:lvl2pPr>
            <a:lvl3pPr marL="1142858" indent="-228572">
              <a:defRPr sz="2400">
                <a:solidFill>
                  <a:schemeClr val="tx1"/>
                </a:solidFill>
                <a:latin typeface="Arial" charset="0"/>
                <a:ea typeface="MS PGothic" pitchFamily="34" charset="-128"/>
              </a:defRPr>
            </a:lvl3pPr>
            <a:lvl4pPr marL="1600001" indent="-228572">
              <a:defRPr sz="2400">
                <a:solidFill>
                  <a:schemeClr val="tx1"/>
                </a:solidFill>
                <a:latin typeface="Arial" charset="0"/>
                <a:ea typeface="MS PGothic" pitchFamily="34" charset="-128"/>
              </a:defRPr>
            </a:lvl4pPr>
            <a:lvl5pPr marL="2057145" indent="-228572">
              <a:defRPr sz="2400">
                <a:solidFill>
                  <a:schemeClr val="tx1"/>
                </a:solidFill>
                <a:latin typeface="Arial" charset="0"/>
                <a:ea typeface="MS PGothic" pitchFamily="34" charset="-128"/>
              </a:defRPr>
            </a:lvl5pPr>
            <a:lvl6pPr marL="2514288" indent="-228572" eaLnBrk="0" fontAlgn="base" hangingPunct="0">
              <a:spcBef>
                <a:spcPct val="0"/>
              </a:spcBef>
              <a:spcAft>
                <a:spcPct val="0"/>
              </a:spcAft>
              <a:defRPr sz="2400">
                <a:solidFill>
                  <a:schemeClr val="tx1"/>
                </a:solidFill>
                <a:latin typeface="Arial" charset="0"/>
                <a:ea typeface="MS PGothic" pitchFamily="34" charset="-128"/>
              </a:defRPr>
            </a:lvl6pPr>
            <a:lvl7pPr marL="2971431" indent="-228572" eaLnBrk="0" fontAlgn="base" hangingPunct="0">
              <a:spcBef>
                <a:spcPct val="0"/>
              </a:spcBef>
              <a:spcAft>
                <a:spcPct val="0"/>
              </a:spcAft>
              <a:defRPr sz="2400">
                <a:solidFill>
                  <a:schemeClr val="tx1"/>
                </a:solidFill>
                <a:latin typeface="Arial" charset="0"/>
                <a:ea typeface="MS PGothic" pitchFamily="34" charset="-128"/>
              </a:defRPr>
            </a:lvl7pPr>
            <a:lvl8pPr marL="3428574" indent="-228572" eaLnBrk="0" fontAlgn="base" hangingPunct="0">
              <a:spcBef>
                <a:spcPct val="0"/>
              </a:spcBef>
              <a:spcAft>
                <a:spcPct val="0"/>
              </a:spcAft>
              <a:defRPr sz="2400">
                <a:solidFill>
                  <a:schemeClr val="tx1"/>
                </a:solidFill>
                <a:latin typeface="Arial" charset="0"/>
                <a:ea typeface="MS PGothic" pitchFamily="34" charset="-128"/>
              </a:defRPr>
            </a:lvl8pPr>
            <a:lvl9pPr marL="3885717" indent="-228572" eaLnBrk="0" fontAlgn="base" hangingPunct="0">
              <a:spcBef>
                <a:spcPct val="0"/>
              </a:spcBef>
              <a:spcAft>
                <a:spcPct val="0"/>
              </a:spcAft>
              <a:defRPr sz="2400">
                <a:solidFill>
                  <a:schemeClr val="tx1"/>
                </a:solidFill>
                <a:latin typeface="Arial" charset="0"/>
                <a:ea typeface="MS PGothic" pitchFamily="34" charset="-128"/>
              </a:defRPr>
            </a:lvl9pPr>
          </a:lstStyle>
          <a:p>
            <a:fld id="{D2562223-B885-4550-850E-F08D254C8930}" type="slidenum">
              <a:rPr lang="en-US" sz="1200" smtClean="0">
                <a:solidFill>
                  <a:prstClr val="black"/>
                </a:solidFill>
              </a:rPr>
              <a:pPr/>
              <a:t>9</a:t>
            </a:fld>
            <a:endParaRPr lang="en-US" sz="1200" dirty="0" smtClean="0">
              <a:solidFill>
                <a:prstClr val="black"/>
              </a:solidFill>
            </a:endParaRPr>
          </a:p>
        </p:txBody>
      </p:sp>
      <p:sp>
        <p:nvSpPr>
          <p:cNvPr id="6" name="Date Placeholder 5"/>
          <p:cNvSpPr>
            <a:spLocks noGrp="1"/>
          </p:cNvSpPr>
          <p:nvPr>
            <p:ph type="dt" idx="11"/>
          </p:nvPr>
        </p:nvSpPr>
        <p:spPr/>
        <p:txBody>
          <a:bodyPr/>
          <a:lstStyle/>
          <a:p>
            <a:pPr>
              <a:defRPr/>
            </a:pPr>
            <a:endParaRPr lang="en-US" dirty="0"/>
          </a:p>
        </p:txBody>
      </p:sp>
    </p:spTree>
    <p:extLst>
      <p:ext uri="{BB962C8B-B14F-4D97-AF65-F5344CB8AC3E}">
        <p14:creationId xmlns="" xmlns:p14="http://schemas.microsoft.com/office/powerpoint/2010/main" val="352048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3" name="Title 1"/>
          <p:cNvSpPr>
            <a:spLocks noGrp="1"/>
          </p:cNvSpPr>
          <p:nvPr>
            <p:ph type="title"/>
          </p:nvPr>
        </p:nvSpPr>
        <p:spPr>
          <a:xfrm>
            <a:off x="457200" y="78966"/>
            <a:ext cx="8229600" cy="1143000"/>
          </a:xfrm>
        </p:spPr>
        <p:txBody>
          <a:bodyPr/>
          <a:lstStyle>
            <a:lvl1pPr>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457200" y="1295400"/>
            <a:ext cx="8229600" cy="4572000"/>
          </a:xfrm>
        </p:spPr>
        <p:txBody>
          <a:bodyPr/>
          <a:lstStyle>
            <a:lvl1pPr>
              <a:buClr>
                <a:srgbClr val="63503F"/>
              </a:buClr>
              <a:buSzPct val="110000"/>
              <a:defRPr>
                <a:solidFill>
                  <a:schemeClr val="tx1"/>
                </a:solidFill>
              </a:defRPr>
            </a:lvl1pPr>
            <a:lvl2pPr>
              <a:buClr>
                <a:srgbClr val="00638C"/>
              </a:buClr>
              <a:defRPr>
                <a:solidFill>
                  <a:schemeClr val="tx1"/>
                </a:solidFill>
              </a:defRPr>
            </a:lvl2pPr>
            <a:lvl3pPr>
              <a:buClr>
                <a:srgbClr val="94B2A4"/>
              </a:buClr>
              <a:buSzPct val="110000"/>
              <a:defRPr>
                <a:solidFill>
                  <a:schemeClr val="tx1"/>
                </a:solidFill>
              </a:defRPr>
            </a:lvl3pPr>
            <a:lvl4pPr>
              <a:buClr>
                <a:srgbClr val="63503F"/>
              </a:buClr>
              <a:defRPr>
                <a:solidFill>
                  <a:schemeClr val="tx1"/>
                </a:solidFill>
              </a:defRPr>
            </a:lvl4pPr>
            <a:lvl5pPr>
              <a:buClr>
                <a:srgbClr val="00638C"/>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4"/>
          <p:cNvGrpSpPr>
            <a:grpSpLocks noChangeAspect="1"/>
          </p:cNvGrpSpPr>
          <p:nvPr userDrawn="1"/>
        </p:nvGrpSpPr>
        <p:grpSpPr bwMode="auto">
          <a:xfrm>
            <a:off x="533400" y="304800"/>
            <a:ext cx="685800" cy="685800"/>
            <a:chOff x="432" y="192"/>
            <a:chExt cx="624" cy="624"/>
          </a:xfrm>
        </p:grpSpPr>
        <p:sp>
          <p:nvSpPr>
            <p:cNvPr id="6" name="AutoShape 3"/>
            <p:cNvSpPr>
              <a:spLocks noChangeAspect="1" noChangeArrowheads="1" noTextEdit="1"/>
            </p:cNvSpPr>
            <p:nvPr/>
          </p:nvSpPr>
          <p:spPr bwMode="auto">
            <a:xfrm>
              <a:off x="432" y="192"/>
              <a:ext cx="624"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32" y="192"/>
              <a:ext cx="624" cy="624"/>
            </a:xfrm>
            <a:custGeom>
              <a:avLst/>
              <a:gdLst/>
              <a:ahLst/>
              <a:cxnLst>
                <a:cxn ang="0">
                  <a:pos x="1155" y="623"/>
                </a:cxn>
                <a:cxn ang="0">
                  <a:pos x="1152" y="679"/>
                </a:cxn>
                <a:cxn ang="0">
                  <a:pos x="1113" y="832"/>
                </a:cxn>
                <a:cxn ang="0">
                  <a:pos x="1033" y="963"/>
                </a:cxn>
                <a:cxn ang="0">
                  <a:pos x="921" y="1066"/>
                </a:cxn>
                <a:cxn ang="0">
                  <a:pos x="782" y="1132"/>
                </a:cxn>
                <a:cxn ang="0">
                  <a:pos x="625" y="1156"/>
                </a:cxn>
                <a:cxn ang="0">
                  <a:pos x="546" y="1150"/>
                </a:cxn>
                <a:cxn ang="0">
                  <a:pos x="469" y="1132"/>
                </a:cxn>
                <a:cxn ang="0">
                  <a:pos x="398" y="1104"/>
                </a:cxn>
                <a:cxn ang="0">
                  <a:pos x="330" y="1066"/>
                </a:cxn>
                <a:cxn ang="0">
                  <a:pos x="268" y="1017"/>
                </a:cxn>
                <a:cxn ang="0">
                  <a:pos x="182" y="919"/>
                </a:cxn>
                <a:cxn ang="0">
                  <a:pos x="115" y="780"/>
                </a:cxn>
                <a:cxn ang="0">
                  <a:pos x="93" y="624"/>
                </a:cxn>
                <a:cxn ang="0">
                  <a:pos x="115" y="470"/>
                </a:cxn>
                <a:cxn ang="0">
                  <a:pos x="182" y="329"/>
                </a:cxn>
                <a:cxn ang="0">
                  <a:pos x="268" y="231"/>
                </a:cxn>
                <a:cxn ang="0">
                  <a:pos x="330" y="182"/>
                </a:cxn>
                <a:cxn ang="0">
                  <a:pos x="398" y="144"/>
                </a:cxn>
                <a:cxn ang="0">
                  <a:pos x="469" y="116"/>
                </a:cxn>
                <a:cxn ang="0">
                  <a:pos x="546" y="98"/>
                </a:cxn>
                <a:cxn ang="0">
                  <a:pos x="625" y="92"/>
                </a:cxn>
                <a:cxn ang="0">
                  <a:pos x="703" y="98"/>
                </a:cxn>
                <a:cxn ang="0">
                  <a:pos x="779" y="116"/>
                </a:cxn>
                <a:cxn ang="0">
                  <a:pos x="851" y="144"/>
                </a:cxn>
                <a:cxn ang="0">
                  <a:pos x="918" y="182"/>
                </a:cxn>
                <a:cxn ang="0">
                  <a:pos x="980" y="231"/>
                </a:cxn>
                <a:cxn ang="0">
                  <a:pos x="1001" y="250"/>
                </a:cxn>
                <a:cxn ang="0">
                  <a:pos x="1067" y="185"/>
                </a:cxn>
                <a:cxn ang="0">
                  <a:pos x="1066" y="184"/>
                </a:cxn>
                <a:cxn ang="0">
                  <a:pos x="1019" y="141"/>
                </a:cxn>
                <a:cxn ang="0">
                  <a:pos x="945" y="87"/>
                </a:cxn>
                <a:cxn ang="0">
                  <a:pos x="863" y="46"/>
                </a:cxn>
                <a:cxn ang="0">
                  <a:pos x="777" y="18"/>
                </a:cxn>
                <a:cxn ang="0">
                  <a:pos x="687" y="3"/>
                </a:cxn>
                <a:cxn ang="0">
                  <a:pos x="561" y="3"/>
                </a:cxn>
                <a:cxn ang="0">
                  <a:pos x="382" y="49"/>
                </a:cxn>
                <a:cxn ang="0">
                  <a:pos x="228" y="142"/>
                </a:cxn>
                <a:cxn ang="0">
                  <a:pos x="107" y="276"/>
                </a:cxn>
                <a:cxn ang="0">
                  <a:pos x="28" y="439"/>
                </a:cxn>
                <a:cxn ang="0">
                  <a:pos x="0" y="624"/>
                </a:cxn>
                <a:cxn ang="0">
                  <a:pos x="27" y="806"/>
                </a:cxn>
                <a:cxn ang="0">
                  <a:pos x="104" y="971"/>
                </a:cxn>
                <a:cxn ang="0">
                  <a:pos x="204" y="1088"/>
                </a:cxn>
                <a:cxn ang="0">
                  <a:pos x="278" y="1144"/>
                </a:cxn>
                <a:cxn ang="0">
                  <a:pos x="357" y="1189"/>
                </a:cxn>
                <a:cxn ang="0">
                  <a:pos x="443" y="1221"/>
                </a:cxn>
                <a:cxn ang="0">
                  <a:pos x="531" y="1242"/>
                </a:cxn>
                <a:cxn ang="0">
                  <a:pos x="625" y="1248"/>
                </a:cxn>
                <a:cxn ang="0">
                  <a:pos x="717" y="1242"/>
                </a:cxn>
                <a:cxn ang="0">
                  <a:pos x="805" y="1221"/>
                </a:cxn>
                <a:cxn ang="0">
                  <a:pos x="891" y="1189"/>
                </a:cxn>
                <a:cxn ang="0">
                  <a:pos x="970" y="1144"/>
                </a:cxn>
                <a:cxn ang="0">
                  <a:pos x="1042" y="1088"/>
                </a:cxn>
                <a:cxn ang="0">
                  <a:pos x="1143" y="971"/>
                </a:cxn>
                <a:cxn ang="0">
                  <a:pos x="1221" y="806"/>
                </a:cxn>
                <a:cxn ang="0">
                  <a:pos x="1248" y="624"/>
                </a:cxn>
                <a:cxn ang="0">
                  <a:pos x="1248" y="623"/>
                </a:cxn>
              </a:cxnLst>
              <a:rect l="0" t="0" r="r" b="b"/>
              <a:pathLst>
                <a:path w="1248" h="1248">
                  <a:moveTo>
                    <a:pt x="1155" y="621"/>
                  </a:moveTo>
                  <a:lnTo>
                    <a:pt x="1155" y="623"/>
                  </a:lnTo>
                  <a:lnTo>
                    <a:pt x="1155" y="623"/>
                  </a:lnTo>
                  <a:lnTo>
                    <a:pt x="1155" y="624"/>
                  </a:lnTo>
                  <a:lnTo>
                    <a:pt x="1155" y="624"/>
                  </a:lnTo>
                  <a:lnTo>
                    <a:pt x="1152" y="679"/>
                  </a:lnTo>
                  <a:lnTo>
                    <a:pt x="1144" y="732"/>
                  </a:lnTo>
                  <a:lnTo>
                    <a:pt x="1131" y="783"/>
                  </a:lnTo>
                  <a:lnTo>
                    <a:pt x="1113" y="832"/>
                  </a:lnTo>
                  <a:lnTo>
                    <a:pt x="1091" y="877"/>
                  </a:lnTo>
                  <a:lnTo>
                    <a:pt x="1064" y="922"/>
                  </a:lnTo>
                  <a:lnTo>
                    <a:pt x="1033" y="963"/>
                  </a:lnTo>
                  <a:lnTo>
                    <a:pt x="999" y="1000"/>
                  </a:lnTo>
                  <a:lnTo>
                    <a:pt x="961" y="1035"/>
                  </a:lnTo>
                  <a:lnTo>
                    <a:pt x="921" y="1066"/>
                  </a:lnTo>
                  <a:lnTo>
                    <a:pt x="876" y="1092"/>
                  </a:lnTo>
                  <a:lnTo>
                    <a:pt x="831" y="1115"/>
                  </a:lnTo>
                  <a:lnTo>
                    <a:pt x="782" y="1132"/>
                  </a:lnTo>
                  <a:lnTo>
                    <a:pt x="731" y="1146"/>
                  </a:lnTo>
                  <a:lnTo>
                    <a:pt x="678" y="1153"/>
                  </a:lnTo>
                  <a:lnTo>
                    <a:pt x="625" y="1156"/>
                  </a:lnTo>
                  <a:lnTo>
                    <a:pt x="598" y="1156"/>
                  </a:lnTo>
                  <a:lnTo>
                    <a:pt x="571" y="1153"/>
                  </a:lnTo>
                  <a:lnTo>
                    <a:pt x="546" y="1150"/>
                  </a:lnTo>
                  <a:lnTo>
                    <a:pt x="520" y="1146"/>
                  </a:lnTo>
                  <a:lnTo>
                    <a:pt x="494" y="1140"/>
                  </a:lnTo>
                  <a:lnTo>
                    <a:pt x="469" y="1132"/>
                  </a:lnTo>
                  <a:lnTo>
                    <a:pt x="446" y="1125"/>
                  </a:lnTo>
                  <a:lnTo>
                    <a:pt x="422" y="1115"/>
                  </a:lnTo>
                  <a:lnTo>
                    <a:pt x="398" y="1104"/>
                  </a:lnTo>
                  <a:lnTo>
                    <a:pt x="375" y="1092"/>
                  </a:lnTo>
                  <a:lnTo>
                    <a:pt x="352" y="1081"/>
                  </a:lnTo>
                  <a:lnTo>
                    <a:pt x="330" y="1066"/>
                  </a:lnTo>
                  <a:lnTo>
                    <a:pt x="308" y="1051"/>
                  </a:lnTo>
                  <a:lnTo>
                    <a:pt x="289" y="1035"/>
                  </a:lnTo>
                  <a:lnTo>
                    <a:pt x="268" y="1017"/>
                  </a:lnTo>
                  <a:lnTo>
                    <a:pt x="249" y="999"/>
                  </a:lnTo>
                  <a:lnTo>
                    <a:pt x="213" y="960"/>
                  </a:lnTo>
                  <a:lnTo>
                    <a:pt x="182" y="919"/>
                  </a:lnTo>
                  <a:lnTo>
                    <a:pt x="155" y="874"/>
                  </a:lnTo>
                  <a:lnTo>
                    <a:pt x="133" y="829"/>
                  </a:lnTo>
                  <a:lnTo>
                    <a:pt x="115" y="780"/>
                  </a:lnTo>
                  <a:lnTo>
                    <a:pt x="104" y="729"/>
                  </a:lnTo>
                  <a:lnTo>
                    <a:pt x="96" y="677"/>
                  </a:lnTo>
                  <a:lnTo>
                    <a:pt x="93" y="624"/>
                  </a:lnTo>
                  <a:lnTo>
                    <a:pt x="96" y="572"/>
                  </a:lnTo>
                  <a:lnTo>
                    <a:pt x="104" y="520"/>
                  </a:lnTo>
                  <a:lnTo>
                    <a:pt x="115" y="470"/>
                  </a:lnTo>
                  <a:lnTo>
                    <a:pt x="133" y="421"/>
                  </a:lnTo>
                  <a:lnTo>
                    <a:pt x="155" y="374"/>
                  </a:lnTo>
                  <a:lnTo>
                    <a:pt x="182" y="329"/>
                  </a:lnTo>
                  <a:lnTo>
                    <a:pt x="213" y="288"/>
                  </a:lnTo>
                  <a:lnTo>
                    <a:pt x="249" y="249"/>
                  </a:lnTo>
                  <a:lnTo>
                    <a:pt x="268" y="231"/>
                  </a:lnTo>
                  <a:lnTo>
                    <a:pt x="289" y="213"/>
                  </a:lnTo>
                  <a:lnTo>
                    <a:pt x="308" y="197"/>
                  </a:lnTo>
                  <a:lnTo>
                    <a:pt x="330" y="182"/>
                  </a:lnTo>
                  <a:lnTo>
                    <a:pt x="352" y="167"/>
                  </a:lnTo>
                  <a:lnTo>
                    <a:pt x="375" y="156"/>
                  </a:lnTo>
                  <a:lnTo>
                    <a:pt x="398" y="144"/>
                  </a:lnTo>
                  <a:lnTo>
                    <a:pt x="422" y="132"/>
                  </a:lnTo>
                  <a:lnTo>
                    <a:pt x="446" y="123"/>
                  </a:lnTo>
                  <a:lnTo>
                    <a:pt x="469" y="116"/>
                  </a:lnTo>
                  <a:lnTo>
                    <a:pt x="494" y="108"/>
                  </a:lnTo>
                  <a:lnTo>
                    <a:pt x="520" y="102"/>
                  </a:lnTo>
                  <a:lnTo>
                    <a:pt x="546" y="98"/>
                  </a:lnTo>
                  <a:lnTo>
                    <a:pt x="571" y="95"/>
                  </a:lnTo>
                  <a:lnTo>
                    <a:pt x="598" y="92"/>
                  </a:lnTo>
                  <a:lnTo>
                    <a:pt x="625" y="92"/>
                  </a:lnTo>
                  <a:lnTo>
                    <a:pt x="651" y="92"/>
                  </a:lnTo>
                  <a:lnTo>
                    <a:pt x="677" y="95"/>
                  </a:lnTo>
                  <a:lnTo>
                    <a:pt x="703" y="98"/>
                  </a:lnTo>
                  <a:lnTo>
                    <a:pt x="728" y="102"/>
                  </a:lnTo>
                  <a:lnTo>
                    <a:pt x="754" y="108"/>
                  </a:lnTo>
                  <a:lnTo>
                    <a:pt x="779" y="116"/>
                  </a:lnTo>
                  <a:lnTo>
                    <a:pt x="802" y="123"/>
                  </a:lnTo>
                  <a:lnTo>
                    <a:pt x="828" y="132"/>
                  </a:lnTo>
                  <a:lnTo>
                    <a:pt x="851" y="144"/>
                  </a:lnTo>
                  <a:lnTo>
                    <a:pt x="873" y="156"/>
                  </a:lnTo>
                  <a:lnTo>
                    <a:pt x="896" y="167"/>
                  </a:lnTo>
                  <a:lnTo>
                    <a:pt x="918" y="182"/>
                  </a:lnTo>
                  <a:lnTo>
                    <a:pt x="940" y="197"/>
                  </a:lnTo>
                  <a:lnTo>
                    <a:pt x="961" y="213"/>
                  </a:lnTo>
                  <a:lnTo>
                    <a:pt x="980" y="231"/>
                  </a:lnTo>
                  <a:lnTo>
                    <a:pt x="999" y="249"/>
                  </a:lnTo>
                  <a:lnTo>
                    <a:pt x="1001" y="249"/>
                  </a:lnTo>
                  <a:lnTo>
                    <a:pt x="1001" y="250"/>
                  </a:lnTo>
                  <a:lnTo>
                    <a:pt x="1001" y="250"/>
                  </a:lnTo>
                  <a:lnTo>
                    <a:pt x="1002" y="252"/>
                  </a:lnTo>
                  <a:lnTo>
                    <a:pt x="1067" y="185"/>
                  </a:lnTo>
                  <a:lnTo>
                    <a:pt x="1067" y="185"/>
                  </a:lnTo>
                  <a:lnTo>
                    <a:pt x="1066" y="184"/>
                  </a:lnTo>
                  <a:lnTo>
                    <a:pt x="1066" y="184"/>
                  </a:lnTo>
                  <a:lnTo>
                    <a:pt x="1064" y="182"/>
                  </a:lnTo>
                  <a:lnTo>
                    <a:pt x="1042" y="160"/>
                  </a:lnTo>
                  <a:lnTo>
                    <a:pt x="1019" y="141"/>
                  </a:lnTo>
                  <a:lnTo>
                    <a:pt x="995" y="122"/>
                  </a:lnTo>
                  <a:lnTo>
                    <a:pt x="970" y="104"/>
                  </a:lnTo>
                  <a:lnTo>
                    <a:pt x="945" y="87"/>
                  </a:lnTo>
                  <a:lnTo>
                    <a:pt x="918" y="73"/>
                  </a:lnTo>
                  <a:lnTo>
                    <a:pt x="891" y="59"/>
                  </a:lnTo>
                  <a:lnTo>
                    <a:pt x="863" y="46"/>
                  </a:lnTo>
                  <a:lnTo>
                    <a:pt x="835" y="36"/>
                  </a:lnTo>
                  <a:lnTo>
                    <a:pt x="805" y="27"/>
                  </a:lnTo>
                  <a:lnTo>
                    <a:pt x="777" y="18"/>
                  </a:lnTo>
                  <a:lnTo>
                    <a:pt x="748" y="12"/>
                  </a:lnTo>
                  <a:lnTo>
                    <a:pt x="717" y="6"/>
                  </a:lnTo>
                  <a:lnTo>
                    <a:pt x="687" y="3"/>
                  </a:lnTo>
                  <a:lnTo>
                    <a:pt x="656" y="1"/>
                  </a:lnTo>
                  <a:lnTo>
                    <a:pt x="625" y="0"/>
                  </a:lnTo>
                  <a:lnTo>
                    <a:pt x="561" y="3"/>
                  </a:lnTo>
                  <a:lnTo>
                    <a:pt x="499" y="13"/>
                  </a:lnTo>
                  <a:lnTo>
                    <a:pt x="440" y="28"/>
                  </a:lnTo>
                  <a:lnTo>
                    <a:pt x="382" y="49"/>
                  </a:lnTo>
                  <a:lnTo>
                    <a:pt x="327" y="76"/>
                  </a:lnTo>
                  <a:lnTo>
                    <a:pt x="275" y="107"/>
                  </a:lnTo>
                  <a:lnTo>
                    <a:pt x="228" y="142"/>
                  </a:lnTo>
                  <a:lnTo>
                    <a:pt x="184" y="182"/>
                  </a:lnTo>
                  <a:lnTo>
                    <a:pt x="142" y="227"/>
                  </a:lnTo>
                  <a:lnTo>
                    <a:pt x="107" y="276"/>
                  </a:lnTo>
                  <a:lnTo>
                    <a:pt x="76" y="328"/>
                  </a:lnTo>
                  <a:lnTo>
                    <a:pt x="49" y="381"/>
                  </a:lnTo>
                  <a:lnTo>
                    <a:pt x="28" y="439"/>
                  </a:lnTo>
                  <a:lnTo>
                    <a:pt x="13" y="498"/>
                  </a:lnTo>
                  <a:lnTo>
                    <a:pt x="3" y="560"/>
                  </a:lnTo>
                  <a:lnTo>
                    <a:pt x="0" y="624"/>
                  </a:lnTo>
                  <a:lnTo>
                    <a:pt x="3" y="686"/>
                  </a:lnTo>
                  <a:lnTo>
                    <a:pt x="12" y="747"/>
                  </a:lnTo>
                  <a:lnTo>
                    <a:pt x="27" y="806"/>
                  </a:lnTo>
                  <a:lnTo>
                    <a:pt x="47" y="864"/>
                  </a:lnTo>
                  <a:lnTo>
                    <a:pt x="73" y="919"/>
                  </a:lnTo>
                  <a:lnTo>
                    <a:pt x="104" y="971"/>
                  </a:lnTo>
                  <a:lnTo>
                    <a:pt x="141" y="1020"/>
                  </a:lnTo>
                  <a:lnTo>
                    <a:pt x="182" y="1066"/>
                  </a:lnTo>
                  <a:lnTo>
                    <a:pt x="204" y="1088"/>
                  </a:lnTo>
                  <a:lnTo>
                    <a:pt x="228" y="1107"/>
                  </a:lnTo>
                  <a:lnTo>
                    <a:pt x="253" y="1126"/>
                  </a:lnTo>
                  <a:lnTo>
                    <a:pt x="278" y="1144"/>
                  </a:lnTo>
                  <a:lnTo>
                    <a:pt x="303" y="1161"/>
                  </a:lnTo>
                  <a:lnTo>
                    <a:pt x="330" y="1175"/>
                  </a:lnTo>
                  <a:lnTo>
                    <a:pt x="357" y="1189"/>
                  </a:lnTo>
                  <a:lnTo>
                    <a:pt x="385" y="1201"/>
                  </a:lnTo>
                  <a:lnTo>
                    <a:pt x="413" y="1212"/>
                  </a:lnTo>
                  <a:lnTo>
                    <a:pt x="443" y="1221"/>
                  </a:lnTo>
                  <a:lnTo>
                    <a:pt x="472" y="1230"/>
                  </a:lnTo>
                  <a:lnTo>
                    <a:pt x="502" y="1236"/>
                  </a:lnTo>
                  <a:lnTo>
                    <a:pt x="531" y="1242"/>
                  </a:lnTo>
                  <a:lnTo>
                    <a:pt x="563" y="1245"/>
                  </a:lnTo>
                  <a:lnTo>
                    <a:pt x="594" y="1247"/>
                  </a:lnTo>
                  <a:lnTo>
                    <a:pt x="625" y="1248"/>
                  </a:lnTo>
                  <a:lnTo>
                    <a:pt x="656" y="1247"/>
                  </a:lnTo>
                  <a:lnTo>
                    <a:pt x="687" y="1245"/>
                  </a:lnTo>
                  <a:lnTo>
                    <a:pt x="717" y="1242"/>
                  </a:lnTo>
                  <a:lnTo>
                    <a:pt x="748" y="1236"/>
                  </a:lnTo>
                  <a:lnTo>
                    <a:pt x="777" y="1230"/>
                  </a:lnTo>
                  <a:lnTo>
                    <a:pt x="805" y="1221"/>
                  </a:lnTo>
                  <a:lnTo>
                    <a:pt x="835" y="1212"/>
                  </a:lnTo>
                  <a:lnTo>
                    <a:pt x="863" y="1201"/>
                  </a:lnTo>
                  <a:lnTo>
                    <a:pt x="891" y="1189"/>
                  </a:lnTo>
                  <a:lnTo>
                    <a:pt x="918" y="1175"/>
                  </a:lnTo>
                  <a:lnTo>
                    <a:pt x="945" y="1161"/>
                  </a:lnTo>
                  <a:lnTo>
                    <a:pt x="970" y="1144"/>
                  </a:lnTo>
                  <a:lnTo>
                    <a:pt x="995" y="1126"/>
                  </a:lnTo>
                  <a:lnTo>
                    <a:pt x="1019" y="1107"/>
                  </a:lnTo>
                  <a:lnTo>
                    <a:pt x="1042" y="1088"/>
                  </a:lnTo>
                  <a:lnTo>
                    <a:pt x="1064" y="1066"/>
                  </a:lnTo>
                  <a:lnTo>
                    <a:pt x="1106" y="1020"/>
                  </a:lnTo>
                  <a:lnTo>
                    <a:pt x="1143" y="971"/>
                  </a:lnTo>
                  <a:lnTo>
                    <a:pt x="1174" y="919"/>
                  </a:lnTo>
                  <a:lnTo>
                    <a:pt x="1201" y="864"/>
                  </a:lnTo>
                  <a:lnTo>
                    <a:pt x="1221" y="806"/>
                  </a:lnTo>
                  <a:lnTo>
                    <a:pt x="1236" y="747"/>
                  </a:lnTo>
                  <a:lnTo>
                    <a:pt x="1245" y="686"/>
                  </a:lnTo>
                  <a:lnTo>
                    <a:pt x="1248" y="624"/>
                  </a:lnTo>
                  <a:lnTo>
                    <a:pt x="1248" y="624"/>
                  </a:lnTo>
                  <a:lnTo>
                    <a:pt x="1248" y="623"/>
                  </a:lnTo>
                  <a:lnTo>
                    <a:pt x="1248" y="623"/>
                  </a:lnTo>
                  <a:lnTo>
                    <a:pt x="1248" y="621"/>
                  </a:lnTo>
                  <a:lnTo>
                    <a:pt x="1155" y="6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909" y="259"/>
              <a:ext cx="129" cy="128"/>
            </a:xfrm>
            <a:custGeom>
              <a:avLst/>
              <a:gdLst/>
              <a:ahLst/>
              <a:cxnLst>
                <a:cxn ang="0">
                  <a:pos x="164" y="0"/>
                </a:cxn>
                <a:cxn ang="0">
                  <a:pos x="257" y="257"/>
                </a:cxn>
                <a:cxn ang="0">
                  <a:pos x="0" y="165"/>
                </a:cxn>
                <a:cxn ang="0">
                  <a:pos x="164" y="0"/>
                </a:cxn>
              </a:cxnLst>
              <a:rect l="0" t="0" r="r" b="b"/>
              <a:pathLst>
                <a:path w="257" h="257">
                  <a:moveTo>
                    <a:pt x="164" y="0"/>
                  </a:moveTo>
                  <a:lnTo>
                    <a:pt x="257" y="257"/>
                  </a:lnTo>
                  <a:lnTo>
                    <a:pt x="0" y="165"/>
                  </a:lnTo>
                  <a:lnTo>
                    <a:pt x="16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569" y="329"/>
              <a:ext cx="346" cy="347"/>
            </a:xfrm>
            <a:custGeom>
              <a:avLst/>
              <a:gdLst/>
              <a:ahLst/>
              <a:cxnLst>
                <a:cxn ang="0">
                  <a:pos x="500" y="317"/>
                </a:cxn>
                <a:cxn ang="0">
                  <a:pos x="502" y="332"/>
                </a:cxn>
                <a:cxn ang="0">
                  <a:pos x="499" y="372"/>
                </a:cxn>
                <a:cxn ang="0">
                  <a:pos x="475" y="429"/>
                </a:cxn>
                <a:cxn ang="0">
                  <a:pos x="434" y="470"/>
                </a:cxn>
                <a:cxn ang="0">
                  <a:pos x="379" y="494"/>
                </a:cxn>
                <a:cxn ang="0">
                  <a:pos x="317" y="494"/>
                </a:cxn>
                <a:cxn ang="0">
                  <a:pos x="260" y="470"/>
                </a:cxn>
                <a:cxn ang="0">
                  <a:pos x="219" y="429"/>
                </a:cxn>
                <a:cxn ang="0">
                  <a:pos x="195" y="372"/>
                </a:cxn>
                <a:cxn ang="0">
                  <a:pos x="195" y="310"/>
                </a:cxn>
                <a:cxn ang="0">
                  <a:pos x="219" y="254"/>
                </a:cxn>
                <a:cxn ang="0">
                  <a:pos x="260" y="212"/>
                </a:cxn>
                <a:cxn ang="0">
                  <a:pos x="317" y="188"/>
                </a:cxn>
                <a:cxn ang="0">
                  <a:pos x="374" y="188"/>
                </a:cxn>
                <a:cxn ang="0">
                  <a:pos x="425" y="206"/>
                </a:cxn>
                <a:cxn ang="0">
                  <a:pos x="465" y="239"/>
                </a:cxn>
                <a:cxn ang="0">
                  <a:pos x="491" y="285"/>
                </a:cxn>
                <a:cxn ang="0">
                  <a:pos x="690" y="310"/>
                </a:cxn>
                <a:cxn ang="0">
                  <a:pos x="676" y="246"/>
                </a:cxn>
                <a:cxn ang="0">
                  <a:pos x="653" y="188"/>
                </a:cxn>
                <a:cxn ang="0">
                  <a:pos x="620" y="135"/>
                </a:cxn>
                <a:cxn ang="0">
                  <a:pos x="577" y="89"/>
                </a:cxn>
                <a:cxn ang="0">
                  <a:pos x="528" y="52"/>
                </a:cxn>
                <a:cxn ang="0">
                  <a:pos x="472" y="24"/>
                </a:cxn>
                <a:cxn ang="0">
                  <a:pos x="413" y="6"/>
                </a:cxn>
                <a:cxn ang="0">
                  <a:pos x="348" y="0"/>
                </a:cxn>
                <a:cxn ang="0">
                  <a:pos x="278" y="8"/>
                </a:cxn>
                <a:cxn ang="0">
                  <a:pos x="212" y="27"/>
                </a:cxn>
                <a:cxn ang="0">
                  <a:pos x="154" y="59"/>
                </a:cxn>
                <a:cxn ang="0">
                  <a:pos x="102" y="102"/>
                </a:cxn>
                <a:cxn ang="0">
                  <a:pos x="59" y="153"/>
                </a:cxn>
                <a:cxn ang="0">
                  <a:pos x="27" y="212"/>
                </a:cxn>
                <a:cxn ang="0">
                  <a:pos x="7" y="277"/>
                </a:cxn>
                <a:cxn ang="0">
                  <a:pos x="0" y="347"/>
                </a:cxn>
                <a:cxn ang="0">
                  <a:pos x="7" y="417"/>
                </a:cxn>
                <a:cxn ang="0">
                  <a:pos x="27" y="482"/>
                </a:cxn>
                <a:cxn ang="0">
                  <a:pos x="59" y="541"/>
                </a:cxn>
                <a:cxn ang="0">
                  <a:pos x="102" y="592"/>
                </a:cxn>
                <a:cxn ang="0">
                  <a:pos x="154" y="635"/>
                </a:cxn>
                <a:cxn ang="0">
                  <a:pos x="212" y="667"/>
                </a:cxn>
                <a:cxn ang="0">
                  <a:pos x="278" y="686"/>
                </a:cxn>
                <a:cxn ang="0">
                  <a:pos x="348" y="694"/>
                </a:cxn>
                <a:cxn ang="0">
                  <a:pos x="417" y="686"/>
                </a:cxn>
                <a:cxn ang="0">
                  <a:pos x="481" y="667"/>
                </a:cxn>
                <a:cxn ang="0">
                  <a:pos x="540" y="635"/>
                </a:cxn>
                <a:cxn ang="0">
                  <a:pos x="592" y="592"/>
                </a:cxn>
                <a:cxn ang="0">
                  <a:pos x="634" y="541"/>
                </a:cxn>
                <a:cxn ang="0">
                  <a:pos x="666" y="482"/>
                </a:cxn>
                <a:cxn ang="0">
                  <a:pos x="685" y="417"/>
                </a:cxn>
                <a:cxn ang="0">
                  <a:pos x="693" y="347"/>
                </a:cxn>
                <a:cxn ang="0">
                  <a:pos x="691" y="328"/>
                </a:cxn>
                <a:cxn ang="0">
                  <a:pos x="690" y="310"/>
                </a:cxn>
              </a:cxnLst>
              <a:rect l="0" t="0" r="r" b="b"/>
              <a:pathLst>
                <a:path w="693" h="694">
                  <a:moveTo>
                    <a:pt x="499" y="310"/>
                  </a:moveTo>
                  <a:lnTo>
                    <a:pt x="500" y="317"/>
                  </a:lnTo>
                  <a:lnTo>
                    <a:pt x="500" y="325"/>
                  </a:lnTo>
                  <a:lnTo>
                    <a:pt x="502" y="332"/>
                  </a:lnTo>
                  <a:lnTo>
                    <a:pt x="502" y="341"/>
                  </a:lnTo>
                  <a:lnTo>
                    <a:pt x="499" y="372"/>
                  </a:lnTo>
                  <a:lnTo>
                    <a:pt x="490" y="402"/>
                  </a:lnTo>
                  <a:lnTo>
                    <a:pt x="475" y="429"/>
                  </a:lnTo>
                  <a:lnTo>
                    <a:pt x="456" y="451"/>
                  </a:lnTo>
                  <a:lnTo>
                    <a:pt x="434" y="470"/>
                  </a:lnTo>
                  <a:lnTo>
                    <a:pt x="407" y="485"/>
                  </a:lnTo>
                  <a:lnTo>
                    <a:pt x="379" y="494"/>
                  </a:lnTo>
                  <a:lnTo>
                    <a:pt x="348" y="497"/>
                  </a:lnTo>
                  <a:lnTo>
                    <a:pt x="317" y="494"/>
                  </a:lnTo>
                  <a:lnTo>
                    <a:pt x="287" y="485"/>
                  </a:lnTo>
                  <a:lnTo>
                    <a:pt x="260" y="470"/>
                  </a:lnTo>
                  <a:lnTo>
                    <a:pt x="238" y="451"/>
                  </a:lnTo>
                  <a:lnTo>
                    <a:pt x="219" y="429"/>
                  </a:lnTo>
                  <a:lnTo>
                    <a:pt x="204" y="402"/>
                  </a:lnTo>
                  <a:lnTo>
                    <a:pt x="195" y="372"/>
                  </a:lnTo>
                  <a:lnTo>
                    <a:pt x="192" y="341"/>
                  </a:lnTo>
                  <a:lnTo>
                    <a:pt x="195" y="310"/>
                  </a:lnTo>
                  <a:lnTo>
                    <a:pt x="204" y="280"/>
                  </a:lnTo>
                  <a:lnTo>
                    <a:pt x="219" y="254"/>
                  </a:lnTo>
                  <a:lnTo>
                    <a:pt x="238" y="231"/>
                  </a:lnTo>
                  <a:lnTo>
                    <a:pt x="260" y="212"/>
                  </a:lnTo>
                  <a:lnTo>
                    <a:pt x="287" y="197"/>
                  </a:lnTo>
                  <a:lnTo>
                    <a:pt x="317" y="188"/>
                  </a:lnTo>
                  <a:lnTo>
                    <a:pt x="348" y="185"/>
                  </a:lnTo>
                  <a:lnTo>
                    <a:pt x="374" y="188"/>
                  </a:lnTo>
                  <a:lnTo>
                    <a:pt x="401" y="194"/>
                  </a:lnTo>
                  <a:lnTo>
                    <a:pt x="425" y="206"/>
                  </a:lnTo>
                  <a:lnTo>
                    <a:pt x="445" y="221"/>
                  </a:lnTo>
                  <a:lnTo>
                    <a:pt x="465" y="239"/>
                  </a:lnTo>
                  <a:lnTo>
                    <a:pt x="480" y="261"/>
                  </a:lnTo>
                  <a:lnTo>
                    <a:pt x="491" y="285"/>
                  </a:lnTo>
                  <a:lnTo>
                    <a:pt x="499" y="310"/>
                  </a:lnTo>
                  <a:lnTo>
                    <a:pt x="690" y="310"/>
                  </a:lnTo>
                  <a:lnTo>
                    <a:pt x="685" y="277"/>
                  </a:lnTo>
                  <a:lnTo>
                    <a:pt x="676" y="246"/>
                  </a:lnTo>
                  <a:lnTo>
                    <a:pt x="666" y="217"/>
                  </a:lnTo>
                  <a:lnTo>
                    <a:pt x="653" y="188"/>
                  </a:lnTo>
                  <a:lnTo>
                    <a:pt x="638" y="160"/>
                  </a:lnTo>
                  <a:lnTo>
                    <a:pt x="620" y="135"/>
                  </a:lnTo>
                  <a:lnTo>
                    <a:pt x="599" y="111"/>
                  </a:lnTo>
                  <a:lnTo>
                    <a:pt x="577" y="89"/>
                  </a:lnTo>
                  <a:lnTo>
                    <a:pt x="554" y="70"/>
                  </a:lnTo>
                  <a:lnTo>
                    <a:pt x="528" y="52"/>
                  </a:lnTo>
                  <a:lnTo>
                    <a:pt x="502" y="37"/>
                  </a:lnTo>
                  <a:lnTo>
                    <a:pt x="472" y="24"/>
                  </a:lnTo>
                  <a:lnTo>
                    <a:pt x="443" y="14"/>
                  </a:lnTo>
                  <a:lnTo>
                    <a:pt x="413" y="6"/>
                  </a:lnTo>
                  <a:lnTo>
                    <a:pt x="380" y="2"/>
                  </a:lnTo>
                  <a:lnTo>
                    <a:pt x="348" y="0"/>
                  </a:lnTo>
                  <a:lnTo>
                    <a:pt x="312" y="2"/>
                  </a:lnTo>
                  <a:lnTo>
                    <a:pt x="278" y="8"/>
                  </a:lnTo>
                  <a:lnTo>
                    <a:pt x="244" y="17"/>
                  </a:lnTo>
                  <a:lnTo>
                    <a:pt x="212" y="27"/>
                  </a:lnTo>
                  <a:lnTo>
                    <a:pt x="182" y="42"/>
                  </a:lnTo>
                  <a:lnTo>
                    <a:pt x="154" y="59"/>
                  </a:lnTo>
                  <a:lnTo>
                    <a:pt x="126" y="80"/>
                  </a:lnTo>
                  <a:lnTo>
                    <a:pt x="102" y="102"/>
                  </a:lnTo>
                  <a:lnTo>
                    <a:pt x="80" y="126"/>
                  </a:lnTo>
                  <a:lnTo>
                    <a:pt x="59" y="153"/>
                  </a:lnTo>
                  <a:lnTo>
                    <a:pt x="41" y="183"/>
                  </a:lnTo>
                  <a:lnTo>
                    <a:pt x="27" y="212"/>
                  </a:lnTo>
                  <a:lnTo>
                    <a:pt x="16" y="245"/>
                  </a:lnTo>
                  <a:lnTo>
                    <a:pt x="7" y="277"/>
                  </a:lnTo>
                  <a:lnTo>
                    <a:pt x="1" y="311"/>
                  </a:lnTo>
                  <a:lnTo>
                    <a:pt x="0" y="347"/>
                  </a:lnTo>
                  <a:lnTo>
                    <a:pt x="1" y="383"/>
                  </a:lnTo>
                  <a:lnTo>
                    <a:pt x="7" y="417"/>
                  </a:lnTo>
                  <a:lnTo>
                    <a:pt x="16" y="449"/>
                  </a:lnTo>
                  <a:lnTo>
                    <a:pt x="27" y="482"/>
                  </a:lnTo>
                  <a:lnTo>
                    <a:pt x="41" y="512"/>
                  </a:lnTo>
                  <a:lnTo>
                    <a:pt x="59" y="541"/>
                  </a:lnTo>
                  <a:lnTo>
                    <a:pt x="80" y="568"/>
                  </a:lnTo>
                  <a:lnTo>
                    <a:pt x="102" y="592"/>
                  </a:lnTo>
                  <a:lnTo>
                    <a:pt x="126" y="614"/>
                  </a:lnTo>
                  <a:lnTo>
                    <a:pt x="154" y="635"/>
                  </a:lnTo>
                  <a:lnTo>
                    <a:pt x="182" y="652"/>
                  </a:lnTo>
                  <a:lnTo>
                    <a:pt x="212" y="667"/>
                  </a:lnTo>
                  <a:lnTo>
                    <a:pt x="244" y="678"/>
                  </a:lnTo>
                  <a:lnTo>
                    <a:pt x="278" y="686"/>
                  </a:lnTo>
                  <a:lnTo>
                    <a:pt x="312" y="692"/>
                  </a:lnTo>
                  <a:lnTo>
                    <a:pt x="348" y="694"/>
                  </a:lnTo>
                  <a:lnTo>
                    <a:pt x="383" y="692"/>
                  </a:lnTo>
                  <a:lnTo>
                    <a:pt x="417" y="686"/>
                  </a:lnTo>
                  <a:lnTo>
                    <a:pt x="450" y="678"/>
                  </a:lnTo>
                  <a:lnTo>
                    <a:pt x="481" y="667"/>
                  </a:lnTo>
                  <a:lnTo>
                    <a:pt x="512" y="652"/>
                  </a:lnTo>
                  <a:lnTo>
                    <a:pt x="540" y="635"/>
                  </a:lnTo>
                  <a:lnTo>
                    <a:pt x="567" y="614"/>
                  </a:lnTo>
                  <a:lnTo>
                    <a:pt x="592" y="592"/>
                  </a:lnTo>
                  <a:lnTo>
                    <a:pt x="614" y="568"/>
                  </a:lnTo>
                  <a:lnTo>
                    <a:pt x="634" y="541"/>
                  </a:lnTo>
                  <a:lnTo>
                    <a:pt x="651" y="512"/>
                  </a:lnTo>
                  <a:lnTo>
                    <a:pt x="666" y="482"/>
                  </a:lnTo>
                  <a:lnTo>
                    <a:pt x="676" y="449"/>
                  </a:lnTo>
                  <a:lnTo>
                    <a:pt x="685" y="417"/>
                  </a:lnTo>
                  <a:lnTo>
                    <a:pt x="691" y="383"/>
                  </a:lnTo>
                  <a:lnTo>
                    <a:pt x="693" y="347"/>
                  </a:lnTo>
                  <a:lnTo>
                    <a:pt x="693" y="338"/>
                  </a:lnTo>
                  <a:lnTo>
                    <a:pt x="691" y="328"/>
                  </a:lnTo>
                  <a:lnTo>
                    <a:pt x="691" y="319"/>
                  </a:lnTo>
                  <a:lnTo>
                    <a:pt x="690" y="310"/>
                  </a:lnTo>
                  <a:lnTo>
                    <a:pt x="499" y="3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itle 1"/>
          <p:cNvSpPr>
            <a:spLocks noGrp="1"/>
          </p:cNvSpPr>
          <p:nvPr>
            <p:ph type="title"/>
          </p:nvPr>
        </p:nvSpPr>
        <p:spPr>
          <a:xfrm>
            <a:off x="457200" y="78966"/>
            <a:ext cx="8229600" cy="1143000"/>
          </a:xfrm>
        </p:spPr>
        <p:txBody>
          <a:bodyPr/>
          <a:lstStyle>
            <a:lvl1pPr>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457200" y="1295400"/>
            <a:ext cx="8229600" cy="4572000"/>
          </a:xfrm>
        </p:spPr>
        <p:txBody>
          <a:bodyPr/>
          <a:lstStyle>
            <a:lvl1pPr>
              <a:buClr>
                <a:srgbClr val="63503F"/>
              </a:buClr>
              <a:buSzPct val="110000"/>
              <a:defRPr>
                <a:solidFill>
                  <a:schemeClr val="tx1"/>
                </a:solidFill>
              </a:defRPr>
            </a:lvl1pPr>
            <a:lvl2pPr>
              <a:buClr>
                <a:srgbClr val="00638C"/>
              </a:buClr>
              <a:defRPr>
                <a:solidFill>
                  <a:schemeClr val="tx1"/>
                </a:solidFill>
              </a:defRPr>
            </a:lvl2pPr>
            <a:lvl3pPr>
              <a:buClr>
                <a:srgbClr val="94B2A4"/>
              </a:buClr>
              <a:buSzPct val="110000"/>
              <a:defRPr>
                <a:solidFill>
                  <a:schemeClr val="tx1"/>
                </a:solidFill>
              </a:defRPr>
            </a:lvl3pPr>
            <a:lvl4pPr>
              <a:buClr>
                <a:srgbClr val="63503F"/>
              </a:buClr>
              <a:defRPr>
                <a:solidFill>
                  <a:schemeClr val="tx1"/>
                </a:solidFill>
              </a:defRPr>
            </a:lvl4pPr>
            <a:lvl5pPr>
              <a:buClr>
                <a:srgbClr val="00638C"/>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81000" y="152400"/>
            <a:ext cx="838200" cy="1015663"/>
          </a:xfrm>
          <a:prstGeom prst="rect">
            <a:avLst/>
          </a:prstGeom>
          <a:noFill/>
        </p:spPr>
        <p:txBody>
          <a:bodyPr wrap="square" rtlCol="0">
            <a:spAutoFit/>
          </a:bodyPr>
          <a:lstStyle/>
          <a:p>
            <a:pPr lvl="0"/>
            <a:r>
              <a:rPr lang="en-US" sz="6000" dirty="0" smtClean="0">
                <a:latin typeface="Wingdings 3" pitchFamily="18" charset="2"/>
                <a:ea typeface="Calibri" pitchFamily="34" charset="0"/>
                <a:cs typeface="Times New Roman" pitchFamily="18" charset="0"/>
              </a:rPr>
              <a:t>Q</a:t>
            </a:r>
            <a:endParaRPr lang="en-US" sz="6000" dirty="0" smtClean="0">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243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lvl1pPr>
              <a:defRPr sz="3600">
                <a:solidFill>
                  <a:srgbClr val="0063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72000"/>
          </a:xfrm>
        </p:spPr>
        <p:txBody>
          <a:bodyPr/>
          <a:lstStyle>
            <a:lvl1pPr>
              <a:buClr>
                <a:srgbClr val="63503F"/>
              </a:buClr>
              <a:buSzPct val="110000"/>
              <a:defRPr>
                <a:solidFill>
                  <a:schemeClr val="tx1"/>
                </a:solidFill>
              </a:defRPr>
            </a:lvl1pPr>
            <a:lvl2pPr>
              <a:buClr>
                <a:srgbClr val="00638C"/>
              </a:buClr>
              <a:defRPr>
                <a:solidFill>
                  <a:schemeClr val="tx1"/>
                </a:solidFill>
              </a:defRPr>
            </a:lvl2pPr>
            <a:lvl3pPr>
              <a:buClr>
                <a:srgbClr val="94B2A4"/>
              </a:buClr>
              <a:buSzPct val="110000"/>
              <a:defRPr>
                <a:solidFill>
                  <a:schemeClr val="tx1"/>
                </a:solidFill>
              </a:defRPr>
            </a:lvl3pPr>
            <a:lvl4pPr>
              <a:buClr>
                <a:srgbClr val="63503F"/>
              </a:buClr>
              <a:defRPr>
                <a:solidFill>
                  <a:schemeClr val="tx1"/>
                </a:solidFill>
              </a:defRPr>
            </a:lvl4pPr>
            <a:lvl5pPr>
              <a:buClr>
                <a:srgbClr val="00638C"/>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BBDBD-5744-4D1D-BDED-E3C8800352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Intro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8966"/>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8966"/>
            <a:ext cx="8229600" cy="1143000"/>
          </a:xfr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grpSp>
        <p:nvGrpSpPr>
          <p:cNvPr id="3" name="Group 3"/>
          <p:cNvGrpSpPr>
            <a:grpSpLocks noChangeAspect="1"/>
          </p:cNvGrpSpPr>
          <p:nvPr userDrawn="1"/>
        </p:nvGrpSpPr>
        <p:grpSpPr bwMode="auto">
          <a:xfrm>
            <a:off x="533400" y="304800"/>
            <a:ext cx="685800" cy="685800"/>
            <a:chOff x="4191000" y="1447800"/>
            <a:chExt cx="2743200" cy="2743200"/>
          </a:xfrm>
        </p:grpSpPr>
        <p:sp>
          <p:nvSpPr>
            <p:cNvPr id="4" name="Oval 3"/>
            <p:cNvSpPr>
              <a:spLocks noChangeAspect="1"/>
            </p:cNvSpPr>
            <p:nvPr/>
          </p:nvSpPr>
          <p:spPr>
            <a:xfrm>
              <a:off x="4191000" y="1447800"/>
              <a:ext cx="2743200" cy="274320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5" name="Oval 4"/>
            <p:cNvSpPr>
              <a:spLocks noChangeAspect="1"/>
            </p:cNvSpPr>
            <p:nvPr/>
          </p:nvSpPr>
          <p:spPr>
            <a:xfrm>
              <a:off x="4417121" y="1673921"/>
              <a:ext cx="2290958" cy="22909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 name="Oval 5"/>
            <p:cNvSpPr>
              <a:spLocks noChangeAspect="1"/>
            </p:cNvSpPr>
            <p:nvPr/>
          </p:nvSpPr>
          <p:spPr>
            <a:xfrm>
              <a:off x="4649190" y="1905990"/>
              <a:ext cx="1826820" cy="182682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7" name="Oval 6"/>
            <p:cNvSpPr>
              <a:spLocks noChangeAspect="1"/>
            </p:cNvSpPr>
            <p:nvPr/>
          </p:nvSpPr>
          <p:spPr>
            <a:xfrm>
              <a:off x="4875311" y="2132111"/>
              <a:ext cx="1374578" cy="137457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Oval 7"/>
            <p:cNvSpPr>
              <a:spLocks noChangeAspect="1"/>
            </p:cNvSpPr>
            <p:nvPr/>
          </p:nvSpPr>
          <p:spPr>
            <a:xfrm>
              <a:off x="5107384" y="2364184"/>
              <a:ext cx="910432" cy="910432"/>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9" name="Oval 8"/>
            <p:cNvSpPr>
              <a:spLocks noChangeAspect="1"/>
            </p:cNvSpPr>
            <p:nvPr/>
          </p:nvSpPr>
          <p:spPr>
            <a:xfrm>
              <a:off x="5333505" y="2590305"/>
              <a:ext cx="458190" cy="458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0" name="Oval 9"/>
            <p:cNvSpPr>
              <a:spLocks noChangeAspect="1"/>
            </p:cNvSpPr>
            <p:nvPr/>
          </p:nvSpPr>
          <p:spPr>
            <a:xfrm>
              <a:off x="5446563" y="2703363"/>
              <a:ext cx="232073" cy="232073"/>
            </a:xfrm>
            <a:prstGeom prst="ellipse">
              <a:avLst/>
            </a:prstGeom>
            <a:solidFill>
              <a:srgbClr val="6203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
        <p:nvSpPr>
          <p:cNvPr id="11" name="Title 1"/>
          <p:cNvSpPr>
            <a:spLocks noGrp="1"/>
          </p:cNvSpPr>
          <p:nvPr>
            <p:ph type="title"/>
          </p:nvPr>
        </p:nvSpPr>
        <p:spPr>
          <a:xfrm>
            <a:off x="457200" y="78966"/>
            <a:ext cx="8229600" cy="1143000"/>
          </a:xfrm>
        </p:spPr>
        <p:txBody>
          <a:bodyPr/>
          <a:lstStyle/>
          <a:p>
            <a:r>
              <a:rPr lang="en-US" smtClean="0"/>
              <a:t>Click to edit Master title style</a:t>
            </a:r>
            <a:endParaRPr lang="en-US" dirty="0"/>
          </a:p>
        </p:txBody>
      </p:sp>
      <p:sp>
        <p:nvSpPr>
          <p:cNvPr id="12" name="Content Placeholder 2"/>
          <p:cNvSpPr>
            <a:spLocks noGrp="1"/>
          </p:cNvSpPr>
          <p:nvPr>
            <p:ph idx="1"/>
          </p:nvPr>
        </p:nvSpPr>
        <p:spPr>
          <a:xfrm>
            <a:off x="457200" y="1295400"/>
            <a:ext cx="8229600" cy="4572000"/>
          </a:xfrm>
        </p:spPr>
        <p:txBody>
          <a:bodyPr/>
          <a:lstStyle>
            <a:lvl1pPr>
              <a:buClr>
                <a:srgbClr val="63503F"/>
              </a:buClr>
              <a:buSzPct val="110000"/>
              <a:defRPr>
                <a:solidFill>
                  <a:schemeClr val="tx1"/>
                </a:solidFill>
              </a:defRPr>
            </a:lvl1pPr>
            <a:lvl2pPr>
              <a:buClr>
                <a:srgbClr val="00638C"/>
              </a:buClr>
              <a:defRPr>
                <a:solidFill>
                  <a:schemeClr val="tx1"/>
                </a:solidFill>
              </a:defRPr>
            </a:lvl2pPr>
            <a:lvl3pPr>
              <a:buClr>
                <a:srgbClr val="94B2A4"/>
              </a:buClr>
              <a:buSzPct val="110000"/>
              <a:defRPr>
                <a:solidFill>
                  <a:schemeClr val="tx1"/>
                </a:solidFill>
              </a:defRPr>
            </a:lvl3pPr>
            <a:lvl4pPr>
              <a:buClr>
                <a:srgbClr val="63503F"/>
              </a:buClr>
              <a:defRPr>
                <a:solidFill>
                  <a:schemeClr val="tx1"/>
                </a:solidFill>
              </a:defRPr>
            </a:lvl4pPr>
            <a:lvl5pPr>
              <a:buClr>
                <a:srgbClr val="00638C"/>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Title 1"/>
          <p:cNvSpPr>
            <a:spLocks noGrp="1"/>
          </p:cNvSpPr>
          <p:nvPr>
            <p:ph type="title"/>
          </p:nvPr>
        </p:nvSpPr>
        <p:spPr>
          <a:xfrm>
            <a:off x="457200" y="78966"/>
            <a:ext cx="8229600" cy="1143000"/>
          </a:xfrm>
        </p:spPr>
        <p:txBody>
          <a:bodyPr/>
          <a:lstStyle/>
          <a:p>
            <a:r>
              <a:rPr lang="en-US" smtClean="0"/>
              <a:t>Click to edit Master title style</a:t>
            </a:r>
            <a:endParaRPr lang="en-US" dirty="0"/>
          </a:p>
        </p:txBody>
      </p:sp>
      <p:grpSp>
        <p:nvGrpSpPr>
          <p:cNvPr id="4" name="Group 16"/>
          <p:cNvGrpSpPr>
            <a:grpSpLocks noChangeAspect="1"/>
          </p:cNvGrpSpPr>
          <p:nvPr userDrawn="1"/>
        </p:nvGrpSpPr>
        <p:grpSpPr bwMode="auto">
          <a:xfrm>
            <a:off x="533401" y="304801"/>
            <a:ext cx="609600" cy="634954"/>
            <a:chOff x="3429000" y="2209800"/>
            <a:chExt cx="1828800" cy="1905000"/>
          </a:xfrm>
        </p:grpSpPr>
        <p:sp>
          <p:nvSpPr>
            <p:cNvPr id="5" name="Cube 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 name="Cube 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7" name="Cube 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Cube 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
        <p:nvSpPr>
          <p:cNvPr id="9" name="Content Placeholder 2"/>
          <p:cNvSpPr>
            <a:spLocks noGrp="1"/>
          </p:cNvSpPr>
          <p:nvPr>
            <p:ph idx="1"/>
          </p:nvPr>
        </p:nvSpPr>
        <p:spPr>
          <a:xfrm>
            <a:off x="457200" y="1295400"/>
            <a:ext cx="8229600" cy="4572000"/>
          </a:xfrm>
        </p:spPr>
        <p:txBody>
          <a:bodyPr/>
          <a:lstStyle>
            <a:lvl1pPr>
              <a:buClr>
                <a:srgbClr val="63503F"/>
              </a:buClr>
              <a:buSzPct val="110000"/>
              <a:defRPr>
                <a:solidFill>
                  <a:schemeClr val="tx1"/>
                </a:solidFill>
              </a:defRPr>
            </a:lvl1pPr>
            <a:lvl2pPr>
              <a:buClr>
                <a:srgbClr val="00638C"/>
              </a:buClr>
              <a:defRPr>
                <a:solidFill>
                  <a:schemeClr val="tx1"/>
                </a:solidFill>
              </a:defRPr>
            </a:lvl2pPr>
            <a:lvl3pPr>
              <a:buClr>
                <a:srgbClr val="94B2A4"/>
              </a:buClr>
              <a:buSzPct val="110000"/>
              <a:defRPr>
                <a:solidFill>
                  <a:schemeClr val="tx1"/>
                </a:solidFill>
              </a:defRPr>
            </a:lvl3pPr>
            <a:lvl4pPr>
              <a:buClr>
                <a:srgbClr val="63503F"/>
              </a:buClr>
              <a:defRPr>
                <a:solidFill>
                  <a:schemeClr val="tx1"/>
                </a:solidFill>
              </a:defRPr>
            </a:lvl4pPr>
            <a:lvl5pPr>
              <a:buClr>
                <a:srgbClr val="00638C"/>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 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78966"/>
            <a:ext cx="8229600" cy="1143000"/>
          </a:xfrm>
        </p:spPr>
        <p:txBody>
          <a:bodyPr/>
          <a:lstStyle/>
          <a:p>
            <a:r>
              <a:rPr lang="en-US" smtClean="0"/>
              <a:t>Click to edit Master title style</a:t>
            </a:r>
            <a:endParaRPr lang="en-US" dirty="0"/>
          </a:p>
        </p:txBody>
      </p:sp>
      <p:grpSp>
        <p:nvGrpSpPr>
          <p:cNvPr id="2" name="Group 16"/>
          <p:cNvGrpSpPr>
            <a:grpSpLocks noChangeAspect="1"/>
          </p:cNvGrpSpPr>
          <p:nvPr userDrawn="1"/>
        </p:nvGrpSpPr>
        <p:grpSpPr bwMode="auto">
          <a:xfrm>
            <a:off x="533401" y="304801"/>
            <a:ext cx="609600" cy="634954"/>
            <a:chOff x="3429000" y="2209800"/>
            <a:chExt cx="1828800" cy="1905000"/>
          </a:xfrm>
        </p:grpSpPr>
        <p:sp>
          <p:nvSpPr>
            <p:cNvPr id="5" name="Cube 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 name="Cube 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7" name="Cube 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Cube 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 Solution 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8966"/>
            <a:ext cx="8229600" cy="1143000"/>
          </a:xfrm>
        </p:spPr>
        <p:txBody>
          <a:bodyPr/>
          <a:lstStyle/>
          <a:p>
            <a:r>
              <a:rPr lang="en-US" dirty="0" smtClean="0"/>
              <a:t>Click to edit Master title style</a:t>
            </a:r>
            <a:endParaRPr lang="en-US" dirty="0"/>
          </a:p>
        </p:txBody>
      </p:sp>
      <p:grpSp>
        <p:nvGrpSpPr>
          <p:cNvPr id="2" name="Group 5"/>
          <p:cNvGrpSpPr>
            <a:grpSpLocks noChangeAspect="1"/>
          </p:cNvGrpSpPr>
          <p:nvPr userDrawn="1"/>
        </p:nvGrpSpPr>
        <p:grpSpPr bwMode="auto">
          <a:xfrm>
            <a:off x="533400" y="304800"/>
            <a:ext cx="609600" cy="634954"/>
            <a:chOff x="6553200" y="2438400"/>
            <a:chExt cx="1828800" cy="1905000"/>
          </a:xfrm>
        </p:grpSpPr>
        <p:sp>
          <p:nvSpPr>
            <p:cNvPr id="5" name="Cube 4"/>
            <p:cNvSpPr/>
            <p:nvPr/>
          </p:nvSpPr>
          <p:spPr>
            <a:xfrm>
              <a:off x="7313822" y="2438400"/>
              <a:ext cx="992115" cy="992188"/>
            </a:xfrm>
            <a:prstGeom prst="cube">
              <a:avLst/>
            </a:prstGeom>
            <a:solidFill>
              <a:srgbClr val="8DA8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6" name="Cube 5"/>
            <p:cNvSpPr/>
            <p:nvPr/>
          </p:nvSpPr>
          <p:spPr>
            <a:xfrm>
              <a:off x="6553200" y="2590535"/>
              <a:ext cx="992115" cy="992188"/>
            </a:xfrm>
            <a:prstGeom prst="cube">
              <a:avLst/>
            </a:prstGeom>
            <a:solidFill>
              <a:srgbClr val="2F4F64"/>
            </a:solid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 name="Cube 6"/>
            <p:cNvSpPr/>
            <p:nvPr/>
          </p:nvSpPr>
          <p:spPr>
            <a:xfrm>
              <a:off x="6933512" y="2970875"/>
              <a:ext cx="992115" cy="992188"/>
            </a:xfrm>
            <a:prstGeom prst="cube">
              <a:avLst/>
            </a:prstGeom>
            <a:solidFill>
              <a:srgbClr val="D7D087"/>
            </a:solid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8" name="Cube 7"/>
            <p:cNvSpPr/>
            <p:nvPr/>
          </p:nvSpPr>
          <p:spPr>
            <a:xfrm>
              <a:off x="7389885" y="3351213"/>
              <a:ext cx="992115" cy="992188"/>
            </a:xfrm>
            <a:prstGeom prst="cube">
              <a:avLst/>
            </a:prstGeom>
            <a:solidFill>
              <a:srgbClr val="62030D"/>
            </a:solid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7"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Box 10"/>
          <p:cNvSpPr txBox="1">
            <a:spLocks noChangeArrowheads="1"/>
          </p:cNvSpPr>
          <p:nvPr userDrawn="1"/>
        </p:nvSpPr>
        <p:spPr bwMode="auto">
          <a:xfrm>
            <a:off x="8291065" y="6096000"/>
            <a:ext cx="341760" cy="215444"/>
          </a:xfrm>
          <a:prstGeom prst="rect">
            <a:avLst/>
          </a:prstGeom>
          <a:noFill/>
          <a:ln w="9525">
            <a:noFill/>
            <a:miter lim="800000"/>
            <a:headEnd/>
            <a:tailEnd/>
          </a:ln>
          <a:effectLst/>
        </p:spPr>
        <p:txBody>
          <a:bodyPr wrap="none">
            <a:spAutoFit/>
          </a:bodyPr>
          <a:lstStyle/>
          <a:p>
            <a:pPr algn="r" eaLnBrk="0" hangingPunct="0">
              <a:lnSpc>
                <a:spcPct val="80000"/>
              </a:lnSpc>
              <a:spcBef>
                <a:spcPct val="30000"/>
              </a:spcBef>
              <a:defRPr/>
            </a:pPr>
            <a:fld id="{77775669-9BDE-4EBE-9199-3436697A95EF}" type="slidenum">
              <a:rPr lang="en-US" sz="1000" smtClean="0">
                <a:solidFill>
                  <a:schemeClr val="bg1"/>
                </a:solidFill>
                <a:latin typeface="+mn-lt"/>
                <a:ea typeface="Geneva" pitchFamily="28" charset="-128"/>
                <a:cs typeface="+mn-cs"/>
              </a:rPr>
              <a:pPr algn="r" eaLnBrk="0" hangingPunct="0">
                <a:lnSpc>
                  <a:spcPct val="80000"/>
                </a:lnSpc>
                <a:spcBef>
                  <a:spcPct val="30000"/>
                </a:spcBef>
                <a:defRPr/>
              </a:pPr>
              <a:t>‹#›</a:t>
            </a:fld>
            <a:endParaRPr lang="en-US" sz="1000" dirty="0">
              <a:solidFill>
                <a:schemeClr val="bg1"/>
              </a:solidFill>
              <a:latin typeface="+mn-lt"/>
              <a:ea typeface="Geneva" pitchFamily="28" charset="-128"/>
              <a:cs typeface="+mn-cs"/>
            </a:endParaRP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BBDBD-5744-4D1D-BDED-E3C8800352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5" r:id="rId5"/>
    <p:sldLayoutId id="2147483732" r:id="rId6"/>
    <p:sldLayoutId id="2147483733"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600">
          <a:solidFill>
            <a:srgbClr val="00638C"/>
          </a:solidFill>
          <a:latin typeface="+mj-lt"/>
          <a:ea typeface="+mj-ea"/>
          <a:cs typeface="+mj-cs"/>
        </a:defRPr>
      </a:lvl1pPr>
      <a:lvl2pPr algn="l" rtl="0" eaLnBrk="0" fontAlgn="base" hangingPunct="0">
        <a:spcBef>
          <a:spcPct val="0"/>
        </a:spcBef>
        <a:spcAft>
          <a:spcPct val="0"/>
        </a:spcAft>
        <a:defRPr sz="3600">
          <a:solidFill>
            <a:srgbClr val="2F4F64"/>
          </a:solidFill>
          <a:latin typeface="Arial" charset="0"/>
        </a:defRPr>
      </a:lvl2pPr>
      <a:lvl3pPr algn="l" rtl="0" eaLnBrk="0" fontAlgn="base" hangingPunct="0">
        <a:spcBef>
          <a:spcPct val="0"/>
        </a:spcBef>
        <a:spcAft>
          <a:spcPct val="0"/>
        </a:spcAft>
        <a:defRPr sz="3600">
          <a:solidFill>
            <a:srgbClr val="2F4F64"/>
          </a:solidFill>
          <a:latin typeface="Arial" charset="0"/>
        </a:defRPr>
      </a:lvl3pPr>
      <a:lvl4pPr algn="l" rtl="0" eaLnBrk="0" fontAlgn="base" hangingPunct="0">
        <a:spcBef>
          <a:spcPct val="0"/>
        </a:spcBef>
        <a:spcAft>
          <a:spcPct val="0"/>
        </a:spcAft>
        <a:defRPr sz="3600">
          <a:solidFill>
            <a:srgbClr val="2F4F64"/>
          </a:solidFill>
          <a:latin typeface="Arial" charset="0"/>
        </a:defRPr>
      </a:lvl4pPr>
      <a:lvl5pPr algn="l" rtl="0" eaLnBrk="0" fontAlgn="base" hangingPunct="0">
        <a:spcBef>
          <a:spcPct val="0"/>
        </a:spcBef>
        <a:spcAft>
          <a:spcPct val="0"/>
        </a:spcAft>
        <a:defRPr sz="3600">
          <a:solidFill>
            <a:srgbClr val="2F4F64"/>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63503F"/>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38C"/>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rgbClr val="94B2A4"/>
        </a:buClr>
        <a:buChar char="•"/>
        <a:defRPr sz="2000">
          <a:solidFill>
            <a:schemeClr val="tx1"/>
          </a:solidFill>
          <a:latin typeface="+mn-lt"/>
        </a:defRPr>
      </a:lvl3pPr>
      <a:lvl4pPr marL="1600200" indent="-228600" algn="l" rtl="0" eaLnBrk="0" fontAlgn="base" hangingPunct="0">
        <a:spcBef>
          <a:spcPct val="20000"/>
        </a:spcBef>
        <a:spcAft>
          <a:spcPct val="0"/>
        </a:spcAft>
        <a:buClr>
          <a:srgbClr val="63503F"/>
        </a:buClr>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00638C"/>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181600"/>
            <a:ext cx="9144000" cy="457200"/>
          </a:xfrm>
          <a:prstGeom prst="rect">
            <a:avLst/>
          </a:prstGeom>
          <a:noFill/>
        </p:spPr>
        <p:txBody>
          <a:bodyPr wrap="square" rtlCol="0">
            <a:spAutoFit/>
          </a:bodyPr>
          <a:lstStyle/>
          <a:p>
            <a:r>
              <a:rPr lang="en-US" b="1" i="1" dirty="0" smtClean="0">
                <a:solidFill>
                  <a:schemeClr val="bg1"/>
                </a:solidFill>
              </a:rPr>
              <a:t>Lean Construction Education Program: Project Team Course</a:t>
            </a:r>
            <a:r>
              <a:rPr lang="en-US" i="1" dirty="0" smtClean="0">
                <a:solidFill>
                  <a:schemeClr val="bg1"/>
                </a:solidFill>
              </a:rPr>
              <a:t> </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Week 1 Example</a:t>
            </a:r>
          </a:p>
        </p:txBody>
      </p:sp>
      <p:sp>
        <p:nvSpPr>
          <p:cNvPr id="17" name="Content Placeholder 16"/>
          <p:cNvSpPr>
            <a:spLocks noGrp="1"/>
          </p:cNvSpPr>
          <p:nvPr>
            <p:ph idx="1"/>
          </p:nvPr>
        </p:nvSpPr>
        <p:spPr>
          <a:xfrm>
            <a:off x="152400" y="3352800"/>
            <a:ext cx="8686800" cy="2514600"/>
          </a:xfrm>
        </p:spPr>
        <p:txBody>
          <a:bodyPr/>
          <a:lstStyle/>
          <a:p>
            <a:r>
              <a:rPr lang="en-US" sz="2600" dirty="0" smtClean="0"/>
              <a:t>After rolling, note your totals and pass the die to the left (clockwise) and chips to the right (counterclockwise)</a:t>
            </a:r>
          </a:p>
          <a:p>
            <a:pPr marL="339725" indent="-339725">
              <a:spcBef>
                <a:spcPct val="0"/>
              </a:spcBef>
              <a:buFont typeface="Arial" pitchFamily="34" charset="0"/>
              <a:buChar char="•"/>
            </a:pPr>
            <a:r>
              <a:rPr lang="en-US" sz="2600" dirty="0" smtClean="0">
                <a:solidFill>
                  <a:srgbClr val="000000"/>
                </a:solidFill>
              </a:rPr>
              <a:t>Moving one chip through one station requires one “crew” work unit.</a:t>
            </a:r>
          </a:p>
          <a:p>
            <a:pPr marL="339725" indent="-339725">
              <a:spcBef>
                <a:spcPct val="0"/>
              </a:spcBef>
              <a:buFont typeface="Arial" pitchFamily="34" charset="0"/>
              <a:buChar char="•"/>
            </a:pPr>
            <a:r>
              <a:rPr lang="en-US" sz="2600" dirty="0" smtClean="0">
                <a:solidFill>
                  <a:srgbClr val="000000"/>
                </a:solidFill>
              </a:rPr>
              <a:t>A die has an average production of 3.5 units per roll (week)</a:t>
            </a:r>
          </a:p>
        </p:txBody>
      </p:sp>
      <p:grpSp>
        <p:nvGrpSpPr>
          <p:cNvPr id="2" name="Group 16"/>
          <p:cNvGrpSpPr>
            <a:grpSpLocks noChangeAspect="1"/>
          </p:cNvGrpSpPr>
          <p:nvPr/>
        </p:nvGrpSpPr>
        <p:grpSpPr bwMode="auto">
          <a:xfrm>
            <a:off x="533401" y="304801"/>
            <a:ext cx="609600" cy="634954"/>
            <a:chOff x="3429000" y="2209800"/>
            <a:chExt cx="1828800" cy="1905000"/>
          </a:xfrm>
        </p:grpSpPr>
        <p:sp>
          <p:nvSpPr>
            <p:cNvPr id="10" name="Cube 9"/>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1" name="Cube 10"/>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2" name="Cube 11"/>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3" name="Cube 12"/>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graphicFrame>
        <p:nvGraphicFramePr>
          <p:cNvPr id="16" name="Table 15"/>
          <p:cNvGraphicFramePr>
            <a:graphicFrameLocks noGrp="1"/>
          </p:cNvGraphicFramePr>
          <p:nvPr/>
        </p:nvGraphicFramePr>
        <p:xfrm>
          <a:off x="1524000" y="1524000"/>
          <a:ext cx="7391401" cy="1630680"/>
        </p:xfrm>
        <a:graphic>
          <a:graphicData uri="http://schemas.openxmlformats.org/drawingml/2006/table">
            <a:tbl>
              <a:tblPr firstRow="1" bandRow="1">
                <a:tableStyleId>{5940675A-B579-460E-94D1-54222C63F5DA}</a:tableStyleId>
              </a:tblPr>
              <a:tblGrid>
                <a:gridCol w="762000"/>
                <a:gridCol w="1981200"/>
                <a:gridCol w="1676400"/>
                <a:gridCol w="2971801"/>
              </a:tblGrid>
              <a:tr h="370840">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a:t>
                      </a:r>
                      <a:r>
                        <a:rPr lang="en-US" sz="1400" b="1" baseline="0" dirty="0" smtClean="0"/>
                        <a:t> the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70840">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32</a:t>
                      </a:r>
                      <a:endParaRPr lang="en-US" sz="1600" dirty="0"/>
                    </a:p>
                  </a:txBody>
                  <a:tcPr/>
                </a:tc>
              </a:tr>
              <a:tr h="370840">
                <a:tc>
                  <a:txBody>
                    <a:bodyPr/>
                    <a:lstStyle/>
                    <a:p>
                      <a:pPr algn="ctr"/>
                      <a:r>
                        <a:rPr lang="en-US" sz="1600" dirty="0" smtClean="0"/>
                        <a:t>2</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tr>
              <a:tr h="370840">
                <a:tc>
                  <a:txBody>
                    <a:bodyPr/>
                    <a:lstStyle/>
                    <a:p>
                      <a:pPr algn="ctr"/>
                      <a:r>
                        <a:rPr lang="en-US" sz="1600" dirty="0" smtClean="0"/>
                        <a:t>3</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tr>
            </a:tbl>
          </a:graphicData>
        </a:graphic>
      </p:graphicFrame>
      <p:sp>
        <p:nvSpPr>
          <p:cNvPr id="18" name="Text Box 10"/>
          <p:cNvSpPr txBox="1">
            <a:spLocks noChangeArrowheads="1"/>
          </p:cNvSpPr>
          <p:nvPr/>
        </p:nvSpPr>
        <p:spPr bwMode="auto">
          <a:xfrm>
            <a:off x="0" y="2209800"/>
            <a:ext cx="133081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Arial" charset="0"/>
              </a:rPr>
              <a:t>Concrete</a:t>
            </a:r>
          </a:p>
        </p:txBody>
      </p:sp>
    </p:spTree>
    <p:extLst>
      <p:ext uri="{BB962C8B-B14F-4D97-AF65-F5344CB8AC3E}">
        <p14:creationId xmlns="" xmlns:p14="http://schemas.microsoft.com/office/powerpoint/2010/main" val="36045474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Week 2 Example</a:t>
            </a:r>
          </a:p>
        </p:txBody>
      </p:sp>
      <p:sp>
        <p:nvSpPr>
          <p:cNvPr id="25605" name="Text Box 9"/>
          <p:cNvSpPr txBox="1">
            <a:spLocks noChangeArrowheads="1"/>
          </p:cNvSpPr>
          <p:nvPr/>
        </p:nvSpPr>
        <p:spPr bwMode="auto">
          <a:xfrm>
            <a:off x="152400" y="2057400"/>
            <a:ext cx="1109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cs typeface="Arial" charset="0"/>
              </a:rPr>
              <a:t>Mason</a:t>
            </a:r>
          </a:p>
        </p:txBody>
      </p:sp>
      <p:sp>
        <p:nvSpPr>
          <p:cNvPr id="25606" name="Text Box 10"/>
          <p:cNvSpPr txBox="1">
            <a:spLocks noChangeArrowheads="1"/>
          </p:cNvSpPr>
          <p:nvPr/>
        </p:nvSpPr>
        <p:spPr bwMode="auto">
          <a:xfrm>
            <a:off x="0" y="4648200"/>
            <a:ext cx="14350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cs typeface="Arial" charset="0"/>
              </a:rPr>
              <a:t>Concrete</a:t>
            </a:r>
          </a:p>
        </p:txBody>
      </p:sp>
      <p:grpSp>
        <p:nvGrpSpPr>
          <p:cNvPr id="2" name="Group 50"/>
          <p:cNvGrpSpPr>
            <a:grpSpLocks/>
          </p:cNvGrpSpPr>
          <p:nvPr/>
        </p:nvGrpSpPr>
        <p:grpSpPr bwMode="auto">
          <a:xfrm>
            <a:off x="381000" y="2590800"/>
            <a:ext cx="4038600" cy="2057400"/>
            <a:chOff x="768" y="1536"/>
            <a:chExt cx="1776" cy="1488"/>
          </a:xfrm>
          <a:solidFill>
            <a:srgbClr val="63503F"/>
          </a:solidFill>
        </p:grpSpPr>
        <p:sp>
          <p:nvSpPr>
            <p:cNvPr id="25614" name="AutoShape 53"/>
            <p:cNvSpPr>
              <a:spLocks noChangeArrowheads="1"/>
            </p:cNvSpPr>
            <p:nvPr/>
          </p:nvSpPr>
          <p:spPr bwMode="auto">
            <a:xfrm>
              <a:off x="768" y="1536"/>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9525">
              <a:solidFill>
                <a:schemeClr val="tx1"/>
              </a:solidFill>
              <a:miter lim="800000"/>
              <a:headEnd/>
              <a:tailEnd/>
            </a:ln>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5612" name="Text Box 51"/>
            <p:cNvSpPr txBox="1">
              <a:spLocks noChangeArrowheads="1"/>
            </p:cNvSpPr>
            <p:nvPr/>
          </p:nvSpPr>
          <p:spPr bwMode="auto">
            <a:xfrm>
              <a:off x="902" y="1591"/>
              <a:ext cx="138" cy="26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800" dirty="0">
                  <a:solidFill>
                    <a:schemeClr val="bg1"/>
                  </a:solidFill>
                  <a:latin typeface="+mn-lt"/>
                  <a:cs typeface="Arial" charset="0"/>
                </a:rPr>
                <a:t>3</a:t>
              </a:r>
            </a:p>
          </p:txBody>
        </p:sp>
        <p:sp>
          <p:nvSpPr>
            <p:cNvPr id="25613" name="Line 52"/>
            <p:cNvSpPr>
              <a:spLocks noChangeShapeType="1"/>
            </p:cNvSpPr>
            <p:nvPr/>
          </p:nvSpPr>
          <p:spPr bwMode="auto">
            <a:xfrm flipH="1" flipV="1">
              <a:off x="1104" y="1824"/>
              <a:ext cx="1440" cy="1200"/>
            </a:xfrm>
            <a:prstGeom prst="line">
              <a:avLst/>
            </a:prstGeom>
            <a:grpFill/>
            <a:ln w="9525">
              <a:solidFill>
                <a:schemeClr val="tx1"/>
              </a:solidFill>
              <a:round/>
              <a:headEnd/>
              <a:tailEnd type="triangle" w="med" len="med"/>
            </a:ln>
            <a:extLst/>
          </p:spPr>
          <p:txBody>
            <a:bodyPr wrap="none" anchor="ctr"/>
            <a:lstStyle/>
            <a:p>
              <a:pPr fontAlgn="base">
                <a:spcBef>
                  <a:spcPct val="0"/>
                </a:spcBef>
                <a:spcAft>
                  <a:spcPct val="0"/>
                </a:spcAft>
              </a:pPr>
              <a:endParaRPr lang="en-US" sz="2400">
                <a:solidFill>
                  <a:srgbClr val="000000"/>
                </a:solidFill>
                <a:latin typeface="+mn-lt"/>
              </a:endParaRPr>
            </a:p>
          </p:txBody>
        </p:sp>
      </p:grpSp>
      <p:sp>
        <p:nvSpPr>
          <p:cNvPr id="25610" name="TextBox 53"/>
          <p:cNvSpPr txBox="1">
            <a:spLocks noChangeArrowheads="1"/>
          </p:cNvSpPr>
          <p:nvPr/>
        </p:nvSpPr>
        <p:spPr bwMode="auto">
          <a:xfrm>
            <a:off x="3352800" y="3352800"/>
            <a:ext cx="34676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rPr>
              <a:t>Pass the </a:t>
            </a:r>
            <a:r>
              <a:rPr lang="en-US" dirty="0" smtClean="0">
                <a:solidFill>
                  <a:srgbClr val="000000"/>
                </a:solidFill>
                <a:latin typeface="+mn-lt"/>
              </a:rPr>
              <a:t>Die </a:t>
            </a:r>
            <a:r>
              <a:rPr lang="en-US" dirty="0">
                <a:solidFill>
                  <a:srgbClr val="000000"/>
                </a:solidFill>
                <a:latin typeface="+mn-lt"/>
              </a:rPr>
              <a:t>to the Left!</a:t>
            </a:r>
          </a:p>
        </p:txBody>
      </p:sp>
      <p:sp>
        <p:nvSpPr>
          <p:cNvPr id="25611" name="TextBox 54"/>
          <p:cNvSpPr txBox="1">
            <a:spLocks noChangeArrowheads="1"/>
          </p:cNvSpPr>
          <p:nvPr/>
        </p:nvSpPr>
        <p:spPr bwMode="auto">
          <a:xfrm>
            <a:off x="3048000" y="5715000"/>
            <a:ext cx="34676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rPr>
              <a:t>Pass the </a:t>
            </a:r>
            <a:r>
              <a:rPr lang="en-US" dirty="0" smtClean="0">
                <a:solidFill>
                  <a:srgbClr val="000000"/>
                </a:solidFill>
                <a:latin typeface="+mn-lt"/>
              </a:rPr>
              <a:t>Die </a:t>
            </a:r>
            <a:r>
              <a:rPr lang="en-US" dirty="0">
                <a:solidFill>
                  <a:srgbClr val="000000"/>
                </a:solidFill>
                <a:latin typeface="+mn-lt"/>
              </a:rPr>
              <a:t>to the Left!</a:t>
            </a:r>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58" name="Cube 57"/>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59" name="Cube 58"/>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0" name="Cube 59"/>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1" name="Cube 60"/>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graphicFrame>
        <p:nvGraphicFramePr>
          <p:cNvPr id="62" name="Table 61"/>
          <p:cNvGraphicFramePr>
            <a:graphicFrameLocks noGrp="1"/>
          </p:cNvGraphicFramePr>
          <p:nvPr/>
        </p:nvGraphicFramePr>
        <p:xfrm>
          <a:off x="1371600" y="3962400"/>
          <a:ext cx="7391401" cy="1630680"/>
        </p:xfrm>
        <a:graphic>
          <a:graphicData uri="http://schemas.openxmlformats.org/drawingml/2006/table">
            <a:tbl>
              <a:tblPr firstRow="1" bandRow="1">
                <a:tableStyleId>{5940675A-B579-460E-94D1-54222C63F5DA}</a:tableStyleId>
              </a:tblPr>
              <a:tblGrid>
                <a:gridCol w="762000"/>
                <a:gridCol w="1981200"/>
                <a:gridCol w="1676400"/>
                <a:gridCol w="2971801"/>
              </a:tblGrid>
              <a:tr h="370840">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 the</a:t>
                      </a:r>
                      <a:r>
                        <a:rPr lang="en-US" sz="1400" b="1" baseline="0" dirty="0" smtClean="0"/>
                        <a:t>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70840">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32</a:t>
                      </a:r>
                      <a:endParaRPr lang="en-US" sz="1600" dirty="0"/>
                    </a:p>
                  </a:txBody>
                  <a:tcPr/>
                </a:tc>
              </a:tr>
              <a:tr h="370840">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30</a:t>
                      </a:r>
                      <a:endParaRPr lang="en-US" sz="1600" dirty="0"/>
                    </a:p>
                  </a:txBody>
                  <a:tcPr/>
                </a:tc>
              </a:tr>
              <a:tr h="370840">
                <a:tc>
                  <a:txBody>
                    <a:bodyPr/>
                    <a:lstStyle/>
                    <a:p>
                      <a:pPr algn="ctr"/>
                      <a:r>
                        <a:rPr lang="en-US" sz="1600" dirty="0" smtClean="0"/>
                        <a:t>3</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tr>
            </a:tbl>
          </a:graphicData>
        </a:graphic>
      </p:graphicFrame>
      <p:graphicFrame>
        <p:nvGraphicFramePr>
          <p:cNvPr id="64" name="Table 63"/>
          <p:cNvGraphicFramePr>
            <a:graphicFrameLocks noGrp="1"/>
          </p:cNvGraphicFramePr>
          <p:nvPr>
            <p:extLst>
              <p:ext uri="{D42A27DB-BD31-4B8C-83A1-F6EECF244321}">
                <p14:modId xmlns="" xmlns:p14="http://schemas.microsoft.com/office/powerpoint/2010/main" val="1888364875"/>
              </p:ext>
            </p:extLst>
          </p:nvPr>
        </p:nvGraphicFramePr>
        <p:xfrm>
          <a:off x="1371600" y="1524000"/>
          <a:ext cx="7391401" cy="1630680"/>
        </p:xfrm>
        <a:graphic>
          <a:graphicData uri="http://schemas.openxmlformats.org/drawingml/2006/table">
            <a:tbl>
              <a:tblPr firstRow="1" bandRow="1">
                <a:tableStyleId>{5940675A-B579-460E-94D1-54222C63F5DA}</a:tableStyleId>
              </a:tblPr>
              <a:tblGrid>
                <a:gridCol w="762000"/>
                <a:gridCol w="1981200"/>
                <a:gridCol w="1676400"/>
                <a:gridCol w="2971801"/>
              </a:tblGrid>
              <a:tr h="370840">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a:t>
                      </a:r>
                      <a:r>
                        <a:rPr lang="en-US" sz="1400" b="1" baseline="0" dirty="0" smtClean="0"/>
                        <a:t> the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70840">
                <a:tc>
                  <a:txBody>
                    <a:bodyPr/>
                    <a:lstStyle/>
                    <a:p>
                      <a:pPr algn="ctr"/>
                      <a:r>
                        <a:rPr lang="en-US" sz="1600" dirty="0" smtClean="0"/>
                        <a:t>1</a:t>
                      </a:r>
                      <a:endParaRPr lang="en-US" sz="1600" dirty="0"/>
                    </a:p>
                  </a:txBody>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r>
              <a:tr h="370840">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1</a:t>
                      </a:r>
                      <a:endParaRPr lang="en-US" sz="1600" dirty="0"/>
                    </a:p>
                  </a:txBody>
                  <a:tcPr/>
                </a:tc>
              </a:tr>
              <a:tr h="370840">
                <a:tc>
                  <a:txBody>
                    <a:bodyPr/>
                    <a:lstStyle/>
                    <a:p>
                      <a:pPr algn="ctr"/>
                      <a:r>
                        <a:rPr lang="en-US" sz="1600" dirty="0" smtClean="0"/>
                        <a:t>3</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tr>
            </a:tbl>
          </a:graphicData>
        </a:graphic>
      </p:graphicFrame>
    </p:spTree>
    <p:extLst>
      <p:ext uri="{BB962C8B-B14F-4D97-AF65-F5344CB8AC3E}">
        <p14:creationId xmlns="" xmlns:p14="http://schemas.microsoft.com/office/powerpoint/2010/main" val="2029485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18"/>
          <p:cNvSpPr txBox="1">
            <a:spLocks noChangeArrowheads="1"/>
          </p:cNvSpPr>
          <p:nvPr/>
        </p:nvSpPr>
        <p:spPr bwMode="auto">
          <a:xfrm>
            <a:off x="0" y="1905000"/>
            <a:ext cx="121219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cs typeface="Arial" charset="0"/>
              </a:rPr>
              <a:t>Facade</a:t>
            </a:r>
          </a:p>
        </p:txBody>
      </p:sp>
      <p:grpSp>
        <p:nvGrpSpPr>
          <p:cNvPr id="2" name="Group 16"/>
          <p:cNvGrpSpPr>
            <a:grpSpLocks noChangeAspect="1"/>
          </p:cNvGrpSpPr>
          <p:nvPr/>
        </p:nvGrpSpPr>
        <p:grpSpPr bwMode="auto">
          <a:xfrm>
            <a:off x="304800" y="304800"/>
            <a:ext cx="609600" cy="634954"/>
            <a:chOff x="3429000" y="2209800"/>
            <a:chExt cx="1828800" cy="1905000"/>
          </a:xfrm>
        </p:grpSpPr>
        <p:sp>
          <p:nvSpPr>
            <p:cNvPr id="42" name="Cube 41"/>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43" name="Cube 42"/>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44" name="Cube 43"/>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45" name="Cube 44"/>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graphicFrame>
        <p:nvGraphicFramePr>
          <p:cNvPr id="48" name="Table 47"/>
          <p:cNvGraphicFramePr>
            <a:graphicFrameLocks noGrp="1"/>
          </p:cNvGraphicFramePr>
          <p:nvPr/>
        </p:nvGraphicFramePr>
        <p:xfrm>
          <a:off x="1447800" y="4495800"/>
          <a:ext cx="7391401" cy="1600200"/>
        </p:xfrm>
        <a:graphic>
          <a:graphicData uri="http://schemas.openxmlformats.org/drawingml/2006/table">
            <a:tbl>
              <a:tblPr firstRow="1" bandRow="1">
                <a:tableStyleId>{5940675A-B579-460E-94D1-54222C63F5DA}</a:tableStyleId>
              </a:tblPr>
              <a:tblGrid>
                <a:gridCol w="762000"/>
                <a:gridCol w="1981200"/>
                <a:gridCol w="1676400"/>
                <a:gridCol w="2971801"/>
              </a:tblGrid>
              <a:tr h="568008">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a:t>
                      </a:r>
                      <a:r>
                        <a:rPr lang="en-US" sz="1400" b="1" baseline="0" dirty="0" smtClean="0"/>
                        <a:t> the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44064">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32</a:t>
                      </a:r>
                      <a:endParaRPr lang="en-US" sz="1600" dirty="0"/>
                    </a:p>
                  </a:txBody>
                  <a:tcPr/>
                </a:tc>
              </a:tr>
              <a:tr h="344064">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30</a:t>
                      </a:r>
                      <a:endParaRPr lang="en-US" sz="1600" dirty="0"/>
                    </a:p>
                  </a:txBody>
                  <a:tcPr/>
                </a:tc>
              </a:tr>
              <a:tr h="344064">
                <a:tc>
                  <a:txBody>
                    <a:bodyPr/>
                    <a:lstStyle/>
                    <a:p>
                      <a:pPr algn="ctr"/>
                      <a:r>
                        <a:rPr lang="en-US" sz="1600" dirty="0" smtClean="0"/>
                        <a:t>3</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29</a:t>
                      </a:r>
                      <a:endParaRPr lang="en-US" sz="1600" dirty="0"/>
                    </a:p>
                  </a:txBody>
                  <a:tcPr/>
                </a:tc>
              </a:tr>
            </a:tbl>
          </a:graphicData>
        </a:graphic>
      </p:graphicFrame>
      <p:sp>
        <p:nvSpPr>
          <p:cNvPr id="49" name="Text Box 10"/>
          <p:cNvSpPr txBox="1">
            <a:spLocks noChangeArrowheads="1"/>
          </p:cNvSpPr>
          <p:nvPr/>
        </p:nvSpPr>
        <p:spPr bwMode="auto">
          <a:xfrm>
            <a:off x="0" y="5181600"/>
            <a:ext cx="14350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cs typeface="Arial" charset="0"/>
              </a:rPr>
              <a:t>Concrete</a:t>
            </a:r>
          </a:p>
        </p:txBody>
      </p:sp>
      <p:sp>
        <p:nvSpPr>
          <p:cNvPr id="50" name="Text Box 9"/>
          <p:cNvSpPr txBox="1">
            <a:spLocks noChangeArrowheads="1"/>
          </p:cNvSpPr>
          <p:nvPr/>
        </p:nvSpPr>
        <p:spPr bwMode="auto">
          <a:xfrm>
            <a:off x="0" y="3429000"/>
            <a:ext cx="1109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a:solidFill>
                  <a:srgbClr val="000000"/>
                </a:solidFill>
                <a:latin typeface="+mn-lt"/>
                <a:cs typeface="Arial" charset="0"/>
              </a:rPr>
              <a:t>Mason</a:t>
            </a:r>
          </a:p>
        </p:txBody>
      </p:sp>
      <p:graphicFrame>
        <p:nvGraphicFramePr>
          <p:cNvPr id="51" name="Table 50"/>
          <p:cNvGraphicFramePr>
            <a:graphicFrameLocks noGrp="1"/>
          </p:cNvGraphicFramePr>
          <p:nvPr>
            <p:extLst>
              <p:ext uri="{D42A27DB-BD31-4B8C-83A1-F6EECF244321}">
                <p14:modId xmlns="" xmlns:p14="http://schemas.microsoft.com/office/powerpoint/2010/main" val="103744898"/>
              </p:ext>
            </p:extLst>
          </p:nvPr>
        </p:nvGraphicFramePr>
        <p:xfrm>
          <a:off x="1447800" y="2819400"/>
          <a:ext cx="7391401" cy="1600199"/>
        </p:xfrm>
        <a:graphic>
          <a:graphicData uri="http://schemas.openxmlformats.org/drawingml/2006/table">
            <a:tbl>
              <a:tblPr firstRow="1" bandRow="1">
                <a:tableStyleId>{5940675A-B579-460E-94D1-54222C63F5DA}</a:tableStyleId>
              </a:tblPr>
              <a:tblGrid>
                <a:gridCol w="762000"/>
                <a:gridCol w="1981200"/>
                <a:gridCol w="1676400"/>
                <a:gridCol w="2971801"/>
              </a:tblGrid>
              <a:tr h="551081">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a:t>
                      </a:r>
                      <a:r>
                        <a:rPr lang="en-US" sz="1400" b="1" baseline="0" dirty="0" smtClean="0"/>
                        <a:t> the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49706">
                <a:tc>
                  <a:txBody>
                    <a:bodyPr/>
                    <a:lstStyle/>
                    <a:p>
                      <a:pPr algn="ctr"/>
                      <a:r>
                        <a:rPr lang="en-US" sz="1600" dirty="0" smtClean="0"/>
                        <a:t>1</a:t>
                      </a:r>
                      <a:endParaRPr lang="en-US" sz="1600" dirty="0"/>
                    </a:p>
                  </a:txBody>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r>
              <a:tr h="349706">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1</a:t>
                      </a:r>
                      <a:endParaRPr lang="en-US" sz="1600" dirty="0"/>
                    </a:p>
                  </a:txBody>
                  <a:tcPr/>
                </a:tc>
              </a:tr>
              <a:tr h="349706">
                <a:tc>
                  <a:txBody>
                    <a:bodyPr/>
                    <a:lstStyle/>
                    <a:p>
                      <a:pPr algn="ctr"/>
                      <a:r>
                        <a:rPr lang="en-US" sz="1600" dirty="0" smtClean="0"/>
                        <a:t>3</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0</a:t>
                      </a:r>
                      <a:endParaRPr lang="en-US" sz="1600" dirty="0"/>
                    </a:p>
                  </a:txBody>
                  <a:tcPr/>
                </a:tc>
              </a:tr>
            </a:tbl>
          </a:graphicData>
        </a:graphic>
      </p:graphicFrame>
      <p:graphicFrame>
        <p:nvGraphicFramePr>
          <p:cNvPr id="52" name="Table 51"/>
          <p:cNvGraphicFramePr>
            <a:graphicFrameLocks noGrp="1"/>
          </p:cNvGraphicFramePr>
          <p:nvPr>
            <p:extLst>
              <p:ext uri="{D42A27DB-BD31-4B8C-83A1-F6EECF244321}">
                <p14:modId xmlns="" xmlns:p14="http://schemas.microsoft.com/office/powerpoint/2010/main" val="3559176249"/>
              </p:ext>
            </p:extLst>
          </p:nvPr>
        </p:nvGraphicFramePr>
        <p:xfrm>
          <a:off x="1447800" y="1143000"/>
          <a:ext cx="7391401" cy="1600201"/>
        </p:xfrm>
        <a:graphic>
          <a:graphicData uri="http://schemas.openxmlformats.org/drawingml/2006/table">
            <a:tbl>
              <a:tblPr firstRow="1" bandRow="1">
                <a:tableStyleId>{5940675A-B579-460E-94D1-54222C63F5DA}</a:tableStyleId>
              </a:tblPr>
              <a:tblGrid>
                <a:gridCol w="762000"/>
                <a:gridCol w="1981200"/>
                <a:gridCol w="1676400"/>
                <a:gridCol w="2971801"/>
              </a:tblGrid>
              <a:tr h="547816">
                <a:tc>
                  <a:txBody>
                    <a:bodyPr/>
                    <a:lstStyle/>
                    <a:p>
                      <a:pPr algn="ctr"/>
                      <a:r>
                        <a:rPr lang="en-US" sz="1400" b="1" dirty="0" smtClean="0"/>
                        <a:t>Week</a:t>
                      </a:r>
                      <a:endParaRPr lang="en-US" sz="1400" b="1" dirty="0"/>
                    </a:p>
                  </a:txBody>
                  <a:tcPr/>
                </a:tc>
                <a:tc>
                  <a:txBody>
                    <a:bodyPr/>
                    <a:lstStyle/>
                    <a:p>
                      <a:pPr algn="ctr"/>
                      <a:r>
                        <a:rPr lang="en-US" sz="1400" b="1" dirty="0" smtClean="0"/>
                        <a:t>Capacity </a:t>
                      </a:r>
                    </a:p>
                    <a:p>
                      <a:pPr algn="ctr"/>
                      <a:r>
                        <a:rPr lang="en-US" sz="1400" b="1" dirty="0" smtClean="0"/>
                        <a:t>(Number on</a:t>
                      </a:r>
                      <a:r>
                        <a:rPr lang="en-US" sz="1400" b="1" baseline="0" dirty="0" smtClean="0"/>
                        <a:t> the Die)</a:t>
                      </a:r>
                      <a:endParaRPr lang="en-US" sz="1400" b="1" dirty="0"/>
                    </a:p>
                  </a:txBody>
                  <a:tcPr/>
                </a:tc>
                <a:tc>
                  <a:txBody>
                    <a:bodyPr/>
                    <a:lstStyle/>
                    <a:p>
                      <a:pPr algn="ctr"/>
                      <a:r>
                        <a:rPr lang="en-US" sz="1400" b="1" dirty="0" smtClean="0"/>
                        <a:t>Work Executed</a:t>
                      </a:r>
                    </a:p>
                    <a:p>
                      <a:pPr algn="ctr"/>
                      <a:r>
                        <a:rPr lang="en-US" sz="1400" b="1" dirty="0" smtClean="0"/>
                        <a:t>(Moved Chips)</a:t>
                      </a:r>
                      <a:endParaRPr lang="en-US" sz="1400" b="1" dirty="0"/>
                    </a:p>
                  </a:txBody>
                  <a:tcPr/>
                </a:tc>
                <a:tc>
                  <a:txBody>
                    <a:bodyPr/>
                    <a:lstStyle/>
                    <a:p>
                      <a:pPr algn="ctr"/>
                      <a:r>
                        <a:rPr lang="en-US" sz="1400" b="1" dirty="0" smtClean="0"/>
                        <a:t>Inventory</a:t>
                      </a:r>
                    </a:p>
                    <a:p>
                      <a:pPr algn="ctr"/>
                      <a:r>
                        <a:rPr lang="en-US" sz="1400" b="1" dirty="0" smtClean="0"/>
                        <a:t>(Available-Used=Remaining)</a:t>
                      </a:r>
                      <a:endParaRPr lang="en-US" sz="1400" b="1" dirty="0"/>
                    </a:p>
                  </a:txBody>
                  <a:tcPr/>
                </a:tc>
              </a:tr>
              <a:tr h="350795">
                <a:tc>
                  <a:txBody>
                    <a:bodyPr/>
                    <a:lstStyle/>
                    <a:p>
                      <a:pPr algn="ctr"/>
                      <a:r>
                        <a:rPr lang="en-US" sz="1600" dirty="0" smtClean="0"/>
                        <a:t>1</a:t>
                      </a:r>
                      <a:endParaRPr lang="en-US" sz="1600" dirty="0"/>
                    </a:p>
                  </a:txBody>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c>
                  <a:txBody>
                    <a:bodyPr/>
                    <a:lstStyle/>
                    <a:p>
                      <a:pPr algn="ctr"/>
                      <a:endParaRPr lang="en-US" sz="1600" dirty="0"/>
                    </a:p>
                  </a:txBody>
                  <a:tcPr>
                    <a:solidFill>
                      <a:schemeClr val="tx1"/>
                    </a:solidFill>
                  </a:tcPr>
                </a:tc>
              </a:tr>
              <a:tr h="350795">
                <a:tc>
                  <a:txBody>
                    <a:bodyPr/>
                    <a:lstStyle/>
                    <a:p>
                      <a:pPr algn="ctr"/>
                      <a:r>
                        <a:rPr lang="en-US" sz="1600" dirty="0" smtClean="0"/>
                        <a:t>2</a:t>
                      </a:r>
                      <a:endParaRPr lang="en-US" sz="1600" dirty="0"/>
                    </a:p>
                  </a:txBody>
                  <a:tcPr/>
                </a:tc>
                <a:tc>
                  <a:txBody>
                    <a:bodyPr/>
                    <a:lstStyle/>
                    <a:p>
                      <a:pPr algn="ctr"/>
                      <a:r>
                        <a:rPr lang="en-US" sz="1600" dirty="0" smtClean="0">
                          <a:solidFill>
                            <a:schemeClr val="tx1"/>
                          </a:solidFill>
                        </a:rPr>
                        <a:t>2</a:t>
                      </a:r>
                      <a:endParaRPr lang="en-US" sz="1600" dirty="0">
                        <a:solidFill>
                          <a:schemeClr val="tx1"/>
                        </a:solidFill>
                      </a:endParaRPr>
                    </a:p>
                  </a:txBody>
                  <a:tcPr>
                    <a:solidFill>
                      <a:schemeClr val="tx2"/>
                    </a:solidFill>
                  </a:tcPr>
                </a:tc>
                <a:tc>
                  <a:txBody>
                    <a:bodyPr/>
                    <a:lstStyle/>
                    <a:p>
                      <a:pPr algn="ctr"/>
                      <a:r>
                        <a:rPr lang="en-US" sz="1600" dirty="0" smtClean="0"/>
                        <a:t>2</a:t>
                      </a:r>
                      <a:endParaRPr lang="en-US" sz="1600" dirty="0"/>
                    </a:p>
                  </a:txBody>
                  <a:tcPr>
                    <a:solidFill>
                      <a:schemeClr val="tx2"/>
                    </a:solidFill>
                  </a:tcPr>
                </a:tc>
                <a:tc>
                  <a:txBody>
                    <a:bodyPr/>
                    <a:lstStyle/>
                    <a:p>
                      <a:pPr algn="ctr"/>
                      <a:r>
                        <a:rPr lang="en-US" sz="1600" dirty="0" smtClean="0"/>
                        <a:t>30</a:t>
                      </a:r>
                      <a:endParaRPr lang="en-US" sz="1600" dirty="0"/>
                    </a:p>
                  </a:txBody>
                  <a:tcPr>
                    <a:solidFill>
                      <a:schemeClr val="tx2"/>
                    </a:solidFill>
                  </a:tcPr>
                </a:tc>
              </a:tr>
              <a:tr h="350795">
                <a:tc>
                  <a:txBody>
                    <a:bodyPr/>
                    <a:lstStyle/>
                    <a:p>
                      <a:pPr algn="ctr"/>
                      <a:r>
                        <a:rPr lang="en-US" sz="1600" dirty="0" smtClean="0"/>
                        <a:t>3</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0</a:t>
                      </a:r>
                      <a:endParaRPr lang="en-US" sz="1600" dirty="0"/>
                    </a:p>
                  </a:txBody>
                  <a:tcPr/>
                </a:tc>
              </a:tr>
            </a:tbl>
          </a:graphicData>
        </a:graphic>
      </p:graphicFrame>
      <p:sp>
        <p:nvSpPr>
          <p:cNvPr id="53" name="Title 52"/>
          <p:cNvSpPr>
            <a:spLocks noGrp="1"/>
          </p:cNvSpPr>
          <p:nvPr>
            <p:ph type="title"/>
          </p:nvPr>
        </p:nvSpPr>
        <p:spPr/>
        <p:txBody>
          <a:bodyPr/>
          <a:lstStyle/>
          <a:p>
            <a:r>
              <a:rPr lang="en-US" dirty="0" smtClean="0"/>
              <a:t>Week 3 Example</a:t>
            </a:r>
            <a:endParaRPr lang="en-US" dirty="0"/>
          </a:p>
        </p:txBody>
      </p:sp>
      <p:sp>
        <p:nvSpPr>
          <p:cNvPr id="56" name="AutoShape 53"/>
          <p:cNvSpPr>
            <a:spLocks noChangeArrowheads="1"/>
          </p:cNvSpPr>
          <p:nvPr/>
        </p:nvSpPr>
        <p:spPr bwMode="auto">
          <a:xfrm>
            <a:off x="381000" y="2590800"/>
            <a:ext cx="762000" cy="4572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57" name="Text Box 51"/>
          <p:cNvSpPr txBox="1">
            <a:spLocks noChangeArrowheads="1"/>
          </p:cNvSpPr>
          <p:nvPr/>
        </p:nvSpPr>
        <p:spPr bwMode="auto">
          <a:xfrm>
            <a:off x="609600" y="2667000"/>
            <a:ext cx="322820" cy="369332"/>
          </a:xfrm>
          <a:prstGeom prst="rect">
            <a:avLst/>
          </a:prstGeom>
          <a:solidFill>
            <a:srgbClr val="6350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800" dirty="0" smtClean="0">
                <a:solidFill>
                  <a:schemeClr val="bg1"/>
                </a:solidFill>
                <a:latin typeface="+mn-lt"/>
                <a:cs typeface="Arial" charset="0"/>
              </a:rPr>
              <a:t>2</a:t>
            </a:r>
            <a:endParaRPr lang="en-US" sz="1800" dirty="0">
              <a:solidFill>
                <a:schemeClr val="bg1"/>
              </a:solidFill>
              <a:latin typeface="+mn-lt"/>
              <a:cs typeface="Arial" charset="0"/>
            </a:endParaRPr>
          </a:p>
        </p:txBody>
      </p:sp>
      <p:sp>
        <p:nvSpPr>
          <p:cNvPr id="58" name="Line 52"/>
          <p:cNvSpPr>
            <a:spLocks noChangeShapeType="1"/>
          </p:cNvSpPr>
          <p:nvPr/>
        </p:nvSpPr>
        <p:spPr bwMode="auto">
          <a:xfrm flipH="1" flipV="1">
            <a:off x="1066800" y="2895599"/>
            <a:ext cx="3657600" cy="990600"/>
          </a:xfrm>
          <a:prstGeom prst="line">
            <a:avLst/>
          </a:prstGeom>
          <a:solidFill>
            <a:srgbClr val="63503F"/>
          </a:solidFill>
          <a:ln w="9525">
            <a:solidFill>
              <a:schemeClr val="tx1"/>
            </a:solidFill>
            <a:round/>
            <a:headEnd/>
            <a:tailEnd type="triangle" w="med" len="med"/>
          </a:ln>
          <a:extLst/>
        </p:spPr>
        <p:txBody>
          <a:bodyPr wrap="none" anchor="ctr"/>
          <a:lstStyle/>
          <a:p>
            <a:pPr fontAlgn="base">
              <a:spcBef>
                <a:spcPct val="0"/>
              </a:spcBef>
              <a:spcAft>
                <a:spcPct val="0"/>
              </a:spcAft>
            </a:pPr>
            <a:endParaRPr lang="en-US" sz="2400">
              <a:solidFill>
                <a:srgbClr val="000000"/>
              </a:solidFill>
              <a:latin typeface="+mn-lt"/>
            </a:endParaRPr>
          </a:p>
        </p:txBody>
      </p:sp>
    </p:spTree>
    <p:extLst>
      <p:ext uri="{BB962C8B-B14F-4D97-AF65-F5344CB8AC3E}">
        <p14:creationId xmlns="" xmlns:p14="http://schemas.microsoft.com/office/powerpoint/2010/main" val="1878306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When Work Is Complete…</a:t>
            </a:r>
          </a:p>
        </p:txBody>
      </p:sp>
      <p:sp>
        <p:nvSpPr>
          <p:cNvPr id="15" name="Content Placeholder 14"/>
          <p:cNvSpPr>
            <a:spLocks noGrp="1"/>
          </p:cNvSpPr>
          <p:nvPr>
            <p:ph idx="1"/>
          </p:nvPr>
        </p:nvSpPr>
        <p:spPr/>
        <p:txBody>
          <a:bodyPr/>
          <a:lstStyle/>
          <a:p>
            <a:r>
              <a:rPr lang="en-US" dirty="0" smtClean="0"/>
              <a:t>Using your score summary sheet the painter should:</a:t>
            </a:r>
          </a:p>
          <a:p>
            <a:pPr lvl="1"/>
            <a:r>
              <a:rPr lang="en-US" dirty="0" smtClean="0"/>
              <a:t>Record the week each trade finishes</a:t>
            </a:r>
          </a:p>
          <a:p>
            <a:pPr lvl="1"/>
            <a:r>
              <a:rPr lang="en-US" dirty="0" smtClean="0"/>
              <a:t>Add and record the available capacity for all trades. </a:t>
            </a:r>
          </a:p>
          <a:p>
            <a:pPr lvl="1"/>
            <a:r>
              <a:rPr lang="en-US" dirty="0" smtClean="0"/>
              <a:t>Add and record the total remaining inventory for all trades except Concrete. </a:t>
            </a:r>
          </a:p>
          <a:p>
            <a:pPr lvl="2"/>
            <a:r>
              <a:rPr lang="en-US" dirty="0" smtClean="0"/>
              <a:t>Note the highest amount of inventory in any week for each trade. </a:t>
            </a:r>
          </a:p>
          <a:p>
            <a:pPr>
              <a:buNone/>
            </a:pPr>
            <a:endParaRPr lang="en-US" dirty="0"/>
          </a:p>
        </p:txBody>
      </p:sp>
      <p:grpSp>
        <p:nvGrpSpPr>
          <p:cNvPr id="2" name="Group 16"/>
          <p:cNvGrpSpPr>
            <a:grpSpLocks noChangeAspect="1"/>
          </p:cNvGrpSpPr>
          <p:nvPr/>
        </p:nvGrpSpPr>
        <p:grpSpPr bwMode="auto">
          <a:xfrm>
            <a:off x="533401" y="304801"/>
            <a:ext cx="609600" cy="634954"/>
            <a:chOff x="3429000" y="2209800"/>
            <a:chExt cx="1828800" cy="1905000"/>
          </a:xfrm>
        </p:grpSpPr>
        <p:sp>
          <p:nvSpPr>
            <p:cNvPr id="8" name="Cube 7"/>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9" name="Cube 8"/>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0" name="Cube 9"/>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1" name="Cube 10"/>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2206345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Parade of Trades </a:t>
            </a:r>
            <a:br>
              <a:rPr lang="en-US" dirty="0" smtClean="0"/>
            </a:br>
            <a:r>
              <a:rPr lang="en-US" dirty="0" smtClean="0"/>
              <a:t>Wrap-up Discussion</a:t>
            </a:r>
            <a:endParaRPr lang="en-US" dirty="0"/>
          </a:p>
        </p:txBody>
      </p:sp>
      <p:sp>
        <p:nvSpPr>
          <p:cNvPr id="3" name="Content Placeholder 2"/>
          <p:cNvSpPr>
            <a:spLocks noGrp="1"/>
          </p:cNvSpPr>
          <p:nvPr>
            <p:ph idx="1"/>
          </p:nvPr>
        </p:nvSpPr>
        <p:spPr>
          <a:xfrm>
            <a:off x="457200" y="1600200"/>
            <a:ext cx="8229600" cy="4419600"/>
          </a:xfrm>
        </p:spPr>
        <p:txBody>
          <a:bodyPr/>
          <a:lstStyle/>
          <a:p>
            <a:pPr lvl="0"/>
            <a:r>
              <a:rPr lang="en-US" dirty="0" smtClean="0"/>
              <a:t>What are the key points or lessons for you?</a:t>
            </a:r>
          </a:p>
          <a:p>
            <a:pPr lvl="0"/>
            <a:r>
              <a:rPr lang="en-US" dirty="0" smtClean="0"/>
              <a:t>How is this like the real world?</a:t>
            </a:r>
          </a:p>
          <a:p>
            <a:pPr lvl="0"/>
            <a:r>
              <a:rPr lang="en-US" dirty="0" smtClean="0"/>
              <a:t>Why does this matter?</a:t>
            </a:r>
          </a:p>
          <a:p>
            <a:pPr lvl="0"/>
            <a:r>
              <a:rPr lang="en-US" dirty="0" smtClean="0"/>
              <a:t>How can lessons learned from this simulation be applied to construction projects?</a:t>
            </a:r>
          </a:p>
          <a:p>
            <a:endParaRPr lang="en-US" dirty="0"/>
          </a:p>
        </p:txBody>
      </p:sp>
      <p:grpSp>
        <p:nvGrpSpPr>
          <p:cNvPr id="4" name="Group 5"/>
          <p:cNvGrpSpPr>
            <a:grpSpLocks noChangeAspect="1"/>
          </p:cNvGrpSpPr>
          <p:nvPr/>
        </p:nvGrpSpPr>
        <p:grpSpPr bwMode="auto">
          <a:xfrm>
            <a:off x="533400" y="304800"/>
            <a:ext cx="609600" cy="634954"/>
            <a:chOff x="6553200" y="2438400"/>
            <a:chExt cx="1828800" cy="1905000"/>
          </a:xfrm>
        </p:grpSpPr>
        <p:sp>
          <p:nvSpPr>
            <p:cNvPr id="11" name="Cube 10"/>
            <p:cNvSpPr/>
            <p:nvPr/>
          </p:nvSpPr>
          <p:spPr>
            <a:xfrm>
              <a:off x="7313822" y="2438400"/>
              <a:ext cx="992115" cy="992188"/>
            </a:xfrm>
            <a:prstGeom prst="cube">
              <a:avLst/>
            </a:prstGeom>
            <a:solidFill>
              <a:srgbClr val="8DA8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2" name="Cube 11"/>
            <p:cNvSpPr/>
            <p:nvPr/>
          </p:nvSpPr>
          <p:spPr>
            <a:xfrm>
              <a:off x="6553200" y="2590535"/>
              <a:ext cx="992115" cy="992188"/>
            </a:xfrm>
            <a:prstGeom prst="cube">
              <a:avLst/>
            </a:prstGeom>
            <a:solidFill>
              <a:srgbClr val="2F4F64"/>
            </a:solid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3" name="Cube 12"/>
            <p:cNvSpPr/>
            <p:nvPr/>
          </p:nvSpPr>
          <p:spPr>
            <a:xfrm>
              <a:off x="6933512" y="2970875"/>
              <a:ext cx="992115" cy="992188"/>
            </a:xfrm>
            <a:prstGeom prst="cube">
              <a:avLst/>
            </a:prstGeom>
            <a:solidFill>
              <a:srgbClr val="D7D087"/>
            </a:solid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4" name="Cube 13"/>
            <p:cNvSpPr/>
            <p:nvPr/>
          </p:nvSpPr>
          <p:spPr>
            <a:xfrm>
              <a:off x="7389885" y="3351213"/>
              <a:ext cx="992115" cy="992188"/>
            </a:xfrm>
            <a:prstGeom prst="cube">
              <a:avLst/>
            </a:prstGeom>
            <a:solidFill>
              <a:srgbClr val="62030D"/>
            </a:solid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11812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30188" y="266700"/>
            <a:ext cx="8685212"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nchor="ctr"/>
          <a:lstStyle/>
          <a:p>
            <a:pPr algn="ctr" fontAlgn="base">
              <a:spcBef>
                <a:spcPct val="0"/>
              </a:spcBef>
              <a:spcAft>
                <a:spcPct val="0"/>
              </a:spcAft>
            </a:pPr>
            <a:r>
              <a:rPr lang="en-US" sz="3600" dirty="0" smtClean="0">
                <a:solidFill>
                  <a:srgbClr val="00638C"/>
                </a:solidFill>
                <a:latin typeface="+mj-lt"/>
                <a:ea typeface="+mj-ea"/>
                <a:cs typeface="+mj-cs"/>
              </a:rPr>
              <a:t>Results Example</a:t>
            </a:r>
            <a:endParaRPr lang="en-US" sz="3600" dirty="0">
              <a:solidFill>
                <a:srgbClr val="00638C"/>
              </a:solidFill>
              <a:latin typeface="+mj-lt"/>
              <a:ea typeface="+mj-ea"/>
              <a:cs typeface="+mj-cs"/>
            </a:endParaRPr>
          </a:p>
        </p:txBody>
      </p:sp>
      <p:grpSp>
        <p:nvGrpSpPr>
          <p:cNvPr id="2" name="Group 5"/>
          <p:cNvGrpSpPr>
            <a:grpSpLocks noChangeAspect="1"/>
          </p:cNvGrpSpPr>
          <p:nvPr/>
        </p:nvGrpSpPr>
        <p:grpSpPr bwMode="auto">
          <a:xfrm>
            <a:off x="533400" y="304800"/>
            <a:ext cx="609600" cy="634954"/>
            <a:chOff x="6553200" y="2438400"/>
            <a:chExt cx="1828800" cy="1905000"/>
          </a:xfrm>
        </p:grpSpPr>
        <p:sp>
          <p:nvSpPr>
            <p:cNvPr id="22" name="Cube 21"/>
            <p:cNvSpPr/>
            <p:nvPr/>
          </p:nvSpPr>
          <p:spPr>
            <a:xfrm>
              <a:off x="7313822" y="2438400"/>
              <a:ext cx="992115" cy="992188"/>
            </a:xfrm>
            <a:prstGeom prst="cube">
              <a:avLst/>
            </a:prstGeom>
            <a:solidFill>
              <a:srgbClr val="8DA8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23" name="Cube 22"/>
            <p:cNvSpPr/>
            <p:nvPr/>
          </p:nvSpPr>
          <p:spPr>
            <a:xfrm>
              <a:off x="6553200" y="2590535"/>
              <a:ext cx="992115" cy="992188"/>
            </a:xfrm>
            <a:prstGeom prst="cube">
              <a:avLst/>
            </a:prstGeom>
            <a:solidFill>
              <a:srgbClr val="2F4F64"/>
            </a:solid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24" name="Cube 23"/>
            <p:cNvSpPr/>
            <p:nvPr/>
          </p:nvSpPr>
          <p:spPr>
            <a:xfrm>
              <a:off x="6933512" y="2970875"/>
              <a:ext cx="992115" cy="992188"/>
            </a:xfrm>
            <a:prstGeom prst="cube">
              <a:avLst/>
            </a:prstGeom>
            <a:solidFill>
              <a:srgbClr val="D7D087"/>
            </a:solid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25" name="Cube 24"/>
            <p:cNvSpPr/>
            <p:nvPr/>
          </p:nvSpPr>
          <p:spPr>
            <a:xfrm>
              <a:off x="7389885" y="3351213"/>
              <a:ext cx="992115" cy="992188"/>
            </a:xfrm>
            <a:prstGeom prst="cube">
              <a:avLst/>
            </a:prstGeom>
            <a:solidFill>
              <a:srgbClr val="62030D"/>
            </a:solid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grpSp>
        <p:nvGrpSpPr>
          <p:cNvPr id="3" name="Group 37"/>
          <p:cNvGrpSpPr/>
          <p:nvPr/>
        </p:nvGrpSpPr>
        <p:grpSpPr>
          <a:xfrm>
            <a:off x="606425" y="1066800"/>
            <a:ext cx="8080375" cy="4648200"/>
            <a:chOff x="301625" y="1104900"/>
            <a:chExt cx="8080375" cy="4648200"/>
          </a:xfrm>
        </p:grpSpPr>
        <p:grpSp>
          <p:nvGrpSpPr>
            <p:cNvPr id="4" name="Group 6"/>
            <p:cNvGrpSpPr>
              <a:grpSpLocks/>
            </p:cNvGrpSpPr>
            <p:nvPr/>
          </p:nvGrpSpPr>
          <p:grpSpPr bwMode="auto">
            <a:xfrm>
              <a:off x="301625" y="1104900"/>
              <a:ext cx="8080375" cy="4648200"/>
              <a:chOff x="190" y="696"/>
              <a:chExt cx="5090" cy="2928"/>
            </a:xfrm>
          </p:grpSpPr>
          <p:pic>
            <p:nvPicPr>
              <p:cNvPr id="80"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 y="696"/>
                <a:ext cx="4800" cy="2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 name="Text Box 8"/>
              <p:cNvSpPr txBox="1">
                <a:spLocks noChangeArrowheads="1"/>
              </p:cNvSpPr>
              <p:nvPr/>
            </p:nvSpPr>
            <p:spPr bwMode="auto">
              <a:xfrm>
                <a:off x="1584" y="3384"/>
                <a:ext cx="960"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dirty="0">
                    <a:solidFill>
                      <a:srgbClr val="000000"/>
                    </a:solidFill>
                  </a:rPr>
                  <a:t>1.2.2.5.5.6</a:t>
                </a:r>
              </a:p>
            </p:txBody>
          </p:sp>
          <p:sp>
            <p:nvSpPr>
              <p:cNvPr id="82" name="Text Box 9"/>
              <p:cNvSpPr txBox="1">
                <a:spLocks noChangeArrowheads="1"/>
              </p:cNvSpPr>
              <p:nvPr/>
            </p:nvSpPr>
            <p:spPr bwMode="auto">
              <a:xfrm>
                <a:off x="2336" y="3384"/>
                <a:ext cx="768"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a:solidFill>
                      <a:srgbClr val="000000"/>
                    </a:solidFill>
                  </a:rPr>
                  <a:t>1.2.3.4.5.6</a:t>
                </a:r>
              </a:p>
            </p:txBody>
          </p:sp>
          <p:sp>
            <p:nvSpPr>
              <p:cNvPr id="83" name="Text Box 10"/>
              <p:cNvSpPr txBox="1">
                <a:spLocks noChangeArrowheads="1"/>
              </p:cNvSpPr>
              <p:nvPr/>
            </p:nvSpPr>
            <p:spPr bwMode="auto">
              <a:xfrm>
                <a:off x="3040" y="3384"/>
                <a:ext cx="864"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a:solidFill>
                      <a:srgbClr val="000000"/>
                    </a:solidFill>
                  </a:rPr>
                  <a:t>2.2.3.4.5.5</a:t>
                </a:r>
              </a:p>
            </p:txBody>
          </p:sp>
          <p:sp>
            <p:nvSpPr>
              <p:cNvPr id="84" name="Text Box 11"/>
              <p:cNvSpPr txBox="1">
                <a:spLocks noChangeArrowheads="1"/>
              </p:cNvSpPr>
              <p:nvPr/>
            </p:nvSpPr>
            <p:spPr bwMode="auto">
              <a:xfrm>
                <a:off x="3768" y="3384"/>
                <a:ext cx="912"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a:solidFill>
                      <a:srgbClr val="000000"/>
                    </a:solidFill>
                  </a:rPr>
                  <a:t>2.3.3.4.4.5</a:t>
                </a:r>
              </a:p>
            </p:txBody>
          </p:sp>
          <p:sp>
            <p:nvSpPr>
              <p:cNvPr id="85" name="Text Box 12"/>
              <p:cNvSpPr txBox="1">
                <a:spLocks noChangeArrowheads="1"/>
              </p:cNvSpPr>
              <p:nvPr/>
            </p:nvSpPr>
            <p:spPr bwMode="auto">
              <a:xfrm>
                <a:off x="4504" y="3384"/>
                <a:ext cx="672"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a:solidFill>
                      <a:srgbClr val="000000"/>
                    </a:solidFill>
                  </a:rPr>
                  <a:t>3.3.3.4.4.4</a:t>
                </a:r>
              </a:p>
            </p:txBody>
          </p:sp>
          <p:sp>
            <p:nvSpPr>
              <p:cNvPr id="86" name="Text Box 13"/>
              <p:cNvSpPr txBox="1">
                <a:spLocks noChangeArrowheads="1"/>
              </p:cNvSpPr>
              <p:nvPr/>
            </p:nvSpPr>
            <p:spPr bwMode="auto">
              <a:xfrm>
                <a:off x="880" y="3384"/>
                <a:ext cx="768"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a:solidFill>
                      <a:srgbClr val="000000"/>
                    </a:solidFill>
                  </a:rPr>
                  <a:t>1.1.1.6.6.6</a:t>
                </a:r>
              </a:p>
            </p:txBody>
          </p:sp>
          <p:sp>
            <p:nvSpPr>
              <p:cNvPr id="87" name="Text Box 14"/>
              <p:cNvSpPr txBox="1">
                <a:spLocks noChangeArrowheads="1"/>
              </p:cNvSpPr>
              <p:nvPr/>
            </p:nvSpPr>
            <p:spPr bwMode="auto">
              <a:xfrm rot="-5369738">
                <a:off x="-642" y="1727"/>
                <a:ext cx="195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a:solidFill>
                      <a:srgbClr val="000000"/>
                    </a:solidFill>
                  </a:rPr>
                  <a:t># Weeks to Complete</a:t>
                </a:r>
              </a:p>
            </p:txBody>
          </p:sp>
        </p:grpSp>
        <p:grpSp>
          <p:nvGrpSpPr>
            <p:cNvPr id="5" name="Group 63"/>
            <p:cNvGrpSpPr/>
            <p:nvPr/>
          </p:nvGrpSpPr>
          <p:grpSpPr>
            <a:xfrm>
              <a:off x="1676400" y="1795463"/>
              <a:ext cx="6680200" cy="1997075"/>
              <a:chOff x="1676400" y="1795463"/>
              <a:chExt cx="6680200" cy="1997075"/>
            </a:xfrm>
          </p:grpSpPr>
          <p:grpSp>
            <p:nvGrpSpPr>
              <p:cNvPr id="6" name="Group 61"/>
              <p:cNvGrpSpPr/>
              <p:nvPr/>
            </p:nvGrpSpPr>
            <p:grpSpPr>
              <a:xfrm>
                <a:off x="1676400" y="2825750"/>
                <a:ext cx="6580188" cy="725488"/>
                <a:chOff x="1676400" y="2825750"/>
                <a:chExt cx="6580188" cy="725488"/>
              </a:xfrm>
            </p:grpSpPr>
            <p:sp>
              <p:nvSpPr>
                <p:cNvPr id="69" name="Line 15"/>
                <p:cNvSpPr>
                  <a:spLocks noChangeShapeType="1"/>
                </p:cNvSpPr>
                <p:nvPr/>
              </p:nvSpPr>
              <p:spPr bwMode="auto">
                <a:xfrm>
                  <a:off x="2120900" y="2832100"/>
                  <a:ext cx="677863" cy="523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0" name="Line 16"/>
                <p:cNvSpPr>
                  <a:spLocks noChangeShapeType="1"/>
                </p:cNvSpPr>
                <p:nvPr/>
              </p:nvSpPr>
              <p:spPr bwMode="auto">
                <a:xfrm>
                  <a:off x="1676400" y="2825750"/>
                  <a:ext cx="457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1" name="Line 17"/>
                <p:cNvSpPr>
                  <a:spLocks noChangeShapeType="1"/>
                </p:cNvSpPr>
                <p:nvPr/>
              </p:nvSpPr>
              <p:spPr bwMode="auto">
                <a:xfrm>
                  <a:off x="2838450" y="2889250"/>
                  <a:ext cx="457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2" name="Line 18"/>
                <p:cNvSpPr>
                  <a:spLocks noChangeShapeType="1"/>
                </p:cNvSpPr>
                <p:nvPr/>
              </p:nvSpPr>
              <p:spPr bwMode="auto">
                <a:xfrm>
                  <a:off x="3973513" y="3136900"/>
                  <a:ext cx="457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3" name="Line 19"/>
                <p:cNvSpPr>
                  <a:spLocks noChangeShapeType="1"/>
                </p:cNvSpPr>
                <p:nvPr/>
              </p:nvSpPr>
              <p:spPr bwMode="auto">
                <a:xfrm>
                  <a:off x="5094288" y="3313113"/>
                  <a:ext cx="457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4" name="Line 20"/>
                <p:cNvSpPr>
                  <a:spLocks noChangeShapeType="1"/>
                </p:cNvSpPr>
                <p:nvPr/>
              </p:nvSpPr>
              <p:spPr bwMode="auto">
                <a:xfrm>
                  <a:off x="6243638" y="3397250"/>
                  <a:ext cx="4572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5" name="Line 21"/>
                <p:cNvSpPr>
                  <a:spLocks noChangeShapeType="1"/>
                </p:cNvSpPr>
                <p:nvPr/>
              </p:nvSpPr>
              <p:spPr bwMode="auto">
                <a:xfrm>
                  <a:off x="7391400" y="3538538"/>
                  <a:ext cx="865188" cy="9525"/>
                </a:xfrm>
                <a:prstGeom prst="line">
                  <a:avLst/>
                </a:prstGeom>
                <a:noFill/>
                <a:ln w="57150">
                  <a:solidFill>
                    <a:schemeClr val="tx1"/>
                  </a:solidFill>
                  <a:round/>
                  <a:headEnd/>
                  <a:tailEnd type="triangle" w="sm"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6" name="Line 22"/>
                <p:cNvSpPr>
                  <a:spLocks noChangeShapeType="1"/>
                </p:cNvSpPr>
                <p:nvPr/>
              </p:nvSpPr>
              <p:spPr bwMode="auto">
                <a:xfrm>
                  <a:off x="3276600" y="2895600"/>
                  <a:ext cx="693738" cy="24765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7" name="Line 23"/>
                <p:cNvSpPr>
                  <a:spLocks noChangeShapeType="1"/>
                </p:cNvSpPr>
                <p:nvPr/>
              </p:nvSpPr>
              <p:spPr bwMode="auto">
                <a:xfrm>
                  <a:off x="4418013" y="3144838"/>
                  <a:ext cx="700087" cy="177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8" name="Line 24"/>
                <p:cNvSpPr>
                  <a:spLocks noChangeShapeType="1"/>
                </p:cNvSpPr>
                <p:nvPr/>
              </p:nvSpPr>
              <p:spPr bwMode="auto">
                <a:xfrm>
                  <a:off x="5561013" y="3308350"/>
                  <a:ext cx="685800" cy="8255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79" name="Line 25"/>
                <p:cNvSpPr>
                  <a:spLocks noChangeShapeType="1"/>
                </p:cNvSpPr>
                <p:nvPr/>
              </p:nvSpPr>
              <p:spPr bwMode="auto">
                <a:xfrm>
                  <a:off x="6684963" y="3392488"/>
                  <a:ext cx="711200" cy="15875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grpSp>
          <p:grpSp>
            <p:nvGrpSpPr>
              <p:cNvPr id="7" name="Group 62"/>
              <p:cNvGrpSpPr/>
              <p:nvPr/>
            </p:nvGrpSpPr>
            <p:grpSpPr>
              <a:xfrm>
                <a:off x="1684338" y="1795463"/>
                <a:ext cx="6672262" cy="1712912"/>
                <a:chOff x="1684338" y="1795463"/>
                <a:chExt cx="6672262" cy="1712912"/>
              </a:xfrm>
            </p:grpSpPr>
            <p:sp>
              <p:nvSpPr>
                <p:cNvPr id="57" name="Line 27"/>
                <p:cNvSpPr>
                  <a:spLocks noChangeShapeType="1"/>
                </p:cNvSpPr>
                <p:nvPr/>
              </p:nvSpPr>
              <p:spPr bwMode="auto">
                <a:xfrm>
                  <a:off x="1684338" y="1795463"/>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8" name="Line 28"/>
                <p:cNvSpPr>
                  <a:spLocks noChangeShapeType="1"/>
                </p:cNvSpPr>
                <p:nvPr/>
              </p:nvSpPr>
              <p:spPr bwMode="auto">
                <a:xfrm>
                  <a:off x="2811463" y="1981200"/>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9" name="Line 29"/>
                <p:cNvSpPr>
                  <a:spLocks noChangeShapeType="1"/>
                </p:cNvSpPr>
                <p:nvPr/>
              </p:nvSpPr>
              <p:spPr bwMode="auto">
                <a:xfrm>
                  <a:off x="3951288" y="2455863"/>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0" name="Line 30"/>
                <p:cNvSpPr>
                  <a:spLocks noChangeShapeType="1"/>
                </p:cNvSpPr>
                <p:nvPr/>
              </p:nvSpPr>
              <p:spPr bwMode="auto">
                <a:xfrm>
                  <a:off x="5092700" y="2930525"/>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1" name="Line 31"/>
                <p:cNvSpPr>
                  <a:spLocks noChangeShapeType="1"/>
                </p:cNvSpPr>
                <p:nvPr/>
              </p:nvSpPr>
              <p:spPr bwMode="auto">
                <a:xfrm>
                  <a:off x="6259513" y="3125788"/>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2" name="Line 32"/>
                <p:cNvSpPr>
                  <a:spLocks noChangeShapeType="1"/>
                </p:cNvSpPr>
                <p:nvPr/>
              </p:nvSpPr>
              <p:spPr bwMode="auto">
                <a:xfrm>
                  <a:off x="7367588" y="3498850"/>
                  <a:ext cx="457200"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3" name="Line 33"/>
                <p:cNvSpPr>
                  <a:spLocks noChangeShapeType="1"/>
                </p:cNvSpPr>
                <p:nvPr/>
              </p:nvSpPr>
              <p:spPr bwMode="auto">
                <a:xfrm flipV="1">
                  <a:off x="7805738" y="3313113"/>
                  <a:ext cx="550862" cy="195262"/>
                </a:xfrm>
                <a:prstGeom prst="line">
                  <a:avLst/>
                </a:prstGeom>
                <a:noFill/>
                <a:ln w="57150">
                  <a:solidFill>
                    <a:schemeClr val="accent2"/>
                  </a:solidFill>
                  <a:round/>
                  <a:headEnd/>
                  <a:tailEnd type="triangle" w="sm"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4" name="Line 34"/>
                <p:cNvSpPr>
                  <a:spLocks noChangeShapeType="1"/>
                </p:cNvSpPr>
                <p:nvPr/>
              </p:nvSpPr>
              <p:spPr bwMode="auto">
                <a:xfrm>
                  <a:off x="6716713" y="3143250"/>
                  <a:ext cx="685800" cy="347663"/>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5" name="Line 35"/>
                <p:cNvSpPr>
                  <a:spLocks noChangeShapeType="1"/>
                </p:cNvSpPr>
                <p:nvPr/>
              </p:nvSpPr>
              <p:spPr bwMode="auto">
                <a:xfrm>
                  <a:off x="5548313" y="2938463"/>
                  <a:ext cx="693737" cy="19685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6" name="Line 36"/>
                <p:cNvSpPr>
                  <a:spLocks noChangeShapeType="1"/>
                </p:cNvSpPr>
                <p:nvPr/>
              </p:nvSpPr>
              <p:spPr bwMode="auto">
                <a:xfrm>
                  <a:off x="4414838" y="2454275"/>
                  <a:ext cx="711200" cy="47625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7" name="Line 37"/>
                <p:cNvSpPr>
                  <a:spLocks noChangeShapeType="1"/>
                </p:cNvSpPr>
                <p:nvPr/>
              </p:nvSpPr>
              <p:spPr bwMode="auto">
                <a:xfrm>
                  <a:off x="3281363" y="1970088"/>
                  <a:ext cx="668337" cy="492125"/>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68" name="Line 39"/>
                <p:cNvSpPr>
                  <a:spLocks noChangeShapeType="1"/>
                </p:cNvSpPr>
                <p:nvPr/>
              </p:nvSpPr>
              <p:spPr bwMode="auto">
                <a:xfrm>
                  <a:off x="2138363" y="1800225"/>
                  <a:ext cx="692150" cy="187325"/>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grpSp>
          <p:grpSp>
            <p:nvGrpSpPr>
              <p:cNvPr id="8" name="Group 60"/>
              <p:cNvGrpSpPr/>
              <p:nvPr/>
            </p:nvGrpSpPr>
            <p:grpSpPr>
              <a:xfrm>
                <a:off x="1701800" y="3487738"/>
                <a:ext cx="6596063" cy="304800"/>
                <a:chOff x="1701800" y="3487738"/>
                <a:chExt cx="6596063" cy="304800"/>
              </a:xfrm>
            </p:grpSpPr>
            <p:sp>
              <p:nvSpPr>
                <p:cNvPr id="45" name="Line 40"/>
                <p:cNvSpPr>
                  <a:spLocks noChangeShapeType="1"/>
                </p:cNvSpPr>
                <p:nvPr/>
              </p:nvSpPr>
              <p:spPr bwMode="auto">
                <a:xfrm>
                  <a:off x="1701800" y="3690938"/>
                  <a:ext cx="431800"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46" name="Line 41"/>
                <p:cNvSpPr>
                  <a:spLocks noChangeShapeType="1"/>
                </p:cNvSpPr>
                <p:nvPr/>
              </p:nvSpPr>
              <p:spPr bwMode="auto">
                <a:xfrm>
                  <a:off x="2844800" y="3487738"/>
                  <a:ext cx="431800"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47" name="Line 42"/>
                <p:cNvSpPr>
                  <a:spLocks noChangeShapeType="1"/>
                </p:cNvSpPr>
                <p:nvPr/>
              </p:nvSpPr>
              <p:spPr bwMode="auto">
                <a:xfrm>
                  <a:off x="3998913" y="3589338"/>
                  <a:ext cx="431800"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48" name="Line 43"/>
                <p:cNvSpPr>
                  <a:spLocks noChangeShapeType="1"/>
                </p:cNvSpPr>
                <p:nvPr/>
              </p:nvSpPr>
              <p:spPr bwMode="auto">
                <a:xfrm>
                  <a:off x="5124450" y="3589338"/>
                  <a:ext cx="431800"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49" name="Line 44"/>
                <p:cNvSpPr>
                  <a:spLocks noChangeShapeType="1"/>
                </p:cNvSpPr>
                <p:nvPr/>
              </p:nvSpPr>
              <p:spPr bwMode="auto">
                <a:xfrm>
                  <a:off x="6248400" y="3581400"/>
                  <a:ext cx="449263"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0" name="Line 45"/>
                <p:cNvSpPr>
                  <a:spLocks noChangeShapeType="1"/>
                </p:cNvSpPr>
                <p:nvPr/>
              </p:nvSpPr>
              <p:spPr bwMode="auto">
                <a:xfrm>
                  <a:off x="7418388" y="3690938"/>
                  <a:ext cx="431800" cy="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1" name="Line 46"/>
                <p:cNvSpPr>
                  <a:spLocks noChangeShapeType="1"/>
                </p:cNvSpPr>
                <p:nvPr/>
              </p:nvSpPr>
              <p:spPr bwMode="auto">
                <a:xfrm flipV="1">
                  <a:off x="2151063" y="3487738"/>
                  <a:ext cx="693737" cy="203200"/>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2" name="Line 47"/>
                <p:cNvSpPr>
                  <a:spLocks noChangeShapeType="1"/>
                </p:cNvSpPr>
                <p:nvPr/>
              </p:nvSpPr>
              <p:spPr bwMode="auto">
                <a:xfrm>
                  <a:off x="3287713" y="3495675"/>
                  <a:ext cx="692150" cy="84138"/>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3" name="Line 48"/>
                <p:cNvSpPr>
                  <a:spLocks noChangeShapeType="1"/>
                </p:cNvSpPr>
                <p:nvPr/>
              </p:nvSpPr>
              <p:spPr bwMode="auto">
                <a:xfrm>
                  <a:off x="4421188" y="3581400"/>
                  <a:ext cx="703262" cy="7938"/>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4" name="Line 49"/>
                <p:cNvSpPr>
                  <a:spLocks noChangeShapeType="1"/>
                </p:cNvSpPr>
                <p:nvPr/>
              </p:nvSpPr>
              <p:spPr bwMode="auto">
                <a:xfrm flipV="1">
                  <a:off x="5567363" y="3573463"/>
                  <a:ext cx="701675" cy="9525"/>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5" name="Line 50"/>
                <p:cNvSpPr>
                  <a:spLocks noChangeShapeType="1"/>
                </p:cNvSpPr>
                <p:nvPr/>
              </p:nvSpPr>
              <p:spPr bwMode="auto">
                <a:xfrm>
                  <a:off x="6710363" y="3575050"/>
                  <a:ext cx="685800" cy="125413"/>
                </a:xfrm>
                <a:prstGeom prst="line">
                  <a:avLst/>
                </a:prstGeom>
                <a:noFill/>
                <a:ln w="57150">
                  <a:solidFill>
                    <a:srgbClr val="FF080A"/>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sp>
              <p:nvSpPr>
                <p:cNvPr id="56" name="Line 51"/>
                <p:cNvSpPr>
                  <a:spLocks noChangeShapeType="1"/>
                </p:cNvSpPr>
                <p:nvPr/>
              </p:nvSpPr>
              <p:spPr bwMode="auto">
                <a:xfrm>
                  <a:off x="7829550" y="3686175"/>
                  <a:ext cx="468313" cy="106363"/>
                </a:xfrm>
                <a:prstGeom prst="line">
                  <a:avLst/>
                </a:prstGeom>
                <a:noFill/>
                <a:ln w="57150">
                  <a:solidFill>
                    <a:srgbClr val="FF080A"/>
                  </a:solidFill>
                  <a:round/>
                  <a:headEnd/>
                  <a:tailEnd type="triangle" w="sm"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Lucida Grande"/>
                  </a:endParaRPr>
                </a:p>
              </p:txBody>
            </p:sp>
          </p:grpSp>
        </p:grpSp>
      </p:grpSp>
      <p:pic>
        <p:nvPicPr>
          <p:cNvPr id="8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0" y="5562600"/>
            <a:ext cx="815340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938271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sz="1800" baseline="100000" dirty="0"/>
          </a:p>
        </p:txBody>
      </p:sp>
      <p:sp>
        <p:nvSpPr>
          <p:cNvPr id="3" name="Content Placeholder 2"/>
          <p:cNvSpPr>
            <a:spLocks noGrp="1"/>
          </p:cNvSpPr>
          <p:nvPr>
            <p:ph idx="1"/>
          </p:nvPr>
        </p:nvSpPr>
        <p:spPr/>
        <p:txBody>
          <a:bodyPr/>
          <a:lstStyle/>
          <a:p>
            <a:r>
              <a:rPr lang="en-US" dirty="0" smtClean="0"/>
              <a:t>Workflow is the progression of work within a trade or from one trade to another.</a:t>
            </a:r>
          </a:p>
          <a:p>
            <a:r>
              <a:rPr lang="en-US" dirty="0" smtClean="0"/>
              <a:t>Predictable workflow vs. reliable workflow</a:t>
            </a:r>
          </a:p>
          <a:p>
            <a:pPr lvl="1"/>
            <a:r>
              <a:rPr lang="en-US" dirty="0" smtClean="0"/>
              <a:t>Predictable: The ability to consistently foretell something in advance</a:t>
            </a:r>
          </a:p>
          <a:p>
            <a:pPr lvl="1"/>
            <a:r>
              <a:rPr lang="en-US" dirty="0" smtClean="0"/>
              <a:t>Reliable: The long-term consistency of a system</a:t>
            </a:r>
          </a:p>
        </p:txBody>
      </p:sp>
    </p:spTree>
    <p:extLst>
      <p:ext uri="{BB962C8B-B14F-4D97-AF65-F5344CB8AC3E}">
        <p14:creationId xmlns="" xmlns:p14="http://schemas.microsoft.com/office/powerpoint/2010/main" val="1623148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a:t>
            </a:r>
            <a:endParaRPr lang="en-US" dirty="0"/>
          </a:p>
        </p:txBody>
      </p:sp>
      <p:sp>
        <p:nvSpPr>
          <p:cNvPr id="4" name="Content Placeholder 3"/>
          <p:cNvSpPr>
            <a:spLocks noGrp="1"/>
          </p:cNvSpPr>
          <p:nvPr>
            <p:ph idx="1"/>
          </p:nvPr>
        </p:nvSpPr>
        <p:spPr>
          <a:xfrm>
            <a:off x="457200" y="3276600"/>
            <a:ext cx="8229600" cy="2438400"/>
          </a:xfrm>
        </p:spPr>
        <p:txBody>
          <a:bodyPr/>
          <a:lstStyle/>
          <a:p>
            <a:r>
              <a:rPr lang="en-US" dirty="0" smtClean="0"/>
              <a:t>Variation is caused by fluctuations in the process and results from pre-determined standards.</a:t>
            </a:r>
          </a:p>
          <a:p>
            <a:pPr lvl="1"/>
            <a:r>
              <a:rPr lang="en-US" dirty="0" smtClean="0"/>
              <a:t>It arises when </a:t>
            </a:r>
            <a:r>
              <a:rPr lang="en-US" dirty="0"/>
              <a:t>people do whatever they can to get </a:t>
            </a:r>
            <a:r>
              <a:rPr lang="en-US" dirty="0" smtClean="0"/>
              <a:t>results.</a:t>
            </a:r>
            <a:endParaRPr lang="en-US" dirty="0"/>
          </a:p>
          <a:p>
            <a:pPr lvl="1"/>
            <a:r>
              <a:rPr lang="en-US" dirty="0" smtClean="0"/>
              <a:t>It results in interrupted workflow - workers </a:t>
            </a:r>
            <a:r>
              <a:rPr lang="en-US" dirty="0"/>
              <a:t>waiting for </a:t>
            </a:r>
            <a:r>
              <a:rPr lang="en-US" dirty="0" smtClean="0"/>
              <a:t>work and </a:t>
            </a:r>
            <a:r>
              <a:rPr lang="en-US" dirty="0"/>
              <a:t>work waiting for </a:t>
            </a:r>
            <a:r>
              <a:rPr lang="en-US" dirty="0" smtClean="0"/>
              <a:t>workers.</a:t>
            </a:r>
            <a:endParaRPr lang="en-US" dirty="0"/>
          </a:p>
        </p:txBody>
      </p:sp>
      <p:sp>
        <p:nvSpPr>
          <p:cNvPr id="14" name="Oval 7"/>
          <p:cNvSpPr>
            <a:spLocks noChangeArrowheads="1"/>
          </p:cNvSpPr>
          <p:nvPr/>
        </p:nvSpPr>
        <p:spPr bwMode="auto">
          <a:xfrm>
            <a:off x="914400" y="1549400"/>
            <a:ext cx="1981200" cy="1612900"/>
          </a:xfrm>
          <a:prstGeom prst="ellipse">
            <a:avLst/>
          </a:prstGeom>
          <a:noFill/>
          <a:ln w="19050">
            <a:noFill/>
            <a:round/>
            <a:headEnd/>
            <a:tailEnd/>
          </a:ln>
          <a:effectLst>
            <a:outerShdw dist="89803" dir="2700000" algn="ctr" rotWithShape="0">
              <a:schemeClr val="folHlink"/>
            </a:outerShdw>
          </a:effectLst>
        </p:spPr>
        <p:txBody>
          <a:bodyPr wrap="none" lIns="93296" tIns="46648" rIns="93296" bIns="46648" anchor="ctr"/>
          <a:lstStyle/>
          <a:p>
            <a:pPr>
              <a:defRPr/>
            </a:pPr>
            <a:endParaRPr lang="en-US"/>
          </a:p>
        </p:txBody>
      </p:sp>
      <p:sp>
        <p:nvSpPr>
          <p:cNvPr id="15" name="Oval 8"/>
          <p:cNvSpPr>
            <a:spLocks noChangeArrowheads="1"/>
          </p:cNvSpPr>
          <p:nvPr/>
        </p:nvSpPr>
        <p:spPr bwMode="auto">
          <a:xfrm>
            <a:off x="6172200" y="1447800"/>
            <a:ext cx="1981200" cy="1714500"/>
          </a:xfrm>
          <a:prstGeom prst="ellipse">
            <a:avLst/>
          </a:prstGeom>
          <a:noFill/>
          <a:ln w="19050">
            <a:noFill/>
            <a:round/>
            <a:headEnd/>
            <a:tailEnd/>
          </a:ln>
          <a:effectLst>
            <a:outerShdw dist="89803" dir="2700000" algn="ctr" rotWithShape="0">
              <a:schemeClr val="folHlink"/>
            </a:outerShdw>
          </a:effectLst>
        </p:spPr>
        <p:txBody>
          <a:bodyPr wrap="none" lIns="91430" tIns="45716" rIns="91430" bIns="45716" anchor="ctr"/>
          <a:lstStyle/>
          <a:p>
            <a:pPr algn="ctr" defTabSz="913526">
              <a:defRPr/>
            </a:pPr>
            <a:endParaRPr lang="en-US" sz="2400" dirty="0">
              <a:solidFill>
                <a:schemeClr val="bg1"/>
              </a:solidFill>
            </a:endParaRPr>
          </a:p>
        </p:txBody>
      </p:sp>
      <p:sp>
        <p:nvSpPr>
          <p:cNvPr id="16" name="Text Box 9"/>
          <p:cNvSpPr txBox="1">
            <a:spLocks noChangeArrowheads="1"/>
          </p:cNvSpPr>
          <p:nvPr/>
        </p:nvSpPr>
        <p:spPr bwMode="auto">
          <a:xfrm>
            <a:off x="910155" y="1995488"/>
            <a:ext cx="1996040" cy="830989"/>
          </a:xfrm>
          <a:prstGeom prst="rect">
            <a:avLst/>
          </a:prstGeom>
          <a:noFill/>
          <a:ln w="12700">
            <a:noFill/>
            <a:miter lim="800000"/>
            <a:headEnd/>
            <a:tailEnd/>
          </a:ln>
        </p:spPr>
        <p:txBody>
          <a:bodyPr wrap="none" lIns="91430" tIns="45716" rIns="91430" bIns="45716">
            <a:spAutoFit/>
          </a:bodyPr>
          <a:lstStyle/>
          <a:p>
            <a:pPr algn="ctr" defTabSz="912813"/>
            <a:r>
              <a:rPr lang="en-US" b="1" dirty="0">
                <a:solidFill>
                  <a:schemeClr val="tx2"/>
                </a:solidFill>
                <a:latin typeface="+mn-lt"/>
              </a:rPr>
              <a:t>Inconsistent</a:t>
            </a:r>
          </a:p>
          <a:p>
            <a:pPr algn="ctr" defTabSz="912813"/>
            <a:r>
              <a:rPr lang="en-US" b="1" dirty="0">
                <a:solidFill>
                  <a:schemeClr val="tx2"/>
                </a:solidFill>
                <a:latin typeface="+mn-lt"/>
              </a:rPr>
              <a:t>Process</a:t>
            </a:r>
            <a:endParaRPr lang="en-US" sz="1600" b="1" dirty="0">
              <a:solidFill>
                <a:schemeClr val="tx2"/>
              </a:solidFill>
              <a:latin typeface="+mn-lt"/>
            </a:endParaRPr>
          </a:p>
        </p:txBody>
      </p:sp>
      <p:sp>
        <p:nvSpPr>
          <p:cNvPr id="17" name="Text Box 10"/>
          <p:cNvSpPr txBox="1">
            <a:spLocks noChangeArrowheads="1"/>
          </p:cNvSpPr>
          <p:nvPr/>
        </p:nvSpPr>
        <p:spPr bwMode="auto">
          <a:xfrm>
            <a:off x="6233560" y="1995488"/>
            <a:ext cx="1996040" cy="830989"/>
          </a:xfrm>
          <a:prstGeom prst="rect">
            <a:avLst/>
          </a:prstGeom>
          <a:noFill/>
          <a:ln w="12700">
            <a:noFill/>
            <a:miter lim="800000"/>
            <a:headEnd/>
            <a:tailEnd/>
          </a:ln>
        </p:spPr>
        <p:txBody>
          <a:bodyPr wrap="none" lIns="91430" tIns="45716" rIns="91430" bIns="45716">
            <a:spAutoFit/>
          </a:bodyPr>
          <a:lstStyle/>
          <a:p>
            <a:pPr algn="ctr" defTabSz="912813"/>
            <a:r>
              <a:rPr lang="en-US" b="1" dirty="0">
                <a:solidFill>
                  <a:srgbClr val="FF0000"/>
                </a:solidFill>
                <a:latin typeface="+mn-lt"/>
              </a:rPr>
              <a:t>Inconsistent</a:t>
            </a:r>
            <a:endParaRPr lang="en-US" sz="1600" b="1" dirty="0">
              <a:solidFill>
                <a:srgbClr val="FF0000"/>
              </a:solidFill>
              <a:latin typeface="+mn-lt"/>
            </a:endParaRPr>
          </a:p>
          <a:p>
            <a:pPr algn="ctr" defTabSz="912813"/>
            <a:r>
              <a:rPr lang="en-US" b="1" dirty="0">
                <a:solidFill>
                  <a:srgbClr val="FF0000"/>
                </a:solidFill>
                <a:latin typeface="+mn-lt"/>
              </a:rPr>
              <a:t>Results</a:t>
            </a:r>
            <a:endParaRPr lang="en-US" sz="1600" b="1" dirty="0">
              <a:solidFill>
                <a:srgbClr val="FF0000"/>
              </a:solidFill>
              <a:latin typeface="+mn-lt"/>
            </a:endParaRPr>
          </a:p>
        </p:txBody>
      </p:sp>
      <p:sp>
        <p:nvSpPr>
          <p:cNvPr id="18" name="Freeform 11"/>
          <p:cNvSpPr>
            <a:spLocks/>
          </p:cNvSpPr>
          <p:nvPr/>
        </p:nvSpPr>
        <p:spPr bwMode="auto">
          <a:xfrm>
            <a:off x="2667000" y="1549400"/>
            <a:ext cx="3657600" cy="965200"/>
          </a:xfrm>
          <a:custGeom>
            <a:avLst/>
            <a:gdLst>
              <a:gd name="T0" fmla="*/ 0 w 2304"/>
              <a:gd name="T1" fmla="*/ 2147483647 h 608"/>
              <a:gd name="T2" fmla="*/ 2147483647 w 2304"/>
              <a:gd name="T3" fmla="*/ 2147483647 h 608"/>
              <a:gd name="T4" fmla="*/ 2147483647 w 2304"/>
              <a:gd name="T5" fmla="*/ 2147483647 h 608"/>
              <a:gd name="T6" fmla="*/ 2147483647 w 2304"/>
              <a:gd name="T7" fmla="*/ 2147483647 h 608"/>
              <a:gd name="T8" fmla="*/ 2147483647 w 2304"/>
              <a:gd name="T9" fmla="*/ 2147483647 h 608"/>
              <a:gd name="T10" fmla="*/ 2147483647 w 2304"/>
              <a:gd name="T11" fmla="*/ 2147483647 h 608"/>
              <a:gd name="T12" fmla="*/ 2147483647 w 2304"/>
              <a:gd name="T13" fmla="*/ 2147483647 h 608"/>
              <a:gd name="T14" fmla="*/ 2147483647 w 2304"/>
              <a:gd name="T15" fmla="*/ 2147483647 h 608"/>
              <a:gd name="T16" fmla="*/ 0 60000 65536"/>
              <a:gd name="T17" fmla="*/ 0 60000 65536"/>
              <a:gd name="T18" fmla="*/ 0 60000 65536"/>
              <a:gd name="T19" fmla="*/ 0 60000 65536"/>
              <a:gd name="T20" fmla="*/ 0 60000 65536"/>
              <a:gd name="T21" fmla="*/ 0 60000 65536"/>
              <a:gd name="T22" fmla="*/ 0 60000 65536"/>
              <a:gd name="T23" fmla="*/ 0 60000 65536"/>
              <a:gd name="T24" fmla="*/ 0 w 2304"/>
              <a:gd name="T25" fmla="*/ 0 h 608"/>
              <a:gd name="T26" fmla="*/ 2304 w 2304"/>
              <a:gd name="T27" fmla="*/ 608 h 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4" h="608">
                <a:moveTo>
                  <a:pt x="0" y="152"/>
                </a:moveTo>
                <a:cubicBezTo>
                  <a:pt x="116" y="76"/>
                  <a:pt x="232" y="0"/>
                  <a:pt x="336" y="8"/>
                </a:cubicBezTo>
                <a:cubicBezTo>
                  <a:pt x="440" y="16"/>
                  <a:pt x="472" y="168"/>
                  <a:pt x="624" y="200"/>
                </a:cubicBezTo>
                <a:cubicBezTo>
                  <a:pt x="776" y="232"/>
                  <a:pt x="1072" y="136"/>
                  <a:pt x="1248" y="200"/>
                </a:cubicBezTo>
                <a:cubicBezTo>
                  <a:pt x="1424" y="264"/>
                  <a:pt x="1560" y="560"/>
                  <a:pt x="1680" y="584"/>
                </a:cubicBezTo>
                <a:cubicBezTo>
                  <a:pt x="1800" y="608"/>
                  <a:pt x="1888" y="416"/>
                  <a:pt x="1968" y="344"/>
                </a:cubicBezTo>
                <a:cubicBezTo>
                  <a:pt x="2048" y="272"/>
                  <a:pt x="2104" y="176"/>
                  <a:pt x="2160" y="152"/>
                </a:cubicBezTo>
                <a:cubicBezTo>
                  <a:pt x="2216" y="128"/>
                  <a:pt x="2260" y="164"/>
                  <a:pt x="2304" y="200"/>
                </a:cubicBezTo>
              </a:path>
            </a:pathLst>
          </a:custGeom>
          <a:noFill/>
          <a:ln w="28575">
            <a:solidFill>
              <a:schemeClr val="tx1"/>
            </a:solidFill>
            <a:round/>
            <a:headEnd/>
            <a:tailEnd/>
          </a:ln>
        </p:spPr>
        <p:txBody>
          <a:bodyPr wrap="none" lIns="93296" tIns="46648" rIns="93296" bIns="46648" anchor="ctr"/>
          <a:lstStyle/>
          <a:p>
            <a:endParaRPr lang="en-US"/>
          </a:p>
        </p:txBody>
      </p:sp>
      <p:sp>
        <p:nvSpPr>
          <p:cNvPr id="19" name="Freeform 12"/>
          <p:cNvSpPr>
            <a:spLocks/>
          </p:cNvSpPr>
          <p:nvPr/>
        </p:nvSpPr>
        <p:spPr bwMode="auto">
          <a:xfrm>
            <a:off x="2895600" y="1447800"/>
            <a:ext cx="3276600" cy="838200"/>
          </a:xfrm>
          <a:custGeom>
            <a:avLst/>
            <a:gdLst>
              <a:gd name="T0" fmla="*/ 0 w 2064"/>
              <a:gd name="T1" fmla="*/ 2147483647 h 528"/>
              <a:gd name="T2" fmla="*/ 2147483647 w 2064"/>
              <a:gd name="T3" fmla="*/ 2147483647 h 528"/>
              <a:gd name="T4" fmla="*/ 2147483647 w 2064"/>
              <a:gd name="T5" fmla="*/ 2147483647 h 528"/>
              <a:gd name="T6" fmla="*/ 2147483647 w 2064"/>
              <a:gd name="T7" fmla="*/ 2147483647 h 528"/>
              <a:gd name="T8" fmla="*/ 2147483647 w 2064"/>
              <a:gd name="T9" fmla="*/ 2147483647 h 528"/>
              <a:gd name="T10" fmla="*/ 2147483647 w 2064"/>
              <a:gd name="T11" fmla="*/ 2147483647 h 528"/>
              <a:gd name="T12" fmla="*/ 2147483647 w 2064"/>
              <a:gd name="T13" fmla="*/ 2147483647 h 528"/>
              <a:gd name="T14" fmla="*/ 2147483647 w 2064"/>
              <a:gd name="T15" fmla="*/ 2147483647 h 528"/>
              <a:gd name="T16" fmla="*/ 2147483647 w 2064"/>
              <a:gd name="T17" fmla="*/ 2147483647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528"/>
              <a:gd name="T29" fmla="*/ 2064 w 2064"/>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528">
                <a:moveTo>
                  <a:pt x="0" y="456"/>
                </a:moveTo>
                <a:cubicBezTo>
                  <a:pt x="144" y="456"/>
                  <a:pt x="288" y="456"/>
                  <a:pt x="384" y="408"/>
                </a:cubicBezTo>
                <a:cubicBezTo>
                  <a:pt x="480" y="360"/>
                  <a:pt x="496" y="224"/>
                  <a:pt x="576" y="168"/>
                </a:cubicBezTo>
                <a:cubicBezTo>
                  <a:pt x="656" y="112"/>
                  <a:pt x="776" y="64"/>
                  <a:pt x="864" y="72"/>
                </a:cubicBezTo>
                <a:cubicBezTo>
                  <a:pt x="952" y="80"/>
                  <a:pt x="1008" y="224"/>
                  <a:pt x="1104" y="216"/>
                </a:cubicBezTo>
                <a:cubicBezTo>
                  <a:pt x="1200" y="208"/>
                  <a:pt x="1336" y="0"/>
                  <a:pt x="1440" y="24"/>
                </a:cubicBezTo>
                <a:cubicBezTo>
                  <a:pt x="1544" y="48"/>
                  <a:pt x="1648" y="280"/>
                  <a:pt x="1728" y="360"/>
                </a:cubicBezTo>
                <a:cubicBezTo>
                  <a:pt x="1808" y="440"/>
                  <a:pt x="1864" y="480"/>
                  <a:pt x="1920" y="504"/>
                </a:cubicBezTo>
                <a:cubicBezTo>
                  <a:pt x="1976" y="528"/>
                  <a:pt x="2020" y="516"/>
                  <a:pt x="2064" y="504"/>
                </a:cubicBezTo>
              </a:path>
            </a:pathLst>
          </a:custGeom>
          <a:noFill/>
          <a:ln w="28575">
            <a:solidFill>
              <a:schemeClr val="tx1"/>
            </a:solidFill>
            <a:round/>
            <a:headEnd/>
            <a:tailEnd/>
          </a:ln>
        </p:spPr>
        <p:txBody>
          <a:bodyPr wrap="none" lIns="93296" tIns="46648" rIns="93296" bIns="46648" anchor="ctr"/>
          <a:lstStyle/>
          <a:p>
            <a:endParaRPr lang="en-US"/>
          </a:p>
        </p:txBody>
      </p:sp>
      <p:sp>
        <p:nvSpPr>
          <p:cNvPr id="20" name="Freeform 13"/>
          <p:cNvSpPr>
            <a:spLocks/>
          </p:cNvSpPr>
          <p:nvPr/>
        </p:nvSpPr>
        <p:spPr bwMode="auto">
          <a:xfrm>
            <a:off x="2819400" y="2438400"/>
            <a:ext cx="3352800" cy="431800"/>
          </a:xfrm>
          <a:custGeom>
            <a:avLst/>
            <a:gdLst>
              <a:gd name="T0" fmla="*/ 0 w 2112"/>
              <a:gd name="T1" fmla="*/ 2147483647 h 272"/>
              <a:gd name="T2" fmla="*/ 2147483647 w 2112"/>
              <a:gd name="T3" fmla="*/ 2147483647 h 272"/>
              <a:gd name="T4" fmla="*/ 2147483647 w 2112"/>
              <a:gd name="T5" fmla="*/ 2147483647 h 272"/>
              <a:gd name="T6" fmla="*/ 2147483647 w 2112"/>
              <a:gd name="T7" fmla="*/ 2147483647 h 272"/>
              <a:gd name="T8" fmla="*/ 2147483647 w 2112"/>
              <a:gd name="T9" fmla="*/ 2147483647 h 272"/>
              <a:gd name="T10" fmla="*/ 2147483647 w 2112"/>
              <a:gd name="T11" fmla="*/ 2147483647 h 272"/>
              <a:gd name="T12" fmla="*/ 2147483647 w 2112"/>
              <a:gd name="T13" fmla="*/ 2147483647 h 272"/>
              <a:gd name="T14" fmla="*/ 2147483647 w 211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2112"/>
              <a:gd name="T25" fmla="*/ 0 h 272"/>
              <a:gd name="T26" fmla="*/ 2112 w 211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2" h="272">
                <a:moveTo>
                  <a:pt x="0" y="168"/>
                </a:moveTo>
                <a:cubicBezTo>
                  <a:pt x="144" y="204"/>
                  <a:pt x="288" y="240"/>
                  <a:pt x="384" y="216"/>
                </a:cubicBezTo>
                <a:cubicBezTo>
                  <a:pt x="480" y="192"/>
                  <a:pt x="480" y="48"/>
                  <a:pt x="576" y="24"/>
                </a:cubicBezTo>
                <a:cubicBezTo>
                  <a:pt x="672" y="0"/>
                  <a:pt x="832" y="32"/>
                  <a:pt x="960" y="72"/>
                </a:cubicBezTo>
                <a:cubicBezTo>
                  <a:pt x="1088" y="112"/>
                  <a:pt x="1248" y="256"/>
                  <a:pt x="1344" y="264"/>
                </a:cubicBezTo>
                <a:cubicBezTo>
                  <a:pt x="1440" y="272"/>
                  <a:pt x="1432" y="136"/>
                  <a:pt x="1536" y="120"/>
                </a:cubicBezTo>
                <a:cubicBezTo>
                  <a:pt x="1640" y="104"/>
                  <a:pt x="1872" y="168"/>
                  <a:pt x="1968" y="168"/>
                </a:cubicBezTo>
                <a:cubicBezTo>
                  <a:pt x="2064" y="168"/>
                  <a:pt x="2088" y="144"/>
                  <a:pt x="2112" y="120"/>
                </a:cubicBezTo>
              </a:path>
            </a:pathLst>
          </a:custGeom>
          <a:noFill/>
          <a:ln w="28575">
            <a:solidFill>
              <a:schemeClr val="tx1"/>
            </a:solidFill>
            <a:round/>
            <a:headEnd/>
            <a:tailEnd/>
          </a:ln>
        </p:spPr>
        <p:txBody>
          <a:bodyPr wrap="none" lIns="93296" tIns="46648" rIns="93296" bIns="46648" anchor="ctr"/>
          <a:lstStyle/>
          <a:p>
            <a:endParaRPr lang="en-US"/>
          </a:p>
        </p:txBody>
      </p:sp>
      <p:sp>
        <p:nvSpPr>
          <p:cNvPr id="21" name="Freeform 14"/>
          <p:cNvSpPr>
            <a:spLocks/>
          </p:cNvSpPr>
          <p:nvPr/>
        </p:nvSpPr>
        <p:spPr bwMode="auto">
          <a:xfrm>
            <a:off x="2895600" y="2095500"/>
            <a:ext cx="3276600" cy="787400"/>
          </a:xfrm>
          <a:custGeom>
            <a:avLst/>
            <a:gdLst>
              <a:gd name="T0" fmla="*/ 0 w 2064"/>
              <a:gd name="T1" fmla="*/ 2147483647 h 496"/>
              <a:gd name="T2" fmla="*/ 2147483647 w 2064"/>
              <a:gd name="T3" fmla="*/ 2147483647 h 496"/>
              <a:gd name="T4" fmla="*/ 2147483647 w 2064"/>
              <a:gd name="T5" fmla="*/ 2147483647 h 496"/>
              <a:gd name="T6" fmla="*/ 2147483647 w 2064"/>
              <a:gd name="T7" fmla="*/ 2147483647 h 496"/>
              <a:gd name="T8" fmla="*/ 2147483647 w 2064"/>
              <a:gd name="T9" fmla="*/ 0 h 496"/>
              <a:gd name="T10" fmla="*/ 2147483647 w 2064"/>
              <a:gd name="T11" fmla="*/ 2147483647 h 496"/>
              <a:gd name="T12" fmla="*/ 2147483647 w 2064"/>
              <a:gd name="T13" fmla="*/ 2147483647 h 496"/>
              <a:gd name="T14" fmla="*/ 0 60000 65536"/>
              <a:gd name="T15" fmla="*/ 0 60000 65536"/>
              <a:gd name="T16" fmla="*/ 0 60000 65536"/>
              <a:gd name="T17" fmla="*/ 0 60000 65536"/>
              <a:gd name="T18" fmla="*/ 0 60000 65536"/>
              <a:gd name="T19" fmla="*/ 0 60000 65536"/>
              <a:gd name="T20" fmla="*/ 0 60000 65536"/>
              <a:gd name="T21" fmla="*/ 0 w 2064"/>
              <a:gd name="T22" fmla="*/ 0 h 496"/>
              <a:gd name="T23" fmla="*/ 2064 w 2064"/>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496">
                <a:moveTo>
                  <a:pt x="0" y="192"/>
                </a:moveTo>
                <a:cubicBezTo>
                  <a:pt x="88" y="216"/>
                  <a:pt x="176" y="240"/>
                  <a:pt x="288" y="288"/>
                </a:cubicBezTo>
                <a:cubicBezTo>
                  <a:pt x="400" y="336"/>
                  <a:pt x="544" y="496"/>
                  <a:pt x="672" y="480"/>
                </a:cubicBezTo>
                <a:cubicBezTo>
                  <a:pt x="800" y="464"/>
                  <a:pt x="920" y="272"/>
                  <a:pt x="1056" y="192"/>
                </a:cubicBezTo>
                <a:cubicBezTo>
                  <a:pt x="1192" y="112"/>
                  <a:pt x="1352" y="0"/>
                  <a:pt x="1488" y="0"/>
                </a:cubicBezTo>
                <a:cubicBezTo>
                  <a:pt x="1624" y="0"/>
                  <a:pt x="1776" y="160"/>
                  <a:pt x="1872" y="192"/>
                </a:cubicBezTo>
                <a:cubicBezTo>
                  <a:pt x="1968" y="224"/>
                  <a:pt x="2016" y="208"/>
                  <a:pt x="2064" y="192"/>
                </a:cubicBezTo>
              </a:path>
            </a:pathLst>
          </a:custGeom>
          <a:noFill/>
          <a:ln w="28575">
            <a:solidFill>
              <a:schemeClr val="tx1"/>
            </a:solidFill>
            <a:round/>
            <a:headEnd/>
            <a:tailEnd/>
          </a:ln>
        </p:spPr>
        <p:txBody>
          <a:bodyPr wrap="none" lIns="93296" tIns="46648" rIns="93296" bIns="46648" anchor="ctr"/>
          <a:lstStyle/>
          <a:p>
            <a:endParaRPr lang="en-US"/>
          </a:p>
        </p:txBody>
      </p:sp>
      <p:sp>
        <p:nvSpPr>
          <p:cNvPr id="22" name="Freeform 15"/>
          <p:cNvSpPr>
            <a:spLocks/>
          </p:cNvSpPr>
          <p:nvPr/>
        </p:nvSpPr>
        <p:spPr bwMode="auto">
          <a:xfrm>
            <a:off x="2819400" y="1612900"/>
            <a:ext cx="3429000" cy="698500"/>
          </a:xfrm>
          <a:custGeom>
            <a:avLst/>
            <a:gdLst>
              <a:gd name="T0" fmla="*/ 0 w 2160"/>
              <a:gd name="T1" fmla="*/ 2147483647 h 440"/>
              <a:gd name="T2" fmla="*/ 2147483647 w 2160"/>
              <a:gd name="T3" fmla="*/ 2147483647 h 440"/>
              <a:gd name="T4" fmla="*/ 2147483647 w 2160"/>
              <a:gd name="T5" fmla="*/ 2147483647 h 440"/>
              <a:gd name="T6" fmla="*/ 2147483647 w 2160"/>
              <a:gd name="T7" fmla="*/ 2147483647 h 440"/>
              <a:gd name="T8" fmla="*/ 2147483647 w 2160"/>
              <a:gd name="T9" fmla="*/ 2147483647 h 440"/>
              <a:gd name="T10" fmla="*/ 2147483647 w 2160"/>
              <a:gd name="T11" fmla="*/ 2147483647 h 440"/>
              <a:gd name="T12" fmla="*/ 2147483647 w 2160"/>
              <a:gd name="T13" fmla="*/ 2147483647 h 440"/>
              <a:gd name="T14" fmla="*/ 2147483647 w 2160"/>
              <a:gd name="T15" fmla="*/ 2147483647 h 440"/>
              <a:gd name="T16" fmla="*/ 0 60000 65536"/>
              <a:gd name="T17" fmla="*/ 0 60000 65536"/>
              <a:gd name="T18" fmla="*/ 0 60000 65536"/>
              <a:gd name="T19" fmla="*/ 0 60000 65536"/>
              <a:gd name="T20" fmla="*/ 0 60000 65536"/>
              <a:gd name="T21" fmla="*/ 0 60000 65536"/>
              <a:gd name="T22" fmla="*/ 0 60000 65536"/>
              <a:gd name="T23" fmla="*/ 0 60000 65536"/>
              <a:gd name="T24" fmla="*/ 0 w 2160"/>
              <a:gd name="T25" fmla="*/ 0 h 440"/>
              <a:gd name="T26" fmla="*/ 2160 w 2160"/>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 h="440">
                <a:moveTo>
                  <a:pt x="0" y="208"/>
                </a:moveTo>
                <a:cubicBezTo>
                  <a:pt x="32" y="168"/>
                  <a:pt x="64" y="128"/>
                  <a:pt x="144" y="160"/>
                </a:cubicBezTo>
                <a:cubicBezTo>
                  <a:pt x="224" y="192"/>
                  <a:pt x="360" y="360"/>
                  <a:pt x="480" y="400"/>
                </a:cubicBezTo>
                <a:cubicBezTo>
                  <a:pt x="600" y="440"/>
                  <a:pt x="776" y="416"/>
                  <a:pt x="864" y="400"/>
                </a:cubicBezTo>
                <a:cubicBezTo>
                  <a:pt x="952" y="384"/>
                  <a:pt x="920" y="344"/>
                  <a:pt x="1008" y="304"/>
                </a:cubicBezTo>
                <a:cubicBezTo>
                  <a:pt x="1096" y="264"/>
                  <a:pt x="1264" y="208"/>
                  <a:pt x="1392" y="160"/>
                </a:cubicBezTo>
                <a:cubicBezTo>
                  <a:pt x="1520" y="112"/>
                  <a:pt x="1648" y="0"/>
                  <a:pt x="1776" y="16"/>
                </a:cubicBezTo>
                <a:cubicBezTo>
                  <a:pt x="1904" y="32"/>
                  <a:pt x="1944" y="272"/>
                  <a:pt x="2160" y="256"/>
                </a:cubicBezTo>
              </a:path>
            </a:pathLst>
          </a:custGeom>
          <a:noFill/>
          <a:ln w="28575">
            <a:solidFill>
              <a:schemeClr val="tx1"/>
            </a:solidFill>
            <a:round/>
            <a:headEnd/>
            <a:tailEnd/>
          </a:ln>
        </p:spPr>
        <p:txBody>
          <a:bodyPr wrap="none" lIns="93296" tIns="46648" rIns="93296" bIns="46648" anchor="ctr"/>
          <a:lstStyle/>
          <a:p>
            <a:endParaRPr lang="en-US"/>
          </a:p>
        </p:txBody>
      </p:sp>
    </p:spTree>
    <p:extLst>
      <p:ext uri="{BB962C8B-B14F-4D97-AF65-F5344CB8AC3E}">
        <p14:creationId xmlns="" xmlns:p14="http://schemas.microsoft.com/office/powerpoint/2010/main" val="3508101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Variation</a:t>
            </a:r>
            <a:endParaRPr lang="en-US" sz="1800" dirty="0"/>
          </a:p>
        </p:txBody>
      </p:sp>
      <p:sp>
        <p:nvSpPr>
          <p:cNvPr id="4" name="Content Placeholder 3"/>
          <p:cNvSpPr>
            <a:spLocks noGrp="1"/>
          </p:cNvSpPr>
          <p:nvPr>
            <p:ph idx="1"/>
          </p:nvPr>
        </p:nvSpPr>
        <p:spPr/>
        <p:txBody>
          <a:bodyPr/>
          <a:lstStyle/>
          <a:p>
            <a:r>
              <a:rPr lang="en-US" dirty="0" smtClean="0"/>
              <a:t>Variation refers to random or non-random differences  in a production process.  </a:t>
            </a:r>
          </a:p>
          <a:p>
            <a:r>
              <a:rPr lang="en-US" dirty="0" smtClean="0"/>
              <a:t>Deming identified two types of variation</a:t>
            </a:r>
            <a:r>
              <a:rPr lang="en-US" sz="1400" baseline="100000" dirty="0" smtClean="0"/>
              <a:t>5</a:t>
            </a:r>
            <a:endParaRPr lang="en-US" sz="1400" dirty="0" smtClean="0"/>
          </a:p>
          <a:p>
            <a:pPr lvl="1"/>
            <a:r>
              <a:rPr lang="en-US" dirty="0" smtClean="0"/>
              <a:t>Common cause variation: Random, a property of the process or procedure</a:t>
            </a:r>
          </a:p>
          <a:p>
            <a:pPr lvl="1"/>
            <a:r>
              <a:rPr lang="en-US" dirty="0" smtClean="0"/>
              <a:t>Special cause variation: Non-random, caused by external influences to the defined process</a:t>
            </a:r>
          </a:p>
          <a:p>
            <a:r>
              <a:rPr lang="en-US" dirty="0" smtClean="0"/>
              <a:t>Variation of either kind in production systems is bad.</a:t>
            </a:r>
          </a:p>
          <a:p>
            <a:pPr lvl="1"/>
            <a:r>
              <a:rPr lang="en-US" dirty="0" smtClean="0"/>
              <a:t>Special cause variation must be addressed before common cause variation</a:t>
            </a:r>
            <a:br>
              <a:rPr lang="en-US" dirty="0" smtClean="0"/>
            </a:br>
            <a:endParaRPr lang="en-US" dirty="0" smtClean="0"/>
          </a:p>
          <a:p>
            <a:endParaRPr lang="en-US" dirty="0"/>
          </a:p>
        </p:txBody>
      </p:sp>
    </p:spTree>
    <p:extLst>
      <p:ext uri="{BB962C8B-B14F-4D97-AF65-F5344CB8AC3E}">
        <p14:creationId xmlns="" xmlns:p14="http://schemas.microsoft.com/office/powerpoint/2010/main" val="624824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Discussion</a:t>
            </a:r>
            <a:endParaRPr lang="en-US" sz="1800" dirty="0"/>
          </a:p>
        </p:txBody>
      </p:sp>
      <p:sp>
        <p:nvSpPr>
          <p:cNvPr id="4" name="Content Placeholder 3"/>
          <p:cNvSpPr>
            <a:spLocks noGrp="1"/>
          </p:cNvSpPr>
          <p:nvPr>
            <p:ph idx="1"/>
          </p:nvPr>
        </p:nvSpPr>
        <p:spPr/>
        <p:txBody>
          <a:bodyPr/>
          <a:lstStyle/>
          <a:p>
            <a:r>
              <a:rPr lang="en-US" dirty="0"/>
              <a:t>What </a:t>
            </a:r>
            <a:r>
              <a:rPr lang="en-US" dirty="0" smtClean="0"/>
              <a:t>kind of variation do </a:t>
            </a:r>
            <a:r>
              <a:rPr lang="en-US" dirty="0"/>
              <a:t>you see </a:t>
            </a:r>
            <a:r>
              <a:rPr lang="en-US" dirty="0" smtClean="0"/>
              <a:t>in your company or on your </a:t>
            </a:r>
            <a:r>
              <a:rPr lang="en-US" dirty="0"/>
              <a:t>jobsite</a:t>
            </a:r>
            <a:r>
              <a:rPr lang="en-US" dirty="0" smtClean="0"/>
              <a:t>?</a:t>
            </a:r>
          </a:p>
          <a:p>
            <a:pPr lvl="1"/>
            <a:r>
              <a:rPr lang="en-US" dirty="0" smtClean="0"/>
              <a:t>Is it common or special cause? Try to list two of each type.</a:t>
            </a:r>
            <a:endParaRPr lang="en-US"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7" name="Cube 6"/>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Cube 7"/>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9" name="Cube 8"/>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0" name="Cube 9"/>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79365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dirty="0" smtClean="0"/>
              <a:t>Welcome</a:t>
            </a:r>
            <a:endParaRPr lang="en-US" sz="4000" i="1" dirty="0" smtClean="0"/>
          </a:p>
        </p:txBody>
      </p:sp>
      <p:sp>
        <p:nvSpPr>
          <p:cNvPr id="9219" name="Content Placeholder 2"/>
          <p:cNvSpPr>
            <a:spLocks noGrp="1"/>
          </p:cNvSpPr>
          <p:nvPr>
            <p:ph idx="1"/>
          </p:nvPr>
        </p:nvSpPr>
        <p:spPr>
          <a:xfrm>
            <a:off x="457200" y="1371600"/>
            <a:ext cx="8229600" cy="4572000"/>
          </a:xfrm>
        </p:spPr>
        <p:txBody>
          <a:bodyPr/>
          <a:lstStyle/>
          <a:p>
            <a:r>
              <a:rPr lang="en-US" dirty="0" smtClean="0"/>
              <a:t>Your instructor</a:t>
            </a:r>
          </a:p>
          <a:p>
            <a:r>
              <a:rPr lang="en-US" dirty="0" smtClean="0"/>
              <a:t>Orientation</a:t>
            </a:r>
          </a:p>
          <a:p>
            <a:r>
              <a:rPr lang="en-US" dirty="0" smtClean="0"/>
              <a:t>Participant introductions</a:t>
            </a:r>
          </a:p>
          <a:p>
            <a:pPr lvl="1"/>
            <a:r>
              <a:rPr lang="en-US" dirty="0" smtClean="0"/>
              <a:t>Your name, company, and position</a:t>
            </a:r>
          </a:p>
          <a:p>
            <a:pPr lvl="1"/>
            <a:r>
              <a:rPr lang="en-US" dirty="0" smtClean="0"/>
              <a:t>What is your Lean Construction experience?</a:t>
            </a:r>
          </a:p>
          <a:p>
            <a:r>
              <a:rPr lang="en-US" dirty="0" smtClean="0"/>
              <a:t>What is Lean Construction?</a:t>
            </a:r>
          </a:p>
          <a:p>
            <a:r>
              <a:rPr lang="en-US" dirty="0" smtClean="0"/>
              <a:t>Goal of Today’s class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Variation, Lead Time,</a:t>
            </a:r>
            <a:br>
              <a:rPr lang="en-US" dirty="0" smtClean="0"/>
            </a:br>
            <a:r>
              <a:rPr lang="en-US" dirty="0" smtClean="0"/>
              <a:t>and Capacity Utilization</a:t>
            </a:r>
            <a:endParaRPr lang="en-US" sz="1800" dirty="0" smtClean="0"/>
          </a:p>
        </p:txBody>
      </p:sp>
      <p:sp>
        <p:nvSpPr>
          <p:cNvPr id="3076" name="Line 3"/>
          <p:cNvSpPr>
            <a:spLocks noChangeShapeType="1"/>
          </p:cNvSpPr>
          <p:nvPr/>
        </p:nvSpPr>
        <p:spPr bwMode="auto">
          <a:xfrm>
            <a:off x="2341563" y="1066800"/>
            <a:ext cx="1587" cy="1588"/>
          </a:xfrm>
          <a:prstGeom prst="line">
            <a:avLst/>
          </a:prstGeom>
          <a:noFill/>
          <a:ln w="17463">
            <a:solidFill>
              <a:srgbClr val="FFFFFF"/>
            </a:solidFill>
            <a:round/>
            <a:headEnd/>
            <a:tailEnd/>
          </a:ln>
        </p:spPr>
        <p:txBody>
          <a:bodyPr/>
          <a:lstStyle/>
          <a:p>
            <a:endParaRPr lang="en-US"/>
          </a:p>
        </p:txBody>
      </p:sp>
      <p:graphicFrame>
        <p:nvGraphicFramePr>
          <p:cNvPr id="3074" name="Object 4"/>
          <p:cNvGraphicFramePr>
            <a:graphicFrameLocks noChangeAspect="1"/>
          </p:cNvGraphicFramePr>
          <p:nvPr>
            <p:extLst/>
          </p:nvPr>
        </p:nvGraphicFramePr>
        <p:xfrm>
          <a:off x="1387475" y="1344613"/>
          <a:ext cx="5888038" cy="4468812"/>
        </p:xfrm>
        <a:graphic>
          <a:graphicData uri="http://schemas.openxmlformats.org/presentationml/2006/ole">
            <p:oleObj spid="_x0000_s1039" name="Document" r:id="rId4" imgW="3681984" imgH="2795016" progId="Word.Document.8">
              <p:embed/>
            </p:oleObj>
          </a:graphicData>
        </a:graphic>
      </p:graphicFrame>
      <p:sp>
        <p:nvSpPr>
          <p:cNvPr id="3078" name="Rectangle 6"/>
          <p:cNvSpPr>
            <a:spLocks noChangeArrowheads="1"/>
          </p:cNvSpPr>
          <p:nvPr/>
        </p:nvSpPr>
        <p:spPr bwMode="auto">
          <a:xfrm rot="-5400000">
            <a:off x="503238" y="3230563"/>
            <a:ext cx="1447800" cy="320675"/>
          </a:xfrm>
          <a:prstGeom prst="rect">
            <a:avLst/>
          </a:prstGeom>
          <a:noFill/>
          <a:ln w="9525">
            <a:noFill/>
            <a:miter lim="800000"/>
            <a:headEnd/>
            <a:tailEnd/>
          </a:ln>
        </p:spPr>
        <p:txBody>
          <a:bodyPr lIns="0" tIns="0" rIns="0" bIns="0">
            <a:spAutoFit/>
          </a:bodyPr>
          <a:lstStyle/>
          <a:p>
            <a:pPr algn="ctr" eaLnBrk="0" hangingPunct="0"/>
            <a:r>
              <a:rPr lang="en-US" sz="2100" b="1" dirty="0" smtClean="0">
                <a:solidFill>
                  <a:srgbClr val="000000"/>
                </a:solidFill>
                <a:latin typeface="+mn-lt"/>
              </a:rPr>
              <a:t>Wait </a:t>
            </a:r>
            <a:r>
              <a:rPr lang="en-US" sz="2100" b="1" dirty="0">
                <a:solidFill>
                  <a:srgbClr val="000000"/>
                </a:solidFill>
                <a:latin typeface="+mn-lt"/>
              </a:rPr>
              <a:t>Time</a:t>
            </a:r>
            <a:endParaRPr lang="en-US" sz="1600" b="1" u="sng" dirty="0">
              <a:solidFill>
                <a:srgbClr val="5F5FFF"/>
              </a:solidFill>
              <a:latin typeface="+mn-lt"/>
            </a:endParaRPr>
          </a:p>
        </p:txBody>
      </p:sp>
    </p:spTree>
    <p:extLst>
      <p:ext uri="{BB962C8B-B14F-4D97-AF65-F5344CB8AC3E}">
        <p14:creationId xmlns="" xmlns:p14="http://schemas.microsoft.com/office/powerpoint/2010/main" val="13612955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dirty="0" smtClean="0"/>
              <a:t>Common Strategies for </a:t>
            </a:r>
            <a:br>
              <a:rPr lang="en-US" dirty="0" smtClean="0"/>
            </a:br>
            <a:r>
              <a:rPr lang="en-US" dirty="0" smtClean="0"/>
              <a:t>Variation Mitigation</a:t>
            </a:r>
            <a:endParaRPr lang="en-US" sz="1800" dirty="0"/>
          </a:p>
        </p:txBody>
      </p:sp>
      <p:graphicFrame>
        <p:nvGraphicFramePr>
          <p:cNvPr id="17" name="Content Placeholder 10"/>
          <p:cNvGraphicFramePr>
            <a:graphicFrameLocks/>
          </p:cNvGraphicFramePr>
          <p:nvPr>
            <p:extLst/>
          </p:nvPr>
        </p:nvGraphicFramePr>
        <p:xfrm>
          <a:off x="112713" y="838200"/>
          <a:ext cx="8955087"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Oval 17"/>
          <p:cNvSpPr/>
          <p:nvPr/>
        </p:nvSpPr>
        <p:spPr bwMode="auto">
          <a:xfrm>
            <a:off x="2133600" y="2362200"/>
            <a:ext cx="384175" cy="314325"/>
          </a:xfrm>
          <a:prstGeom prst="ellipse">
            <a:avLst/>
          </a:prstGeom>
          <a:solidFill>
            <a:srgbClr val="8DA897"/>
          </a:solidFill>
          <a:ln w="38100" cap="sq" cmpd="sng">
            <a:solidFill>
              <a:srgbClr val="8DA897"/>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93296" tIns="46648" rIns="93296" bIns="46648" anchor="ctr"/>
          <a:lstStyle/>
          <a:p>
            <a:pPr>
              <a:defRPr/>
            </a:pPr>
            <a:r>
              <a:rPr lang="en-US" b="1" dirty="0">
                <a:solidFill>
                  <a:schemeClr val="tx1"/>
                </a:solidFill>
              </a:rPr>
              <a:t>1</a:t>
            </a:r>
          </a:p>
        </p:txBody>
      </p:sp>
      <p:sp>
        <p:nvSpPr>
          <p:cNvPr id="19" name="Oval 18"/>
          <p:cNvSpPr/>
          <p:nvPr/>
        </p:nvSpPr>
        <p:spPr bwMode="auto">
          <a:xfrm>
            <a:off x="6629400" y="2352675"/>
            <a:ext cx="384175" cy="314325"/>
          </a:xfrm>
          <a:prstGeom prst="ellipse">
            <a:avLst/>
          </a:prstGeom>
          <a:solidFill>
            <a:srgbClr val="8DA897"/>
          </a:solidFill>
          <a:ln w="38100" cap="sq" cmpd="sng">
            <a:solidFill>
              <a:srgbClr val="8DA897"/>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93296" tIns="46648" rIns="93296" bIns="46648" anchor="ctr"/>
          <a:lstStyle/>
          <a:p>
            <a:pPr>
              <a:defRPr/>
            </a:pPr>
            <a:r>
              <a:rPr lang="en-US" b="1" dirty="0">
                <a:solidFill>
                  <a:schemeClr val="tx1"/>
                </a:solidFill>
              </a:rPr>
              <a:t>2</a:t>
            </a:r>
          </a:p>
        </p:txBody>
      </p:sp>
    </p:spTree>
    <p:extLst>
      <p:ext uri="{BB962C8B-B14F-4D97-AF65-F5344CB8AC3E}">
        <p14:creationId xmlns="" xmlns:p14="http://schemas.microsoft.com/office/powerpoint/2010/main" val="2632004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Light Fixture Assembly Simulation:</a:t>
            </a:r>
            <a:br>
              <a:rPr lang="en-US" dirty="0" smtClean="0"/>
            </a:br>
            <a:r>
              <a:rPr lang="en-US" dirty="0" smtClean="0"/>
              <a:t>   Getting Started</a:t>
            </a:r>
            <a:r>
              <a:rPr lang="en-US" sz="2000" baseline="100000" dirty="0" smtClean="0"/>
              <a:t>1</a:t>
            </a:r>
            <a:endParaRPr lang="en-US" sz="2000" baseline="100000" dirty="0"/>
          </a:p>
        </p:txBody>
      </p:sp>
      <p:sp>
        <p:nvSpPr>
          <p:cNvPr id="5" name="Content Placeholder 4"/>
          <p:cNvSpPr>
            <a:spLocks noGrp="1"/>
          </p:cNvSpPr>
          <p:nvPr>
            <p:ph idx="1"/>
          </p:nvPr>
        </p:nvSpPr>
        <p:spPr>
          <a:xfrm>
            <a:off x="304800" y="1295400"/>
            <a:ext cx="8382000" cy="4572000"/>
          </a:xfrm>
        </p:spPr>
        <p:txBody>
          <a:bodyPr/>
          <a:lstStyle/>
          <a:p>
            <a:pPr marL="344488" indent="-344488"/>
            <a:r>
              <a:rPr lang="en-US" sz="2600" dirty="0" smtClean="0"/>
              <a:t>Your instructor will split you into groups of six. </a:t>
            </a:r>
          </a:p>
          <a:p>
            <a:pPr marL="795338" lvl="1" indent="-344488"/>
            <a:r>
              <a:rPr lang="en-US" dirty="0" smtClean="0"/>
              <a:t>Within your group identify an individual for each role:</a:t>
            </a:r>
          </a:p>
          <a:p>
            <a:pPr marL="1139825" lvl="2" indent="-339725"/>
            <a:r>
              <a:rPr lang="en-US" dirty="0" smtClean="0"/>
              <a:t>Timekeeper</a:t>
            </a:r>
          </a:p>
          <a:p>
            <a:pPr marL="1139825" lvl="2" indent="-339725"/>
            <a:r>
              <a:rPr lang="en-US" dirty="0" smtClean="0"/>
              <a:t>Facilitator</a:t>
            </a:r>
          </a:p>
          <a:p>
            <a:pPr marL="1139825" lvl="2" indent="-339725"/>
            <a:r>
              <a:rPr lang="en-US" dirty="0" smtClean="0"/>
              <a:t>Apprentice — Assembly </a:t>
            </a:r>
          </a:p>
          <a:p>
            <a:pPr marL="1139825" lvl="2" indent="-339725"/>
            <a:r>
              <a:rPr lang="en-US" dirty="0" smtClean="0"/>
              <a:t>Journeyworker — Installation</a:t>
            </a:r>
          </a:p>
          <a:p>
            <a:pPr marL="1139825" lvl="2" indent="-339725"/>
            <a:r>
              <a:rPr lang="en-US" dirty="0" smtClean="0"/>
              <a:t>Journeyworker — Wire and Clip</a:t>
            </a:r>
          </a:p>
          <a:p>
            <a:pPr marL="1139825" lvl="2" indent="-339725"/>
            <a:r>
              <a:rPr lang="en-US" dirty="0" smtClean="0"/>
              <a:t>Journeyworker — Lamp and Finish</a:t>
            </a:r>
          </a:p>
          <a:p>
            <a:pPr lvl="1"/>
            <a:r>
              <a:rPr lang="en-US" dirty="0" smtClean="0"/>
              <a:t>Each person should carefully review his/her role’s worksheet, found in the Reference Section</a:t>
            </a:r>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4" name="Cube 13"/>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5" name="Cube 14"/>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
        <p:nvSpPr>
          <p:cNvPr id="9" name="TextBox 8"/>
          <p:cNvSpPr txBox="1"/>
          <p:nvPr/>
        </p:nvSpPr>
        <p:spPr>
          <a:xfrm>
            <a:off x="152400" y="6400800"/>
            <a:ext cx="8382000" cy="230832"/>
          </a:xfrm>
          <a:prstGeom prst="rect">
            <a:avLst/>
          </a:prstGeom>
          <a:noFill/>
        </p:spPr>
        <p:txBody>
          <a:bodyPr wrap="square" rtlCol="0">
            <a:spAutoFit/>
          </a:bodyPr>
          <a:lstStyle/>
          <a:p>
            <a:r>
              <a:rPr lang="en-US" sz="900" baseline="30000" dirty="0" smtClean="0">
                <a:solidFill>
                  <a:schemeClr val="bg1"/>
                </a:solidFill>
                <a:latin typeface="+mn-lt"/>
              </a:rPr>
              <a:t>1</a:t>
            </a:r>
            <a:r>
              <a:rPr lang="en-US" sz="900" dirty="0" smtClean="0">
                <a:solidFill>
                  <a:schemeClr val="bg1"/>
                </a:solidFill>
                <a:latin typeface="+mn-lt"/>
              </a:rPr>
              <a:t>Abdelhamid, Tariq. “Michigan State University, Center for Construction Project Performance Assessment and Improvement.” www.c2p2ai.msu.edu (2008-2010)</a:t>
            </a:r>
            <a:endParaRPr lang="en-US" sz="900" dirty="0">
              <a:solidFill>
                <a:schemeClr val="bg1"/>
              </a:solidFill>
              <a:latin typeface="+mn-lt"/>
            </a:endParaRPr>
          </a:p>
        </p:txBody>
      </p:sp>
    </p:spTree>
    <p:extLst>
      <p:ext uri="{BB962C8B-B14F-4D97-AF65-F5344CB8AC3E}">
        <p14:creationId xmlns="" xmlns:p14="http://schemas.microsoft.com/office/powerpoint/2010/main" val="166176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Play</a:t>
            </a:r>
            <a:endParaRPr lang="en-US" dirty="0"/>
          </a:p>
        </p:txBody>
      </p:sp>
      <p:sp>
        <p:nvSpPr>
          <p:cNvPr id="3" name="Content Placeholder 2"/>
          <p:cNvSpPr>
            <a:spLocks noGrp="1"/>
          </p:cNvSpPr>
          <p:nvPr>
            <p:ph idx="1"/>
          </p:nvPr>
        </p:nvSpPr>
        <p:spPr>
          <a:xfrm>
            <a:off x="457200" y="1143000"/>
            <a:ext cx="8229600" cy="4572000"/>
          </a:xfrm>
        </p:spPr>
        <p:txBody>
          <a:bodyPr/>
          <a:lstStyle/>
          <a:p>
            <a:pPr marL="344488" lvl="0" indent="-344488"/>
            <a:r>
              <a:rPr lang="en-US" sz="2000" dirty="0" smtClean="0"/>
              <a:t>Roles</a:t>
            </a:r>
          </a:p>
          <a:p>
            <a:pPr marL="744538" lvl="1" indent="-344488"/>
            <a:r>
              <a:rPr lang="en-US" sz="1700" dirty="0" smtClean="0"/>
              <a:t>Timekeeper: Times the overall simulations, cueing the facilitator</a:t>
            </a:r>
          </a:p>
          <a:p>
            <a:pPr marL="744538" lvl="1" indent="-344488"/>
            <a:r>
              <a:rPr lang="en-US" sz="1700" dirty="0" smtClean="0"/>
              <a:t>Facilitator: Introduces new fixtures into the process, providing them to the apprentice</a:t>
            </a:r>
          </a:p>
          <a:p>
            <a:pPr marL="744538" lvl="1" indent="-344488"/>
            <a:r>
              <a:rPr lang="en-US" sz="1700" dirty="0" smtClean="0"/>
              <a:t>Apprentice: Completes the assembly and passes the batch</a:t>
            </a:r>
          </a:p>
          <a:p>
            <a:pPr marL="744538" lvl="1" indent="-344488"/>
            <a:r>
              <a:rPr lang="en-US" sz="1700" dirty="0" smtClean="0"/>
              <a:t>Installation journeyworker: Completes the installation and passes the batch</a:t>
            </a:r>
          </a:p>
          <a:p>
            <a:pPr marL="744538" lvl="1" indent="-344488"/>
            <a:r>
              <a:rPr lang="en-US" sz="1700" dirty="0" smtClean="0"/>
              <a:t>Wire and Clip journeyworker: Completes the wire-and-clip operation and passes the batch</a:t>
            </a:r>
          </a:p>
          <a:p>
            <a:pPr marL="744538" lvl="1" indent="-344488"/>
            <a:r>
              <a:rPr lang="en-US" sz="1700" dirty="0" smtClean="0"/>
              <a:t>Lamp and Finish journeyworker: Completes the lamp-and-finish operation, completing the batch</a:t>
            </a:r>
          </a:p>
          <a:p>
            <a:pPr marL="344488" indent="-344488"/>
            <a:r>
              <a:rPr lang="en-US" sz="2000" dirty="0" smtClean="0"/>
              <a:t>You will be running three, five-minute simulations that will have batches of:</a:t>
            </a:r>
          </a:p>
          <a:p>
            <a:pPr marL="744538" lvl="1" indent="-344488"/>
            <a:r>
              <a:rPr lang="en-US" sz="1700" dirty="0" smtClean="0"/>
              <a:t>Eight light fixtures</a:t>
            </a:r>
          </a:p>
          <a:p>
            <a:pPr marL="744538" lvl="1" indent="-344488"/>
            <a:r>
              <a:rPr lang="en-US" sz="1700" dirty="0" smtClean="0"/>
              <a:t>Four light fixtures</a:t>
            </a:r>
          </a:p>
          <a:p>
            <a:pPr marL="744538" lvl="1" indent="-344488"/>
            <a:r>
              <a:rPr lang="en-US" sz="1700" dirty="0" smtClean="0"/>
              <a:t>One light fixture</a:t>
            </a:r>
          </a:p>
          <a:p>
            <a:pPr marL="344488" indent="-344488"/>
            <a:r>
              <a:rPr lang="en-US" sz="2000" dirty="0" smtClean="0"/>
              <a:t>Your instructor will tell you when to start each simulation</a:t>
            </a:r>
          </a:p>
          <a:p>
            <a:pPr marL="344488" lvl="0" indent="-344488"/>
            <a:endParaRPr lang="en-US" sz="1800" dirty="0" smtClean="0"/>
          </a:p>
          <a:p>
            <a:pPr marL="744538" lvl="1" indent="-344488"/>
            <a:endParaRPr lang="en-US" sz="1900" dirty="0" smtClean="0"/>
          </a:p>
          <a:p>
            <a:endParaRPr lang="en-US" dirty="0"/>
          </a:p>
        </p:txBody>
      </p:sp>
      <p:grpSp>
        <p:nvGrpSpPr>
          <p:cNvPr id="4" name="Group 16"/>
          <p:cNvGrpSpPr>
            <a:grpSpLocks noChangeAspect="1"/>
          </p:cNvGrpSpPr>
          <p:nvPr/>
        </p:nvGrpSpPr>
        <p:grpSpPr bwMode="auto">
          <a:xfrm>
            <a:off x="533401" y="304801"/>
            <a:ext cx="609600" cy="634954"/>
            <a:chOff x="3429000" y="2209800"/>
            <a:chExt cx="1828800" cy="1905000"/>
          </a:xfrm>
        </p:grpSpPr>
        <p:sp>
          <p:nvSpPr>
            <p:cNvPr id="5" name="Cube 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6" name="Cube 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 name="Cube 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8" name="Cube 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How to Play</a:t>
            </a:r>
            <a:br>
              <a:rPr lang="en-US" dirty="0" smtClean="0"/>
            </a:br>
            <a:r>
              <a:rPr lang="en-US" sz="2000" dirty="0" smtClean="0"/>
              <a:t>(Continued)</a:t>
            </a:r>
            <a:endParaRPr lang="en-US" sz="2000" dirty="0"/>
          </a:p>
        </p:txBody>
      </p:sp>
      <p:sp>
        <p:nvSpPr>
          <p:cNvPr id="7" name="Rectangle 3"/>
          <p:cNvSpPr>
            <a:spLocks noGrp="1" noChangeArrowheads="1"/>
          </p:cNvSpPr>
          <p:nvPr>
            <p:ph idx="1"/>
          </p:nvPr>
        </p:nvSpPr>
        <p:spPr/>
        <p:txBody>
          <a:bodyPr/>
          <a:lstStyle/>
          <a:p>
            <a:pPr marL="344488" indent="-344488"/>
            <a:r>
              <a:rPr lang="en-US" sz="2000" dirty="0" smtClean="0"/>
              <a:t>The apprentice takes one piece of paper at a time, writes the batch number on it, and makes the designated marks.</a:t>
            </a:r>
          </a:p>
          <a:p>
            <a:pPr marL="685800" lvl="2" indent="-344488">
              <a:buClr>
                <a:srgbClr val="00638C"/>
              </a:buClr>
              <a:buFont typeface="Arial" pitchFamily="34" charset="0"/>
              <a:buChar char="–"/>
            </a:pPr>
            <a:r>
              <a:rPr lang="en-US" sz="1700" dirty="0" smtClean="0"/>
              <a:t>When the number designated for the batch size is met, paper clip them together and put them in the queue for the next role</a:t>
            </a:r>
          </a:p>
          <a:p>
            <a:pPr marL="685800" lvl="2" indent="-344488">
              <a:buClr>
                <a:srgbClr val="00638C"/>
              </a:buClr>
              <a:buFont typeface="Arial" pitchFamily="34" charset="0"/>
              <a:buChar char="–"/>
            </a:pPr>
            <a:r>
              <a:rPr lang="en-US" sz="1700" dirty="0" smtClean="0"/>
              <a:t>From time to time the facilitator will provide the apprentice with a different color of paper to use in their batch. This does not change any processes. </a:t>
            </a:r>
          </a:p>
          <a:p>
            <a:pPr marL="344488" indent="-344488"/>
            <a:r>
              <a:rPr lang="en-US" sz="2000" dirty="0" smtClean="0"/>
              <a:t>The first journeyworker takes the batch, unclips it, and makes their designated marks</a:t>
            </a:r>
          </a:p>
          <a:p>
            <a:pPr marL="744538" lvl="1" indent="-344488"/>
            <a:r>
              <a:rPr lang="en-US" sz="1700" dirty="0" smtClean="0"/>
              <a:t>When the number designated for the batch is met, paper clip them together and put them in the queue for the next role </a:t>
            </a:r>
          </a:p>
          <a:p>
            <a:r>
              <a:rPr lang="en-US" sz="2000" dirty="0" smtClean="0"/>
              <a:t>This process continues through all roles, with each role beginning work on the next batch (if available) when they have finished the previous</a:t>
            </a:r>
          </a:p>
          <a:p>
            <a:r>
              <a:rPr lang="en-US" sz="2000" dirty="0" smtClean="0"/>
              <a:t>When time runs out for each simulation you will mark your results on your worksheet, calculate your cash flow, and report your results.</a:t>
            </a:r>
            <a:endParaRPr lang="en-US" sz="2000"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5" name="Cube 1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8" name="Cube 1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extLst>
      <p:ext uri="{BB962C8B-B14F-4D97-AF65-F5344CB8AC3E}">
        <p14:creationId xmlns="" xmlns:p14="http://schemas.microsoft.com/office/powerpoint/2010/main" val="4194128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Keep in Mind</a:t>
            </a:r>
            <a:endParaRPr lang="en-US" sz="1800" baseline="100000" dirty="0"/>
          </a:p>
        </p:txBody>
      </p:sp>
      <p:sp>
        <p:nvSpPr>
          <p:cNvPr id="78" name="Content Placeholder 77"/>
          <p:cNvSpPr>
            <a:spLocks noGrp="1"/>
          </p:cNvSpPr>
          <p:nvPr>
            <p:ph idx="1"/>
          </p:nvPr>
        </p:nvSpPr>
        <p:spPr/>
        <p:txBody>
          <a:bodyPr/>
          <a:lstStyle/>
          <a:p>
            <a:pPr lvl="0"/>
            <a:r>
              <a:rPr lang="en-US" sz="2400" dirty="0" smtClean="0"/>
              <a:t>If a fixture is damaged during any phase of the production sequence (i.e. is mismarked), you must fix it before you pass it on to the next unit</a:t>
            </a:r>
          </a:p>
          <a:p>
            <a:pPr lvl="0"/>
            <a:r>
              <a:rPr lang="en-US" sz="2400" dirty="0" smtClean="0"/>
              <a:t>We will evaluate each individual’s performance based on output. No specific quality measures exist; each team member needs to use his or her own discretion for any quality decisions</a:t>
            </a:r>
          </a:p>
          <a:p>
            <a:pPr lvl="0"/>
            <a:r>
              <a:rPr lang="en-US" sz="2400" dirty="0" smtClean="0"/>
              <a:t>While performing the pull instance of the simulation, you can begin working on the product only when the queue to the right is empty</a:t>
            </a:r>
          </a:p>
          <a:p>
            <a:pPr lvl="0"/>
            <a:r>
              <a:rPr lang="en-US" sz="2400" dirty="0" smtClean="0"/>
              <a:t>To calculate WIP, if you have started on a batch, the entire batch must be calculated as WIP</a:t>
            </a:r>
            <a:endParaRPr lang="en-US" sz="2400"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72" name="Cube 71"/>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3" name="Cube 72"/>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4" name="Cube 73"/>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5" name="Cube 74"/>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extLst>
      <p:ext uri="{BB962C8B-B14F-4D97-AF65-F5344CB8AC3E}">
        <p14:creationId xmlns="" xmlns:p14="http://schemas.microsoft.com/office/powerpoint/2010/main" val="3120190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Predict Your Performance</a:t>
            </a:r>
            <a:endParaRPr lang="en-US" dirty="0"/>
          </a:p>
        </p:txBody>
      </p:sp>
      <p:sp>
        <p:nvSpPr>
          <p:cNvPr id="7" name="Rectangle 3"/>
          <p:cNvSpPr>
            <a:spLocks noGrp="1" noChangeArrowheads="1"/>
          </p:cNvSpPr>
          <p:nvPr>
            <p:ph idx="1"/>
          </p:nvPr>
        </p:nvSpPr>
        <p:spPr/>
        <p:txBody>
          <a:bodyPr/>
          <a:lstStyle/>
          <a:p>
            <a:r>
              <a:rPr lang="en-US" sz="2400" dirty="0" smtClean="0"/>
              <a:t>Before beginning each simulation consider as a group:</a:t>
            </a:r>
          </a:p>
          <a:p>
            <a:pPr lvl="1"/>
            <a:r>
              <a:rPr lang="en-US" sz="2200" dirty="0" smtClean="0"/>
              <a:t>How many fixtures will your team produce in each simulation?</a:t>
            </a:r>
          </a:p>
          <a:p>
            <a:pPr lvl="1"/>
            <a:r>
              <a:rPr lang="en-US" sz="2200" dirty="0" smtClean="0"/>
              <a:t>How long will it take for the first batch of light fixtures to be completed?</a:t>
            </a:r>
          </a:p>
          <a:p>
            <a:pPr lvl="1"/>
            <a:r>
              <a:rPr lang="en-US" sz="2200" dirty="0" smtClean="0"/>
              <a:t>How much WIP will be generated (subassemblies left on the table)?</a:t>
            </a:r>
          </a:p>
          <a:p>
            <a:pPr lvl="1"/>
            <a:r>
              <a:rPr lang="en-US" sz="2200" dirty="0" smtClean="0"/>
              <a:t>How many specially ordered fixtures will you complete?</a:t>
            </a:r>
          </a:p>
          <a:p>
            <a:r>
              <a:rPr lang="en-US" sz="2400" dirty="0" smtClean="0"/>
              <a:t>Note your predictions on your worksheet. The instructor will also come around to get your predictions and they will not be revealed until all groups have determined theirs.</a:t>
            </a:r>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5" name="Cube 1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8" name="Cube 1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extLst>
      <p:ext uri="{BB962C8B-B14F-4D97-AF65-F5344CB8AC3E}">
        <p14:creationId xmlns="" xmlns:p14="http://schemas.microsoft.com/office/powerpoint/2010/main" val="219158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Light Fixture Assembly Discussion</a:t>
            </a:r>
            <a:endParaRPr lang="en-US" dirty="0"/>
          </a:p>
        </p:txBody>
      </p:sp>
      <p:sp>
        <p:nvSpPr>
          <p:cNvPr id="3" name="Content Placeholder 2"/>
          <p:cNvSpPr>
            <a:spLocks noGrp="1"/>
          </p:cNvSpPr>
          <p:nvPr>
            <p:ph idx="1"/>
          </p:nvPr>
        </p:nvSpPr>
        <p:spPr/>
        <p:txBody>
          <a:bodyPr/>
          <a:lstStyle/>
          <a:p>
            <a:pPr lvl="0"/>
            <a:r>
              <a:rPr lang="en-US" dirty="0" smtClean="0"/>
              <a:t>How did your actual results vary from your predictions?</a:t>
            </a:r>
          </a:p>
          <a:p>
            <a:pPr lvl="0"/>
            <a:r>
              <a:rPr lang="en-US" dirty="0" smtClean="0"/>
              <a:t>What are the key points or lessons for you?</a:t>
            </a:r>
          </a:p>
          <a:p>
            <a:pPr lvl="0"/>
            <a:r>
              <a:rPr lang="en-US" dirty="0" smtClean="0"/>
              <a:t>How is this like the real world?</a:t>
            </a:r>
          </a:p>
          <a:p>
            <a:pPr lvl="0"/>
            <a:r>
              <a:rPr lang="en-US" dirty="0" smtClean="0"/>
              <a:t>Why does this matter?</a:t>
            </a:r>
          </a:p>
          <a:p>
            <a:pPr lvl="0"/>
            <a:r>
              <a:rPr lang="en-US" dirty="0" smtClean="0"/>
              <a:t>Suggest ways to use what you learned from this simulation on  projects.</a:t>
            </a:r>
          </a:p>
          <a:p>
            <a:endParaRPr lang="en-US" dirty="0"/>
          </a:p>
        </p:txBody>
      </p:sp>
      <p:grpSp>
        <p:nvGrpSpPr>
          <p:cNvPr id="4" name="Group 5"/>
          <p:cNvGrpSpPr>
            <a:grpSpLocks noChangeAspect="1"/>
          </p:cNvGrpSpPr>
          <p:nvPr/>
        </p:nvGrpSpPr>
        <p:grpSpPr bwMode="auto">
          <a:xfrm>
            <a:off x="533400" y="304800"/>
            <a:ext cx="609600" cy="634954"/>
            <a:chOff x="6553200" y="2438400"/>
            <a:chExt cx="1828800" cy="1905000"/>
          </a:xfrm>
        </p:grpSpPr>
        <p:sp>
          <p:nvSpPr>
            <p:cNvPr id="10" name="Cube 9"/>
            <p:cNvSpPr/>
            <p:nvPr/>
          </p:nvSpPr>
          <p:spPr>
            <a:xfrm>
              <a:off x="7313822" y="2438400"/>
              <a:ext cx="992115" cy="992188"/>
            </a:xfrm>
            <a:prstGeom prst="cube">
              <a:avLst/>
            </a:prstGeom>
            <a:solidFill>
              <a:srgbClr val="8DA8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1" name="Cube 10"/>
            <p:cNvSpPr/>
            <p:nvPr/>
          </p:nvSpPr>
          <p:spPr>
            <a:xfrm>
              <a:off x="6553200" y="2590535"/>
              <a:ext cx="992115" cy="992188"/>
            </a:xfrm>
            <a:prstGeom prst="cube">
              <a:avLst/>
            </a:prstGeom>
            <a:solidFill>
              <a:srgbClr val="2F4F64"/>
            </a:solid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2" name="Cube 11"/>
            <p:cNvSpPr/>
            <p:nvPr/>
          </p:nvSpPr>
          <p:spPr>
            <a:xfrm>
              <a:off x="6933512" y="2970875"/>
              <a:ext cx="992115" cy="992188"/>
            </a:xfrm>
            <a:prstGeom prst="cube">
              <a:avLst/>
            </a:prstGeom>
            <a:solidFill>
              <a:srgbClr val="D7D087"/>
            </a:solid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3" name="Cube 12"/>
            <p:cNvSpPr/>
            <p:nvPr/>
          </p:nvSpPr>
          <p:spPr>
            <a:xfrm>
              <a:off x="7389885" y="3351213"/>
              <a:ext cx="992115" cy="992188"/>
            </a:xfrm>
            <a:prstGeom prst="cube">
              <a:avLst/>
            </a:prstGeom>
            <a:solidFill>
              <a:srgbClr val="62030D"/>
            </a:solid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extLst>
      <p:ext uri="{BB962C8B-B14F-4D97-AF65-F5344CB8AC3E}">
        <p14:creationId xmlns="" xmlns:p14="http://schemas.microsoft.com/office/powerpoint/2010/main" val="414811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Concepts and Definitions</a:t>
            </a:r>
            <a:endParaRPr lang="en-US" dirty="0"/>
          </a:p>
        </p:txBody>
      </p:sp>
      <p:sp>
        <p:nvSpPr>
          <p:cNvPr id="4" name="Content Placeholder 3"/>
          <p:cNvSpPr>
            <a:spLocks noGrp="1"/>
          </p:cNvSpPr>
          <p:nvPr>
            <p:ph idx="1"/>
          </p:nvPr>
        </p:nvSpPr>
        <p:spPr/>
        <p:txBody>
          <a:bodyPr/>
          <a:lstStyle/>
          <a:p>
            <a:r>
              <a:rPr lang="en-US" b="1" dirty="0" smtClean="0"/>
              <a:t>Work in progress (WIP):</a:t>
            </a:r>
          </a:p>
          <a:p>
            <a:pPr lvl="1"/>
            <a:r>
              <a:rPr lang="en-US" dirty="0" smtClean="0"/>
              <a:t>The amount of work in the production process at a given time. </a:t>
            </a:r>
          </a:p>
          <a:p>
            <a:r>
              <a:rPr lang="en-US" b="1" dirty="0" smtClean="0"/>
              <a:t>Throughput:</a:t>
            </a:r>
          </a:p>
          <a:p>
            <a:pPr lvl="1"/>
            <a:r>
              <a:rPr lang="en-US" dirty="0" smtClean="0"/>
              <a:t>The amount of finished material/product coming out of the production process in a given amount of time </a:t>
            </a:r>
          </a:p>
          <a:p>
            <a:pPr lvl="1"/>
            <a:r>
              <a:rPr lang="en-US" dirty="0" smtClean="0"/>
              <a:t>The real measure of speed in the system </a:t>
            </a:r>
          </a:p>
          <a:p>
            <a:r>
              <a:rPr lang="en-US" b="1" dirty="0" smtClean="0"/>
              <a:t>Cycle time:</a:t>
            </a:r>
          </a:p>
          <a:p>
            <a:pPr lvl="1"/>
            <a:r>
              <a:rPr lang="en-US" dirty="0" smtClean="0"/>
              <a:t>The time it takes to complete one finished unit of a process</a:t>
            </a:r>
          </a:p>
          <a:p>
            <a:endParaRPr lang="en-US" dirty="0"/>
          </a:p>
        </p:txBody>
      </p:sp>
    </p:spTree>
    <p:extLst>
      <p:ext uri="{BB962C8B-B14F-4D97-AF65-F5344CB8AC3E}">
        <p14:creationId xmlns="" xmlns:p14="http://schemas.microsoft.com/office/powerpoint/2010/main" val="1996975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Production Systems</a:t>
            </a:r>
            <a:endParaRPr lang="en-US" dirty="0"/>
          </a:p>
        </p:txBody>
      </p:sp>
      <p:sp>
        <p:nvSpPr>
          <p:cNvPr id="6" name="Content Placeholder 5"/>
          <p:cNvSpPr>
            <a:spLocks noGrp="1"/>
          </p:cNvSpPr>
          <p:nvPr>
            <p:ph idx="1"/>
          </p:nvPr>
        </p:nvSpPr>
        <p:spPr>
          <a:xfrm>
            <a:off x="457200" y="1371600"/>
            <a:ext cx="8229600" cy="4572000"/>
          </a:xfrm>
        </p:spPr>
        <p:txBody>
          <a:bodyPr/>
          <a:lstStyle/>
          <a:p>
            <a:r>
              <a:rPr lang="en-US" dirty="0" smtClean="0"/>
              <a:t>Either based on product mix or process pattern</a:t>
            </a:r>
          </a:p>
          <a:p>
            <a:r>
              <a:rPr lang="en-US" dirty="0" smtClean="0"/>
              <a:t>The two types are:  </a:t>
            </a:r>
          </a:p>
          <a:p>
            <a:pPr lvl="1"/>
            <a:r>
              <a:rPr lang="en-US" dirty="0" smtClean="0"/>
              <a:t>Batch-and-queue</a:t>
            </a:r>
          </a:p>
          <a:p>
            <a:pPr lvl="1"/>
            <a:r>
              <a:rPr lang="en-US" dirty="0" smtClean="0"/>
              <a:t>Continuous-flow</a:t>
            </a:r>
          </a:p>
        </p:txBody>
      </p:sp>
    </p:spTree>
    <p:extLst>
      <p:ext uri="{BB962C8B-B14F-4D97-AF65-F5344CB8AC3E}">
        <p14:creationId xmlns="" xmlns:p14="http://schemas.microsoft.com/office/powerpoint/2010/main" val="280111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AGC’s Lean Construction </a:t>
            </a:r>
            <a:br>
              <a:rPr lang="en-US" dirty="0" smtClean="0"/>
            </a:br>
            <a:r>
              <a:rPr lang="en-US" dirty="0" smtClean="0"/>
              <a:t>Education Program Overview</a:t>
            </a:r>
            <a:endParaRPr lang="en-US" dirty="0"/>
          </a:p>
        </p:txBody>
      </p:sp>
      <p:sp>
        <p:nvSpPr>
          <p:cNvPr id="3" name="Content Placeholder 2"/>
          <p:cNvSpPr>
            <a:spLocks noGrp="1"/>
          </p:cNvSpPr>
          <p:nvPr>
            <p:ph idx="1"/>
          </p:nvPr>
        </p:nvSpPr>
        <p:spPr/>
        <p:txBody>
          <a:bodyPr/>
          <a:lstStyle/>
          <a:p>
            <a:r>
              <a:rPr lang="en-US" sz="2600" dirty="0" smtClean="0"/>
              <a:t>A series of courses that progressively cover a range of topics in Lean Construction including:</a:t>
            </a:r>
          </a:p>
          <a:p>
            <a:pPr lvl="1"/>
            <a:r>
              <a:rPr lang="en-US" sz="2200" dirty="0" smtClean="0"/>
              <a:t>Variation and pull in production</a:t>
            </a:r>
          </a:p>
          <a:p>
            <a:pPr lvl="1"/>
            <a:r>
              <a:rPr lang="en-US" sz="2200" dirty="0" smtClean="0"/>
              <a:t>Lean </a:t>
            </a:r>
            <a:r>
              <a:rPr lang="en-US" sz="2200" dirty="0" err="1" smtClean="0"/>
              <a:t>workstructuring</a:t>
            </a:r>
            <a:r>
              <a:rPr lang="en-US" sz="2200" dirty="0" smtClean="0"/>
              <a:t>, supply chains, and assembly</a:t>
            </a:r>
          </a:p>
          <a:p>
            <a:pPr lvl="1"/>
            <a:r>
              <a:rPr lang="en-US" sz="2200" dirty="0" smtClean="0"/>
              <a:t>Production management</a:t>
            </a:r>
          </a:p>
          <a:p>
            <a:pPr lvl="1"/>
            <a:r>
              <a:rPr lang="en-US" sz="2200" dirty="0" smtClean="0"/>
              <a:t>Management by values</a:t>
            </a:r>
          </a:p>
          <a:p>
            <a:pPr lvl="1"/>
            <a:r>
              <a:rPr lang="en-US" sz="2200" dirty="0" smtClean="0"/>
              <a:t>Problem-solving principles and tools</a:t>
            </a:r>
          </a:p>
          <a:p>
            <a:r>
              <a:rPr lang="en-US" sz="2600" dirty="0" smtClean="0"/>
              <a:t>For more information, including information on credentialing, visit </a:t>
            </a:r>
            <a:r>
              <a:rPr lang="en-US" sz="2600" u="sng" dirty="0" smtClean="0">
                <a:solidFill>
                  <a:srgbClr val="00638C"/>
                </a:solidFill>
              </a:rPr>
              <a:t>www.agc.org/LCEP</a:t>
            </a:r>
            <a:r>
              <a:rPr lang="en-US" sz="26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Batch-and-Queue</a:t>
            </a:r>
            <a:endParaRPr lang="en-US" dirty="0"/>
          </a:p>
        </p:txBody>
      </p:sp>
      <p:sp>
        <p:nvSpPr>
          <p:cNvPr id="4" name="Content Placeholder 3"/>
          <p:cNvSpPr>
            <a:spLocks noGrp="1"/>
          </p:cNvSpPr>
          <p:nvPr>
            <p:ph idx="1"/>
          </p:nvPr>
        </p:nvSpPr>
        <p:spPr/>
        <p:txBody>
          <a:bodyPr/>
          <a:lstStyle/>
          <a:p>
            <a:r>
              <a:rPr lang="en-US" dirty="0" smtClean="0"/>
              <a:t>Each production stage creates or completes more </a:t>
            </a:r>
            <a:r>
              <a:rPr lang="en-US" dirty="0"/>
              <a:t>than one piece of an </a:t>
            </a:r>
            <a:r>
              <a:rPr lang="en-US" dirty="0" smtClean="0"/>
              <a:t>item</a:t>
            </a:r>
          </a:p>
          <a:p>
            <a:pPr lvl="1"/>
            <a:r>
              <a:rPr lang="en-US" sz="2200" dirty="0" smtClean="0"/>
              <a:t>A “batch” of units is created</a:t>
            </a:r>
          </a:p>
          <a:p>
            <a:pPr lvl="1"/>
            <a:r>
              <a:rPr lang="en-US" sz="2200" dirty="0" smtClean="0"/>
              <a:t>That end up in a “queue” </a:t>
            </a:r>
          </a:p>
          <a:p>
            <a:pPr lvl="1"/>
            <a:r>
              <a:rPr lang="en-US" sz="2200" dirty="0" smtClean="0"/>
              <a:t>Where they wait until the downstream </a:t>
            </a:r>
            <a:r>
              <a:rPr lang="en-US" sz="2200" dirty="0"/>
              <a:t>function </a:t>
            </a:r>
            <a:r>
              <a:rPr lang="en-US" sz="2200" dirty="0" smtClean="0"/>
              <a:t>needs them</a:t>
            </a:r>
          </a:p>
          <a:p>
            <a:r>
              <a:rPr lang="en-US" dirty="0" smtClean="0"/>
              <a:t>Commonly used in construction to create buffers</a:t>
            </a:r>
          </a:p>
          <a:p>
            <a:r>
              <a:rPr lang="en-US" dirty="0" smtClean="0"/>
              <a:t>Some examples are: </a:t>
            </a:r>
          </a:p>
          <a:p>
            <a:pPr lvl="1"/>
            <a:r>
              <a:rPr lang="en-US" sz="2200" dirty="0" smtClean="0"/>
              <a:t>Assembling light fixtures in batches to create a stockpile to feed  installation</a:t>
            </a:r>
          </a:p>
          <a:p>
            <a:pPr lvl="1"/>
            <a:r>
              <a:rPr lang="en-US" sz="2200" dirty="0" smtClean="0"/>
              <a:t>Excavating all foundation pads, then sequentially installing rebar</a:t>
            </a:r>
          </a:p>
        </p:txBody>
      </p:sp>
    </p:spTree>
    <p:extLst>
      <p:ext uri="{BB962C8B-B14F-4D97-AF65-F5344CB8AC3E}">
        <p14:creationId xmlns="" xmlns:p14="http://schemas.microsoft.com/office/powerpoint/2010/main" val="178338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Inefficiencies in </a:t>
            </a:r>
            <a:br>
              <a:rPr lang="en-US" dirty="0" smtClean="0"/>
            </a:br>
            <a:r>
              <a:rPr lang="en-US" dirty="0" smtClean="0"/>
              <a:t>Batch-and-Queue Systems</a:t>
            </a:r>
            <a:endParaRPr lang="en-US" dirty="0"/>
          </a:p>
        </p:txBody>
      </p:sp>
      <p:sp>
        <p:nvSpPr>
          <p:cNvPr id="4" name="Content Placeholder 3"/>
          <p:cNvSpPr>
            <a:spLocks noGrp="1"/>
          </p:cNvSpPr>
          <p:nvPr>
            <p:ph idx="1"/>
          </p:nvPr>
        </p:nvSpPr>
        <p:spPr/>
        <p:txBody>
          <a:bodyPr/>
          <a:lstStyle/>
          <a:p>
            <a:pPr marL="349250" indent="-349250"/>
            <a:r>
              <a:rPr lang="en-US" sz="2600" dirty="0" smtClean="0"/>
              <a:t>Batch-and-queue systems help cope with variation, but they hide inefficiency through more:</a:t>
            </a:r>
          </a:p>
          <a:p>
            <a:pPr lvl="1"/>
            <a:r>
              <a:rPr lang="en-US" dirty="0" smtClean="0"/>
              <a:t>Unfinished items in stages of production </a:t>
            </a:r>
            <a:r>
              <a:rPr lang="en-US" dirty="0"/>
              <a:t>at any </a:t>
            </a:r>
            <a:r>
              <a:rPr lang="en-US" dirty="0" smtClean="0"/>
              <a:t>time</a:t>
            </a:r>
          </a:p>
          <a:p>
            <a:pPr lvl="1"/>
            <a:r>
              <a:rPr lang="en-US" dirty="0" smtClean="0"/>
              <a:t>Cost due to more materials</a:t>
            </a:r>
          </a:p>
          <a:p>
            <a:pPr lvl="1"/>
            <a:r>
              <a:rPr lang="en-US" dirty="0" smtClean="0"/>
              <a:t>Space</a:t>
            </a:r>
          </a:p>
          <a:p>
            <a:pPr lvl="1"/>
            <a:r>
              <a:rPr lang="en-US" dirty="0" smtClean="0"/>
              <a:t>Labor</a:t>
            </a:r>
          </a:p>
          <a:p>
            <a:pPr lvl="1"/>
            <a:r>
              <a:rPr lang="en-US" dirty="0" smtClean="0"/>
              <a:t>Transportation</a:t>
            </a:r>
          </a:p>
          <a:p>
            <a:pPr lvl="1"/>
            <a:r>
              <a:rPr lang="en-US" dirty="0" smtClean="0"/>
              <a:t>Storage</a:t>
            </a:r>
          </a:p>
          <a:p>
            <a:pPr lvl="1"/>
            <a:r>
              <a:rPr lang="en-US" dirty="0" smtClean="0"/>
              <a:t>Security</a:t>
            </a:r>
          </a:p>
        </p:txBody>
      </p:sp>
    </p:spTree>
    <p:extLst>
      <p:ext uri="{BB962C8B-B14F-4D97-AF65-F5344CB8AC3E}">
        <p14:creationId xmlns="" xmlns:p14="http://schemas.microsoft.com/office/powerpoint/2010/main" val="1199036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Batch-and-Queue </a:t>
            </a:r>
            <a:br>
              <a:rPr lang="en-US" dirty="0" smtClean="0"/>
            </a:br>
            <a:r>
              <a:rPr lang="en-US" dirty="0" smtClean="0"/>
              <a:t>Systems Discussion</a:t>
            </a:r>
            <a:endParaRPr lang="en-US" sz="1800" dirty="0"/>
          </a:p>
        </p:txBody>
      </p:sp>
      <p:sp>
        <p:nvSpPr>
          <p:cNvPr id="4" name="Content Placeholder 3"/>
          <p:cNvSpPr>
            <a:spLocks noGrp="1"/>
          </p:cNvSpPr>
          <p:nvPr>
            <p:ph idx="1"/>
          </p:nvPr>
        </p:nvSpPr>
        <p:spPr>
          <a:xfrm>
            <a:off x="457200" y="1676400"/>
            <a:ext cx="8229600" cy="4419600"/>
          </a:xfrm>
        </p:spPr>
        <p:txBody>
          <a:bodyPr/>
          <a:lstStyle/>
          <a:p>
            <a:r>
              <a:rPr lang="en-US" dirty="0"/>
              <a:t>What </a:t>
            </a:r>
            <a:r>
              <a:rPr lang="en-US" dirty="0" smtClean="0"/>
              <a:t>batches have you encountered in construction?</a:t>
            </a:r>
          </a:p>
          <a:p>
            <a:r>
              <a:rPr lang="en-US" dirty="0" smtClean="0"/>
              <a:t>What has been your experience with batching on your projects?</a:t>
            </a:r>
          </a:p>
        </p:txBody>
      </p:sp>
      <p:grpSp>
        <p:nvGrpSpPr>
          <p:cNvPr id="3" name="Group 16"/>
          <p:cNvGrpSpPr>
            <a:grpSpLocks noChangeAspect="1"/>
          </p:cNvGrpSpPr>
          <p:nvPr/>
        </p:nvGrpSpPr>
        <p:grpSpPr bwMode="auto">
          <a:xfrm>
            <a:off x="533400" y="457200"/>
            <a:ext cx="609600" cy="634954"/>
            <a:chOff x="3429000" y="2209800"/>
            <a:chExt cx="1828800" cy="1905000"/>
          </a:xfrm>
        </p:grpSpPr>
        <p:sp>
          <p:nvSpPr>
            <p:cNvPr id="7" name="Cube 6"/>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Cube 7"/>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9" name="Cube 8"/>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0" name="Cube 9"/>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3437088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Continuous-Flow</a:t>
            </a:r>
            <a:endParaRPr lang="en-US" dirty="0"/>
          </a:p>
        </p:txBody>
      </p:sp>
      <p:sp>
        <p:nvSpPr>
          <p:cNvPr id="4" name="Content Placeholder 3"/>
          <p:cNvSpPr>
            <a:spLocks noGrp="1"/>
          </p:cNvSpPr>
          <p:nvPr>
            <p:ph idx="1"/>
          </p:nvPr>
        </p:nvSpPr>
        <p:spPr>
          <a:xfrm>
            <a:off x="457200" y="1219200"/>
            <a:ext cx="8229600" cy="4572000"/>
          </a:xfrm>
        </p:spPr>
        <p:txBody>
          <a:bodyPr/>
          <a:lstStyle/>
          <a:p>
            <a:pPr>
              <a:buFont typeface="Arial" pitchFamily="34" charset="0"/>
              <a:buChar char="•"/>
            </a:pPr>
            <a:r>
              <a:rPr lang="en-US" sz="2500" dirty="0" smtClean="0"/>
              <a:t>A unit </a:t>
            </a:r>
            <a:r>
              <a:rPr lang="en-US" sz="2500" dirty="0"/>
              <a:t>undergoes each stage of production </a:t>
            </a:r>
            <a:r>
              <a:rPr lang="en-US" sz="2500" dirty="0" smtClean="0"/>
              <a:t>sequentially; no batching </a:t>
            </a:r>
            <a:r>
              <a:rPr lang="en-US" sz="2500" dirty="0"/>
              <a:t>of units </a:t>
            </a:r>
            <a:r>
              <a:rPr lang="en-US" sz="2500" dirty="0" smtClean="0"/>
              <a:t>occurs. This yields:</a:t>
            </a:r>
          </a:p>
          <a:p>
            <a:pPr lvl="1"/>
            <a:r>
              <a:rPr lang="en-US" sz="2200" dirty="0" smtClean="0"/>
              <a:t>A reliable workflow</a:t>
            </a:r>
          </a:p>
          <a:p>
            <a:pPr lvl="1"/>
            <a:r>
              <a:rPr lang="en-US" sz="2200" dirty="0" smtClean="0"/>
              <a:t>Lower costs due a reduced need for:</a:t>
            </a:r>
          </a:p>
          <a:p>
            <a:pPr lvl="2">
              <a:buFont typeface="Arial" pitchFamily="34" charset="0"/>
              <a:buChar char="•"/>
            </a:pPr>
            <a:r>
              <a:rPr lang="en-US" sz="1800" dirty="0" smtClean="0"/>
              <a:t>Material, space, labor, transportation, storage, and security</a:t>
            </a:r>
          </a:p>
          <a:p>
            <a:pPr lvl="1"/>
            <a:r>
              <a:rPr lang="en-US" sz="2200" dirty="0" smtClean="0"/>
              <a:t>Quick identification of quality issues</a:t>
            </a:r>
          </a:p>
          <a:p>
            <a:pPr>
              <a:buFont typeface="Arial" pitchFamily="34" charset="0"/>
              <a:buChar char="•"/>
            </a:pPr>
            <a:r>
              <a:rPr lang="en-US" sz="2500" dirty="0" smtClean="0"/>
              <a:t>Also called single-piece flow or just in time/justified for time.</a:t>
            </a:r>
          </a:p>
          <a:p>
            <a:pPr>
              <a:buFont typeface="Arial" pitchFamily="34" charset="0"/>
              <a:buChar char="•"/>
            </a:pPr>
            <a:r>
              <a:rPr lang="en-US" sz="2500" dirty="0" smtClean="0"/>
              <a:t>Production with customer demands; only what is needed, when it is needed, in the quantity needed. </a:t>
            </a:r>
          </a:p>
          <a:p>
            <a:pPr>
              <a:buFont typeface="Arial" pitchFamily="34" charset="0"/>
              <a:buChar char="•"/>
            </a:pPr>
            <a:r>
              <a:rPr lang="en-US" sz="2500" dirty="0" smtClean="0"/>
              <a:t>Complete continuous-flow is only an ideal because of variation.</a:t>
            </a:r>
          </a:p>
          <a:p>
            <a:pPr>
              <a:buFont typeface="Arial" pitchFamily="34" charset="0"/>
              <a:buChar char="•"/>
            </a:pPr>
            <a:endParaRPr lang="en-US" dirty="0" smtClean="0"/>
          </a:p>
        </p:txBody>
      </p:sp>
    </p:spTree>
    <p:extLst>
      <p:ext uri="{BB962C8B-B14F-4D97-AF65-F5344CB8AC3E}">
        <p14:creationId xmlns="" xmlns:p14="http://schemas.microsoft.com/office/powerpoint/2010/main" val="2780801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Continuous-Flow System Examples</a:t>
            </a:r>
            <a:endParaRPr lang="en-US" dirty="0"/>
          </a:p>
        </p:txBody>
      </p:sp>
      <p:sp>
        <p:nvSpPr>
          <p:cNvPr id="4" name="Content Placeholder 3"/>
          <p:cNvSpPr>
            <a:spLocks noGrp="1"/>
          </p:cNvSpPr>
          <p:nvPr>
            <p:ph idx="1"/>
          </p:nvPr>
        </p:nvSpPr>
        <p:spPr/>
        <p:txBody>
          <a:bodyPr/>
          <a:lstStyle/>
          <a:p>
            <a:r>
              <a:rPr lang="en-US" sz="3200" dirty="0" smtClean="0"/>
              <a:t>Some examples are:</a:t>
            </a:r>
          </a:p>
          <a:p>
            <a:pPr lvl="1"/>
            <a:r>
              <a:rPr lang="en-US" sz="2800" dirty="0" smtClean="0"/>
              <a:t>Installing, wiring and clipping, and finishing light fixtures </a:t>
            </a:r>
            <a:r>
              <a:rPr lang="en-US" sz="2800" dirty="0"/>
              <a:t>one by </a:t>
            </a:r>
            <a:r>
              <a:rPr lang="en-US" sz="2800" dirty="0" smtClean="0"/>
              <a:t>one.</a:t>
            </a:r>
            <a:endParaRPr lang="en-US" sz="2800" dirty="0"/>
          </a:p>
          <a:p>
            <a:pPr lvl="1"/>
            <a:r>
              <a:rPr lang="en-US" sz="2800" dirty="0"/>
              <a:t>Hanging doors </a:t>
            </a:r>
            <a:r>
              <a:rPr lang="en-US" sz="2800" dirty="0" smtClean="0"/>
              <a:t>and completing the hardware installation at the same time.</a:t>
            </a:r>
            <a:endParaRPr lang="en-US" sz="2800" dirty="0"/>
          </a:p>
        </p:txBody>
      </p:sp>
    </p:spTree>
    <p:extLst>
      <p:ext uri="{BB962C8B-B14F-4D97-AF65-F5344CB8AC3E}">
        <p14:creationId xmlns="" xmlns:p14="http://schemas.microsoft.com/office/powerpoint/2010/main" val="3645348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 </a:t>
            </a:r>
            <a:endParaRPr lang="en-US" dirty="0"/>
          </a:p>
        </p:txBody>
      </p:sp>
      <p:sp>
        <p:nvSpPr>
          <p:cNvPr id="9" name="Content Placeholder 8"/>
          <p:cNvSpPr>
            <a:spLocks noGrp="1"/>
          </p:cNvSpPr>
          <p:nvPr>
            <p:ph idx="1"/>
          </p:nvPr>
        </p:nvSpPr>
        <p:spPr/>
        <p:txBody>
          <a:bodyPr/>
          <a:lstStyle/>
          <a:p>
            <a:r>
              <a:rPr lang="en-US" dirty="0" smtClean="0"/>
              <a:t>Batch-and-queue production systems are referred to as push systems</a:t>
            </a:r>
          </a:p>
          <a:p>
            <a:r>
              <a:rPr lang="en-US" dirty="0" smtClean="0"/>
              <a:t>Continuous-flow production systems are referred to as pull systems</a:t>
            </a:r>
          </a:p>
        </p:txBody>
      </p:sp>
    </p:spTree>
    <p:extLst>
      <p:ext uri="{BB962C8B-B14F-4D97-AF65-F5344CB8AC3E}">
        <p14:creationId xmlns="" xmlns:p14="http://schemas.microsoft.com/office/powerpoint/2010/main" val="2563765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Production Systems</a:t>
            </a:r>
            <a:endParaRPr lang="en-US" dirty="0"/>
          </a:p>
        </p:txBody>
      </p:sp>
      <p:sp>
        <p:nvSpPr>
          <p:cNvPr id="3" name="Content Placeholder 2"/>
          <p:cNvSpPr>
            <a:spLocks noGrp="1"/>
          </p:cNvSpPr>
          <p:nvPr>
            <p:ph idx="1"/>
          </p:nvPr>
        </p:nvSpPr>
        <p:spPr/>
        <p:txBody>
          <a:bodyPr/>
          <a:lstStyle/>
          <a:p>
            <a:r>
              <a:rPr lang="en-US" dirty="0" smtClean="0"/>
              <a:t>In a push production system:</a:t>
            </a:r>
          </a:p>
          <a:p>
            <a:pPr lvl="1"/>
            <a:r>
              <a:rPr lang="en-US" dirty="0" smtClean="0"/>
              <a:t>Work is released based on a preset schedule</a:t>
            </a:r>
          </a:p>
          <a:p>
            <a:pPr lvl="2"/>
            <a:r>
              <a:rPr lang="en-US" dirty="0" smtClean="0"/>
              <a:t>The schedule is based on projected demand</a:t>
            </a:r>
          </a:p>
          <a:p>
            <a:pPr lvl="2"/>
            <a:r>
              <a:rPr lang="en-US" dirty="0" smtClean="0"/>
              <a:t>The schedule is the only control for production</a:t>
            </a:r>
          </a:p>
          <a:p>
            <a:pPr lvl="1"/>
            <a:r>
              <a:rPr lang="en-US" dirty="0" smtClean="0"/>
              <a:t>Work in progress is considered to be unavoidable and can create a buffer</a:t>
            </a:r>
          </a:p>
          <a:p>
            <a:pPr lvl="1"/>
            <a:r>
              <a:rPr lang="en-US" dirty="0" smtClean="0"/>
              <a:t>Optimization only occurs locally, with no consideration for the whole</a:t>
            </a:r>
          </a:p>
          <a:p>
            <a:pPr lvl="1"/>
            <a:r>
              <a:rPr lang="en-US" dirty="0" smtClean="0"/>
              <a:t>There may be excess inventory in the system</a:t>
            </a:r>
          </a:p>
          <a:p>
            <a:pPr lvl="1"/>
            <a:endParaRPr lang="en-US" dirty="0" smtClean="0"/>
          </a:p>
          <a:p>
            <a:endParaRPr lang="en-US" dirty="0" smtClean="0"/>
          </a:p>
          <a:p>
            <a:endParaRPr lang="en-US" dirty="0"/>
          </a:p>
        </p:txBody>
      </p:sp>
    </p:spTree>
    <p:extLst>
      <p:ext uri="{BB962C8B-B14F-4D97-AF65-F5344CB8AC3E}">
        <p14:creationId xmlns="" xmlns:p14="http://schemas.microsoft.com/office/powerpoint/2010/main" val="2611473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System Examples</a:t>
            </a:r>
            <a:endParaRPr lang="en-US" dirty="0"/>
          </a:p>
        </p:txBody>
      </p:sp>
      <p:sp>
        <p:nvSpPr>
          <p:cNvPr id="4" name="Content Placeholder 3"/>
          <p:cNvSpPr>
            <a:spLocks noGrp="1"/>
          </p:cNvSpPr>
          <p:nvPr>
            <p:ph idx="1"/>
          </p:nvPr>
        </p:nvSpPr>
        <p:spPr/>
        <p:txBody>
          <a:bodyPr/>
          <a:lstStyle/>
          <a:p>
            <a:pPr lvl="0"/>
            <a:r>
              <a:rPr lang="en-US" dirty="0" smtClean="0"/>
              <a:t>Some examples of push in construction are: </a:t>
            </a:r>
          </a:p>
          <a:p>
            <a:pPr lvl="1"/>
            <a:r>
              <a:rPr lang="en-US" sz="2600" dirty="0" smtClean="0"/>
              <a:t>Delivery of material regardless of space constraints on site</a:t>
            </a:r>
          </a:p>
          <a:p>
            <a:pPr lvl="1"/>
            <a:r>
              <a:rPr lang="en-US" sz="2600" dirty="0" smtClean="0"/>
              <a:t>Installing drywall based on a master schedule but with limited or no coordination with mechanical, electrical, and plumbing (MEP) trades. </a:t>
            </a:r>
          </a:p>
          <a:p>
            <a:pPr lvl="0"/>
            <a:endParaRPr lang="en-US" sz="2400" dirty="0" smtClean="0"/>
          </a:p>
        </p:txBody>
      </p:sp>
    </p:spTree>
    <p:extLst>
      <p:ext uri="{BB962C8B-B14F-4D97-AF65-F5344CB8AC3E}">
        <p14:creationId xmlns="" xmlns:p14="http://schemas.microsoft.com/office/powerpoint/2010/main" val="1027693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Pull Production Systems</a:t>
            </a:r>
          </a:p>
        </p:txBody>
      </p:sp>
      <p:sp>
        <p:nvSpPr>
          <p:cNvPr id="7" name="Content Placeholder 6"/>
          <p:cNvSpPr>
            <a:spLocks noGrp="1"/>
          </p:cNvSpPr>
          <p:nvPr>
            <p:ph idx="1"/>
          </p:nvPr>
        </p:nvSpPr>
        <p:spPr/>
        <p:txBody>
          <a:bodyPr/>
          <a:lstStyle/>
          <a:p>
            <a:r>
              <a:rPr lang="en-US" dirty="0" smtClean="0"/>
              <a:t>In pull production:</a:t>
            </a:r>
          </a:p>
          <a:p>
            <a:pPr lvl="1"/>
            <a:r>
              <a:rPr lang="en-US" dirty="0" smtClean="0"/>
              <a:t>Work is released based on downstream demand.</a:t>
            </a:r>
          </a:p>
          <a:p>
            <a:pPr lvl="1"/>
            <a:r>
              <a:rPr lang="en-US" dirty="0" smtClean="0"/>
              <a:t>The system controls the work in progress levels </a:t>
            </a:r>
          </a:p>
          <a:p>
            <a:pPr lvl="1"/>
            <a:r>
              <a:rPr lang="en-US" dirty="0" smtClean="0"/>
              <a:t>The system monitors throughput</a:t>
            </a:r>
          </a:p>
          <a:p>
            <a:pPr lvl="1"/>
            <a:r>
              <a:rPr lang="en-US" dirty="0" smtClean="0"/>
              <a:t>There is a reliable workflow in the process</a:t>
            </a:r>
          </a:p>
          <a:p>
            <a:pPr lvl="1"/>
            <a:r>
              <a:rPr lang="en-US" dirty="0" smtClean="0"/>
              <a:t>A pull system is necessary, but not sufficient to realize continuous-flow</a:t>
            </a:r>
          </a:p>
        </p:txBody>
      </p:sp>
      <p:sp>
        <p:nvSpPr>
          <p:cNvPr id="3076" name="Line 3"/>
          <p:cNvSpPr>
            <a:spLocks noChangeShapeType="1"/>
          </p:cNvSpPr>
          <p:nvPr/>
        </p:nvSpPr>
        <p:spPr bwMode="auto">
          <a:xfrm>
            <a:off x="2341563" y="1066800"/>
            <a:ext cx="1587" cy="1588"/>
          </a:xfrm>
          <a:prstGeom prst="line">
            <a:avLst/>
          </a:prstGeom>
          <a:noFill/>
          <a:ln w="17463">
            <a:solidFill>
              <a:srgbClr val="FFFFFF"/>
            </a:solidFill>
            <a:round/>
            <a:headEnd/>
            <a:tailEnd/>
          </a:ln>
        </p:spPr>
        <p:txBody>
          <a:bodyPr/>
          <a:lstStyle/>
          <a:p>
            <a:endParaRPr lang="en-US" dirty="0"/>
          </a:p>
        </p:txBody>
      </p:sp>
    </p:spTree>
    <p:extLst>
      <p:ext uri="{BB962C8B-B14F-4D97-AF65-F5344CB8AC3E}">
        <p14:creationId xmlns="" xmlns:p14="http://schemas.microsoft.com/office/powerpoint/2010/main" val="24276066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Pull System Examples</a:t>
            </a:r>
          </a:p>
        </p:txBody>
      </p:sp>
      <p:sp>
        <p:nvSpPr>
          <p:cNvPr id="8" name="Content Placeholder 7"/>
          <p:cNvSpPr>
            <a:spLocks noGrp="1"/>
          </p:cNvSpPr>
          <p:nvPr>
            <p:ph idx="1"/>
          </p:nvPr>
        </p:nvSpPr>
        <p:spPr/>
        <p:txBody>
          <a:bodyPr/>
          <a:lstStyle/>
          <a:p>
            <a:r>
              <a:rPr lang="en-US" dirty="0" smtClean="0"/>
              <a:t>Delivery of material when the site is ready to receive it</a:t>
            </a:r>
          </a:p>
          <a:p>
            <a:pPr lvl="0"/>
            <a:r>
              <a:rPr lang="en-US" dirty="0" smtClean="0"/>
              <a:t>Scheduling trade work using the weekly work plan of the Last Planner</a:t>
            </a:r>
            <a:r>
              <a:rPr lang="en-US" baseline="30000" dirty="0" smtClean="0"/>
              <a:t>®</a:t>
            </a:r>
            <a:r>
              <a:rPr lang="en-US" dirty="0" smtClean="0"/>
              <a:t> System</a:t>
            </a:r>
          </a:p>
          <a:p>
            <a:pPr lvl="0"/>
            <a:r>
              <a:rPr lang="en-US" dirty="0" smtClean="0"/>
              <a:t>Pulling nails from a tool belt one at a time to hammer in place</a:t>
            </a:r>
          </a:p>
          <a:p>
            <a:pPr>
              <a:buNone/>
            </a:pPr>
            <a:endParaRPr lang="en-US" sz="2400" dirty="0"/>
          </a:p>
        </p:txBody>
      </p:sp>
      <p:sp>
        <p:nvSpPr>
          <p:cNvPr id="3076" name="Line 3"/>
          <p:cNvSpPr>
            <a:spLocks noChangeShapeType="1"/>
          </p:cNvSpPr>
          <p:nvPr/>
        </p:nvSpPr>
        <p:spPr bwMode="auto">
          <a:xfrm>
            <a:off x="2341563" y="1066800"/>
            <a:ext cx="1587" cy="1588"/>
          </a:xfrm>
          <a:prstGeom prst="line">
            <a:avLst/>
          </a:prstGeom>
          <a:noFill/>
          <a:ln w="17463">
            <a:solidFill>
              <a:srgbClr val="FFFFFF"/>
            </a:solidFill>
            <a:round/>
            <a:headEnd/>
            <a:tailEnd/>
          </a:ln>
        </p:spPr>
        <p:txBody>
          <a:bodyPr/>
          <a:lstStyle/>
          <a:p>
            <a:endParaRPr lang="en-US" dirty="0"/>
          </a:p>
        </p:txBody>
      </p:sp>
    </p:spTree>
    <p:extLst>
      <p:ext uri="{BB962C8B-B14F-4D97-AF65-F5344CB8AC3E}">
        <p14:creationId xmlns="" xmlns:p14="http://schemas.microsoft.com/office/powerpoint/2010/main" val="35361420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75" name="Group 83"/>
          <p:cNvGraphicFramePr>
            <a:graphicFrameLocks noGrp="1"/>
          </p:cNvGraphicFramePr>
          <p:nvPr>
            <p:extLst>
              <p:ext uri="{D42A27DB-BD31-4B8C-83A1-F6EECF244321}">
                <p14:modId xmlns="" xmlns:p14="http://schemas.microsoft.com/office/powerpoint/2010/main" val="2278182596"/>
              </p:ext>
            </p:extLst>
          </p:nvPr>
        </p:nvGraphicFramePr>
        <p:xfrm>
          <a:off x="762000" y="1524000"/>
          <a:ext cx="7543801" cy="1484934"/>
        </p:xfrm>
        <a:graphic>
          <a:graphicData uri="http://schemas.openxmlformats.org/drawingml/2006/table">
            <a:tbl>
              <a:tblPr/>
              <a:tblGrid>
                <a:gridCol w="2057399"/>
                <a:gridCol w="1295400"/>
                <a:gridCol w="4191002"/>
              </a:tblGrid>
              <a:tr h="60388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Time</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Session</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Topic/Activity</a:t>
                      </a:r>
                    </a:p>
                  </a:txBody>
                  <a:tcPr marL="9236"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38C"/>
                    </a:solidFill>
                  </a:tcPr>
                </a:tc>
              </a:tr>
              <a:tr h="44052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120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1</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Workflow</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44052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120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2</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Planning and Evaluating the Plan</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5411" name="Title 7"/>
          <p:cNvSpPr>
            <a:spLocks noGrp="1"/>
          </p:cNvSpPr>
          <p:nvPr>
            <p:ph type="title"/>
          </p:nvPr>
        </p:nvSpPr>
        <p:spPr>
          <a:xfrm>
            <a:off x="457200" y="217488"/>
            <a:ext cx="8229600" cy="838200"/>
          </a:xfrm>
        </p:spPr>
        <p:txBody>
          <a:bodyPr/>
          <a:lstStyle/>
          <a:p>
            <a:pPr eaLnBrk="1" hangingPunct="1"/>
            <a:r>
              <a:rPr lang="en-US" dirty="0" smtClean="0"/>
              <a:t>Course Schedule</a:t>
            </a:r>
          </a:p>
        </p:txBody>
      </p:sp>
    </p:spTree>
    <p:extLst>
      <p:ext uri="{BB962C8B-B14F-4D97-AF65-F5344CB8AC3E}">
        <p14:creationId xmlns="" xmlns:p14="http://schemas.microsoft.com/office/powerpoint/2010/main" val="1317825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Strategies in Construction</a:t>
            </a:r>
            <a:br>
              <a:rPr lang="en-US" dirty="0" smtClean="0"/>
            </a:br>
            <a:r>
              <a:rPr lang="en-US" dirty="0" smtClean="0"/>
              <a:t>Example 1: Using a Supermarket</a:t>
            </a:r>
            <a:endParaRPr lang="en-US" dirty="0"/>
          </a:p>
        </p:txBody>
      </p:sp>
      <p:sp>
        <p:nvSpPr>
          <p:cNvPr id="4" name="Content Placeholder 3"/>
          <p:cNvSpPr>
            <a:spLocks noGrp="1"/>
          </p:cNvSpPr>
          <p:nvPr>
            <p:ph idx="1"/>
          </p:nvPr>
        </p:nvSpPr>
        <p:spPr>
          <a:xfrm>
            <a:off x="457200" y="1600200"/>
            <a:ext cx="8229600" cy="4343400"/>
          </a:xfrm>
        </p:spPr>
        <p:txBody>
          <a:bodyPr/>
          <a:lstStyle/>
          <a:p>
            <a:r>
              <a:rPr lang="en-US" dirty="0" smtClean="0"/>
              <a:t>Using a warehouse or stockyard (called a supermarket) in a strategic location in the supply chain to store materials and subassemblies</a:t>
            </a:r>
          </a:p>
          <a:p>
            <a:pPr lvl="1"/>
            <a:r>
              <a:rPr lang="en-US" dirty="0" smtClean="0"/>
              <a:t>Allows the pull of materials onsite</a:t>
            </a:r>
          </a:p>
          <a:p>
            <a:pPr lvl="1"/>
            <a:r>
              <a:rPr lang="en-US" dirty="0" smtClean="0"/>
              <a:t>Facilitates just in time deliveries to the site</a:t>
            </a:r>
          </a:p>
          <a:p>
            <a:pPr lvl="1"/>
            <a:r>
              <a:rPr lang="en-US" dirty="0" smtClean="0"/>
              <a:t>Helps mediate price fluctuations that can work against just in time delivery</a:t>
            </a:r>
          </a:p>
          <a:p>
            <a:pPr lvl="1"/>
            <a:r>
              <a:rPr lang="en-US" dirty="0" smtClean="0"/>
              <a:t>Can be a designated area of the building</a:t>
            </a:r>
          </a:p>
        </p:txBody>
      </p:sp>
    </p:spTree>
    <p:extLst>
      <p:ext uri="{BB962C8B-B14F-4D97-AF65-F5344CB8AC3E}">
        <p14:creationId xmlns="" xmlns:p14="http://schemas.microsoft.com/office/powerpoint/2010/main" val="2303568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Strategies in Lean Construction</a:t>
            </a:r>
            <a:br>
              <a:rPr lang="en-US" dirty="0" smtClean="0"/>
            </a:br>
            <a:r>
              <a:rPr lang="en-US" dirty="0" smtClean="0"/>
              <a:t>Example 2: Shared Work as a Trigger </a:t>
            </a:r>
            <a:endParaRPr lang="en-US" sz="2800" dirty="0"/>
          </a:p>
        </p:txBody>
      </p:sp>
      <p:sp>
        <p:nvSpPr>
          <p:cNvPr id="4" name="Content Placeholder 3"/>
          <p:cNvSpPr>
            <a:spLocks noGrp="1"/>
          </p:cNvSpPr>
          <p:nvPr>
            <p:ph idx="1"/>
          </p:nvPr>
        </p:nvSpPr>
        <p:spPr>
          <a:xfrm>
            <a:off x="228600" y="1295400"/>
            <a:ext cx="8229600" cy="4572000"/>
          </a:xfrm>
        </p:spPr>
        <p:txBody>
          <a:bodyPr/>
          <a:lstStyle/>
          <a:p>
            <a:r>
              <a:rPr lang="en-US" dirty="0" smtClean="0"/>
              <a:t>Coordination of trade work (downstream and upstream) using shared work as trigger</a:t>
            </a:r>
            <a:endParaRPr lang="en-US" dirty="0"/>
          </a:p>
          <a:p>
            <a:pPr lvl="1">
              <a:tabLst>
                <a:tab pos="3657600" algn="l"/>
              </a:tabLst>
            </a:pPr>
            <a:r>
              <a:rPr lang="en-US" dirty="0" smtClean="0"/>
              <a:t>Base of studs is color </a:t>
            </a:r>
          </a:p>
          <a:p>
            <a:pPr lvl="1">
              <a:buNone/>
              <a:tabLst>
                <a:tab pos="795338" algn="l"/>
                <a:tab pos="3657600" algn="l"/>
              </a:tabLst>
            </a:pPr>
            <a:r>
              <a:rPr lang="en-US" dirty="0" smtClean="0"/>
              <a:t>	coded to indicate wall</a:t>
            </a:r>
          </a:p>
          <a:p>
            <a:pPr lvl="1">
              <a:buNone/>
              <a:tabLst>
                <a:tab pos="795338" algn="l"/>
                <a:tab pos="3657600" algn="l"/>
              </a:tabLst>
            </a:pPr>
            <a:r>
              <a:rPr lang="en-US" dirty="0" smtClean="0"/>
              <a:t>	utilities needs</a:t>
            </a:r>
          </a:p>
          <a:p>
            <a:pPr lvl="1">
              <a:tabLst>
                <a:tab pos="3657600" algn="l"/>
              </a:tabLst>
            </a:pPr>
            <a:r>
              <a:rPr lang="en-US" dirty="0" smtClean="0"/>
              <a:t>Work proceeds if </a:t>
            </a:r>
          </a:p>
          <a:p>
            <a:pPr lvl="1">
              <a:buNone/>
              <a:tabLst>
                <a:tab pos="3657600" algn="l"/>
              </a:tabLst>
            </a:pPr>
            <a:r>
              <a:rPr lang="en-US" dirty="0" smtClean="0"/>
              <a:t>	there </a:t>
            </a:r>
            <a:r>
              <a:rPr lang="en-US" dirty="0"/>
              <a:t>is </a:t>
            </a:r>
            <a:r>
              <a:rPr lang="en-US" dirty="0" smtClean="0"/>
              <a:t>a color code</a:t>
            </a:r>
          </a:p>
        </p:txBody>
      </p:sp>
      <p:pic>
        <p:nvPicPr>
          <p:cNvPr id="1026" name="Picture 2" descr="F:\Public\Curriculum\LCEP\Curriculum Development\Unit 2-Pull in Production Systems\6-Final to HBP\Figure 3.1.JPG"/>
          <p:cNvPicPr>
            <a:picLocks noChangeAspect="1" noChangeArrowheads="1"/>
          </p:cNvPicPr>
          <p:nvPr/>
        </p:nvPicPr>
        <p:blipFill>
          <a:blip r:embed="rId3" cstate="print"/>
          <a:srcRect/>
          <a:stretch>
            <a:fillRect/>
          </a:stretch>
        </p:blipFill>
        <p:spPr bwMode="auto">
          <a:xfrm>
            <a:off x="4038600" y="2286000"/>
            <a:ext cx="4954823" cy="3724797"/>
          </a:xfrm>
          <a:prstGeom prst="rect">
            <a:avLst/>
          </a:prstGeom>
          <a:noFill/>
        </p:spPr>
      </p:pic>
    </p:spTree>
    <p:extLst>
      <p:ext uri="{BB962C8B-B14F-4D97-AF65-F5344CB8AC3E}">
        <p14:creationId xmlns="" xmlns:p14="http://schemas.microsoft.com/office/powerpoint/2010/main" val="3546529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 Discussion</a:t>
            </a:r>
            <a:endParaRPr lang="en-US" sz="1800" dirty="0"/>
          </a:p>
        </p:txBody>
      </p:sp>
      <p:sp>
        <p:nvSpPr>
          <p:cNvPr id="4" name="Content Placeholder 3"/>
          <p:cNvSpPr>
            <a:spLocks noGrp="1"/>
          </p:cNvSpPr>
          <p:nvPr>
            <p:ph idx="1"/>
          </p:nvPr>
        </p:nvSpPr>
        <p:spPr/>
        <p:txBody>
          <a:bodyPr/>
          <a:lstStyle/>
          <a:p>
            <a:r>
              <a:rPr lang="en-US" dirty="0" smtClean="0"/>
              <a:t>Share and discuss examples of push and pull related to construction projects.</a:t>
            </a:r>
          </a:p>
          <a:p>
            <a:r>
              <a:rPr lang="en-US" dirty="0" smtClean="0"/>
              <a:t>What practices exist today that promote push in production systems?</a:t>
            </a:r>
          </a:p>
          <a:p>
            <a:r>
              <a:rPr lang="en-US" dirty="0" smtClean="0"/>
              <a:t>What limits our ability to use pull in construction?</a:t>
            </a:r>
            <a:endParaRPr lang="en-US"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7" name="Cube 6"/>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8" name="Cube 7"/>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9" name="Cube 8"/>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0" name="Cube 9"/>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815744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Summary</a:t>
            </a:r>
            <a:endParaRPr lang="en-US" dirty="0"/>
          </a:p>
        </p:txBody>
      </p:sp>
      <p:sp>
        <p:nvSpPr>
          <p:cNvPr id="3" name="Content Placeholder 2"/>
          <p:cNvSpPr>
            <a:spLocks noGrp="1"/>
          </p:cNvSpPr>
          <p:nvPr>
            <p:ph idx="1"/>
          </p:nvPr>
        </p:nvSpPr>
        <p:spPr/>
        <p:txBody>
          <a:bodyPr/>
          <a:lstStyle/>
          <a:p>
            <a:r>
              <a:rPr lang="en-US" dirty="0" smtClean="0"/>
              <a:t>Workflow is the progression of work within a trade or from one trade to another</a:t>
            </a:r>
          </a:p>
          <a:p>
            <a:r>
              <a:rPr lang="en-US" dirty="0" smtClean="0"/>
              <a:t>To improve the total system performance, we must improve the throughput of the system, not just improve individual pieces</a:t>
            </a:r>
          </a:p>
          <a:p>
            <a:r>
              <a:rPr lang="en-US" dirty="0" smtClean="0"/>
              <a:t>Reducing workflow variation:</a:t>
            </a:r>
          </a:p>
          <a:p>
            <a:pPr lvl="1"/>
            <a:r>
              <a:rPr lang="en-US" sz="2600" dirty="0" smtClean="0"/>
              <a:t>Makes project outcomes more predictable</a:t>
            </a:r>
          </a:p>
          <a:p>
            <a:pPr lvl="1"/>
            <a:r>
              <a:rPr lang="en-US" sz="2600" dirty="0" smtClean="0"/>
              <a:t>Simplifies coordination between trades</a:t>
            </a:r>
          </a:p>
          <a:p>
            <a:pPr lvl="1"/>
            <a:r>
              <a:rPr lang="en-US" sz="2600" dirty="0" smtClean="0"/>
              <a:t>Reveals new opportunities for improvement</a:t>
            </a:r>
          </a:p>
          <a:p>
            <a:pPr marL="0" indent="0">
              <a:buNone/>
            </a:pPr>
            <a:endParaRPr lang="en-US" sz="3200" dirty="0"/>
          </a:p>
        </p:txBody>
      </p:sp>
    </p:spTree>
    <p:extLst>
      <p:ext uri="{BB962C8B-B14F-4D97-AF65-F5344CB8AC3E}">
        <p14:creationId xmlns="" xmlns:p14="http://schemas.microsoft.com/office/powerpoint/2010/main" val="1548823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Summary</a:t>
            </a:r>
            <a:endParaRPr lang="en-US" dirty="0"/>
          </a:p>
        </p:txBody>
      </p:sp>
      <p:sp>
        <p:nvSpPr>
          <p:cNvPr id="3" name="Content Placeholder 2"/>
          <p:cNvSpPr>
            <a:spLocks noGrp="1"/>
          </p:cNvSpPr>
          <p:nvPr>
            <p:ph idx="1"/>
          </p:nvPr>
        </p:nvSpPr>
        <p:spPr>
          <a:xfrm>
            <a:off x="457200" y="1295400"/>
            <a:ext cx="8229600" cy="4572000"/>
          </a:xfrm>
        </p:spPr>
        <p:txBody>
          <a:bodyPr/>
          <a:lstStyle/>
          <a:p>
            <a:r>
              <a:rPr lang="en-US" sz="2400" dirty="0" smtClean="0"/>
              <a:t>In a batch-and-queue system each production stage creates more than one piece at a time, creating a queue. </a:t>
            </a:r>
          </a:p>
          <a:p>
            <a:r>
              <a:rPr lang="en-US" sz="2400" dirty="0" smtClean="0"/>
              <a:t>Batch-and-queue </a:t>
            </a:r>
            <a:r>
              <a:rPr lang="en-US" sz="2400" dirty="0"/>
              <a:t>systems </a:t>
            </a:r>
            <a:r>
              <a:rPr lang="en-US" sz="2400" dirty="0" smtClean="0"/>
              <a:t>are a form of push systems. </a:t>
            </a:r>
          </a:p>
          <a:p>
            <a:pPr lvl="1"/>
            <a:r>
              <a:rPr lang="en-US" sz="2200" dirty="0" smtClean="0"/>
              <a:t>In a push system everything is “pushed” through at a predetermined schedule.</a:t>
            </a:r>
          </a:p>
          <a:p>
            <a:r>
              <a:rPr lang="en-US" sz="2400" dirty="0" smtClean="0"/>
              <a:t>In continuous-flow systems each stage of production is done sequentially.</a:t>
            </a:r>
          </a:p>
          <a:p>
            <a:r>
              <a:rPr lang="en-US" sz="2400" dirty="0" smtClean="0"/>
              <a:t>Continuous-flow systems are a form of pull systems. </a:t>
            </a:r>
          </a:p>
          <a:p>
            <a:pPr lvl="1"/>
            <a:r>
              <a:rPr lang="en-US" sz="2200" dirty="0" smtClean="0"/>
              <a:t>In a pull system work releases based on downstream demand.</a:t>
            </a:r>
          </a:p>
        </p:txBody>
      </p:sp>
    </p:spTree>
    <p:extLst>
      <p:ext uri="{BB962C8B-B14F-4D97-AF65-F5344CB8AC3E}">
        <p14:creationId xmlns="" xmlns:p14="http://schemas.microsoft.com/office/powerpoint/2010/main" val="286796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29200" y="5029200"/>
            <a:ext cx="4114800" cy="762000"/>
          </a:xfrm>
        </p:spPr>
        <p:txBody>
          <a:bodyPr/>
          <a:lstStyle/>
          <a:p>
            <a:r>
              <a:rPr lang="en-US" sz="2000" b="1" dirty="0" smtClean="0">
                <a:solidFill>
                  <a:schemeClr val="bg1"/>
                </a:solidFill>
              </a:rPr>
              <a:t>Session 2</a:t>
            </a:r>
            <a:endParaRPr lang="en-US" sz="2000" b="0" cap="none" dirty="0">
              <a:solidFill>
                <a:schemeClr val="bg1"/>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75" name="Group 83"/>
          <p:cNvGraphicFramePr>
            <a:graphicFrameLocks noGrp="1"/>
          </p:cNvGraphicFramePr>
          <p:nvPr>
            <p:extLst>
              <p:ext uri="{D42A27DB-BD31-4B8C-83A1-F6EECF244321}">
                <p14:modId xmlns="" xmlns:p14="http://schemas.microsoft.com/office/powerpoint/2010/main" val="2818221275"/>
              </p:ext>
            </p:extLst>
          </p:nvPr>
        </p:nvGraphicFramePr>
        <p:xfrm>
          <a:off x="228600" y="1600200"/>
          <a:ext cx="8610600" cy="3977039"/>
        </p:xfrm>
        <a:graphic>
          <a:graphicData uri="http://schemas.openxmlformats.org/drawingml/2006/table">
            <a:tbl>
              <a:tblPr/>
              <a:tblGrid>
                <a:gridCol w="2436962"/>
                <a:gridCol w="1380945"/>
                <a:gridCol w="4792693"/>
              </a:tblGrid>
              <a:tr h="65738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Time</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Session</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Topic/Activity</a:t>
                      </a:r>
                    </a:p>
                  </a:txBody>
                  <a:tcPr marL="9236"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38C"/>
                    </a:solidFill>
                  </a:tcPr>
                </a:tc>
              </a:tr>
              <a:tr h="56181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n-lt"/>
                      </a:endParaRP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2</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latin typeface="+mn-lt"/>
                        </a:rPr>
                        <a:t>Pull in Production</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219">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5 minutes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n-lt"/>
                      </a:endParaRP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Session 2 Introduction, Schedule and Learning Objectives</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15 </a:t>
                      </a:r>
                      <a:r>
                        <a:rPr kumimoji="0" lang="en-US" sz="1800" b="0" i="0" u="none" strike="noStrike" cap="none" normalizeH="0" baseline="0" dirty="0" smtClean="0">
                          <a:ln>
                            <a:noFill/>
                          </a:ln>
                          <a:solidFill>
                            <a:srgbClr val="000000"/>
                          </a:solidFill>
                          <a:effectLst/>
                          <a:latin typeface="+mn-lt"/>
                        </a:rPr>
                        <a:t>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Push and Pull</a:t>
                      </a:r>
                      <a:r>
                        <a:rPr lang="en-US" sz="1800" baseline="0" dirty="0" smtClean="0">
                          <a:latin typeface="+mn-lt"/>
                        </a:rPr>
                        <a:t> Planning Defined</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55 </a:t>
                      </a:r>
                      <a:r>
                        <a:rPr kumimoji="0" lang="en-US" sz="1800" b="0" i="0" u="none" strike="noStrike" cap="none" normalizeH="0" baseline="0" dirty="0" smtClean="0">
                          <a:ln>
                            <a:noFill/>
                          </a:ln>
                          <a:solidFill>
                            <a:srgbClr val="000000"/>
                          </a:solidFill>
                          <a:effectLst/>
                          <a:latin typeface="+mn-lt"/>
                        </a:rPr>
                        <a:t>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n-lt"/>
                      </a:endParaRP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Pull Planning Simulation</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30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The Last Planner System</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10 </a:t>
                      </a:r>
                      <a:r>
                        <a:rPr kumimoji="0" lang="en-US" sz="1800" b="0" i="0" u="none" strike="noStrike" cap="none" normalizeH="0" baseline="0" dirty="0" smtClean="0">
                          <a:ln>
                            <a:noFill/>
                          </a:ln>
                          <a:solidFill>
                            <a:srgbClr val="000000"/>
                          </a:solidFill>
                          <a:effectLst/>
                          <a:latin typeface="+mn-lt"/>
                        </a:rPr>
                        <a:t>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Communicating the Plan</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5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r>
                        <a:rPr lang="en-US" sz="1800" dirty="0" smtClean="0">
                          <a:latin typeface="+mn-lt"/>
                        </a:rPr>
                        <a:t>Course Summary</a:t>
                      </a:r>
                      <a:endParaRPr lang="en-US" sz="1800" dirty="0">
                        <a:latin typeface="+mn-lt"/>
                      </a:endParaRP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411" name="Title 7"/>
          <p:cNvSpPr>
            <a:spLocks noGrp="1"/>
          </p:cNvSpPr>
          <p:nvPr>
            <p:ph type="title"/>
          </p:nvPr>
        </p:nvSpPr>
        <p:spPr>
          <a:xfrm>
            <a:off x="457200" y="228600"/>
            <a:ext cx="8229600" cy="1143000"/>
          </a:xfrm>
        </p:spPr>
        <p:txBody>
          <a:bodyPr/>
          <a:lstStyle/>
          <a:p>
            <a:pPr eaLnBrk="1" hangingPunct="1"/>
            <a:r>
              <a:rPr lang="en-US" sz="4000" dirty="0" smtClean="0"/>
              <a:t>Today’s Course Schedule</a:t>
            </a:r>
          </a:p>
        </p:txBody>
      </p:sp>
    </p:spTree>
    <p:extLst>
      <p:ext uri="{BB962C8B-B14F-4D97-AF65-F5344CB8AC3E}">
        <p14:creationId xmlns="" xmlns:p14="http://schemas.microsoft.com/office/powerpoint/2010/main" val="1317825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   Session 2 Learning Objectives</a:t>
            </a:r>
          </a:p>
        </p:txBody>
      </p:sp>
      <p:sp>
        <p:nvSpPr>
          <p:cNvPr id="16387" name="Content Placeholder 2"/>
          <p:cNvSpPr>
            <a:spLocks noGrp="1"/>
          </p:cNvSpPr>
          <p:nvPr>
            <p:ph idx="1"/>
          </p:nvPr>
        </p:nvSpPr>
        <p:spPr/>
        <p:txBody>
          <a:bodyPr/>
          <a:lstStyle/>
          <a:p>
            <a:pPr eaLnBrk="1" hangingPunct="1">
              <a:buFontTx/>
              <a:buNone/>
            </a:pPr>
            <a:r>
              <a:rPr lang="en-US" dirty="0" smtClean="0"/>
              <a:t>Following this session, you will be able to:</a:t>
            </a:r>
            <a:br>
              <a:rPr lang="en-US" dirty="0" smtClean="0"/>
            </a:br>
            <a:endParaRPr lang="en-US" sz="1200" dirty="0" smtClean="0"/>
          </a:p>
          <a:p>
            <a:r>
              <a:rPr lang="en-US" dirty="0" smtClean="0"/>
              <a:t>Describe the basic characteristics of the push planning approach</a:t>
            </a:r>
          </a:p>
          <a:p>
            <a:r>
              <a:rPr lang="en-US" dirty="0" smtClean="0"/>
              <a:t>Describe the pull planning process</a:t>
            </a:r>
          </a:p>
          <a:p>
            <a:r>
              <a:rPr lang="en-US" dirty="0" smtClean="0"/>
              <a:t>Distinguish pull planning from push planning</a:t>
            </a:r>
          </a:p>
          <a:p>
            <a:endParaRPr lang="en-US" dirty="0"/>
          </a:p>
          <a:p>
            <a:pPr marL="0" lvl="0" indent="0">
              <a:buNone/>
            </a:pPr>
            <a:endParaRPr lang="en-US" dirty="0" smtClean="0"/>
          </a:p>
          <a:p>
            <a:pPr lvl="0"/>
            <a:endParaRPr lang="en-US" dirty="0" smtClean="0"/>
          </a:p>
        </p:txBody>
      </p:sp>
      <p:grpSp>
        <p:nvGrpSpPr>
          <p:cNvPr id="12" name="Group 3"/>
          <p:cNvGrpSpPr>
            <a:grpSpLocks noChangeAspect="1"/>
          </p:cNvGrpSpPr>
          <p:nvPr/>
        </p:nvGrpSpPr>
        <p:grpSpPr bwMode="auto">
          <a:xfrm>
            <a:off x="533400" y="304800"/>
            <a:ext cx="685800" cy="685800"/>
            <a:chOff x="4191000" y="1447800"/>
            <a:chExt cx="2743200" cy="2743200"/>
          </a:xfrm>
        </p:grpSpPr>
        <p:sp>
          <p:nvSpPr>
            <p:cNvPr id="13" name="Oval 12"/>
            <p:cNvSpPr>
              <a:spLocks noChangeAspect="1"/>
            </p:cNvSpPr>
            <p:nvPr/>
          </p:nvSpPr>
          <p:spPr>
            <a:xfrm>
              <a:off x="4191000" y="1447800"/>
              <a:ext cx="2743200" cy="274320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4" name="Oval 13"/>
            <p:cNvSpPr>
              <a:spLocks noChangeAspect="1"/>
            </p:cNvSpPr>
            <p:nvPr/>
          </p:nvSpPr>
          <p:spPr>
            <a:xfrm>
              <a:off x="4417121" y="1673921"/>
              <a:ext cx="2290958" cy="22909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5" name="Oval 14"/>
            <p:cNvSpPr>
              <a:spLocks noChangeAspect="1"/>
            </p:cNvSpPr>
            <p:nvPr/>
          </p:nvSpPr>
          <p:spPr>
            <a:xfrm>
              <a:off x="4649190" y="1905990"/>
              <a:ext cx="1826820" cy="182682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6" name="Oval 15"/>
            <p:cNvSpPr>
              <a:spLocks noChangeAspect="1"/>
            </p:cNvSpPr>
            <p:nvPr/>
          </p:nvSpPr>
          <p:spPr>
            <a:xfrm>
              <a:off x="4875311" y="2132111"/>
              <a:ext cx="1374578" cy="137457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7" name="Oval 16"/>
            <p:cNvSpPr>
              <a:spLocks noChangeAspect="1"/>
            </p:cNvSpPr>
            <p:nvPr/>
          </p:nvSpPr>
          <p:spPr>
            <a:xfrm>
              <a:off x="5107384" y="2364184"/>
              <a:ext cx="910432" cy="910432"/>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8" name="Oval 17"/>
            <p:cNvSpPr>
              <a:spLocks noChangeAspect="1"/>
            </p:cNvSpPr>
            <p:nvPr/>
          </p:nvSpPr>
          <p:spPr>
            <a:xfrm>
              <a:off x="5333505" y="2590305"/>
              <a:ext cx="458190" cy="458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9" name="Oval 18"/>
            <p:cNvSpPr>
              <a:spLocks noChangeAspect="1"/>
            </p:cNvSpPr>
            <p:nvPr/>
          </p:nvSpPr>
          <p:spPr>
            <a:xfrm>
              <a:off x="5446563" y="2703363"/>
              <a:ext cx="232073" cy="232073"/>
            </a:xfrm>
            <a:prstGeom prst="ellipse">
              <a:avLst/>
            </a:prstGeom>
            <a:solidFill>
              <a:srgbClr val="6203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extLst>
      <p:ext uri="{BB962C8B-B14F-4D97-AF65-F5344CB8AC3E}">
        <p14:creationId xmlns="" xmlns:p14="http://schemas.microsoft.com/office/powerpoint/2010/main" val="4159557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t>
            </a:r>
            <a:r>
              <a:rPr lang="en-US" dirty="0" smtClean="0"/>
              <a:t>We’ve Learned So Far</a:t>
            </a:r>
            <a:endParaRPr lang="en-US" sz="4000" dirty="0"/>
          </a:p>
        </p:txBody>
      </p:sp>
      <p:sp>
        <p:nvSpPr>
          <p:cNvPr id="5" name="Content Placeholder 4"/>
          <p:cNvSpPr>
            <a:spLocks noGrp="1"/>
          </p:cNvSpPr>
          <p:nvPr>
            <p:ph idx="1"/>
          </p:nvPr>
        </p:nvSpPr>
        <p:spPr/>
        <p:txBody>
          <a:bodyPr/>
          <a:lstStyle/>
          <a:p>
            <a:r>
              <a:rPr lang="en-US" dirty="0" smtClean="0"/>
              <a:t>The goal of Lean Construction is to eliminate: </a:t>
            </a:r>
          </a:p>
          <a:p>
            <a:pPr lvl="1"/>
            <a:r>
              <a:rPr lang="en-US" dirty="0" smtClean="0"/>
              <a:t>Workers waiting for work</a:t>
            </a:r>
          </a:p>
          <a:p>
            <a:pPr lvl="1"/>
            <a:r>
              <a:rPr lang="en-US" dirty="0" smtClean="0"/>
              <a:t>Work waiting for workers</a:t>
            </a:r>
          </a:p>
          <a:p>
            <a:r>
              <a:rPr lang="en-US" dirty="0" smtClean="0"/>
              <a:t>The way to do this is to: </a:t>
            </a:r>
          </a:p>
          <a:p>
            <a:pPr lvl="1"/>
            <a:r>
              <a:rPr lang="en-US" dirty="0" smtClean="0"/>
              <a:t>Reduce variation</a:t>
            </a:r>
          </a:p>
          <a:p>
            <a:pPr lvl="1"/>
            <a:r>
              <a:rPr lang="en-US" dirty="0" smtClean="0"/>
              <a:t>Eliminate waste</a:t>
            </a:r>
          </a:p>
          <a:p>
            <a:pPr lvl="1"/>
            <a:r>
              <a:rPr lang="en-US" dirty="0" smtClean="0"/>
              <a:t>Improve workflow reliability</a:t>
            </a:r>
          </a:p>
        </p:txBody>
      </p:sp>
    </p:spTree>
    <p:extLst>
      <p:ext uri="{BB962C8B-B14F-4D97-AF65-F5344CB8AC3E}">
        <p14:creationId xmlns="" xmlns:p14="http://schemas.microsoft.com/office/powerpoint/2010/main" val="2256667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2"/>
          <p:cNvSpPr>
            <a:spLocks noGrp="1" noChangeArrowheads="1"/>
          </p:cNvSpPr>
          <p:nvPr>
            <p:ph type="title"/>
          </p:nvPr>
        </p:nvSpPr>
        <p:spPr/>
        <p:txBody>
          <a:bodyPr/>
          <a:lstStyle/>
          <a:p>
            <a:pPr eaLnBrk="1" hangingPunct="1"/>
            <a:r>
              <a:rPr lang="en-US" sz="4000" dirty="0" smtClean="0"/>
              <a:t>Push Planning Defined</a:t>
            </a:r>
          </a:p>
        </p:txBody>
      </p:sp>
      <p:sp>
        <p:nvSpPr>
          <p:cNvPr id="15371" name="Rectangle 3"/>
          <p:cNvSpPr>
            <a:spLocks noGrp="1" noChangeArrowheads="1"/>
          </p:cNvSpPr>
          <p:nvPr>
            <p:ph idx="1"/>
          </p:nvPr>
        </p:nvSpPr>
        <p:spPr/>
        <p:txBody>
          <a:bodyPr/>
          <a:lstStyle/>
          <a:p>
            <a:pPr eaLnBrk="1" hangingPunct="1">
              <a:lnSpc>
                <a:spcPct val="115000"/>
              </a:lnSpc>
              <a:spcBef>
                <a:spcPct val="40000"/>
              </a:spcBef>
              <a:buFont typeface="Arial" pitchFamily="34" charset="0"/>
              <a:buChar char="•"/>
            </a:pPr>
            <a:r>
              <a:rPr lang="en-US" sz="2600" dirty="0" smtClean="0">
                <a:latin typeface="Arial" pitchFamily="34" charset="0"/>
              </a:rPr>
              <a:t>The traditional planning system is a push system.</a:t>
            </a:r>
          </a:p>
          <a:p>
            <a:pPr lvl="1" eaLnBrk="1" hangingPunct="1">
              <a:lnSpc>
                <a:spcPct val="115000"/>
              </a:lnSpc>
              <a:spcBef>
                <a:spcPct val="40000"/>
              </a:spcBef>
            </a:pPr>
            <a:r>
              <a:rPr lang="en-US" dirty="0" smtClean="0">
                <a:latin typeface="Arial" pitchFamily="34" charset="0"/>
              </a:rPr>
              <a:t>In this system work is pushed into production:</a:t>
            </a:r>
          </a:p>
          <a:p>
            <a:pPr lvl="2" eaLnBrk="1" hangingPunct="1">
              <a:lnSpc>
                <a:spcPct val="115000"/>
              </a:lnSpc>
              <a:spcBef>
                <a:spcPct val="40000"/>
              </a:spcBef>
            </a:pPr>
            <a:r>
              <a:rPr lang="en-US" sz="2200" dirty="0" smtClean="0">
                <a:latin typeface="Arial" pitchFamily="34" charset="0"/>
              </a:rPr>
              <a:t>Based on predetermined completion dates</a:t>
            </a:r>
          </a:p>
          <a:p>
            <a:pPr lvl="2" eaLnBrk="1" hangingPunct="1">
              <a:lnSpc>
                <a:spcPct val="115000"/>
              </a:lnSpc>
              <a:spcBef>
                <a:spcPct val="40000"/>
              </a:spcBef>
            </a:pPr>
            <a:r>
              <a:rPr lang="en-US" sz="2200" dirty="0" smtClean="0">
                <a:latin typeface="Arial" pitchFamily="34" charset="0"/>
              </a:rPr>
              <a:t>Regardless of whether workers are ready to start work</a:t>
            </a:r>
          </a:p>
          <a:p>
            <a:pPr lvl="1" eaLnBrk="1" hangingPunct="1">
              <a:lnSpc>
                <a:spcPct val="115000"/>
              </a:lnSpc>
              <a:spcBef>
                <a:spcPct val="40000"/>
              </a:spcBef>
            </a:pPr>
            <a:r>
              <a:rPr lang="en-US" dirty="0" smtClean="0">
                <a:latin typeface="Arial" pitchFamily="34" charset="0"/>
              </a:rPr>
              <a:t>It is an assumption-based vision of how the work will take place</a:t>
            </a:r>
          </a:p>
          <a:p>
            <a:pPr lvl="1" eaLnBrk="1" hangingPunct="1">
              <a:lnSpc>
                <a:spcPct val="115000"/>
              </a:lnSpc>
              <a:spcBef>
                <a:spcPct val="40000"/>
              </a:spcBef>
            </a:pPr>
            <a:r>
              <a:rPr lang="en-US" dirty="0" smtClean="0">
                <a:latin typeface="Arial" pitchFamily="34" charset="0"/>
              </a:rPr>
              <a:t>It confuses planning with prediction, leading to local optimization </a:t>
            </a:r>
            <a:br>
              <a:rPr lang="en-US" dirty="0" smtClean="0">
                <a:latin typeface="Arial" pitchFamily="34" charset="0"/>
              </a:rPr>
            </a:br>
            <a:endParaRPr lang="en-US" sz="1000" dirty="0" smtClean="0">
              <a:latin typeface="Arial" pitchFamily="34" charset="0"/>
            </a:endParaRPr>
          </a:p>
          <a:p>
            <a:pPr lvl="1" eaLnBrk="1" hangingPunct="1">
              <a:lnSpc>
                <a:spcPct val="115000"/>
              </a:lnSpc>
              <a:spcBef>
                <a:spcPct val="40000"/>
              </a:spcBef>
              <a:buFont typeface="Wingdings" pitchFamily="2" charset="2"/>
              <a:buChar char="ü"/>
            </a:pPr>
            <a:endParaRPr lang="en-US" dirty="0" smtClean="0">
              <a:latin typeface="Arial" pitchFamily="34" charset="0"/>
            </a:endParaRPr>
          </a:p>
        </p:txBody>
      </p:sp>
    </p:spTree>
    <p:extLst>
      <p:ext uri="{BB962C8B-B14F-4D97-AF65-F5344CB8AC3E}">
        <p14:creationId xmlns="" xmlns:p14="http://schemas.microsoft.com/office/powerpoint/2010/main" val="2159182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29200" y="5029200"/>
            <a:ext cx="4114800" cy="762000"/>
          </a:xfrm>
        </p:spPr>
        <p:txBody>
          <a:bodyPr/>
          <a:lstStyle/>
          <a:p>
            <a:r>
              <a:rPr lang="en-US" sz="2000" b="1" cap="none" dirty="0" smtClean="0">
                <a:solidFill>
                  <a:schemeClr val="bg1"/>
                </a:solidFill>
                <a:latin typeface="+mn-lt"/>
              </a:rPr>
              <a:t>Session 1</a:t>
            </a:r>
            <a:endParaRPr lang="en-US" sz="2000" b="1" cap="none" dirty="0">
              <a:solidFill>
                <a:schemeClr val="bg1"/>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7" name="Rectangle 2"/>
          <p:cNvSpPr>
            <a:spLocks noGrp="1" noChangeArrowheads="1"/>
          </p:cNvSpPr>
          <p:nvPr>
            <p:ph type="title"/>
          </p:nvPr>
        </p:nvSpPr>
        <p:spPr>
          <a:noFill/>
        </p:spPr>
        <p:txBody>
          <a:bodyPr/>
          <a:lstStyle/>
          <a:p>
            <a:pPr eaLnBrk="1" hangingPunct="1"/>
            <a:r>
              <a:rPr lang="en-US" dirty="0" smtClean="0">
                <a:latin typeface="Arial" pitchFamily="34" charset="0"/>
              </a:rPr>
              <a:t>Push Planning Discussion</a:t>
            </a:r>
            <a:endParaRPr lang="en-US" sz="3600" dirty="0" smtClean="0">
              <a:solidFill>
                <a:schemeClr val="tx1"/>
              </a:solidFill>
              <a:latin typeface="Arial" pitchFamily="34" charset="0"/>
            </a:endParaRPr>
          </a:p>
        </p:txBody>
      </p:sp>
      <p:sp>
        <p:nvSpPr>
          <p:cNvPr id="26678" name="Rectangle 3"/>
          <p:cNvSpPr>
            <a:spLocks noGrp="1" noChangeArrowheads="1"/>
          </p:cNvSpPr>
          <p:nvPr>
            <p:ph idx="1"/>
          </p:nvPr>
        </p:nvSpPr>
        <p:spPr>
          <a:noFill/>
        </p:spPr>
        <p:txBody>
          <a:bodyPr/>
          <a:lstStyle/>
          <a:p>
            <a:pPr eaLnBrk="1" hangingPunct="1"/>
            <a:r>
              <a:rPr lang="en-GB" sz="3200" dirty="0">
                <a:latin typeface="Arial" pitchFamily="34" charset="0"/>
              </a:rPr>
              <a:t>S</a:t>
            </a:r>
            <a:r>
              <a:rPr lang="en-GB" sz="3200" dirty="0" smtClean="0">
                <a:latin typeface="Arial" pitchFamily="34" charset="0"/>
              </a:rPr>
              <a:t>hare and discuss your company’s push planning practices:  </a:t>
            </a:r>
          </a:p>
          <a:p>
            <a:pPr lvl="1" eaLnBrk="1" hangingPunct="1"/>
            <a:r>
              <a:rPr lang="en-GB" sz="2800" dirty="0" smtClean="0">
                <a:latin typeface="Arial" pitchFamily="34" charset="0"/>
              </a:rPr>
              <a:t>When is planning typically done for projects?</a:t>
            </a:r>
          </a:p>
          <a:p>
            <a:pPr lvl="1" eaLnBrk="1" hangingPunct="1"/>
            <a:r>
              <a:rPr lang="en-GB" sz="2800" dirty="0" smtClean="0">
                <a:latin typeface="Arial" pitchFamily="34" charset="0"/>
              </a:rPr>
              <a:t>Who is involved?</a:t>
            </a:r>
          </a:p>
          <a:p>
            <a:pPr lvl="1" eaLnBrk="1" hangingPunct="1"/>
            <a:r>
              <a:rPr lang="en-GB" sz="2800" dirty="0" smtClean="0">
                <a:latin typeface="Arial" pitchFamily="34" charset="0"/>
              </a:rPr>
              <a:t>What format does your company use to communicate the plan?</a:t>
            </a:r>
          </a:p>
          <a:p>
            <a:pPr lvl="1" eaLnBrk="1" hangingPunct="1"/>
            <a:r>
              <a:rPr lang="en-GB" sz="2800" dirty="0" smtClean="0">
                <a:latin typeface="Arial" pitchFamily="34" charset="0"/>
              </a:rPr>
              <a:t>Is the plan typically followed?</a:t>
            </a:r>
          </a:p>
          <a:p>
            <a:pPr lvl="1" eaLnBrk="1" hangingPunct="1"/>
            <a:r>
              <a:rPr lang="en-GB" sz="2800" dirty="0" smtClean="0">
                <a:latin typeface="Arial" pitchFamily="34" charset="0"/>
              </a:rPr>
              <a:t>How are updates typically managed?</a:t>
            </a:r>
          </a:p>
        </p:txBody>
      </p:sp>
    </p:spTree>
    <p:extLst>
      <p:ext uri="{BB962C8B-B14F-4D97-AF65-F5344CB8AC3E}">
        <p14:creationId xmlns="" xmlns:p14="http://schemas.microsoft.com/office/powerpoint/2010/main" val="8707891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2"/>
          <p:cNvSpPr>
            <a:spLocks noGrp="1" noChangeArrowheads="1"/>
          </p:cNvSpPr>
          <p:nvPr>
            <p:ph type="title"/>
          </p:nvPr>
        </p:nvSpPr>
        <p:spPr/>
        <p:txBody>
          <a:bodyPr/>
          <a:lstStyle/>
          <a:p>
            <a:pPr eaLnBrk="1" hangingPunct="1"/>
            <a:r>
              <a:rPr lang="en-US" sz="4000" dirty="0" smtClean="0"/>
              <a:t>Pull Planning Defined</a:t>
            </a:r>
          </a:p>
        </p:txBody>
      </p:sp>
      <p:sp>
        <p:nvSpPr>
          <p:cNvPr id="15371" name="Rectangle 3"/>
          <p:cNvSpPr>
            <a:spLocks noGrp="1" noChangeArrowheads="1"/>
          </p:cNvSpPr>
          <p:nvPr>
            <p:ph idx="1"/>
          </p:nvPr>
        </p:nvSpPr>
        <p:spPr/>
        <p:txBody>
          <a:bodyPr/>
          <a:lstStyle/>
          <a:p>
            <a:pPr eaLnBrk="1" hangingPunct="1">
              <a:lnSpc>
                <a:spcPct val="115000"/>
              </a:lnSpc>
              <a:spcBef>
                <a:spcPct val="40000"/>
              </a:spcBef>
              <a:buFont typeface="Arial" pitchFamily="34" charset="0"/>
              <a:buChar char="•"/>
            </a:pPr>
            <a:r>
              <a:rPr lang="en-US" sz="2600" dirty="0" smtClean="0">
                <a:ea typeface="Times" pitchFamily="18" charset="0"/>
                <a:cs typeface="Times" pitchFamily="18" charset="0"/>
              </a:rPr>
              <a:t>Pull planning depends on an understanding of the levels of readiness of downstream activities.</a:t>
            </a:r>
          </a:p>
          <a:p>
            <a:pPr eaLnBrk="1" hangingPunct="1">
              <a:lnSpc>
                <a:spcPct val="115000"/>
              </a:lnSpc>
              <a:spcBef>
                <a:spcPct val="40000"/>
              </a:spcBef>
              <a:buFont typeface="Arial" pitchFamily="34" charset="0"/>
              <a:buChar char="•"/>
            </a:pPr>
            <a:r>
              <a:rPr lang="en-US" sz="2600" dirty="0" smtClean="0">
                <a:ea typeface="Times" pitchFamily="18" charset="0"/>
                <a:cs typeface="Times" pitchFamily="18" charset="0"/>
              </a:rPr>
              <a:t>Work is scheduled for when it can </a:t>
            </a:r>
            <a:r>
              <a:rPr lang="en-US" sz="2600" dirty="0">
                <a:ea typeface="Times" pitchFamily="18" charset="0"/>
                <a:cs typeface="Times" pitchFamily="18" charset="0"/>
              </a:rPr>
              <a:t>be properly </a:t>
            </a:r>
            <a:r>
              <a:rPr lang="en-US" sz="2600" dirty="0" smtClean="0">
                <a:ea typeface="Times" pitchFamily="18" charset="0"/>
                <a:cs typeface="Times" pitchFamily="18" charset="0"/>
              </a:rPr>
              <a:t>performed, not based on predetermined dates, by those who will execute the work.</a:t>
            </a:r>
          </a:p>
          <a:p>
            <a:pPr eaLnBrk="1" hangingPunct="1">
              <a:lnSpc>
                <a:spcPct val="115000"/>
              </a:lnSpc>
              <a:spcBef>
                <a:spcPct val="40000"/>
              </a:spcBef>
              <a:buFont typeface="Arial" pitchFamily="34" charset="0"/>
              <a:buChar char="•"/>
            </a:pPr>
            <a:r>
              <a:rPr lang="en-US" sz="2600" dirty="0" smtClean="0">
                <a:cs typeface="Times" pitchFamily="18" charset="0"/>
              </a:rPr>
              <a:t>Pull planning is used heavily in creating phase schedules in the LPS.</a:t>
            </a:r>
          </a:p>
          <a:p>
            <a:pPr eaLnBrk="1" hangingPunct="1">
              <a:lnSpc>
                <a:spcPct val="115000"/>
              </a:lnSpc>
              <a:spcBef>
                <a:spcPct val="40000"/>
              </a:spcBef>
              <a:buFont typeface="Arial" pitchFamily="34" charset="0"/>
              <a:buChar char="•"/>
            </a:pPr>
            <a:r>
              <a:rPr lang="en-US" sz="2600" dirty="0" smtClean="0"/>
              <a:t>In pull planning you start from a milestone and work your way backward</a:t>
            </a:r>
            <a:r>
              <a:rPr lang="en-US" dirty="0" smtClean="0">
                <a:latin typeface="Arial" pitchFamily="34" charset="0"/>
              </a:rPr>
              <a:t/>
            </a:r>
            <a:br>
              <a:rPr lang="en-US" dirty="0" smtClean="0">
                <a:latin typeface="Arial" pitchFamily="34" charset="0"/>
              </a:rPr>
            </a:br>
            <a:endParaRPr lang="en-US" sz="600" dirty="0" smtClean="0">
              <a:latin typeface="Arial" pitchFamily="34" charset="0"/>
            </a:endParaRPr>
          </a:p>
          <a:p>
            <a:pPr lvl="1" eaLnBrk="1" hangingPunct="1">
              <a:lnSpc>
                <a:spcPct val="115000"/>
              </a:lnSpc>
              <a:spcBef>
                <a:spcPct val="40000"/>
              </a:spcBef>
              <a:buFont typeface="Wingdings" pitchFamily="2" charset="2"/>
              <a:buChar char="ü"/>
            </a:pPr>
            <a:endParaRPr lang="en-US" dirty="0" smtClean="0">
              <a:latin typeface="Arial" pitchFamily="34" charset="0"/>
            </a:endParaRPr>
          </a:p>
        </p:txBody>
      </p:sp>
    </p:spTree>
    <p:extLst>
      <p:ext uri="{BB962C8B-B14F-4D97-AF65-F5344CB8AC3E}">
        <p14:creationId xmlns="" xmlns:p14="http://schemas.microsoft.com/office/powerpoint/2010/main" val="2220335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Pull Planning Process</a:t>
            </a:r>
            <a:endParaRPr lang="en-US" sz="4000" dirty="0"/>
          </a:p>
        </p:txBody>
      </p:sp>
      <p:pic>
        <p:nvPicPr>
          <p:cNvPr id="4" name="Picture 3" descr="C:\Users\tabdelha\Dropbox\Work_MSU\A_All_Work\TariqCMP_Classes_Archives\Lean_Stuff\Games\LPS_simulation\LPS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7958" y="1317625"/>
            <a:ext cx="6243317" cy="46799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32861" y="3657600"/>
            <a:ext cx="9034939" cy="2362200"/>
            <a:chOff x="32861" y="3657600"/>
            <a:chExt cx="9034939" cy="2362200"/>
          </a:xfrm>
        </p:grpSpPr>
        <p:sp>
          <p:nvSpPr>
            <p:cNvPr id="6" name="Line Callout 2 5"/>
            <p:cNvSpPr/>
            <p:nvPr/>
          </p:nvSpPr>
          <p:spPr>
            <a:xfrm>
              <a:off x="6858000" y="4572000"/>
              <a:ext cx="2209800" cy="838200"/>
            </a:xfrm>
            <a:prstGeom prst="borderCallout2">
              <a:avLst>
                <a:gd name="adj1" fmla="val 18750"/>
                <a:gd name="adj2" fmla="val -8333"/>
                <a:gd name="adj3" fmla="val 18750"/>
                <a:gd name="adj4" fmla="val -16667"/>
                <a:gd name="adj5" fmla="val -66013"/>
                <a:gd name="adj6" fmla="val -38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Milestone</a:t>
              </a:r>
              <a:endParaRPr lang="en-US" dirty="0"/>
            </a:p>
          </p:txBody>
        </p:sp>
        <p:grpSp>
          <p:nvGrpSpPr>
            <p:cNvPr id="7" name="Group 6"/>
            <p:cNvGrpSpPr/>
            <p:nvPr/>
          </p:nvGrpSpPr>
          <p:grpSpPr>
            <a:xfrm>
              <a:off x="32861" y="3657600"/>
              <a:ext cx="4896388" cy="2362200"/>
              <a:chOff x="32861" y="3657600"/>
              <a:chExt cx="4896388" cy="2362200"/>
            </a:xfrm>
          </p:grpSpPr>
          <p:sp>
            <p:nvSpPr>
              <p:cNvPr id="8" name="Line Callout 2 7"/>
              <p:cNvSpPr/>
              <p:nvPr/>
            </p:nvSpPr>
            <p:spPr>
              <a:xfrm>
                <a:off x="32861" y="5181600"/>
                <a:ext cx="2667000" cy="838200"/>
              </a:xfrm>
              <a:prstGeom prst="borderCallout2">
                <a:avLst>
                  <a:gd name="adj1" fmla="val 40002"/>
                  <a:gd name="adj2" fmla="val 106623"/>
                  <a:gd name="adj3" fmla="val 8833"/>
                  <a:gd name="adj4" fmla="val 128614"/>
                  <a:gd name="adj5" fmla="val -37617"/>
                  <a:gd name="adj6" fmla="val 143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Pulled Activities</a:t>
                </a:r>
                <a:endParaRPr lang="en-US" dirty="0"/>
              </a:p>
            </p:txBody>
          </p:sp>
          <p:cxnSp>
            <p:nvCxnSpPr>
              <p:cNvPr id="9" name="Elbow Connector 8"/>
              <p:cNvCxnSpPr/>
              <p:nvPr/>
            </p:nvCxnSpPr>
            <p:spPr>
              <a:xfrm flipV="1">
                <a:off x="3024249" y="5418137"/>
                <a:ext cx="1905000" cy="320675"/>
              </a:xfrm>
              <a:prstGeom prst="bentConnector3">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flipH="1" flipV="1">
                <a:off x="1543050" y="4019550"/>
                <a:ext cx="1333500" cy="609600"/>
              </a:xfrm>
              <a:prstGeom prst="bentConnector3">
                <a:avLst>
                  <a:gd name="adj1" fmla="val 9987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p:cNvGrpSpPr/>
          <p:nvPr/>
        </p:nvGrpSpPr>
        <p:grpSpPr>
          <a:xfrm>
            <a:off x="105697" y="762000"/>
            <a:ext cx="9038303" cy="5356086"/>
            <a:chOff x="29497" y="717460"/>
            <a:chExt cx="9038303" cy="5356086"/>
          </a:xfrm>
        </p:grpSpPr>
        <p:sp>
          <p:nvSpPr>
            <p:cNvPr id="12" name="Right Arrow 11"/>
            <p:cNvSpPr/>
            <p:nvPr/>
          </p:nvSpPr>
          <p:spPr>
            <a:xfrm rot="10800000">
              <a:off x="5895383" y="4324350"/>
              <a:ext cx="2133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TextBox 12"/>
            <p:cNvSpPr txBox="1"/>
            <p:nvPr/>
          </p:nvSpPr>
          <p:spPr>
            <a:xfrm>
              <a:off x="5791200" y="5365660"/>
              <a:ext cx="1505540" cy="707886"/>
            </a:xfrm>
            <a:prstGeom prst="rect">
              <a:avLst/>
            </a:prstGeom>
            <a:noFill/>
          </p:spPr>
          <p:txBody>
            <a:bodyPr wrap="none" rtlCol="0">
              <a:spAutoFit/>
            </a:bodyPr>
            <a:lstStyle/>
            <a:p>
              <a:r>
                <a:rPr lang="en-US" sz="2000" dirty="0" smtClean="0">
                  <a:latin typeface="+mn-lt"/>
                </a:rPr>
                <a:t>Direction of</a:t>
              </a:r>
            </a:p>
            <a:p>
              <a:r>
                <a:rPr lang="en-US" sz="2000" dirty="0" smtClean="0">
                  <a:latin typeface="+mn-lt"/>
                </a:rPr>
                <a:t>planning</a:t>
              </a:r>
              <a:endParaRPr lang="en-US" sz="2000" dirty="0">
                <a:latin typeface="+mn-lt"/>
              </a:endParaRPr>
            </a:p>
          </p:txBody>
        </p:sp>
        <p:cxnSp>
          <p:nvCxnSpPr>
            <p:cNvPr id="14" name="Straight Arrow Connector 13"/>
            <p:cNvCxnSpPr>
              <a:stCxn id="15" idx="2"/>
            </p:cNvCxnSpPr>
            <p:nvPr/>
          </p:nvCxnSpPr>
          <p:spPr>
            <a:xfrm>
              <a:off x="1043449" y="2632501"/>
              <a:ext cx="2766551" cy="1691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497" y="1616838"/>
              <a:ext cx="2027903" cy="1015663"/>
            </a:xfrm>
            <a:prstGeom prst="rect">
              <a:avLst/>
            </a:prstGeom>
            <a:solidFill>
              <a:srgbClr val="94B2A4"/>
            </a:solidFill>
            <a:ln>
              <a:solidFill>
                <a:srgbClr val="94B2A4"/>
              </a:solidFill>
            </a:ln>
          </p:spPr>
          <p:txBody>
            <a:bodyPr wrap="square" rtlCol="0">
              <a:spAutoFit/>
            </a:bodyPr>
            <a:lstStyle/>
            <a:p>
              <a:pPr algn="ctr"/>
              <a:r>
                <a:rPr lang="en-US" sz="2000" dirty="0" smtClean="0">
                  <a:latin typeface="+mn-lt"/>
                </a:rPr>
                <a:t>Mechanical &amp; Plumbing</a:t>
              </a:r>
            </a:p>
            <a:p>
              <a:pPr algn="ctr"/>
              <a:r>
                <a:rPr lang="en-US" sz="2000" dirty="0" smtClean="0">
                  <a:latin typeface="+mn-lt"/>
                </a:rPr>
                <a:t>Rough-in</a:t>
              </a:r>
            </a:p>
          </p:txBody>
        </p:sp>
        <p:sp>
          <p:nvSpPr>
            <p:cNvPr id="16" name="TextBox 15"/>
            <p:cNvSpPr txBox="1"/>
            <p:nvPr/>
          </p:nvSpPr>
          <p:spPr>
            <a:xfrm>
              <a:off x="7010400" y="717460"/>
              <a:ext cx="1853105" cy="1406188"/>
            </a:xfrm>
            <a:prstGeom prst="flowChartDecision">
              <a:avLst/>
            </a:prstGeom>
            <a:solidFill>
              <a:srgbClr val="94B2A4"/>
            </a:solidFill>
            <a:ln>
              <a:solidFill>
                <a:srgbClr val="94B2A4"/>
              </a:solidFill>
            </a:ln>
          </p:spPr>
          <p:txBody>
            <a:bodyPr wrap="square" rtlCol="0">
              <a:spAutoFit/>
            </a:bodyPr>
            <a:lstStyle/>
            <a:p>
              <a:pPr algn="ctr"/>
              <a:r>
                <a:rPr lang="en-US" sz="1950" dirty="0" smtClean="0">
                  <a:latin typeface="+mn-lt"/>
                </a:rPr>
                <a:t>Water- tight</a:t>
              </a:r>
            </a:p>
          </p:txBody>
        </p:sp>
        <p:cxnSp>
          <p:nvCxnSpPr>
            <p:cNvPr id="17" name="Straight Arrow Connector 16"/>
            <p:cNvCxnSpPr>
              <a:stCxn id="16" idx="1"/>
            </p:cNvCxnSpPr>
            <p:nvPr/>
          </p:nvCxnSpPr>
          <p:spPr>
            <a:xfrm flipH="1">
              <a:off x="6248400" y="1420554"/>
              <a:ext cx="762000" cy="1825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5600" y="2123648"/>
              <a:ext cx="2362200" cy="1631216"/>
            </a:xfrm>
            <a:prstGeom prst="rect">
              <a:avLst/>
            </a:prstGeom>
            <a:noFill/>
          </p:spPr>
          <p:txBody>
            <a:bodyPr wrap="square" rtlCol="0">
              <a:spAutoFit/>
            </a:bodyPr>
            <a:lstStyle/>
            <a:p>
              <a:pPr algn="ctr"/>
              <a:r>
                <a:rPr lang="en-US" sz="2000" dirty="0" smtClean="0">
                  <a:latin typeface="+mn-lt"/>
                </a:rPr>
                <a:t>What do we need completed </a:t>
              </a:r>
            </a:p>
            <a:p>
              <a:pPr algn="ctr"/>
              <a:r>
                <a:rPr lang="en-US" sz="2000" dirty="0" smtClean="0">
                  <a:latin typeface="+mn-lt"/>
                </a:rPr>
                <a:t>in order to reach the watertight milestone?</a:t>
              </a:r>
            </a:p>
          </p:txBody>
        </p:sp>
      </p:grpSp>
      <p:sp>
        <p:nvSpPr>
          <p:cNvPr id="20" name="TextBox 19"/>
          <p:cNvSpPr txBox="1"/>
          <p:nvPr/>
        </p:nvSpPr>
        <p:spPr>
          <a:xfrm>
            <a:off x="8763000" y="6457890"/>
            <a:ext cx="381000" cy="400110"/>
          </a:xfrm>
          <a:prstGeom prst="rect">
            <a:avLst/>
          </a:prstGeom>
          <a:noFill/>
        </p:spPr>
        <p:txBody>
          <a:bodyPr wrap="square" rtlCol="0">
            <a:spAutoFit/>
          </a:bodyPr>
          <a:lstStyle/>
          <a:p>
            <a:pPr algn="ctr"/>
            <a:r>
              <a:rPr lang="en-US" sz="2000" dirty="0" smtClean="0">
                <a:latin typeface="Wingdings"/>
              </a:rPr>
              <a:t>z</a:t>
            </a:r>
            <a:endParaRPr lang="en-US" sz="2000" dirty="0"/>
          </a:p>
        </p:txBody>
      </p:sp>
    </p:spTree>
    <p:extLst>
      <p:ext uri="{BB962C8B-B14F-4D97-AF65-F5344CB8AC3E}">
        <p14:creationId xmlns="" xmlns:p14="http://schemas.microsoft.com/office/powerpoint/2010/main" val="7493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300" y="76200"/>
            <a:ext cx="8229600" cy="1143000"/>
          </a:xfrm>
        </p:spPr>
        <p:txBody>
          <a:bodyPr/>
          <a:lstStyle/>
          <a:p>
            <a:r>
              <a:rPr lang="en-US" sz="3600" dirty="0" smtClean="0"/>
              <a:t>Pull Planning Process: </a:t>
            </a:r>
            <a:br>
              <a:rPr lang="en-US" sz="3600" dirty="0" smtClean="0"/>
            </a:br>
            <a:r>
              <a:rPr lang="en-US" sz="3600" dirty="0" smtClean="0"/>
              <a:t>Collaborative Planning Sessions</a:t>
            </a:r>
            <a:endParaRPr lang="en-US" sz="3600" dirty="0"/>
          </a:p>
        </p:txBody>
      </p:sp>
      <p:pic>
        <p:nvPicPr>
          <p:cNvPr id="11" name="Picture 10"/>
          <p:cNvPicPr/>
          <p:nvPr/>
        </p:nvPicPr>
        <p:blipFill>
          <a:blip r:embed="rId3" cstate="print">
            <a:extLst>
              <a:ext uri="{28A0092B-C50C-407E-A947-70E740481C1C}">
                <a14:useLocalDpi xmlns="" xmlns:a14="http://schemas.microsoft.com/office/drawing/2010/main" val="0"/>
              </a:ext>
            </a:extLst>
          </a:blip>
          <a:stretch>
            <a:fillRect/>
          </a:stretch>
        </p:blipFill>
        <p:spPr>
          <a:xfrm>
            <a:off x="1219200" y="1447800"/>
            <a:ext cx="6781800" cy="43434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97883808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lstStyle/>
          <a:p>
            <a:r>
              <a:rPr lang="en-US" dirty="0" smtClean="0"/>
              <a:t>Pull Planning Process: Discussions</a:t>
            </a:r>
            <a:endParaRPr lang="en-US" dirty="0"/>
          </a:p>
        </p:txBody>
      </p:sp>
      <p:pic>
        <p:nvPicPr>
          <p:cNvPr id="11" name="Picture 10"/>
          <p:cNvPicPr/>
          <p:nvPr/>
        </p:nvPicPr>
        <p:blipFill>
          <a:blip r:embed="rId3" cstate="print">
            <a:extLst>
              <a:ext uri="{28A0092B-C50C-407E-A947-70E740481C1C}">
                <a14:useLocalDpi xmlns="" xmlns:a14="http://schemas.microsoft.com/office/drawing/2010/main" val="0"/>
              </a:ext>
            </a:extLst>
          </a:blip>
          <a:stretch>
            <a:fillRect/>
          </a:stretch>
        </p:blipFill>
        <p:spPr>
          <a:xfrm>
            <a:off x="1219200" y="1447800"/>
            <a:ext cx="6553200" cy="41148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92146928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t>Pull Planning Simulation</a:t>
            </a:r>
            <a:r>
              <a:rPr lang="en-US" sz="3600" baseline="30000" dirty="0" smtClean="0"/>
              <a:t>2</a:t>
            </a:r>
            <a:r>
              <a:rPr lang="en-US" sz="3600" dirty="0" smtClean="0"/>
              <a:t>:</a:t>
            </a:r>
            <a:br>
              <a:rPr lang="en-US" sz="3600" dirty="0" smtClean="0"/>
            </a:br>
            <a:r>
              <a:rPr lang="en-US" sz="3600" dirty="0" smtClean="0"/>
              <a:t>Before You Begin</a:t>
            </a:r>
            <a:endParaRPr lang="en-US" sz="3600" baseline="100000"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4" name="Cube 13"/>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5" name="Cube 14"/>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
        <p:nvSpPr>
          <p:cNvPr id="9" name="Content Placeholder 8"/>
          <p:cNvSpPr>
            <a:spLocks noGrp="1"/>
          </p:cNvSpPr>
          <p:nvPr>
            <p:ph idx="1"/>
          </p:nvPr>
        </p:nvSpPr>
        <p:spPr/>
        <p:txBody>
          <a:bodyPr/>
          <a:lstStyle/>
          <a:p>
            <a:pPr marL="233363" indent="-233363"/>
            <a:r>
              <a:rPr lang="en-US" sz="2400" dirty="0" smtClean="0"/>
              <a:t>We will plan, and then build, a structure using a pull planning process.</a:t>
            </a:r>
            <a:endParaRPr lang="en-US" sz="2600" dirty="0" smtClean="0"/>
          </a:p>
          <a:p>
            <a:pPr marL="233363" indent="-233363"/>
            <a:r>
              <a:rPr lang="en-US" sz="2600" dirty="0" smtClean="0"/>
              <a:t>Your facilitator will divide you into groups of four</a:t>
            </a:r>
          </a:p>
          <a:p>
            <a:pPr marL="633413" lvl="1" indent="-233363"/>
            <a:r>
              <a:rPr lang="en-US" dirty="0" smtClean="0"/>
              <a:t>Each person will be assigned:</a:t>
            </a:r>
          </a:p>
          <a:p>
            <a:pPr marL="1033463" lvl="2" indent="-233363"/>
            <a:r>
              <a:rPr lang="en-US" dirty="0" smtClean="0"/>
              <a:t>Blocks of a specific color</a:t>
            </a:r>
          </a:p>
          <a:p>
            <a:pPr marL="1031875" lvl="2" indent="-231775"/>
            <a:r>
              <a:rPr lang="en-US" dirty="0" smtClean="0"/>
              <a:t>An “I Get/I Give” card, matching your assigned block color</a:t>
            </a:r>
          </a:p>
          <a:p>
            <a:pPr marL="627063" lvl="1" indent="-223838"/>
            <a:r>
              <a:rPr lang="en-US" dirty="0" smtClean="0"/>
              <a:t>Each group gets a site plan and milestone note</a:t>
            </a:r>
          </a:p>
          <a:p>
            <a:pPr marL="1027113" lvl="2" indent="-223838"/>
            <a:r>
              <a:rPr lang="en-US" dirty="0" smtClean="0"/>
              <a:t>The site plan is used to indicate which side of the building is the front</a:t>
            </a:r>
          </a:p>
          <a:p>
            <a:pPr marL="1027113" lvl="2" indent="-223838"/>
            <a:r>
              <a:rPr lang="en-US" dirty="0" smtClean="0"/>
              <a:t>The milestone note is used to indicate the end of the building process where the building is complete.</a:t>
            </a:r>
          </a:p>
          <a:p>
            <a:pPr marL="233363" indent="-233363"/>
            <a:r>
              <a:rPr lang="en-US" sz="2600" dirty="0" smtClean="0"/>
              <a:t>Clear off your tables to have room for building</a:t>
            </a:r>
          </a:p>
        </p:txBody>
      </p:sp>
      <p:sp>
        <p:nvSpPr>
          <p:cNvPr id="10" name="TextBox 9"/>
          <p:cNvSpPr txBox="1"/>
          <p:nvPr/>
        </p:nvSpPr>
        <p:spPr>
          <a:xfrm>
            <a:off x="2209800" y="6248401"/>
            <a:ext cx="4800600" cy="246221"/>
          </a:xfrm>
          <a:prstGeom prst="rect">
            <a:avLst/>
          </a:prstGeom>
          <a:noFill/>
        </p:spPr>
        <p:txBody>
          <a:bodyPr wrap="square" rtlCol="0">
            <a:spAutoFit/>
          </a:bodyPr>
          <a:lstStyle/>
          <a:p>
            <a:r>
              <a:rPr lang="en-US" sz="1000" dirty="0" smtClean="0">
                <a:latin typeface="+mn-lt"/>
              </a:rPr>
              <a:t> </a:t>
            </a:r>
            <a:r>
              <a:rPr lang="en-US" sz="1000" baseline="30000" dirty="0" smtClean="0">
                <a:solidFill>
                  <a:schemeClr val="bg1"/>
                </a:solidFill>
              </a:rPr>
              <a:t>2</a:t>
            </a:r>
            <a:r>
              <a:rPr lang="en-US" sz="1000" dirty="0" smtClean="0">
                <a:solidFill>
                  <a:schemeClr val="bg1"/>
                </a:solidFill>
                <a:latin typeface="+mn-lt"/>
              </a:rPr>
              <a:t>DPR Pull Planning Game, ©DPR Construction, www.dprstore.com, Item 2431</a:t>
            </a:r>
            <a:endParaRPr lang="en-US" sz="1000" dirty="0">
              <a:solidFill>
                <a:schemeClr val="bg1"/>
              </a:solidFill>
              <a:latin typeface="+mn-lt"/>
            </a:endParaRPr>
          </a:p>
        </p:txBody>
      </p:sp>
    </p:spTree>
    <p:extLst>
      <p:ext uri="{BB962C8B-B14F-4D97-AF65-F5344CB8AC3E}">
        <p14:creationId xmlns="" xmlns:p14="http://schemas.microsoft.com/office/powerpoint/2010/main" val="3259398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4"/>
          <p:cNvSpPr>
            <a:spLocks noGrp="1"/>
          </p:cNvSpPr>
          <p:nvPr>
            <p:ph type="title"/>
          </p:nvPr>
        </p:nvSpPr>
        <p:spPr bwMode="auto">
          <a:prstGeom prst="rect">
            <a:avLst/>
          </a:prstGeom>
        </p:spPr>
        <p:txBody>
          <a:bodyPr wrap="square" numCol="1" anchorCtr="0" compatLnSpc="1">
            <a:prstTxWarp prst="textNoShape">
              <a:avLst/>
            </a:prstTxWarp>
            <a:noAutofit/>
          </a:bodyPr>
          <a:lstStyle/>
          <a:p>
            <a:pPr eaLnBrk="1" hangingPunct="1"/>
            <a:r>
              <a:rPr lang="en-US" sz="3400" dirty="0" smtClean="0"/>
              <a:t>Pull Planning Simulation:</a:t>
            </a:r>
            <a:br>
              <a:rPr lang="en-US" sz="3400" dirty="0" smtClean="0"/>
            </a:br>
            <a:r>
              <a:rPr lang="en-US" sz="3400" dirty="0" smtClean="0"/>
              <a:t>     Projects as Networks of Commitments</a:t>
            </a:r>
            <a:endParaRPr lang="en-US" sz="3400" dirty="0"/>
          </a:p>
        </p:txBody>
      </p:sp>
      <p:sp>
        <p:nvSpPr>
          <p:cNvPr id="37" name="Content Placeholder 36"/>
          <p:cNvSpPr>
            <a:spLocks noGrp="1"/>
          </p:cNvSpPr>
          <p:nvPr>
            <p:ph idx="1"/>
          </p:nvPr>
        </p:nvSpPr>
        <p:spPr/>
        <p:txBody>
          <a:bodyPr/>
          <a:lstStyle/>
          <a:p>
            <a:pPr>
              <a:lnSpc>
                <a:spcPct val="130000"/>
              </a:lnSpc>
              <a:buSzPct val="130000"/>
            </a:pPr>
            <a:r>
              <a:rPr lang="en-US" dirty="0" smtClean="0">
                <a:latin typeface="FrnkGothITC Bk BT" charset="0"/>
                <a:ea typeface="ＭＳ Ｐゴシック" charset="0"/>
                <a:cs typeface="ＭＳ Ｐゴシック" charset="0"/>
              </a:rPr>
              <a:t>Team members</a:t>
            </a:r>
          </a:p>
          <a:p>
            <a:pPr lvl="1">
              <a:lnSpc>
                <a:spcPct val="130000"/>
              </a:lnSpc>
              <a:buSzPct val="130000"/>
            </a:pPr>
            <a:r>
              <a:rPr lang="en-US" dirty="0" smtClean="0">
                <a:latin typeface="FrnkGothITC Bk BT" charset="0"/>
                <a:ea typeface="ＭＳ Ｐゴシック" charset="0"/>
                <a:cs typeface="ＭＳ Ｐゴシック" charset="0"/>
              </a:rPr>
              <a:t>Ask for what they need from their </a:t>
            </a:r>
            <a:r>
              <a:rPr lang="en-US" altLang="ja-JP" dirty="0" smtClean="0">
                <a:latin typeface="FrnkGothITC Bk BT" charset="0"/>
                <a:ea typeface="ＭＳ Ｐゴシック" charset="0"/>
                <a:cs typeface="ＭＳ Ｐゴシック" charset="0"/>
              </a:rPr>
              <a:t>suppliers</a:t>
            </a:r>
          </a:p>
          <a:p>
            <a:pPr lvl="1">
              <a:lnSpc>
                <a:spcPct val="130000"/>
              </a:lnSpc>
              <a:buSzPct val="130000"/>
            </a:pPr>
            <a:r>
              <a:rPr lang="en-US" dirty="0" smtClean="0">
                <a:latin typeface="FrnkGothITC Bk BT" charset="0"/>
                <a:ea typeface="ＭＳ Ｐゴシック" charset="0"/>
                <a:cs typeface="ＭＳ Ｐゴシック" charset="0"/>
              </a:rPr>
              <a:t>Commit to provide what their </a:t>
            </a:r>
            <a:r>
              <a:rPr lang="en-US" altLang="ja-JP" dirty="0" smtClean="0">
                <a:latin typeface="FrnkGothITC Bk BT" charset="0"/>
                <a:ea typeface="ＭＳ Ｐゴシック" charset="0"/>
                <a:cs typeface="ＭＳ Ｐゴシック" charset="0"/>
              </a:rPr>
              <a:t>customers need</a:t>
            </a:r>
            <a:endParaRPr lang="en-US" dirty="0" smtClean="0">
              <a:solidFill>
                <a:srgbClr val="6C6C6C"/>
              </a:solidFill>
              <a:cs typeface="Franklin Gothic Book"/>
            </a:endParaRPr>
          </a:p>
          <a:p>
            <a:endParaRPr lang="en-US" dirty="0"/>
          </a:p>
        </p:txBody>
      </p:sp>
      <p:grpSp>
        <p:nvGrpSpPr>
          <p:cNvPr id="39" name="Group 38"/>
          <p:cNvGrpSpPr/>
          <p:nvPr/>
        </p:nvGrpSpPr>
        <p:grpSpPr>
          <a:xfrm>
            <a:off x="304800" y="2971800"/>
            <a:ext cx="8610600" cy="3124200"/>
            <a:chOff x="304800" y="1295400"/>
            <a:chExt cx="8610600" cy="3124200"/>
          </a:xfrm>
        </p:grpSpPr>
        <p:pic>
          <p:nvPicPr>
            <p:cNvPr id="33" name="Picture 32"/>
            <p:cNvPicPr preferRelativeResize="0">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8110" y="1752600"/>
              <a:ext cx="410690" cy="304800"/>
            </a:xfrm>
            <a:prstGeom prst="rect">
              <a:avLst/>
            </a:prstGeom>
          </p:spPr>
        </p:pic>
        <p:sp>
          <p:nvSpPr>
            <p:cNvPr id="49" name="Rectangle 48"/>
            <p:cNvSpPr/>
            <p:nvPr/>
          </p:nvSpPr>
          <p:spPr>
            <a:xfrm>
              <a:off x="304800" y="2114490"/>
              <a:ext cx="1219200" cy="400110"/>
            </a:xfrm>
            <a:prstGeom prst="rect">
              <a:avLst/>
            </a:prstGeom>
          </p:spPr>
          <p:txBody>
            <a:bodyPr wrap="square">
              <a:spAutoFit/>
            </a:bodyPr>
            <a:lstStyle/>
            <a:p>
              <a:pPr algn="ctr"/>
              <a:r>
                <a:rPr lang="en-US" sz="2000" dirty="0" smtClean="0">
                  <a:solidFill>
                    <a:srgbClr val="6C6C6C"/>
                  </a:solidFill>
                  <a:latin typeface="+mj-lt"/>
                  <a:cs typeface="Franklin Gothic Book"/>
                </a:rPr>
                <a:t>Architect</a:t>
              </a:r>
            </a:p>
          </p:txBody>
        </p:sp>
        <p:sp>
          <p:nvSpPr>
            <p:cNvPr id="50" name="Rectangle 49"/>
            <p:cNvSpPr/>
            <p:nvPr/>
          </p:nvSpPr>
          <p:spPr>
            <a:xfrm>
              <a:off x="1752600" y="2571690"/>
              <a:ext cx="1219200" cy="400110"/>
            </a:xfrm>
            <a:prstGeom prst="rect">
              <a:avLst/>
            </a:prstGeom>
          </p:spPr>
          <p:txBody>
            <a:bodyPr wrap="square">
              <a:spAutoFit/>
            </a:bodyPr>
            <a:lstStyle/>
            <a:p>
              <a:pPr algn="ctr"/>
              <a:r>
                <a:rPr lang="en-US" sz="2000" dirty="0" smtClean="0">
                  <a:solidFill>
                    <a:srgbClr val="6C6C6C"/>
                  </a:solidFill>
                  <a:latin typeface="+mj-lt"/>
                  <a:cs typeface="Franklin Gothic Book"/>
                </a:rPr>
                <a:t>HVAC</a:t>
              </a:r>
            </a:p>
          </p:txBody>
        </p:sp>
        <p:sp>
          <p:nvSpPr>
            <p:cNvPr id="51" name="Rectangle 50"/>
            <p:cNvSpPr/>
            <p:nvPr/>
          </p:nvSpPr>
          <p:spPr>
            <a:xfrm>
              <a:off x="3124200" y="3048000"/>
              <a:ext cx="1371600" cy="400110"/>
            </a:xfrm>
            <a:prstGeom prst="rect">
              <a:avLst/>
            </a:prstGeom>
          </p:spPr>
          <p:txBody>
            <a:bodyPr wrap="square">
              <a:spAutoFit/>
            </a:bodyPr>
            <a:lstStyle/>
            <a:p>
              <a:pPr algn="ctr"/>
              <a:r>
                <a:rPr lang="en-US" sz="2000" dirty="0" smtClean="0">
                  <a:solidFill>
                    <a:srgbClr val="6C6C6C"/>
                  </a:solidFill>
                  <a:latin typeface="+mj-lt"/>
                  <a:cs typeface="Franklin Gothic Book"/>
                </a:rPr>
                <a:t>Plumbing</a:t>
              </a:r>
            </a:p>
          </p:txBody>
        </p:sp>
        <p:sp>
          <p:nvSpPr>
            <p:cNvPr id="52" name="Rectangle 51"/>
            <p:cNvSpPr/>
            <p:nvPr/>
          </p:nvSpPr>
          <p:spPr>
            <a:xfrm>
              <a:off x="4572000" y="3486090"/>
              <a:ext cx="1371600" cy="400110"/>
            </a:xfrm>
            <a:prstGeom prst="rect">
              <a:avLst/>
            </a:prstGeom>
          </p:spPr>
          <p:txBody>
            <a:bodyPr wrap="square">
              <a:spAutoFit/>
            </a:bodyPr>
            <a:lstStyle/>
            <a:p>
              <a:pPr algn="ctr"/>
              <a:r>
                <a:rPr lang="en-US" sz="2000" dirty="0" smtClean="0">
                  <a:solidFill>
                    <a:srgbClr val="6C6C6C"/>
                  </a:solidFill>
                  <a:latin typeface="+mj-lt"/>
                  <a:cs typeface="Franklin Gothic Book"/>
                </a:rPr>
                <a:t>Framer</a:t>
              </a:r>
            </a:p>
          </p:txBody>
        </p:sp>
        <p:sp>
          <p:nvSpPr>
            <p:cNvPr id="53" name="Rectangle 52"/>
            <p:cNvSpPr/>
            <p:nvPr/>
          </p:nvSpPr>
          <p:spPr>
            <a:xfrm>
              <a:off x="6019800" y="3943290"/>
              <a:ext cx="1371600" cy="400110"/>
            </a:xfrm>
            <a:prstGeom prst="rect">
              <a:avLst/>
            </a:prstGeom>
          </p:spPr>
          <p:txBody>
            <a:bodyPr wrap="square">
              <a:spAutoFit/>
            </a:bodyPr>
            <a:lstStyle/>
            <a:p>
              <a:pPr algn="ctr"/>
              <a:r>
                <a:rPr lang="en-US" sz="2000" dirty="0" smtClean="0">
                  <a:solidFill>
                    <a:srgbClr val="6C6C6C"/>
                  </a:solidFill>
                  <a:latin typeface="+mj-lt"/>
                  <a:cs typeface="Franklin Gothic Book"/>
                </a:rPr>
                <a:t>Electrical</a:t>
              </a:r>
            </a:p>
          </p:txBody>
        </p:sp>
        <p:sp>
          <p:nvSpPr>
            <p:cNvPr id="55" name="Oval 54"/>
            <p:cNvSpPr/>
            <p:nvPr/>
          </p:nvSpPr>
          <p:spPr>
            <a:xfrm>
              <a:off x="7620000" y="3200400"/>
              <a:ext cx="1219200" cy="1219200"/>
            </a:xfrm>
            <a:prstGeom prst="ellipse">
              <a:avLst/>
            </a:prstGeom>
            <a:solidFill>
              <a:schemeClr val="accent2"/>
            </a:solidFill>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solidFill>
                  <a:schemeClr val="accent1"/>
                </a:solidFill>
              </a:endParaRPr>
            </a:p>
          </p:txBody>
        </p:sp>
        <p:sp>
          <p:nvSpPr>
            <p:cNvPr id="54" name="Rectangle 53"/>
            <p:cNvSpPr/>
            <p:nvPr/>
          </p:nvSpPr>
          <p:spPr>
            <a:xfrm>
              <a:off x="7543800" y="3576935"/>
              <a:ext cx="1371600" cy="523220"/>
            </a:xfrm>
            <a:prstGeom prst="rect">
              <a:avLst/>
            </a:prstGeom>
          </p:spPr>
          <p:txBody>
            <a:bodyPr wrap="square">
              <a:spAutoFit/>
            </a:bodyPr>
            <a:lstStyle/>
            <a:p>
              <a:pPr algn="ctr"/>
              <a:r>
                <a:rPr lang="en-US" sz="1350" dirty="0" smtClean="0">
                  <a:solidFill>
                    <a:schemeClr val="bg1"/>
                  </a:solidFill>
                  <a:latin typeface="+mj-lt"/>
                </a:rPr>
                <a:t>PRODUCTION </a:t>
              </a:r>
            </a:p>
            <a:p>
              <a:pPr algn="ctr"/>
              <a:r>
                <a:rPr lang="en-US" sz="1350" dirty="0" smtClean="0">
                  <a:solidFill>
                    <a:schemeClr val="bg1"/>
                  </a:solidFill>
                  <a:latin typeface="+mj-lt"/>
                </a:rPr>
                <a:t>TARGET</a:t>
              </a:r>
            </a:p>
          </p:txBody>
        </p:sp>
        <p:grpSp>
          <p:nvGrpSpPr>
            <p:cNvPr id="4" name="Group 58"/>
            <p:cNvGrpSpPr/>
            <p:nvPr/>
          </p:nvGrpSpPr>
          <p:grpSpPr>
            <a:xfrm>
              <a:off x="381000" y="1295400"/>
              <a:ext cx="1066800" cy="838200"/>
              <a:chOff x="3505200" y="1066800"/>
              <a:chExt cx="1066800" cy="838200"/>
            </a:xfrm>
          </p:grpSpPr>
          <p:sp>
            <p:nvSpPr>
              <p:cNvPr id="57" name="Rectangle 56"/>
              <p:cNvSpPr/>
              <p:nvPr/>
            </p:nvSpPr>
            <p:spPr>
              <a:xfrm>
                <a:off x="3505200" y="1066800"/>
                <a:ext cx="1066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GET</a:t>
                </a:r>
              </a:p>
            </p:txBody>
          </p:sp>
          <p:sp>
            <p:nvSpPr>
              <p:cNvPr id="58" name="Rectangle 57"/>
              <p:cNvSpPr/>
              <p:nvPr/>
            </p:nvSpPr>
            <p:spPr>
              <a:xfrm>
                <a:off x="3505200" y="1524000"/>
                <a:ext cx="1066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GIVE</a:t>
                </a:r>
              </a:p>
            </p:txBody>
          </p:sp>
        </p:grpSp>
        <p:grpSp>
          <p:nvGrpSpPr>
            <p:cNvPr id="5" name="Group 65"/>
            <p:cNvGrpSpPr/>
            <p:nvPr/>
          </p:nvGrpSpPr>
          <p:grpSpPr>
            <a:xfrm>
              <a:off x="1828800" y="1752600"/>
              <a:ext cx="1066800" cy="838200"/>
              <a:chOff x="3505200" y="1066800"/>
              <a:chExt cx="1066800" cy="838200"/>
            </a:xfrm>
          </p:grpSpPr>
          <p:sp>
            <p:nvSpPr>
              <p:cNvPr id="67" name="Rectangle 66"/>
              <p:cNvSpPr/>
              <p:nvPr/>
            </p:nvSpPr>
            <p:spPr>
              <a:xfrm>
                <a:off x="3505200" y="1066800"/>
                <a:ext cx="1066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GET</a:t>
                </a:r>
              </a:p>
            </p:txBody>
          </p:sp>
          <p:sp>
            <p:nvSpPr>
              <p:cNvPr id="68" name="Rectangle 67"/>
              <p:cNvSpPr/>
              <p:nvPr/>
            </p:nvSpPr>
            <p:spPr>
              <a:xfrm>
                <a:off x="3505200" y="1524000"/>
                <a:ext cx="1066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GIVE</a:t>
                </a:r>
              </a:p>
            </p:txBody>
          </p:sp>
        </p:grpSp>
        <p:grpSp>
          <p:nvGrpSpPr>
            <p:cNvPr id="6" name="Group 68"/>
            <p:cNvGrpSpPr/>
            <p:nvPr/>
          </p:nvGrpSpPr>
          <p:grpSpPr>
            <a:xfrm>
              <a:off x="3276600" y="2209800"/>
              <a:ext cx="1066800" cy="838200"/>
              <a:chOff x="3505200" y="1066800"/>
              <a:chExt cx="1066800" cy="838200"/>
            </a:xfrm>
          </p:grpSpPr>
          <p:sp>
            <p:nvSpPr>
              <p:cNvPr id="70" name="Rectangle 69"/>
              <p:cNvSpPr/>
              <p:nvPr/>
            </p:nvSpPr>
            <p:spPr>
              <a:xfrm>
                <a:off x="3505200" y="1066800"/>
                <a:ext cx="1066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GET</a:t>
                </a:r>
              </a:p>
            </p:txBody>
          </p:sp>
          <p:sp>
            <p:nvSpPr>
              <p:cNvPr id="71" name="Rectangle 70"/>
              <p:cNvSpPr/>
              <p:nvPr/>
            </p:nvSpPr>
            <p:spPr>
              <a:xfrm>
                <a:off x="3505200" y="1524000"/>
                <a:ext cx="1066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GIVE</a:t>
                </a:r>
              </a:p>
            </p:txBody>
          </p:sp>
        </p:grpSp>
        <p:pic>
          <p:nvPicPr>
            <p:cNvPr id="72" name="Picture 71"/>
            <p:cNvPicPr preferRelativeResize="0">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95600" y="2209800"/>
              <a:ext cx="410690" cy="304800"/>
            </a:xfrm>
            <a:prstGeom prst="rect">
              <a:avLst/>
            </a:prstGeom>
          </p:spPr>
        </p:pic>
        <p:grpSp>
          <p:nvGrpSpPr>
            <p:cNvPr id="7" name="Group 73"/>
            <p:cNvGrpSpPr/>
            <p:nvPr/>
          </p:nvGrpSpPr>
          <p:grpSpPr>
            <a:xfrm>
              <a:off x="4724400" y="2667000"/>
              <a:ext cx="1066800" cy="838200"/>
              <a:chOff x="3505200" y="1066800"/>
              <a:chExt cx="1066800" cy="838200"/>
            </a:xfrm>
          </p:grpSpPr>
          <p:sp>
            <p:nvSpPr>
              <p:cNvPr id="75" name="Rectangle 74"/>
              <p:cNvSpPr/>
              <p:nvPr/>
            </p:nvSpPr>
            <p:spPr>
              <a:xfrm>
                <a:off x="3505200" y="1066800"/>
                <a:ext cx="1066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GET</a:t>
                </a:r>
              </a:p>
            </p:txBody>
          </p:sp>
          <p:sp>
            <p:nvSpPr>
              <p:cNvPr id="76" name="Rectangle 75"/>
              <p:cNvSpPr/>
              <p:nvPr/>
            </p:nvSpPr>
            <p:spPr>
              <a:xfrm>
                <a:off x="3505200" y="1524000"/>
                <a:ext cx="1066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GIVE</a:t>
                </a:r>
              </a:p>
            </p:txBody>
          </p:sp>
        </p:grpSp>
        <p:pic>
          <p:nvPicPr>
            <p:cNvPr id="77" name="Picture 76"/>
            <p:cNvPicPr preferRelativeResize="0">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3710" y="2667000"/>
              <a:ext cx="410690" cy="304800"/>
            </a:xfrm>
            <a:prstGeom prst="rect">
              <a:avLst/>
            </a:prstGeom>
          </p:spPr>
        </p:pic>
        <p:grpSp>
          <p:nvGrpSpPr>
            <p:cNvPr id="8" name="Group 77"/>
            <p:cNvGrpSpPr/>
            <p:nvPr/>
          </p:nvGrpSpPr>
          <p:grpSpPr>
            <a:xfrm>
              <a:off x="6172200" y="3124200"/>
              <a:ext cx="1066800" cy="838200"/>
              <a:chOff x="3505200" y="1066800"/>
              <a:chExt cx="1066800" cy="838200"/>
            </a:xfrm>
          </p:grpSpPr>
          <p:sp>
            <p:nvSpPr>
              <p:cNvPr id="79" name="Rectangle 78"/>
              <p:cNvSpPr/>
              <p:nvPr/>
            </p:nvSpPr>
            <p:spPr>
              <a:xfrm>
                <a:off x="3505200" y="1066800"/>
                <a:ext cx="1066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GET</a:t>
                </a:r>
              </a:p>
            </p:txBody>
          </p:sp>
          <p:sp>
            <p:nvSpPr>
              <p:cNvPr id="80" name="Rectangle 79"/>
              <p:cNvSpPr/>
              <p:nvPr/>
            </p:nvSpPr>
            <p:spPr>
              <a:xfrm>
                <a:off x="3505200" y="1524000"/>
                <a:ext cx="1066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mj-lt"/>
                  </a:rPr>
                  <a:t>GIVE</a:t>
                </a:r>
              </a:p>
            </p:txBody>
          </p:sp>
        </p:grpSp>
        <p:pic>
          <p:nvPicPr>
            <p:cNvPr id="81" name="Picture 80"/>
            <p:cNvPicPr preferRelativeResize="0">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61510" y="3124200"/>
              <a:ext cx="410690" cy="304800"/>
            </a:xfrm>
            <a:prstGeom prst="rect">
              <a:avLst/>
            </a:prstGeom>
          </p:spPr>
        </p:pic>
        <p:pic>
          <p:nvPicPr>
            <p:cNvPr id="82" name="Picture 81"/>
            <p:cNvPicPr preferRelativeResize="0">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09310" y="3581400"/>
              <a:ext cx="410690" cy="304800"/>
            </a:xfrm>
            <a:prstGeom prst="rect">
              <a:avLst/>
            </a:prstGeom>
          </p:spPr>
        </p:pic>
      </p:grpSp>
    </p:spTree>
    <p:extLst>
      <p:ext uri="{BB962C8B-B14F-4D97-AF65-F5344CB8AC3E}">
        <p14:creationId xmlns="" xmlns:p14="http://schemas.microsoft.com/office/powerpoint/2010/main" val="3841079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t>Pull Planning Simulation:</a:t>
            </a:r>
            <a:br>
              <a:rPr lang="en-US" sz="3600" dirty="0" smtClean="0"/>
            </a:br>
            <a:r>
              <a:rPr lang="en-US" sz="3600" dirty="0" smtClean="0"/>
              <a:t>“I Get/I Give” Card</a:t>
            </a:r>
            <a:endParaRPr lang="en-US" sz="3600" baseline="100000" dirty="0"/>
          </a:p>
        </p:txBody>
      </p:sp>
      <p:sp>
        <p:nvSpPr>
          <p:cNvPr id="5" name="Content Placeholder 4"/>
          <p:cNvSpPr>
            <a:spLocks noGrp="1"/>
          </p:cNvSpPr>
          <p:nvPr>
            <p:ph idx="1"/>
          </p:nvPr>
        </p:nvSpPr>
        <p:spPr>
          <a:xfrm>
            <a:off x="5486400" y="1524000"/>
            <a:ext cx="3505200" cy="4495800"/>
          </a:xfrm>
        </p:spPr>
        <p:txBody>
          <a:bodyPr/>
          <a:lstStyle/>
          <a:p>
            <a:pPr marL="233363" indent="-233363"/>
            <a:r>
              <a:rPr lang="en-US" sz="2000" dirty="0" smtClean="0"/>
              <a:t>“I get” = what you need to begin</a:t>
            </a:r>
          </a:p>
          <a:p>
            <a:pPr marL="233363" indent="-233363"/>
            <a:r>
              <a:rPr lang="en-US" sz="2000" dirty="0" smtClean="0"/>
              <a:t>“I give” = what you will give to the next person</a:t>
            </a:r>
          </a:p>
          <a:p>
            <a:pPr marL="233363" indent="-233363"/>
            <a:r>
              <a:rPr lang="en-US" sz="2000" dirty="0" smtClean="0"/>
              <a:t>Each card can only have one “give”</a:t>
            </a:r>
          </a:p>
          <a:p>
            <a:pPr marL="233363" indent="-233363"/>
            <a:r>
              <a:rPr lang="en-US" sz="2000" dirty="0" smtClean="0"/>
              <a:t>You may need more than one “give” to achieve your “get”</a:t>
            </a:r>
          </a:p>
          <a:p>
            <a:pPr marL="627063" lvl="1" indent="-223838"/>
            <a:r>
              <a:rPr lang="en-US" sz="1800" dirty="0" smtClean="0"/>
              <a:t>A “get” can be a constraint of the “TIMMESS” type</a:t>
            </a:r>
          </a:p>
          <a:p>
            <a:pPr marL="1027113" lvl="2"/>
            <a:r>
              <a:rPr lang="en-US" sz="1600" dirty="0" smtClean="0"/>
              <a:t>Time, information, material, manpower, equipment, safety, and space</a:t>
            </a:r>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4" name="Cube 13"/>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5" name="Cube 14"/>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24000"/>
            <a:ext cx="5410200" cy="4227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6639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Card Numbering and Placement</a:t>
            </a:r>
          </a:p>
        </p:txBody>
      </p:sp>
      <p:sp>
        <p:nvSpPr>
          <p:cNvPr id="23" name="Content Placeholder 22"/>
          <p:cNvSpPr>
            <a:spLocks noGrp="1"/>
          </p:cNvSpPr>
          <p:nvPr>
            <p:ph idx="1"/>
          </p:nvPr>
        </p:nvSpPr>
        <p:spPr/>
        <p:txBody>
          <a:bodyPr/>
          <a:lstStyle/>
          <a:p>
            <a:r>
              <a:rPr lang="en-US" dirty="0" smtClean="0">
                <a:cs typeface="Franklin Gothic Book"/>
              </a:rPr>
              <a:t>Maintain order and clarity</a:t>
            </a:r>
          </a:p>
          <a:p>
            <a:pPr lvl="1"/>
            <a:r>
              <a:rPr lang="en-US" dirty="0" smtClean="0">
                <a:cs typeface="Franklin Gothic Book"/>
              </a:rPr>
              <a:t>Always place the supplier card to the left of the customer card</a:t>
            </a:r>
          </a:p>
          <a:p>
            <a:pPr lvl="1"/>
            <a:r>
              <a:rPr lang="en-US" dirty="0" smtClean="0"/>
              <a:t>Keep the cards visible by placing them in columns</a:t>
            </a:r>
          </a:p>
          <a:p>
            <a:r>
              <a:rPr lang="en-US" dirty="0" smtClean="0">
                <a:cs typeface="Franklin Gothic Book"/>
              </a:rPr>
              <a:t>Build the network as you go</a:t>
            </a:r>
          </a:p>
          <a:p>
            <a:pPr marL="914400" lvl="1" indent="-514350">
              <a:lnSpc>
                <a:spcPct val="120000"/>
              </a:lnSpc>
            </a:pPr>
            <a:r>
              <a:rPr lang="en-US" dirty="0" smtClean="0"/>
              <a:t>Give each card a unique number as it is placed</a:t>
            </a:r>
          </a:p>
          <a:p>
            <a:pPr marL="1314450" lvl="2" indent="-514350">
              <a:lnSpc>
                <a:spcPct val="120000"/>
              </a:lnSpc>
            </a:pPr>
            <a:r>
              <a:rPr lang="en-US" dirty="0" smtClean="0"/>
              <a:t>You may want to count down from the milestone</a:t>
            </a:r>
          </a:p>
          <a:p>
            <a:pPr marL="914400" lvl="1" indent="-514350">
              <a:lnSpc>
                <a:spcPct val="120000"/>
              </a:lnSpc>
            </a:pPr>
            <a:r>
              <a:rPr lang="en-US" dirty="0" smtClean="0"/>
              <a:t>Write the number of the customer card which you are supplying in the “For #” space</a:t>
            </a:r>
          </a:p>
          <a:p>
            <a:pPr marL="514350" indent="-514350">
              <a:lnSpc>
                <a:spcPct val="120000"/>
              </a:lnSpc>
            </a:pPr>
            <a:endParaRPr lang="en-US" dirty="0" smtClean="0">
              <a:solidFill>
                <a:srgbClr val="6C6C6C"/>
              </a:solidFill>
              <a:cs typeface="Franklin Gothic Book"/>
            </a:endParaRPr>
          </a:p>
          <a:p>
            <a:endParaRPr lang="en-US" dirty="0" smtClean="0">
              <a:solidFill>
                <a:srgbClr val="6C6C6C"/>
              </a:solidFill>
              <a:cs typeface="Franklin Gothic Book"/>
            </a:endParaRPr>
          </a:p>
          <a:p>
            <a:endParaRPr lang="en-US" dirty="0" smtClean="0">
              <a:solidFill>
                <a:srgbClr val="6C6C6C"/>
              </a:solidFill>
              <a:cs typeface="Franklin Gothic Book"/>
            </a:endParaRPr>
          </a:p>
          <a:p>
            <a:endParaRPr lang="en-US" dirty="0" smtClean="0">
              <a:solidFill>
                <a:srgbClr val="6C6C6C"/>
              </a:solidFill>
              <a:cs typeface="Franklin Gothic Book"/>
            </a:endParaRPr>
          </a:p>
          <a:p>
            <a:endParaRPr lang="en-US" dirty="0"/>
          </a:p>
        </p:txBody>
      </p:sp>
    </p:spTree>
    <p:extLst>
      <p:ext uri="{BB962C8B-B14F-4D97-AF65-F5344CB8AC3E}">
        <p14:creationId xmlns="" xmlns:p14="http://schemas.microsoft.com/office/powerpoint/2010/main" val="10269659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t>Pull Planning Simulation:</a:t>
            </a:r>
            <a:br>
              <a:rPr lang="en-US" sz="3600" dirty="0" smtClean="0"/>
            </a:br>
            <a:r>
              <a:rPr lang="en-US" sz="3600" dirty="0" smtClean="0"/>
              <a:t>Example “I Get/I Give” Card</a:t>
            </a:r>
            <a:endParaRPr lang="en-US" sz="3600" baseline="100000"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14" name="Cube 13"/>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5" name="Cube 14"/>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6" name="Cube 15"/>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17" name="Cube 16"/>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21831" r="22613"/>
          <a:stretch/>
        </p:blipFill>
        <p:spPr>
          <a:xfrm>
            <a:off x="2476500" y="1371600"/>
            <a:ext cx="4191000" cy="451148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62548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75" name="Group 83"/>
          <p:cNvGraphicFramePr>
            <a:graphicFrameLocks noGrp="1"/>
          </p:cNvGraphicFramePr>
          <p:nvPr>
            <p:extLst>
              <p:ext uri="{D42A27DB-BD31-4B8C-83A1-F6EECF244321}">
                <p14:modId xmlns="" xmlns:p14="http://schemas.microsoft.com/office/powerpoint/2010/main" val="1791170913"/>
              </p:ext>
            </p:extLst>
          </p:nvPr>
        </p:nvGraphicFramePr>
        <p:xfrm>
          <a:off x="685800" y="2286000"/>
          <a:ext cx="8077201" cy="2035953"/>
        </p:xfrm>
        <a:graphic>
          <a:graphicData uri="http://schemas.openxmlformats.org/drawingml/2006/table">
            <a:tbl>
              <a:tblPr/>
              <a:tblGrid>
                <a:gridCol w="2286000"/>
                <a:gridCol w="1295400"/>
                <a:gridCol w="4495801"/>
              </a:tblGrid>
              <a:tr h="80978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Time</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Session</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38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Topic/Activity</a:t>
                      </a:r>
                    </a:p>
                  </a:txBody>
                  <a:tcPr marL="9236"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38C"/>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mn-lt"/>
                      </a:endParaRP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1</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Workflow</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60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Variation in Production Systems</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4087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60 minutes</a:t>
                      </a:r>
                    </a:p>
                  </a:txBody>
                  <a:tcPr marL="9236" marR="9236" marT="9236"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t>
                      </a:r>
                    </a:p>
                  </a:txBody>
                  <a:tcPr marL="9236" marR="9236" marT="92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Pull in Production</a:t>
                      </a:r>
                    </a:p>
                  </a:txBody>
                  <a:tcPr marR="9236" marT="9236"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5411" name="Title 7"/>
          <p:cNvSpPr>
            <a:spLocks noGrp="1"/>
          </p:cNvSpPr>
          <p:nvPr>
            <p:ph type="title"/>
          </p:nvPr>
        </p:nvSpPr>
        <p:spPr/>
        <p:txBody>
          <a:bodyPr/>
          <a:lstStyle/>
          <a:p>
            <a:pPr eaLnBrk="1" hangingPunct="1"/>
            <a:r>
              <a:rPr lang="en-US" sz="4000" dirty="0" smtClean="0"/>
              <a:t>Today’s Course Schedule</a:t>
            </a:r>
          </a:p>
        </p:txBody>
      </p:sp>
    </p:spTree>
    <p:extLst>
      <p:ext uri="{BB962C8B-B14F-4D97-AF65-F5344CB8AC3E}">
        <p14:creationId xmlns="" xmlns:p14="http://schemas.microsoft.com/office/powerpoint/2010/main" val="13178257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cks.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38400" y="838200"/>
            <a:ext cx="4571999" cy="5257800"/>
          </a:xfrm>
          <a:prstGeom prst="rect">
            <a:avLst/>
          </a:prstGeom>
        </p:spPr>
      </p:pic>
      <p:sp>
        <p:nvSpPr>
          <p:cNvPr id="42" name="Title 2"/>
          <p:cNvSpPr>
            <a:spLocks noGrp="1"/>
          </p:cNvSpPr>
          <p:nvPr>
            <p:ph type="title"/>
          </p:nvPr>
        </p:nvSpPr>
        <p:spPr/>
        <p:txBody>
          <a:bodyPr/>
          <a:lstStyle/>
          <a:p>
            <a:r>
              <a:rPr lang="en-US" sz="3600" dirty="0" smtClean="0"/>
              <a:t> Pull Planning Simulation: </a:t>
            </a:r>
            <a:br>
              <a:rPr lang="en-US" sz="3600" dirty="0" smtClean="0"/>
            </a:br>
            <a:r>
              <a:rPr lang="en-US" sz="3600" dirty="0" smtClean="0"/>
              <a:t>Building Schematic</a:t>
            </a:r>
            <a:endParaRPr lang="en-US" sz="3600" dirty="0"/>
          </a:p>
        </p:txBody>
      </p:sp>
    </p:spTree>
    <p:extLst>
      <p:ext uri="{BB962C8B-B14F-4D97-AF65-F5344CB8AC3E}">
        <p14:creationId xmlns="" xmlns:p14="http://schemas.microsoft.com/office/powerpoint/2010/main" val="552744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_color_01.jpg"/>
          <p:cNvPicPr>
            <a:picLocks noChangeAspect="1"/>
          </p:cNvPicPr>
          <p:nvPr/>
        </p:nvPicPr>
        <p:blipFill>
          <a:blip r:embed="rId2" cstate="print">
            <a:extLst>
              <a:ext uri="{28A0092B-C50C-407E-A947-70E740481C1C}">
                <a14:useLocalDpi xmlns="" xmlns:a14="http://schemas.microsoft.com/office/drawing/2010/main" val="0"/>
              </a:ext>
            </a:extLst>
          </a:blip>
          <a:srcRect l="38028" t="11267" r="36620" b="12676"/>
          <a:stretch>
            <a:fillRect/>
          </a:stretch>
        </p:blipFill>
        <p:spPr>
          <a:xfrm>
            <a:off x="1219200" y="1220096"/>
            <a:ext cx="2708836" cy="4875904"/>
          </a:xfrm>
          <a:prstGeom prst="rect">
            <a:avLst/>
          </a:prstGeom>
        </p:spPr>
      </p:pic>
      <p:pic>
        <p:nvPicPr>
          <p:cNvPr id="9" name="Picture 8" descr="PERSPECTIVE_color_01.jpg"/>
          <p:cNvPicPr>
            <a:picLocks noChangeAspect="1"/>
          </p:cNvPicPr>
          <p:nvPr/>
        </p:nvPicPr>
        <p:blipFill>
          <a:blip r:embed="rId3" cstate="print">
            <a:extLst>
              <a:ext uri="{28A0092B-C50C-407E-A947-70E740481C1C}">
                <a14:useLocalDpi xmlns="" xmlns:a14="http://schemas.microsoft.com/office/drawing/2010/main" val="0"/>
              </a:ext>
            </a:extLst>
          </a:blip>
          <a:srcRect l="18333" t="1389" r="54167"/>
          <a:stretch>
            <a:fillRect/>
          </a:stretch>
        </p:blipFill>
        <p:spPr>
          <a:xfrm>
            <a:off x="5029200" y="1219199"/>
            <a:ext cx="2266681" cy="4876801"/>
          </a:xfrm>
          <a:prstGeom prst="rect">
            <a:avLst/>
          </a:prstGeom>
        </p:spPr>
      </p:pic>
      <p:sp>
        <p:nvSpPr>
          <p:cNvPr id="10" name="Title 9"/>
          <p:cNvSpPr>
            <a:spLocks noGrp="1"/>
          </p:cNvSpPr>
          <p:nvPr>
            <p:ph type="title"/>
          </p:nvPr>
        </p:nvSpPr>
        <p:spPr/>
        <p:txBody>
          <a:bodyPr/>
          <a:lstStyle/>
          <a:p>
            <a:r>
              <a:rPr lang="en-US" sz="3600" dirty="0" smtClean="0"/>
              <a:t> </a:t>
            </a:r>
            <a:r>
              <a:rPr lang="en-US" sz="3400" dirty="0" smtClean="0"/>
              <a:t>Pull Planning Simulation: </a:t>
            </a:r>
            <a:br>
              <a:rPr lang="en-US" sz="3400" dirty="0" smtClean="0"/>
            </a:br>
            <a:r>
              <a:rPr lang="en-US" sz="3400" dirty="0" smtClean="0"/>
              <a:t>The Building</a:t>
            </a:r>
            <a:endParaRPr lang="en-US" sz="3400" dirty="0"/>
          </a:p>
        </p:txBody>
      </p:sp>
    </p:spTree>
    <p:extLst>
      <p:ext uri="{BB962C8B-B14F-4D97-AF65-F5344CB8AC3E}">
        <p14:creationId xmlns="" xmlns:p14="http://schemas.microsoft.com/office/powerpoint/2010/main" val="1478206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Blocks for the Simulation</a:t>
            </a:r>
            <a:endParaRPr lang="en-US" dirty="0"/>
          </a:p>
        </p:txBody>
      </p:sp>
      <p:pic>
        <p:nvPicPr>
          <p:cNvPr id="7" name="Content Placeholder 8" descr="IMG_0013.jpg"/>
          <p:cNvPicPr>
            <a:picLocks noGrp="1" noChangeAspect="1"/>
          </p:cNvPicPr>
          <p:nvPr>
            <p:ph sz="quarter" idx="4294967295"/>
          </p:nvPr>
        </p:nvPicPr>
        <p:blipFill>
          <a:blip r:embed="rId2" cstate="print">
            <a:extLst>
              <a:ext uri="{28A0092B-C50C-407E-A947-70E740481C1C}">
                <a14:useLocalDpi xmlns="" xmlns:a14="http://schemas.microsoft.com/office/drawing/2010/main" val="0"/>
              </a:ext>
            </a:extLst>
          </a:blip>
          <a:srcRect l="75" t="2551" r="75" b="4859"/>
          <a:stretch>
            <a:fillRect/>
          </a:stretch>
        </p:blipFill>
        <p:spPr>
          <a:xfrm>
            <a:off x="4648200" y="3657600"/>
            <a:ext cx="3505200" cy="2446744"/>
          </a:xfrm>
          <a:prstGeom prst="rect">
            <a:avLst/>
          </a:prstGeom>
        </p:spPr>
      </p:pic>
      <p:pic>
        <p:nvPicPr>
          <p:cNvPr id="8" name="Content Placeholder 5" descr="IMG_0014.jpg"/>
          <p:cNvPicPr>
            <a:picLocks noGrp="1" noChangeAspect="1"/>
          </p:cNvPicPr>
          <p:nvPr>
            <p:ph sz="half" idx="4294967295"/>
          </p:nvPr>
        </p:nvPicPr>
        <p:blipFill>
          <a:blip r:embed="rId3" cstate="print">
            <a:extLst>
              <a:ext uri="{28A0092B-C50C-407E-A947-70E740481C1C}">
                <a14:useLocalDpi xmlns="" xmlns:a14="http://schemas.microsoft.com/office/drawing/2010/main" val="0"/>
              </a:ext>
            </a:extLst>
          </a:blip>
          <a:srcRect t="4980" b="3427"/>
          <a:stretch>
            <a:fillRect/>
          </a:stretch>
        </p:blipFill>
        <p:spPr>
          <a:xfrm>
            <a:off x="838200" y="990600"/>
            <a:ext cx="3581400" cy="2463061"/>
          </a:xfrm>
          <a:prstGeom prst="rect">
            <a:avLst/>
          </a:prstGeom>
        </p:spPr>
      </p:pic>
      <p:pic>
        <p:nvPicPr>
          <p:cNvPr id="9" name="Content Placeholder 6" descr="IMG_0015.jpg"/>
          <p:cNvPicPr>
            <a:picLocks noGrp="1" noChangeAspect="1"/>
          </p:cNvPicPr>
          <p:nvPr>
            <p:ph sz="quarter" idx="4294967295"/>
          </p:nvPr>
        </p:nvPicPr>
        <p:blipFill>
          <a:blip r:embed="rId4" cstate="print">
            <a:extLst>
              <a:ext uri="{28A0092B-C50C-407E-A947-70E740481C1C}">
                <a14:useLocalDpi xmlns="" xmlns:a14="http://schemas.microsoft.com/office/drawing/2010/main" val="0"/>
              </a:ext>
            </a:extLst>
          </a:blip>
          <a:srcRect t="4967" r="1852" b="3801"/>
          <a:stretch>
            <a:fillRect/>
          </a:stretch>
        </p:blipFill>
        <p:spPr>
          <a:xfrm>
            <a:off x="4648200" y="990600"/>
            <a:ext cx="3505200" cy="2447083"/>
          </a:xfrm>
          <a:prstGeom prst="rect">
            <a:avLst/>
          </a:prstGeom>
        </p:spPr>
      </p:pic>
      <p:pic>
        <p:nvPicPr>
          <p:cNvPr id="6" name="Content Placeholder 7" descr="IMG_0016.jpg"/>
          <p:cNvPicPr>
            <a:picLocks noGrp="1" noChangeAspect="1"/>
          </p:cNvPicPr>
          <p:nvPr>
            <p:ph sz="half" idx="4294967295"/>
          </p:nvPr>
        </p:nvPicPr>
        <p:blipFill>
          <a:blip r:embed="rId5" cstate="print">
            <a:extLst>
              <a:ext uri="{28A0092B-C50C-407E-A947-70E740481C1C}">
                <a14:useLocalDpi xmlns="" xmlns:a14="http://schemas.microsoft.com/office/drawing/2010/main" val="0"/>
              </a:ext>
            </a:extLst>
          </a:blip>
          <a:srcRect t="52" b="8989"/>
          <a:stretch>
            <a:fillRect/>
          </a:stretch>
        </p:blipFill>
        <p:spPr>
          <a:xfrm>
            <a:off x="838200" y="3657600"/>
            <a:ext cx="3558988" cy="2438400"/>
          </a:xfrm>
          <a:prstGeom prst="rect">
            <a:avLst/>
          </a:prstGeom>
        </p:spPr>
      </p:pic>
    </p:spTree>
    <p:extLst>
      <p:ext uri="{BB962C8B-B14F-4D97-AF65-F5344CB8AC3E}">
        <p14:creationId xmlns="" xmlns:p14="http://schemas.microsoft.com/office/powerpoint/2010/main" val="1302273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sz="3600" dirty="0" smtClean="0"/>
              <a:t> Pull Planning Simulation: </a:t>
            </a:r>
            <a:br>
              <a:rPr lang="en-US" sz="3600" dirty="0" smtClean="0"/>
            </a:br>
            <a:r>
              <a:rPr lang="en-US" sz="3600" dirty="0" smtClean="0"/>
              <a:t> The Customer Invitation Method</a:t>
            </a:r>
            <a:endParaRPr lang="en-US" sz="3600" dirty="0"/>
          </a:p>
        </p:txBody>
      </p:sp>
      <p:sp>
        <p:nvSpPr>
          <p:cNvPr id="25" name="Content Placeholder 24"/>
          <p:cNvSpPr>
            <a:spLocks noGrp="1"/>
          </p:cNvSpPr>
          <p:nvPr>
            <p:ph idx="1"/>
          </p:nvPr>
        </p:nvSpPr>
        <p:spPr/>
        <p:txBody>
          <a:bodyPr/>
          <a:lstStyle/>
          <a:p>
            <a:pPr marL="571500" indent="-571500">
              <a:lnSpc>
                <a:spcPct val="120000"/>
              </a:lnSpc>
              <a:buFont typeface="+mj-lt"/>
              <a:buAutoNum type="arabicPeriod"/>
            </a:pPr>
            <a:r>
              <a:rPr lang="en-US" dirty="0" smtClean="0">
                <a:cs typeface="Franklin Gothic Book"/>
              </a:rPr>
              <a:t>The customer invites their supplier(s) to place a card representing delivery of what they need when they need it</a:t>
            </a:r>
          </a:p>
          <a:p>
            <a:pPr marL="571500" indent="-571500">
              <a:lnSpc>
                <a:spcPct val="120000"/>
              </a:lnSpc>
              <a:buFont typeface="+mj-lt"/>
              <a:buAutoNum type="arabicPeriod"/>
            </a:pPr>
            <a:r>
              <a:rPr lang="en-US" dirty="0" smtClean="0">
                <a:cs typeface="Franklin Gothic Book"/>
              </a:rPr>
              <a:t>The customer signs off when they have everything they need to deliver their work</a:t>
            </a:r>
          </a:p>
          <a:p>
            <a:pPr marL="571500" indent="-571500">
              <a:lnSpc>
                <a:spcPct val="120000"/>
              </a:lnSpc>
              <a:buFont typeface="+mj-lt"/>
              <a:buAutoNum type="arabicPeriod"/>
            </a:pPr>
            <a:r>
              <a:rPr lang="en-US" dirty="0" smtClean="0">
                <a:cs typeface="Franklin Gothic Book"/>
              </a:rPr>
              <a:t>Each supplier becomes the customer and does the same thing</a:t>
            </a:r>
          </a:p>
          <a:p>
            <a:pPr marL="571500" indent="-571500">
              <a:lnSpc>
                <a:spcPct val="120000"/>
              </a:lnSpc>
            </a:pPr>
            <a:endParaRPr lang="en-US" dirty="0" smtClean="0">
              <a:solidFill>
                <a:srgbClr val="6C6C6C"/>
              </a:solidFill>
              <a:cs typeface="Franklin Gothic Book"/>
            </a:endParaRPr>
          </a:p>
          <a:p>
            <a:pPr marL="571500" indent="-571500">
              <a:lnSpc>
                <a:spcPct val="120000"/>
              </a:lnSpc>
            </a:pPr>
            <a:endParaRPr lang="en-US" dirty="0" smtClean="0">
              <a:solidFill>
                <a:srgbClr val="6C6C6C"/>
              </a:solidFill>
              <a:cs typeface="Franklin Gothic Book"/>
            </a:endParaRPr>
          </a:p>
          <a:p>
            <a:endParaRPr lang="en-US" dirty="0"/>
          </a:p>
        </p:txBody>
      </p:sp>
    </p:spTree>
    <p:extLst>
      <p:ext uri="{BB962C8B-B14F-4D97-AF65-F5344CB8AC3E}">
        <p14:creationId xmlns="" xmlns:p14="http://schemas.microsoft.com/office/powerpoint/2010/main" val="27665954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Pull Planning Simulation: </a:t>
            </a:r>
            <a:br>
              <a:rPr lang="en-US" sz="3600" dirty="0" smtClean="0"/>
            </a:br>
            <a:r>
              <a:rPr lang="en-US" sz="3600" dirty="0" smtClean="0"/>
              <a:t>Pre-Planning Discussion</a:t>
            </a:r>
            <a:endParaRPr lang="en-US" sz="3600" dirty="0"/>
          </a:p>
        </p:txBody>
      </p:sp>
      <p:sp>
        <p:nvSpPr>
          <p:cNvPr id="3" name="Content Placeholder 2"/>
          <p:cNvSpPr>
            <a:spLocks noGrp="1"/>
          </p:cNvSpPr>
          <p:nvPr>
            <p:ph idx="1"/>
          </p:nvPr>
        </p:nvSpPr>
        <p:spPr/>
        <p:txBody>
          <a:bodyPr/>
          <a:lstStyle/>
          <a:p>
            <a:r>
              <a:rPr lang="en-US" sz="3200" dirty="0" smtClean="0">
                <a:cs typeface="Franklin Gothic Book"/>
              </a:rPr>
              <a:t>Who should go first?</a:t>
            </a:r>
          </a:p>
          <a:p>
            <a:r>
              <a:rPr lang="en-US" sz="3200" dirty="0" smtClean="0">
                <a:cs typeface="Franklin Gothic Book"/>
              </a:rPr>
              <a:t>What is the best sequence — building from the inside or outside?</a:t>
            </a:r>
          </a:p>
          <a:p>
            <a:r>
              <a:rPr lang="en-US" sz="3200" dirty="0" smtClean="0">
                <a:cs typeface="Franklin Gothic Book"/>
              </a:rPr>
              <a:t>Where and how should the pieces be placed? Quality?</a:t>
            </a:r>
          </a:p>
          <a:p>
            <a:r>
              <a:rPr lang="en-US" sz="3200" dirty="0" smtClean="0">
                <a:cs typeface="Franklin Gothic Book"/>
              </a:rPr>
              <a:t>What if a piece is delivered late? What can you do?</a:t>
            </a:r>
          </a:p>
          <a:p>
            <a:pPr lvl="0"/>
            <a:endParaRPr lang="en-US" sz="1600" dirty="0" smtClean="0"/>
          </a:p>
        </p:txBody>
      </p:sp>
    </p:spTree>
    <p:extLst>
      <p:ext uri="{BB962C8B-B14F-4D97-AF65-F5344CB8AC3E}">
        <p14:creationId xmlns="" xmlns:p14="http://schemas.microsoft.com/office/powerpoint/2010/main" val="11550509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Pull Planning Simulation:</a:t>
            </a:r>
            <a:br>
              <a:rPr lang="en-US" sz="3600" dirty="0" smtClean="0"/>
            </a:br>
            <a:r>
              <a:rPr lang="en-US" sz="3600" dirty="0" smtClean="0"/>
              <a:t>Planning</a:t>
            </a:r>
            <a:endParaRPr lang="en-US" sz="3600" dirty="0"/>
          </a:p>
        </p:txBody>
      </p:sp>
      <p:sp>
        <p:nvSpPr>
          <p:cNvPr id="10" name="Content Placeholder 9"/>
          <p:cNvSpPr>
            <a:spLocks noGrp="1"/>
          </p:cNvSpPr>
          <p:nvPr>
            <p:ph idx="1"/>
          </p:nvPr>
        </p:nvSpPr>
        <p:spPr>
          <a:xfrm>
            <a:off x="457200" y="1295400"/>
            <a:ext cx="6629400" cy="4572000"/>
          </a:xfrm>
        </p:spPr>
        <p:txBody>
          <a:bodyPr/>
          <a:lstStyle/>
          <a:p>
            <a:pPr marL="339725" indent="-339725"/>
            <a:r>
              <a:rPr lang="en-US" sz="2400" dirty="0" smtClean="0"/>
              <a:t>The </a:t>
            </a:r>
            <a:r>
              <a:rPr lang="en-US" sz="2400" dirty="0"/>
              <a:t>red contractor </a:t>
            </a:r>
            <a:r>
              <a:rPr lang="en-US" sz="2400" dirty="0" smtClean="0"/>
              <a:t>lays the last block on the structure so he/she completes the first “I Get/I Give” card, placing it on the far right of the table.</a:t>
            </a:r>
          </a:p>
          <a:p>
            <a:pPr marL="339725" indent="-339725"/>
            <a:r>
              <a:rPr lang="en-US" sz="2400" dirty="0" smtClean="0"/>
              <a:t>The red contractor invites the </a:t>
            </a:r>
            <a:r>
              <a:rPr lang="en-US" sz="2400" dirty="0"/>
              <a:t>next contractors </a:t>
            </a:r>
            <a:r>
              <a:rPr lang="en-US" sz="2400" dirty="0" smtClean="0"/>
              <a:t>to fill out their cards.</a:t>
            </a:r>
          </a:p>
          <a:p>
            <a:pPr marL="739775" lvl="1" indent="-339725"/>
            <a:r>
              <a:rPr lang="en-US" sz="2100" dirty="0" smtClean="0"/>
              <a:t>They place </a:t>
            </a:r>
            <a:r>
              <a:rPr lang="en-US" sz="2100" dirty="0"/>
              <a:t>their </a:t>
            </a:r>
            <a:r>
              <a:rPr lang="en-US" sz="2100" dirty="0" smtClean="0"/>
              <a:t>cards to </a:t>
            </a:r>
            <a:r>
              <a:rPr lang="en-US" sz="2100" dirty="0"/>
              <a:t>the </a:t>
            </a:r>
            <a:r>
              <a:rPr lang="en-US" sz="2100" dirty="0" smtClean="0"/>
              <a:t>left </a:t>
            </a:r>
            <a:r>
              <a:rPr lang="en-US" sz="2100" dirty="0"/>
              <a:t>of the red </a:t>
            </a:r>
            <a:r>
              <a:rPr lang="en-US" sz="2100" dirty="0" smtClean="0"/>
              <a:t>contractor’s</a:t>
            </a:r>
            <a:r>
              <a:rPr lang="en-US" sz="2100" dirty="0"/>
              <a:t>, and </a:t>
            </a:r>
            <a:r>
              <a:rPr lang="en-US" sz="2100" dirty="0" smtClean="0"/>
              <a:t>the process continues.</a:t>
            </a:r>
          </a:p>
          <a:p>
            <a:pPr marL="739775" lvl="1" indent="-339725"/>
            <a:r>
              <a:rPr lang="en-US" sz="2100" dirty="0" smtClean="0"/>
              <a:t>Each contractor must be invited by the previous</a:t>
            </a:r>
            <a:endParaRPr lang="en-US" sz="2100" dirty="0"/>
          </a:p>
          <a:p>
            <a:pPr marL="339725" indent="-339725"/>
            <a:r>
              <a:rPr lang="en-US" sz="2400" dirty="0"/>
              <a:t>The plan is complete when all the blocks are accounted for.</a:t>
            </a:r>
          </a:p>
          <a:p>
            <a:pPr marL="339725" indent="-339725"/>
            <a:r>
              <a:rPr lang="en-US" sz="2400" u="sng" dirty="0" smtClean="0"/>
              <a:t>Do not </a:t>
            </a:r>
            <a:r>
              <a:rPr lang="en-US" sz="2400" dirty="0"/>
              <a:t>begin the building </a:t>
            </a:r>
            <a:r>
              <a:rPr lang="en-US" sz="2400" dirty="0" smtClean="0"/>
              <a:t>process</a:t>
            </a:r>
            <a:endParaRPr lang="en-US" sz="2400" dirty="0"/>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5" name="Cube 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6" name="Cube 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 name="Cube 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8" name="Cube 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86600" y="990600"/>
            <a:ext cx="1910542"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7599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Pull Planning Simulation: </a:t>
            </a:r>
            <a:br>
              <a:rPr lang="en-US" sz="3600" dirty="0" smtClean="0"/>
            </a:br>
            <a:r>
              <a:rPr lang="en-US" sz="3600" dirty="0" smtClean="0"/>
              <a:t>Building</a:t>
            </a:r>
            <a:endParaRPr lang="en-US" sz="3600" dirty="0"/>
          </a:p>
        </p:txBody>
      </p:sp>
      <p:sp>
        <p:nvSpPr>
          <p:cNvPr id="10" name="Content Placeholder 9"/>
          <p:cNvSpPr>
            <a:spLocks noGrp="1"/>
          </p:cNvSpPr>
          <p:nvPr>
            <p:ph idx="1"/>
          </p:nvPr>
        </p:nvSpPr>
        <p:spPr/>
        <p:txBody>
          <a:bodyPr/>
          <a:lstStyle/>
          <a:p>
            <a:pPr lvl="0"/>
            <a:r>
              <a:rPr lang="en-US" dirty="0" smtClean="0"/>
              <a:t>The facilitator will signal groups to begin.</a:t>
            </a:r>
          </a:p>
          <a:p>
            <a:pPr lvl="0"/>
            <a:r>
              <a:rPr lang="en-US" dirty="0" smtClean="0"/>
              <a:t>Build using the “I get/I give” cards you created during the planning process, ending at the milestone sticky note.</a:t>
            </a:r>
          </a:p>
          <a:p>
            <a:r>
              <a:rPr lang="en-US" dirty="0" smtClean="0"/>
              <a:t>Use the site plan to orient your building</a:t>
            </a:r>
          </a:p>
          <a:p>
            <a:pPr lvl="0"/>
            <a:r>
              <a:rPr lang="en-US" dirty="0" smtClean="0"/>
              <a:t>You can only touch your blocks</a:t>
            </a:r>
          </a:p>
          <a:p>
            <a:pPr lvl="0"/>
            <a:r>
              <a:rPr lang="en-US" dirty="0" smtClean="0"/>
              <a:t>You </a:t>
            </a:r>
            <a:r>
              <a:rPr lang="en-US" u="sng" dirty="0" smtClean="0"/>
              <a:t>must build only from your plan</a:t>
            </a:r>
            <a:r>
              <a:rPr lang="en-US" dirty="0" smtClean="0"/>
              <a:t>. You cannot</a:t>
            </a:r>
            <a:r>
              <a:rPr lang="en-US" b="1" dirty="0" smtClean="0"/>
              <a:t> </a:t>
            </a:r>
            <a:r>
              <a:rPr lang="en-US" dirty="0" smtClean="0"/>
              <a:t>look at the pictures of the building </a:t>
            </a:r>
          </a:p>
        </p:txBody>
      </p:sp>
      <p:grpSp>
        <p:nvGrpSpPr>
          <p:cNvPr id="3" name="Group 16"/>
          <p:cNvGrpSpPr>
            <a:grpSpLocks noChangeAspect="1"/>
          </p:cNvGrpSpPr>
          <p:nvPr/>
        </p:nvGrpSpPr>
        <p:grpSpPr bwMode="auto">
          <a:xfrm>
            <a:off x="533401" y="304801"/>
            <a:ext cx="609600" cy="634954"/>
            <a:chOff x="3429000" y="2209800"/>
            <a:chExt cx="1828800" cy="1905000"/>
          </a:xfrm>
        </p:grpSpPr>
        <p:sp>
          <p:nvSpPr>
            <p:cNvPr id="5" name="Cube 4"/>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6" name="Cube 5"/>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7" name="Cube 6"/>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sp>
          <p:nvSpPr>
            <p:cNvPr id="8" name="Cube 7"/>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80000"/>
                </a:lnSpc>
                <a:spcBef>
                  <a:spcPct val="30000"/>
                </a:spcBef>
                <a:spcAft>
                  <a:spcPct val="0"/>
                </a:spcAft>
                <a:defRPr/>
              </a:pPr>
              <a:endParaRPr lang="en-US" sz="2400" dirty="0">
                <a:solidFill>
                  <a:srgbClr val="FFFFFF"/>
                </a:solidFill>
              </a:endParaRPr>
            </a:p>
          </p:txBody>
        </p:sp>
      </p:grpSp>
    </p:spTree>
    <p:extLst>
      <p:ext uri="{BB962C8B-B14F-4D97-AF65-F5344CB8AC3E}">
        <p14:creationId xmlns="" xmlns:p14="http://schemas.microsoft.com/office/powerpoint/2010/main" val="11723811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Pull Planning Simulation: </a:t>
            </a:r>
            <a:r>
              <a:rPr lang="en-US" sz="3600" dirty="0"/>
              <a:t/>
            </a:r>
            <a:br>
              <a:rPr lang="en-US" sz="3600" dirty="0"/>
            </a:br>
            <a:r>
              <a:rPr lang="en-US" sz="3600" dirty="0" smtClean="0"/>
              <a:t>     Post-Building Discussion</a:t>
            </a:r>
            <a:endParaRPr lang="en-US" sz="3600" dirty="0"/>
          </a:p>
        </p:txBody>
      </p:sp>
      <p:sp>
        <p:nvSpPr>
          <p:cNvPr id="3" name="Content Placeholder 2"/>
          <p:cNvSpPr>
            <a:spLocks noGrp="1"/>
          </p:cNvSpPr>
          <p:nvPr>
            <p:ph idx="1"/>
          </p:nvPr>
        </p:nvSpPr>
        <p:spPr/>
        <p:txBody>
          <a:bodyPr/>
          <a:lstStyle/>
          <a:p>
            <a:pPr lvl="0"/>
            <a:r>
              <a:rPr lang="en-US" dirty="0"/>
              <a:t>What </a:t>
            </a:r>
            <a:r>
              <a:rPr lang="en-US" dirty="0" smtClean="0"/>
              <a:t>are some of the issues that came up as you began building? </a:t>
            </a:r>
          </a:p>
          <a:p>
            <a:pPr lvl="1"/>
            <a:r>
              <a:rPr lang="en-US" dirty="0" smtClean="0"/>
              <a:t>How could you have avoided some of these issues?</a:t>
            </a:r>
          </a:p>
          <a:p>
            <a:pPr lvl="0"/>
            <a:r>
              <a:rPr lang="en-US" dirty="0" smtClean="0"/>
              <a:t>How </a:t>
            </a:r>
            <a:r>
              <a:rPr lang="en-US" dirty="0"/>
              <a:t>is this like the real </a:t>
            </a:r>
            <a:r>
              <a:rPr lang="en-US" dirty="0" smtClean="0"/>
              <a:t>world? </a:t>
            </a:r>
          </a:p>
          <a:p>
            <a:pPr lvl="0"/>
            <a:r>
              <a:rPr lang="en-US" dirty="0" smtClean="0"/>
              <a:t>What </a:t>
            </a:r>
            <a:r>
              <a:rPr lang="en-US" dirty="0"/>
              <a:t>are the key points or lessons for you</a:t>
            </a:r>
            <a:r>
              <a:rPr lang="en-US" dirty="0" smtClean="0"/>
              <a:t>?</a:t>
            </a:r>
          </a:p>
          <a:p>
            <a:pPr lvl="0"/>
            <a:r>
              <a:rPr lang="en-US" dirty="0" smtClean="0"/>
              <a:t>Can this process be used during the design phase to plan for construction? Why? </a:t>
            </a:r>
          </a:p>
        </p:txBody>
      </p:sp>
      <p:grpSp>
        <p:nvGrpSpPr>
          <p:cNvPr id="4" name="Group 8"/>
          <p:cNvGrpSpPr>
            <a:grpSpLocks noChangeAspect="1"/>
          </p:cNvGrpSpPr>
          <p:nvPr/>
        </p:nvGrpSpPr>
        <p:grpSpPr bwMode="auto">
          <a:xfrm>
            <a:off x="1219200" y="304800"/>
            <a:ext cx="685800" cy="685800"/>
            <a:chOff x="432" y="192"/>
            <a:chExt cx="624" cy="624"/>
          </a:xfrm>
        </p:grpSpPr>
        <p:sp>
          <p:nvSpPr>
            <p:cNvPr id="19" name="AutoShape 3"/>
            <p:cNvSpPr>
              <a:spLocks noChangeAspect="1" noChangeArrowheads="1" noTextEdit="1"/>
            </p:cNvSpPr>
            <p:nvPr/>
          </p:nvSpPr>
          <p:spPr bwMode="auto">
            <a:xfrm>
              <a:off x="432" y="192"/>
              <a:ext cx="624"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32" y="192"/>
              <a:ext cx="624" cy="624"/>
            </a:xfrm>
            <a:custGeom>
              <a:avLst/>
              <a:gdLst/>
              <a:ahLst/>
              <a:cxnLst>
                <a:cxn ang="0">
                  <a:pos x="1155" y="623"/>
                </a:cxn>
                <a:cxn ang="0">
                  <a:pos x="1152" y="679"/>
                </a:cxn>
                <a:cxn ang="0">
                  <a:pos x="1113" y="832"/>
                </a:cxn>
                <a:cxn ang="0">
                  <a:pos x="1033" y="963"/>
                </a:cxn>
                <a:cxn ang="0">
                  <a:pos x="921" y="1066"/>
                </a:cxn>
                <a:cxn ang="0">
                  <a:pos x="782" y="1132"/>
                </a:cxn>
                <a:cxn ang="0">
                  <a:pos x="625" y="1156"/>
                </a:cxn>
                <a:cxn ang="0">
                  <a:pos x="546" y="1150"/>
                </a:cxn>
                <a:cxn ang="0">
                  <a:pos x="469" y="1132"/>
                </a:cxn>
                <a:cxn ang="0">
                  <a:pos x="398" y="1104"/>
                </a:cxn>
                <a:cxn ang="0">
                  <a:pos x="330" y="1066"/>
                </a:cxn>
                <a:cxn ang="0">
                  <a:pos x="268" y="1017"/>
                </a:cxn>
                <a:cxn ang="0">
                  <a:pos x="182" y="919"/>
                </a:cxn>
                <a:cxn ang="0">
                  <a:pos x="115" y="780"/>
                </a:cxn>
                <a:cxn ang="0">
                  <a:pos x="93" y="624"/>
                </a:cxn>
                <a:cxn ang="0">
                  <a:pos x="115" y="470"/>
                </a:cxn>
                <a:cxn ang="0">
                  <a:pos x="182" y="329"/>
                </a:cxn>
                <a:cxn ang="0">
                  <a:pos x="268" y="231"/>
                </a:cxn>
                <a:cxn ang="0">
                  <a:pos x="330" y="182"/>
                </a:cxn>
                <a:cxn ang="0">
                  <a:pos x="398" y="144"/>
                </a:cxn>
                <a:cxn ang="0">
                  <a:pos x="469" y="116"/>
                </a:cxn>
                <a:cxn ang="0">
                  <a:pos x="546" y="98"/>
                </a:cxn>
                <a:cxn ang="0">
                  <a:pos x="625" y="92"/>
                </a:cxn>
                <a:cxn ang="0">
                  <a:pos x="703" y="98"/>
                </a:cxn>
                <a:cxn ang="0">
                  <a:pos x="779" y="116"/>
                </a:cxn>
                <a:cxn ang="0">
                  <a:pos x="851" y="144"/>
                </a:cxn>
                <a:cxn ang="0">
                  <a:pos x="918" y="182"/>
                </a:cxn>
                <a:cxn ang="0">
                  <a:pos x="980" y="231"/>
                </a:cxn>
                <a:cxn ang="0">
                  <a:pos x="1001" y="250"/>
                </a:cxn>
                <a:cxn ang="0">
                  <a:pos x="1067" y="185"/>
                </a:cxn>
                <a:cxn ang="0">
                  <a:pos x="1066" y="184"/>
                </a:cxn>
                <a:cxn ang="0">
                  <a:pos x="1019" y="141"/>
                </a:cxn>
                <a:cxn ang="0">
                  <a:pos x="945" y="87"/>
                </a:cxn>
                <a:cxn ang="0">
                  <a:pos x="863" y="46"/>
                </a:cxn>
                <a:cxn ang="0">
                  <a:pos x="777" y="18"/>
                </a:cxn>
                <a:cxn ang="0">
                  <a:pos x="687" y="3"/>
                </a:cxn>
                <a:cxn ang="0">
                  <a:pos x="561" y="3"/>
                </a:cxn>
                <a:cxn ang="0">
                  <a:pos x="382" y="49"/>
                </a:cxn>
                <a:cxn ang="0">
                  <a:pos x="228" y="142"/>
                </a:cxn>
                <a:cxn ang="0">
                  <a:pos x="107" y="276"/>
                </a:cxn>
                <a:cxn ang="0">
                  <a:pos x="28" y="439"/>
                </a:cxn>
                <a:cxn ang="0">
                  <a:pos x="0" y="624"/>
                </a:cxn>
                <a:cxn ang="0">
                  <a:pos x="27" y="806"/>
                </a:cxn>
                <a:cxn ang="0">
                  <a:pos x="104" y="971"/>
                </a:cxn>
                <a:cxn ang="0">
                  <a:pos x="204" y="1088"/>
                </a:cxn>
                <a:cxn ang="0">
                  <a:pos x="278" y="1144"/>
                </a:cxn>
                <a:cxn ang="0">
                  <a:pos x="357" y="1189"/>
                </a:cxn>
                <a:cxn ang="0">
                  <a:pos x="443" y="1221"/>
                </a:cxn>
                <a:cxn ang="0">
                  <a:pos x="531" y="1242"/>
                </a:cxn>
                <a:cxn ang="0">
                  <a:pos x="625" y="1248"/>
                </a:cxn>
                <a:cxn ang="0">
                  <a:pos x="717" y="1242"/>
                </a:cxn>
                <a:cxn ang="0">
                  <a:pos x="805" y="1221"/>
                </a:cxn>
                <a:cxn ang="0">
                  <a:pos x="891" y="1189"/>
                </a:cxn>
                <a:cxn ang="0">
                  <a:pos x="970" y="1144"/>
                </a:cxn>
                <a:cxn ang="0">
                  <a:pos x="1042" y="1088"/>
                </a:cxn>
                <a:cxn ang="0">
                  <a:pos x="1143" y="971"/>
                </a:cxn>
                <a:cxn ang="0">
                  <a:pos x="1221" y="806"/>
                </a:cxn>
                <a:cxn ang="0">
                  <a:pos x="1248" y="624"/>
                </a:cxn>
                <a:cxn ang="0">
                  <a:pos x="1248" y="623"/>
                </a:cxn>
              </a:cxnLst>
              <a:rect l="0" t="0" r="r" b="b"/>
              <a:pathLst>
                <a:path w="1248" h="1248">
                  <a:moveTo>
                    <a:pt x="1155" y="621"/>
                  </a:moveTo>
                  <a:lnTo>
                    <a:pt x="1155" y="623"/>
                  </a:lnTo>
                  <a:lnTo>
                    <a:pt x="1155" y="623"/>
                  </a:lnTo>
                  <a:lnTo>
                    <a:pt x="1155" y="624"/>
                  </a:lnTo>
                  <a:lnTo>
                    <a:pt x="1155" y="624"/>
                  </a:lnTo>
                  <a:lnTo>
                    <a:pt x="1152" y="679"/>
                  </a:lnTo>
                  <a:lnTo>
                    <a:pt x="1144" y="732"/>
                  </a:lnTo>
                  <a:lnTo>
                    <a:pt x="1131" y="783"/>
                  </a:lnTo>
                  <a:lnTo>
                    <a:pt x="1113" y="832"/>
                  </a:lnTo>
                  <a:lnTo>
                    <a:pt x="1091" y="877"/>
                  </a:lnTo>
                  <a:lnTo>
                    <a:pt x="1064" y="922"/>
                  </a:lnTo>
                  <a:lnTo>
                    <a:pt x="1033" y="963"/>
                  </a:lnTo>
                  <a:lnTo>
                    <a:pt x="999" y="1000"/>
                  </a:lnTo>
                  <a:lnTo>
                    <a:pt x="961" y="1035"/>
                  </a:lnTo>
                  <a:lnTo>
                    <a:pt x="921" y="1066"/>
                  </a:lnTo>
                  <a:lnTo>
                    <a:pt x="876" y="1092"/>
                  </a:lnTo>
                  <a:lnTo>
                    <a:pt x="831" y="1115"/>
                  </a:lnTo>
                  <a:lnTo>
                    <a:pt x="782" y="1132"/>
                  </a:lnTo>
                  <a:lnTo>
                    <a:pt x="731" y="1146"/>
                  </a:lnTo>
                  <a:lnTo>
                    <a:pt x="678" y="1153"/>
                  </a:lnTo>
                  <a:lnTo>
                    <a:pt x="625" y="1156"/>
                  </a:lnTo>
                  <a:lnTo>
                    <a:pt x="598" y="1156"/>
                  </a:lnTo>
                  <a:lnTo>
                    <a:pt x="571" y="1153"/>
                  </a:lnTo>
                  <a:lnTo>
                    <a:pt x="546" y="1150"/>
                  </a:lnTo>
                  <a:lnTo>
                    <a:pt x="520" y="1146"/>
                  </a:lnTo>
                  <a:lnTo>
                    <a:pt x="494" y="1140"/>
                  </a:lnTo>
                  <a:lnTo>
                    <a:pt x="469" y="1132"/>
                  </a:lnTo>
                  <a:lnTo>
                    <a:pt x="446" y="1125"/>
                  </a:lnTo>
                  <a:lnTo>
                    <a:pt x="422" y="1115"/>
                  </a:lnTo>
                  <a:lnTo>
                    <a:pt x="398" y="1104"/>
                  </a:lnTo>
                  <a:lnTo>
                    <a:pt x="375" y="1092"/>
                  </a:lnTo>
                  <a:lnTo>
                    <a:pt x="352" y="1081"/>
                  </a:lnTo>
                  <a:lnTo>
                    <a:pt x="330" y="1066"/>
                  </a:lnTo>
                  <a:lnTo>
                    <a:pt x="308" y="1051"/>
                  </a:lnTo>
                  <a:lnTo>
                    <a:pt x="289" y="1035"/>
                  </a:lnTo>
                  <a:lnTo>
                    <a:pt x="268" y="1017"/>
                  </a:lnTo>
                  <a:lnTo>
                    <a:pt x="249" y="999"/>
                  </a:lnTo>
                  <a:lnTo>
                    <a:pt x="213" y="960"/>
                  </a:lnTo>
                  <a:lnTo>
                    <a:pt x="182" y="919"/>
                  </a:lnTo>
                  <a:lnTo>
                    <a:pt x="155" y="874"/>
                  </a:lnTo>
                  <a:lnTo>
                    <a:pt x="133" y="829"/>
                  </a:lnTo>
                  <a:lnTo>
                    <a:pt x="115" y="780"/>
                  </a:lnTo>
                  <a:lnTo>
                    <a:pt x="104" y="729"/>
                  </a:lnTo>
                  <a:lnTo>
                    <a:pt x="96" y="677"/>
                  </a:lnTo>
                  <a:lnTo>
                    <a:pt x="93" y="624"/>
                  </a:lnTo>
                  <a:lnTo>
                    <a:pt x="96" y="572"/>
                  </a:lnTo>
                  <a:lnTo>
                    <a:pt x="104" y="520"/>
                  </a:lnTo>
                  <a:lnTo>
                    <a:pt x="115" y="470"/>
                  </a:lnTo>
                  <a:lnTo>
                    <a:pt x="133" y="421"/>
                  </a:lnTo>
                  <a:lnTo>
                    <a:pt x="155" y="374"/>
                  </a:lnTo>
                  <a:lnTo>
                    <a:pt x="182" y="329"/>
                  </a:lnTo>
                  <a:lnTo>
                    <a:pt x="213" y="288"/>
                  </a:lnTo>
                  <a:lnTo>
                    <a:pt x="249" y="249"/>
                  </a:lnTo>
                  <a:lnTo>
                    <a:pt x="268" y="231"/>
                  </a:lnTo>
                  <a:lnTo>
                    <a:pt x="289" y="213"/>
                  </a:lnTo>
                  <a:lnTo>
                    <a:pt x="308" y="197"/>
                  </a:lnTo>
                  <a:lnTo>
                    <a:pt x="330" y="182"/>
                  </a:lnTo>
                  <a:lnTo>
                    <a:pt x="352" y="167"/>
                  </a:lnTo>
                  <a:lnTo>
                    <a:pt x="375" y="156"/>
                  </a:lnTo>
                  <a:lnTo>
                    <a:pt x="398" y="144"/>
                  </a:lnTo>
                  <a:lnTo>
                    <a:pt x="422" y="132"/>
                  </a:lnTo>
                  <a:lnTo>
                    <a:pt x="446" y="123"/>
                  </a:lnTo>
                  <a:lnTo>
                    <a:pt x="469" y="116"/>
                  </a:lnTo>
                  <a:lnTo>
                    <a:pt x="494" y="108"/>
                  </a:lnTo>
                  <a:lnTo>
                    <a:pt x="520" y="102"/>
                  </a:lnTo>
                  <a:lnTo>
                    <a:pt x="546" y="98"/>
                  </a:lnTo>
                  <a:lnTo>
                    <a:pt x="571" y="95"/>
                  </a:lnTo>
                  <a:lnTo>
                    <a:pt x="598" y="92"/>
                  </a:lnTo>
                  <a:lnTo>
                    <a:pt x="625" y="92"/>
                  </a:lnTo>
                  <a:lnTo>
                    <a:pt x="651" y="92"/>
                  </a:lnTo>
                  <a:lnTo>
                    <a:pt x="677" y="95"/>
                  </a:lnTo>
                  <a:lnTo>
                    <a:pt x="703" y="98"/>
                  </a:lnTo>
                  <a:lnTo>
                    <a:pt x="728" y="102"/>
                  </a:lnTo>
                  <a:lnTo>
                    <a:pt x="754" y="108"/>
                  </a:lnTo>
                  <a:lnTo>
                    <a:pt x="779" y="116"/>
                  </a:lnTo>
                  <a:lnTo>
                    <a:pt x="802" y="123"/>
                  </a:lnTo>
                  <a:lnTo>
                    <a:pt x="828" y="132"/>
                  </a:lnTo>
                  <a:lnTo>
                    <a:pt x="851" y="144"/>
                  </a:lnTo>
                  <a:lnTo>
                    <a:pt x="873" y="156"/>
                  </a:lnTo>
                  <a:lnTo>
                    <a:pt x="896" y="167"/>
                  </a:lnTo>
                  <a:lnTo>
                    <a:pt x="918" y="182"/>
                  </a:lnTo>
                  <a:lnTo>
                    <a:pt x="940" y="197"/>
                  </a:lnTo>
                  <a:lnTo>
                    <a:pt x="961" y="213"/>
                  </a:lnTo>
                  <a:lnTo>
                    <a:pt x="980" y="231"/>
                  </a:lnTo>
                  <a:lnTo>
                    <a:pt x="999" y="249"/>
                  </a:lnTo>
                  <a:lnTo>
                    <a:pt x="1001" y="249"/>
                  </a:lnTo>
                  <a:lnTo>
                    <a:pt x="1001" y="250"/>
                  </a:lnTo>
                  <a:lnTo>
                    <a:pt x="1001" y="250"/>
                  </a:lnTo>
                  <a:lnTo>
                    <a:pt x="1002" y="252"/>
                  </a:lnTo>
                  <a:lnTo>
                    <a:pt x="1067" y="185"/>
                  </a:lnTo>
                  <a:lnTo>
                    <a:pt x="1067" y="185"/>
                  </a:lnTo>
                  <a:lnTo>
                    <a:pt x="1066" y="184"/>
                  </a:lnTo>
                  <a:lnTo>
                    <a:pt x="1066" y="184"/>
                  </a:lnTo>
                  <a:lnTo>
                    <a:pt x="1064" y="182"/>
                  </a:lnTo>
                  <a:lnTo>
                    <a:pt x="1042" y="160"/>
                  </a:lnTo>
                  <a:lnTo>
                    <a:pt x="1019" y="141"/>
                  </a:lnTo>
                  <a:lnTo>
                    <a:pt x="995" y="122"/>
                  </a:lnTo>
                  <a:lnTo>
                    <a:pt x="970" y="104"/>
                  </a:lnTo>
                  <a:lnTo>
                    <a:pt x="945" y="87"/>
                  </a:lnTo>
                  <a:lnTo>
                    <a:pt x="918" y="73"/>
                  </a:lnTo>
                  <a:lnTo>
                    <a:pt x="891" y="59"/>
                  </a:lnTo>
                  <a:lnTo>
                    <a:pt x="863" y="46"/>
                  </a:lnTo>
                  <a:lnTo>
                    <a:pt x="835" y="36"/>
                  </a:lnTo>
                  <a:lnTo>
                    <a:pt x="805" y="27"/>
                  </a:lnTo>
                  <a:lnTo>
                    <a:pt x="777" y="18"/>
                  </a:lnTo>
                  <a:lnTo>
                    <a:pt x="748" y="12"/>
                  </a:lnTo>
                  <a:lnTo>
                    <a:pt x="717" y="6"/>
                  </a:lnTo>
                  <a:lnTo>
                    <a:pt x="687" y="3"/>
                  </a:lnTo>
                  <a:lnTo>
                    <a:pt x="656" y="1"/>
                  </a:lnTo>
                  <a:lnTo>
                    <a:pt x="625" y="0"/>
                  </a:lnTo>
                  <a:lnTo>
                    <a:pt x="561" y="3"/>
                  </a:lnTo>
                  <a:lnTo>
                    <a:pt x="499" y="13"/>
                  </a:lnTo>
                  <a:lnTo>
                    <a:pt x="440" y="28"/>
                  </a:lnTo>
                  <a:lnTo>
                    <a:pt x="382" y="49"/>
                  </a:lnTo>
                  <a:lnTo>
                    <a:pt x="327" y="76"/>
                  </a:lnTo>
                  <a:lnTo>
                    <a:pt x="275" y="107"/>
                  </a:lnTo>
                  <a:lnTo>
                    <a:pt x="228" y="142"/>
                  </a:lnTo>
                  <a:lnTo>
                    <a:pt x="184" y="182"/>
                  </a:lnTo>
                  <a:lnTo>
                    <a:pt x="142" y="227"/>
                  </a:lnTo>
                  <a:lnTo>
                    <a:pt x="107" y="276"/>
                  </a:lnTo>
                  <a:lnTo>
                    <a:pt x="76" y="328"/>
                  </a:lnTo>
                  <a:lnTo>
                    <a:pt x="49" y="381"/>
                  </a:lnTo>
                  <a:lnTo>
                    <a:pt x="28" y="439"/>
                  </a:lnTo>
                  <a:lnTo>
                    <a:pt x="13" y="498"/>
                  </a:lnTo>
                  <a:lnTo>
                    <a:pt x="3" y="560"/>
                  </a:lnTo>
                  <a:lnTo>
                    <a:pt x="0" y="624"/>
                  </a:lnTo>
                  <a:lnTo>
                    <a:pt x="3" y="686"/>
                  </a:lnTo>
                  <a:lnTo>
                    <a:pt x="12" y="747"/>
                  </a:lnTo>
                  <a:lnTo>
                    <a:pt x="27" y="806"/>
                  </a:lnTo>
                  <a:lnTo>
                    <a:pt x="47" y="864"/>
                  </a:lnTo>
                  <a:lnTo>
                    <a:pt x="73" y="919"/>
                  </a:lnTo>
                  <a:lnTo>
                    <a:pt x="104" y="971"/>
                  </a:lnTo>
                  <a:lnTo>
                    <a:pt x="141" y="1020"/>
                  </a:lnTo>
                  <a:lnTo>
                    <a:pt x="182" y="1066"/>
                  </a:lnTo>
                  <a:lnTo>
                    <a:pt x="204" y="1088"/>
                  </a:lnTo>
                  <a:lnTo>
                    <a:pt x="228" y="1107"/>
                  </a:lnTo>
                  <a:lnTo>
                    <a:pt x="253" y="1126"/>
                  </a:lnTo>
                  <a:lnTo>
                    <a:pt x="278" y="1144"/>
                  </a:lnTo>
                  <a:lnTo>
                    <a:pt x="303" y="1161"/>
                  </a:lnTo>
                  <a:lnTo>
                    <a:pt x="330" y="1175"/>
                  </a:lnTo>
                  <a:lnTo>
                    <a:pt x="357" y="1189"/>
                  </a:lnTo>
                  <a:lnTo>
                    <a:pt x="385" y="1201"/>
                  </a:lnTo>
                  <a:lnTo>
                    <a:pt x="413" y="1212"/>
                  </a:lnTo>
                  <a:lnTo>
                    <a:pt x="443" y="1221"/>
                  </a:lnTo>
                  <a:lnTo>
                    <a:pt x="472" y="1230"/>
                  </a:lnTo>
                  <a:lnTo>
                    <a:pt x="502" y="1236"/>
                  </a:lnTo>
                  <a:lnTo>
                    <a:pt x="531" y="1242"/>
                  </a:lnTo>
                  <a:lnTo>
                    <a:pt x="563" y="1245"/>
                  </a:lnTo>
                  <a:lnTo>
                    <a:pt x="594" y="1247"/>
                  </a:lnTo>
                  <a:lnTo>
                    <a:pt x="625" y="1248"/>
                  </a:lnTo>
                  <a:lnTo>
                    <a:pt x="656" y="1247"/>
                  </a:lnTo>
                  <a:lnTo>
                    <a:pt x="687" y="1245"/>
                  </a:lnTo>
                  <a:lnTo>
                    <a:pt x="717" y="1242"/>
                  </a:lnTo>
                  <a:lnTo>
                    <a:pt x="748" y="1236"/>
                  </a:lnTo>
                  <a:lnTo>
                    <a:pt x="777" y="1230"/>
                  </a:lnTo>
                  <a:lnTo>
                    <a:pt x="805" y="1221"/>
                  </a:lnTo>
                  <a:lnTo>
                    <a:pt x="835" y="1212"/>
                  </a:lnTo>
                  <a:lnTo>
                    <a:pt x="863" y="1201"/>
                  </a:lnTo>
                  <a:lnTo>
                    <a:pt x="891" y="1189"/>
                  </a:lnTo>
                  <a:lnTo>
                    <a:pt x="918" y="1175"/>
                  </a:lnTo>
                  <a:lnTo>
                    <a:pt x="945" y="1161"/>
                  </a:lnTo>
                  <a:lnTo>
                    <a:pt x="970" y="1144"/>
                  </a:lnTo>
                  <a:lnTo>
                    <a:pt x="995" y="1126"/>
                  </a:lnTo>
                  <a:lnTo>
                    <a:pt x="1019" y="1107"/>
                  </a:lnTo>
                  <a:lnTo>
                    <a:pt x="1042" y="1088"/>
                  </a:lnTo>
                  <a:lnTo>
                    <a:pt x="1064" y="1066"/>
                  </a:lnTo>
                  <a:lnTo>
                    <a:pt x="1106" y="1020"/>
                  </a:lnTo>
                  <a:lnTo>
                    <a:pt x="1143" y="971"/>
                  </a:lnTo>
                  <a:lnTo>
                    <a:pt x="1174" y="919"/>
                  </a:lnTo>
                  <a:lnTo>
                    <a:pt x="1201" y="864"/>
                  </a:lnTo>
                  <a:lnTo>
                    <a:pt x="1221" y="806"/>
                  </a:lnTo>
                  <a:lnTo>
                    <a:pt x="1236" y="747"/>
                  </a:lnTo>
                  <a:lnTo>
                    <a:pt x="1245" y="686"/>
                  </a:lnTo>
                  <a:lnTo>
                    <a:pt x="1248" y="624"/>
                  </a:lnTo>
                  <a:lnTo>
                    <a:pt x="1248" y="624"/>
                  </a:lnTo>
                  <a:lnTo>
                    <a:pt x="1248" y="623"/>
                  </a:lnTo>
                  <a:lnTo>
                    <a:pt x="1248" y="623"/>
                  </a:lnTo>
                  <a:lnTo>
                    <a:pt x="1248" y="621"/>
                  </a:lnTo>
                  <a:lnTo>
                    <a:pt x="1155" y="6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909" y="259"/>
              <a:ext cx="129" cy="128"/>
            </a:xfrm>
            <a:custGeom>
              <a:avLst/>
              <a:gdLst/>
              <a:ahLst/>
              <a:cxnLst>
                <a:cxn ang="0">
                  <a:pos x="164" y="0"/>
                </a:cxn>
                <a:cxn ang="0">
                  <a:pos x="257" y="257"/>
                </a:cxn>
                <a:cxn ang="0">
                  <a:pos x="0" y="165"/>
                </a:cxn>
                <a:cxn ang="0">
                  <a:pos x="164" y="0"/>
                </a:cxn>
              </a:cxnLst>
              <a:rect l="0" t="0" r="r" b="b"/>
              <a:pathLst>
                <a:path w="257" h="257">
                  <a:moveTo>
                    <a:pt x="164" y="0"/>
                  </a:moveTo>
                  <a:lnTo>
                    <a:pt x="257" y="257"/>
                  </a:lnTo>
                  <a:lnTo>
                    <a:pt x="0" y="165"/>
                  </a:lnTo>
                  <a:lnTo>
                    <a:pt x="16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569" y="329"/>
              <a:ext cx="346" cy="347"/>
            </a:xfrm>
            <a:custGeom>
              <a:avLst/>
              <a:gdLst/>
              <a:ahLst/>
              <a:cxnLst>
                <a:cxn ang="0">
                  <a:pos x="500" y="317"/>
                </a:cxn>
                <a:cxn ang="0">
                  <a:pos x="502" y="332"/>
                </a:cxn>
                <a:cxn ang="0">
                  <a:pos x="499" y="372"/>
                </a:cxn>
                <a:cxn ang="0">
                  <a:pos x="475" y="429"/>
                </a:cxn>
                <a:cxn ang="0">
                  <a:pos x="434" y="470"/>
                </a:cxn>
                <a:cxn ang="0">
                  <a:pos x="379" y="494"/>
                </a:cxn>
                <a:cxn ang="0">
                  <a:pos x="317" y="494"/>
                </a:cxn>
                <a:cxn ang="0">
                  <a:pos x="260" y="470"/>
                </a:cxn>
                <a:cxn ang="0">
                  <a:pos x="219" y="429"/>
                </a:cxn>
                <a:cxn ang="0">
                  <a:pos x="195" y="372"/>
                </a:cxn>
                <a:cxn ang="0">
                  <a:pos x="195" y="310"/>
                </a:cxn>
                <a:cxn ang="0">
                  <a:pos x="219" y="254"/>
                </a:cxn>
                <a:cxn ang="0">
                  <a:pos x="260" y="212"/>
                </a:cxn>
                <a:cxn ang="0">
                  <a:pos x="317" y="188"/>
                </a:cxn>
                <a:cxn ang="0">
                  <a:pos x="374" y="188"/>
                </a:cxn>
                <a:cxn ang="0">
                  <a:pos x="425" y="206"/>
                </a:cxn>
                <a:cxn ang="0">
                  <a:pos x="465" y="239"/>
                </a:cxn>
                <a:cxn ang="0">
                  <a:pos x="491" y="285"/>
                </a:cxn>
                <a:cxn ang="0">
                  <a:pos x="690" y="310"/>
                </a:cxn>
                <a:cxn ang="0">
                  <a:pos x="676" y="246"/>
                </a:cxn>
                <a:cxn ang="0">
                  <a:pos x="653" y="188"/>
                </a:cxn>
                <a:cxn ang="0">
                  <a:pos x="620" y="135"/>
                </a:cxn>
                <a:cxn ang="0">
                  <a:pos x="577" y="89"/>
                </a:cxn>
                <a:cxn ang="0">
                  <a:pos x="528" y="52"/>
                </a:cxn>
                <a:cxn ang="0">
                  <a:pos x="472" y="24"/>
                </a:cxn>
                <a:cxn ang="0">
                  <a:pos x="413" y="6"/>
                </a:cxn>
                <a:cxn ang="0">
                  <a:pos x="348" y="0"/>
                </a:cxn>
                <a:cxn ang="0">
                  <a:pos x="278" y="8"/>
                </a:cxn>
                <a:cxn ang="0">
                  <a:pos x="212" y="27"/>
                </a:cxn>
                <a:cxn ang="0">
                  <a:pos x="154" y="59"/>
                </a:cxn>
                <a:cxn ang="0">
                  <a:pos x="102" y="102"/>
                </a:cxn>
                <a:cxn ang="0">
                  <a:pos x="59" y="153"/>
                </a:cxn>
                <a:cxn ang="0">
                  <a:pos x="27" y="212"/>
                </a:cxn>
                <a:cxn ang="0">
                  <a:pos x="7" y="277"/>
                </a:cxn>
                <a:cxn ang="0">
                  <a:pos x="0" y="347"/>
                </a:cxn>
                <a:cxn ang="0">
                  <a:pos x="7" y="417"/>
                </a:cxn>
                <a:cxn ang="0">
                  <a:pos x="27" y="482"/>
                </a:cxn>
                <a:cxn ang="0">
                  <a:pos x="59" y="541"/>
                </a:cxn>
                <a:cxn ang="0">
                  <a:pos x="102" y="592"/>
                </a:cxn>
                <a:cxn ang="0">
                  <a:pos x="154" y="635"/>
                </a:cxn>
                <a:cxn ang="0">
                  <a:pos x="212" y="667"/>
                </a:cxn>
                <a:cxn ang="0">
                  <a:pos x="278" y="686"/>
                </a:cxn>
                <a:cxn ang="0">
                  <a:pos x="348" y="694"/>
                </a:cxn>
                <a:cxn ang="0">
                  <a:pos x="417" y="686"/>
                </a:cxn>
                <a:cxn ang="0">
                  <a:pos x="481" y="667"/>
                </a:cxn>
                <a:cxn ang="0">
                  <a:pos x="540" y="635"/>
                </a:cxn>
                <a:cxn ang="0">
                  <a:pos x="592" y="592"/>
                </a:cxn>
                <a:cxn ang="0">
                  <a:pos x="634" y="541"/>
                </a:cxn>
                <a:cxn ang="0">
                  <a:pos x="666" y="482"/>
                </a:cxn>
                <a:cxn ang="0">
                  <a:pos x="685" y="417"/>
                </a:cxn>
                <a:cxn ang="0">
                  <a:pos x="693" y="347"/>
                </a:cxn>
                <a:cxn ang="0">
                  <a:pos x="691" y="328"/>
                </a:cxn>
                <a:cxn ang="0">
                  <a:pos x="690" y="310"/>
                </a:cxn>
              </a:cxnLst>
              <a:rect l="0" t="0" r="r" b="b"/>
              <a:pathLst>
                <a:path w="693" h="694">
                  <a:moveTo>
                    <a:pt x="499" y="310"/>
                  </a:moveTo>
                  <a:lnTo>
                    <a:pt x="500" y="317"/>
                  </a:lnTo>
                  <a:lnTo>
                    <a:pt x="500" y="325"/>
                  </a:lnTo>
                  <a:lnTo>
                    <a:pt x="502" y="332"/>
                  </a:lnTo>
                  <a:lnTo>
                    <a:pt x="502" y="341"/>
                  </a:lnTo>
                  <a:lnTo>
                    <a:pt x="499" y="372"/>
                  </a:lnTo>
                  <a:lnTo>
                    <a:pt x="490" y="402"/>
                  </a:lnTo>
                  <a:lnTo>
                    <a:pt x="475" y="429"/>
                  </a:lnTo>
                  <a:lnTo>
                    <a:pt x="456" y="451"/>
                  </a:lnTo>
                  <a:lnTo>
                    <a:pt x="434" y="470"/>
                  </a:lnTo>
                  <a:lnTo>
                    <a:pt x="407" y="485"/>
                  </a:lnTo>
                  <a:lnTo>
                    <a:pt x="379" y="494"/>
                  </a:lnTo>
                  <a:lnTo>
                    <a:pt x="348" y="497"/>
                  </a:lnTo>
                  <a:lnTo>
                    <a:pt x="317" y="494"/>
                  </a:lnTo>
                  <a:lnTo>
                    <a:pt x="287" y="485"/>
                  </a:lnTo>
                  <a:lnTo>
                    <a:pt x="260" y="470"/>
                  </a:lnTo>
                  <a:lnTo>
                    <a:pt x="238" y="451"/>
                  </a:lnTo>
                  <a:lnTo>
                    <a:pt x="219" y="429"/>
                  </a:lnTo>
                  <a:lnTo>
                    <a:pt x="204" y="402"/>
                  </a:lnTo>
                  <a:lnTo>
                    <a:pt x="195" y="372"/>
                  </a:lnTo>
                  <a:lnTo>
                    <a:pt x="192" y="341"/>
                  </a:lnTo>
                  <a:lnTo>
                    <a:pt x="195" y="310"/>
                  </a:lnTo>
                  <a:lnTo>
                    <a:pt x="204" y="280"/>
                  </a:lnTo>
                  <a:lnTo>
                    <a:pt x="219" y="254"/>
                  </a:lnTo>
                  <a:lnTo>
                    <a:pt x="238" y="231"/>
                  </a:lnTo>
                  <a:lnTo>
                    <a:pt x="260" y="212"/>
                  </a:lnTo>
                  <a:lnTo>
                    <a:pt x="287" y="197"/>
                  </a:lnTo>
                  <a:lnTo>
                    <a:pt x="317" y="188"/>
                  </a:lnTo>
                  <a:lnTo>
                    <a:pt x="348" y="185"/>
                  </a:lnTo>
                  <a:lnTo>
                    <a:pt x="374" y="188"/>
                  </a:lnTo>
                  <a:lnTo>
                    <a:pt x="401" y="194"/>
                  </a:lnTo>
                  <a:lnTo>
                    <a:pt x="425" y="206"/>
                  </a:lnTo>
                  <a:lnTo>
                    <a:pt x="445" y="221"/>
                  </a:lnTo>
                  <a:lnTo>
                    <a:pt x="465" y="239"/>
                  </a:lnTo>
                  <a:lnTo>
                    <a:pt x="480" y="261"/>
                  </a:lnTo>
                  <a:lnTo>
                    <a:pt x="491" y="285"/>
                  </a:lnTo>
                  <a:lnTo>
                    <a:pt x="499" y="310"/>
                  </a:lnTo>
                  <a:lnTo>
                    <a:pt x="690" y="310"/>
                  </a:lnTo>
                  <a:lnTo>
                    <a:pt x="685" y="277"/>
                  </a:lnTo>
                  <a:lnTo>
                    <a:pt x="676" y="246"/>
                  </a:lnTo>
                  <a:lnTo>
                    <a:pt x="666" y="217"/>
                  </a:lnTo>
                  <a:lnTo>
                    <a:pt x="653" y="188"/>
                  </a:lnTo>
                  <a:lnTo>
                    <a:pt x="638" y="160"/>
                  </a:lnTo>
                  <a:lnTo>
                    <a:pt x="620" y="135"/>
                  </a:lnTo>
                  <a:lnTo>
                    <a:pt x="599" y="111"/>
                  </a:lnTo>
                  <a:lnTo>
                    <a:pt x="577" y="89"/>
                  </a:lnTo>
                  <a:lnTo>
                    <a:pt x="554" y="70"/>
                  </a:lnTo>
                  <a:lnTo>
                    <a:pt x="528" y="52"/>
                  </a:lnTo>
                  <a:lnTo>
                    <a:pt x="502" y="37"/>
                  </a:lnTo>
                  <a:lnTo>
                    <a:pt x="472" y="24"/>
                  </a:lnTo>
                  <a:lnTo>
                    <a:pt x="443" y="14"/>
                  </a:lnTo>
                  <a:lnTo>
                    <a:pt x="413" y="6"/>
                  </a:lnTo>
                  <a:lnTo>
                    <a:pt x="380" y="2"/>
                  </a:lnTo>
                  <a:lnTo>
                    <a:pt x="348" y="0"/>
                  </a:lnTo>
                  <a:lnTo>
                    <a:pt x="312" y="2"/>
                  </a:lnTo>
                  <a:lnTo>
                    <a:pt x="278" y="8"/>
                  </a:lnTo>
                  <a:lnTo>
                    <a:pt x="244" y="17"/>
                  </a:lnTo>
                  <a:lnTo>
                    <a:pt x="212" y="27"/>
                  </a:lnTo>
                  <a:lnTo>
                    <a:pt x="182" y="42"/>
                  </a:lnTo>
                  <a:lnTo>
                    <a:pt x="154" y="59"/>
                  </a:lnTo>
                  <a:lnTo>
                    <a:pt x="126" y="80"/>
                  </a:lnTo>
                  <a:lnTo>
                    <a:pt x="102" y="102"/>
                  </a:lnTo>
                  <a:lnTo>
                    <a:pt x="80" y="126"/>
                  </a:lnTo>
                  <a:lnTo>
                    <a:pt x="59" y="153"/>
                  </a:lnTo>
                  <a:lnTo>
                    <a:pt x="41" y="183"/>
                  </a:lnTo>
                  <a:lnTo>
                    <a:pt x="27" y="212"/>
                  </a:lnTo>
                  <a:lnTo>
                    <a:pt x="16" y="245"/>
                  </a:lnTo>
                  <a:lnTo>
                    <a:pt x="7" y="277"/>
                  </a:lnTo>
                  <a:lnTo>
                    <a:pt x="1" y="311"/>
                  </a:lnTo>
                  <a:lnTo>
                    <a:pt x="0" y="347"/>
                  </a:lnTo>
                  <a:lnTo>
                    <a:pt x="1" y="383"/>
                  </a:lnTo>
                  <a:lnTo>
                    <a:pt x="7" y="417"/>
                  </a:lnTo>
                  <a:lnTo>
                    <a:pt x="16" y="449"/>
                  </a:lnTo>
                  <a:lnTo>
                    <a:pt x="27" y="482"/>
                  </a:lnTo>
                  <a:lnTo>
                    <a:pt x="41" y="512"/>
                  </a:lnTo>
                  <a:lnTo>
                    <a:pt x="59" y="541"/>
                  </a:lnTo>
                  <a:lnTo>
                    <a:pt x="80" y="568"/>
                  </a:lnTo>
                  <a:lnTo>
                    <a:pt x="102" y="592"/>
                  </a:lnTo>
                  <a:lnTo>
                    <a:pt x="126" y="614"/>
                  </a:lnTo>
                  <a:lnTo>
                    <a:pt x="154" y="635"/>
                  </a:lnTo>
                  <a:lnTo>
                    <a:pt x="182" y="652"/>
                  </a:lnTo>
                  <a:lnTo>
                    <a:pt x="212" y="667"/>
                  </a:lnTo>
                  <a:lnTo>
                    <a:pt x="244" y="678"/>
                  </a:lnTo>
                  <a:lnTo>
                    <a:pt x="278" y="686"/>
                  </a:lnTo>
                  <a:lnTo>
                    <a:pt x="312" y="692"/>
                  </a:lnTo>
                  <a:lnTo>
                    <a:pt x="348" y="694"/>
                  </a:lnTo>
                  <a:lnTo>
                    <a:pt x="383" y="692"/>
                  </a:lnTo>
                  <a:lnTo>
                    <a:pt x="417" y="686"/>
                  </a:lnTo>
                  <a:lnTo>
                    <a:pt x="450" y="678"/>
                  </a:lnTo>
                  <a:lnTo>
                    <a:pt x="481" y="667"/>
                  </a:lnTo>
                  <a:lnTo>
                    <a:pt x="512" y="652"/>
                  </a:lnTo>
                  <a:lnTo>
                    <a:pt x="540" y="635"/>
                  </a:lnTo>
                  <a:lnTo>
                    <a:pt x="567" y="614"/>
                  </a:lnTo>
                  <a:lnTo>
                    <a:pt x="592" y="592"/>
                  </a:lnTo>
                  <a:lnTo>
                    <a:pt x="614" y="568"/>
                  </a:lnTo>
                  <a:lnTo>
                    <a:pt x="634" y="541"/>
                  </a:lnTo>
                  <a:lnTo>
                    <a:pt x="651" y="512"/>
                  </a:lnTo>
                  <a:lnTo>
                    <a:pt x="666" y="482"/>
                  </a:lnTo>
                  <a:lnTo>
                    <a:pt x="676" y="449"/>
                  </a:lnTo>
                  <a:lnTo>
                    <a:pt x="685" y="417"/>
                  </a:lnTo>
                  <a:lnTo>
                    <a:pt x="691" y="383"/>
                  </a:lnTo>
                  <a:lnTo>
                    <a:pt x="693" y="347"/>
                  </a:lnTo>
                  <a:lnTo>
                    <a:pt x="693" y="338"/>
                  </a:lnTo>
                  <a:lnTo>
                    <a:pt x="691" y="328"/>
                  </a:lnTo>
                  <a:lnTo>
                    <a:pt x="691" y="319"/>
                  </a:lnTo>
                  <a:lnTo>
                    <a:pt x="690" y="310"/>
                  </a:lnTo>
                  <a:lnTo>
                    <a:pt x="499" y="3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 xmlns:p14="http://schemas.microsoft.com/office/powerpoint/2010/main" val="2091578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Levels of the Last Planner System</a:t>
            </a:r>
            <a:endParaRPr lang="en-US" dirty="0"/>
          </a:p>
        </p:txBody>
      </p:sp>
      <p:grpSp>
        <p:nvGrpSpPr>
          <p:cNvPr id="2" name="Group 17"/>
          <p:cNvGrpSpPr/>
          <p:nvPr/>
        </p:nvGrpSpPr>
        <p:grpSpPr>
          <a:xfrm>
            <a:off x="228600" y="1143000"/>
            <a:ext cx="8915400" cy="4648200"/>
            <a:chOff x="228600" y="1143000"/>
            <a:chExt cx="8915400" cy="4648200"/>
          </a:xfrm>
        </p:grpSpPr>
        <p:sp>
          <p:nvSpPr>
            <p:cNvPr id="20" name="Oval 19"/>
            <p:cNvSpPr/>
            <p:nvPr/>
          </p:nvSpPr>
          <p:spPr>
            <a:xfrm>
              <a:off x="284090" y="1143000"/>
              <a:ext cx="2617856" cy="900453"/>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Master Scheduling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mn-lt"/>
                  <a:ea typeface="+mn-ea"/>
                  <a:cs typeface="+mn-cs"/>
                </a:rPr>
                <a:t>Milestones</a:t>
              </a: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21" name="Oval 20"/>
            <p:cNvSpPr/>
            <p:nvPr/>
          </p:nvSpPr>
          <p:spPr>
            <a:xfrm>
              <a:off x="259685" y="1963207"/>
              <a:ext cx="2648941" cy="1008593"/>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Phase Scheduling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mn-lt"/>
                  <a:ea typeface="+mn-ea"/>
                  <a:cs typeface="+mn-cs"/>
                </a:rPr>
                <a:t>Specify handoff</a:t>
              </a: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22" name="Oval 21"/>
            <p:cNvSpPr/>
            <p:nvPr/>
          </p:nvSpPr>
          <p:spPr>
            <a:xfrm>
              <a:off x="259685" y="2895601"/>
              <a:ext cx="2657801" cy="1078286"/>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i="0" u="none" strike="noStrike" kern="0" cap="none" spc="0" normalizeH="0" baseline="0" noProof="0" dirty="0" smtClean="0">
                  <a:ln>
                    <a:noFill/>
                  </a:ln>
                  <a:solidFill>
                    <a:sysClr val="windowText" lastClr="000000"/>
                  </a:solidFill>
                  <a:effectLst/>
                  <a:uLnTx/>
                  <a:uFillTx/>
                  <a:latin typeface="+mn-lt"/>
                  <a:ea typeface="+mn-ea"/>
                  <a:cs typeface="+mn-cs"/>
                </a:rPr>
                <a:t>6</a:t>
              </a:r>
              <a:r>
                <a:rPr lang="en-US" sz="1500" kern="0" dirty="0" smtClean="0">
                  <a:solidFill>
                    <a:sysClr val="windowText" lastClr="000000"/>
                  </a:solidFill>
                  <a:latin typeface="+mn-lt"/>
                  <a:ea typeface="+mn-ea"/>
                  <a:cs typeface="+mn-cs"/>
                </a:rPr>
                <a:t>-</a:t>
              </a:r>
              <a:r>
                <a:rPr lang="en-US" sz="1500" kern="0" dirty="0" err="1" smtClean="0">
                  <a:solidFill>
                    <a:sysClr val="windowText" lastClr="000000"/>
                  </a:solidFill>
                  <a:latin typeface="+mn-lt"/>
                  <a:ea typeface="+mn-ea"/>
                  <a:cs typeface="+mn-cs"/>
                </a:rPr>
                <a:t>w</a:t>
              </a:r>
              <a:r>
                <a:rPr kumimoji="0" lang="en-US" sz="1500" i="0" u="none" strike="noStrike" kern="0" cap="none" spc="0" normalizeH="0" baseline="0" noProof="0" dirty="0" smtClean="0">
                  <a:ln>
                    <a:noFill/>
                  </a:ln>
                  <a:solidFill>
                    <a:sysClr val="windowText" lastClr="000000"/>
                  </a:solidFill>
                  <a:effectLst/>
                  <a:uLnTx/>
                  <a:uFillTx/>
                  <a:latin typeface="+mn-lt"/>
                  <a:ea typeface="+mn-ea"/>
                  <a:cs typeface="+mn-cs"/>
                </a:rPr>
                <a:t>eek</a:t>
              </a:r>
              <a:r>
                <a:rPr kumimoji="0" lang="en-US" sz="1500" i="0" u="none" strike="noStrike" kern="0" cap="none" spc="0" normalizeH="0" noProof="0" dirty="0" smtClean="0">
                  <a:ln>
                    <a:noFill/>
                  </a:ln>
                  <a:solidFill>
                    <a:sysClr val="windowText" lastClr="000000"/>
                  </a:solidFill>
                  <a:effectLst/>
                  <a:uLnTx/>
                  <a:uFillTx/>
                  <a:latin typeface="+mn-lt"/>
                  <a:ea typeface="+mn-ea"/>
                  <a:cs typeface="+mn-cs"/>
                </a:rPr>
                <a:t> Look</a:t>
              </a:r>
              <a:r>
                <a:rPr lang="en-US" sz="1500" kern="0" dirty="0" smtClean="0">
                  <a:solidFill>
                    <a:sysClr val="windowText" lastClr="000000"/>
                  </a:solidFill>
                  <a:latin typeface="+mn-lt"/>
                  <a:ea typeface="+mn-ea"/>
                  <a:cs typeface="+mn-cs"/>
                </a:rPr>
                <a:t>-a</a:t>
              </a:r>
              <a:r>
                <a:rPr kumimoji="0" lang="en-US" sz="1500" i="0" u="none" strike="noStrike" kern="0" cap="none" spc="0" normalizeH="0" noProof="0" dirty="0" smtClean="0">
                  <a:ln>
                    <a:noFill/>
                  </a:ln>
                  <a:solidFill>
                    <a:sysClr val="windowText" lastClr="000000"/>
                  </a:solidFill>
                  <a:effectLst/>
                  <a:uLnTx/>
                  <a:uFillTx/>
                  <a:latin typeface="+mn-lt"/>
                  <a:ea typeface="+mn-ea"/>
                  <a:cs typeface="+mn-cs"/>
                </a:rPr>
                <a:t>head/</a:t>
              </a:r>
              <a:r>
                <a:rPr kumimoji="0" lang="en-US" sz="1500" i="0" u="none" strike="noStrike" kern="0" cap="none" spc="0" normalizeH="0" baseline="0" noProof="0" dirty="0" smtClean="0">
                  <a:ln>
                    <a:noFill/>
                  </a:ln>
                  <a:solidFill>
                    <a:sysClr val="windowText" lastClr="000000"/>
                  </a:solidFill>
                  <a:effectLst/>
                  <a:uLnTx/>
                  <a:uFillTx/>
                  <a:latin typeface="+mn-lt"/>
                  <a:ea typeface="+mn-ea"/>
                  <a:cs typeface="+mn-cs"/>
                </a:rPr>
                <a:t>Make</a:t>
              </a:r>
              <a:r>
                <a:rPr lang="en-US" sz="1500" kern="0" dirty="0" smtClean="0">
                  <a:solidFill>
                    <a:sysClr val="windowText" lastClr="000000"/>
                  </a:solidFill>
                  <a:latin typeface="+mn-lt"/>
                  <a:ea typeface="+mn-ea"/>
                  <a:cs typeface="+mn-cs"/>
                </a:rPr>
                <a:t>-r</a:t>
              </a:r>
              <a:r>
                <a:rPr kumimoji="0" lang="en-US" sz="1500" i="0" u="none" strike="noStrike" kern="0" cap="none" spc="0" normalizeH="0" noProof="0" dirty="0" err="1" smtClean="0">
                  <a:ln>
                    <a:noFill/>
                  </a:ln>
                  <a:solidFill>
                    <a:sysClr val="windowText" lastClr="000000"/>
                  </a:solidFill>
                  <a:effectLst/>
                  <a:uLnTx/>
                  <a:uFillTx/>
                  <a:latin typeface="+mn-lt"/>
                  <a:ea typeface="+mn-ea"/>
                  <a:cs typeface="+mn-cs"/>
                </a:rPr>
                <a:t>eady</a:t>
              </a:r>
              <a:r>
                <a:rPr kumimoji="0" lang="en-US" sz="1500" i="0" u="none" strike="noStrike" kern="0" cap="none" spc="0" normalizeH="0" noProof="0" dirty="0" smtClean="0">
                  <a:ln>
                    <a:noFill/>
                  </a:ln>
                  <a:solidFill>
                    <a:sysClr val="windowText" lastClr="000000"/>
                  </a:solidFill>
                  <a:effectLst/>
                  <a:uLnTx/>
                  <a:uFillTx/>
                  <a:latin typeface="+mn-lt"/>
                  <a:ea typeface="+mn-ea"/>
                  <a:cs typeface="+mn-cs"/>
                </a:rPr>
                <a:t> Pl</a:t>
              </a:r>
              <a:r>
                <a:rPr kumimoji="0" lang="en-US" sz="1500" i="0" u="none" strike="noStrike" kern="0" cap="none" spc="0" normalizeH="0" baseline="0" noProof="0" dirty="0" smtClean="0">
                  <a:ln>
                    <a:noFill/>
                  </a:ln>
                  <a:solidFill>
                    <a:sysClr val="windowText" lastClr="000000"/>
                  </a:solidFill>
                  <a:effectLst/>
                  <a:uLnTx/>
                  <a:uFillTx/>
                  <a:latin typeface="+mn-lt"/>
                  <a:ea typeface="+mn-ea"/>
                  <a:cs typeface="+mn-cs"/>
                </a:rPr>
                <a:t>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smtClean="0">
                  <a:ln>
                    <a:noFill/>
                  </a:ln>
                  <a:solidFill>
                    <a:sysClr val="windowText" lastClr="000000"/>
                  </a:solidFill>
                  <a:effectLst/>
                  <a:uLnTx/>
                  <a:uFillTx/>
                  <a:latin typeface="+mn-lt"/>
                  <a:ea typeface="+mn-ea"/>
                  <a:cs typeface="+mn-cs"/>
                </a:rPr>
                <a:t>Rolling look ahead &amp; launch</a:t>
              </a:r>
              <a:endParaRPr kumimoji="0" lang="en-US" sz="10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26" name="Oval 25"/>
            <p:cNvSpPr/>
            <p:nvPr/>
          </p:nvSpPr>
          <p:spPr>
            <a:xfrm>
              <a:off x="251914" y="3886201"/>
              <a:ext cx="2657801" cy="997642"/>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i="0" u="none" strike="noStrike" kern="0" cap="none" spc="0" normalizeH="0" baseline="0" noProof="0" dirty="0" smtClean="0">
                  <a:ln>
                    <a:noFill/>
                  </a:ln>
                  <a:solidFill>
                    <a:sysClr val="windowText" lastClr="000000"/>
                  </a:solidFill>
                  <a:effectLst/>
                  <a:uLnTx/>
                  <a:uFillTx/>
                  <a:latin typeface="+mn-lt"/>
                  <a:ea typeface="+mn-ea"/>
                  <a:cs typeface="+mn-cs"/>
                </a:rPr>
                <a:t>Weekly Work Planning</a:t>
              </a:r>
            </a:p>
            <a:p>
              <a:pPr algn="ctr" fontAlgn="auto">
                <a:spcBef>
                  <a:spcPts val="0"/>
                </a:spcBef>
                <a:spcAft>
                  <a:spcPts val="0"/>
                </a:spcAft>
                <a:defRPr/>
              </a:pPr>
              <a:r>
                <a:rPr lang="en-US" sz="1000" kern="0" dirty="0" smtClean="0">
                  <a:solidFill>
                    <a:sysClr val="windowText" lastClr="000000"/>
                  </a:solidFill>
                  <a:latin typeface="+mn-lt"/>
                </a:rPr>
                <a:t>Measure PPC, act on reasons for failure to keep promises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27" name="Oval 26"/>
            <p:cNvSpPr/>
            <p:nvPr/>
          </p:nvSpPr>
          <p:spPr>
            <a:xfrm>
              <a:off x="228600" y="4800701"/>
              <a:ext cx="2657801" cy="990499"/>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Daily Huddles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Text" lastClr="000000"/>
                  </a:solidFill>
                  <a:latin typeface="+mn-lt"/>
                  <a:ea typeface="+mn-ea"/>
                  <a:cs typeface="+mn-cs"/>
                </a:rPr>
                <a:t>Confirming your weekly plan and adjusting as required</a:t>
              </a:r>
              <a:endParaRPr kumimoji="0" lang="en-US" sz="10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28" name="TextBox 27"/>
            <p:cNvSpPr txBox="1"/>
            <p:nvPr/>
          </p:nvSpPr>
          <p:spPr>
            <a:xfrm>
              <a:off x="2971800" y="1219200"/>
              <a:ext cx="6172200" cy="584775"/>
            </a:xfrm>
            <a:prstGeom prst="rect">
              <a:avLst/>
            </a:prstGeom>
            <a:noFill/>
          </p:spPr>
          <p:txBody>
            <a:bodyPr wrap="square" rtlCol="0">
              <a:spAutoFit/>
            </a:bodyPr>
            <a:lstStyle/>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Are we confident we can deliver the project within the set limits?</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Who holds the promise to make this happen?</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29" name="TextBox 28"/>
            <p:cNvSpPr txBox="1"/>
            <p:nvPr/>
          </p:nvSpPr>
          <p:spPr>
            <a:xfrm>
              <a:off x="2971800" y="1905001"/>
              <a:ext cx="6019800" cy="1077218"/>
            </a:xfrm>
            <a:prstGeom prst="rect">
              <a:avLst/>
            </a:prstGeom>
            <a:noFill/>
          </p:spPr>
          <p:txBody>
            <a:bodyPr wrap="square" rtlCol="0">
              <a:spAutoFit/>
            </a:bodyPr>
            <a:lstStyle/>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Do we understand how we are going to do the work?</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Have we designed the network of commitments to make it happen?</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Are we confident we can deliver the milestones?</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30" name="TextBox 29"/>
            <p:cNvSpPr txBox="1"/>
            <p:nvPr/>
          </p:nvSpPr>
          <p:spPr>
            <a:xfrm>
              <a:off x="2971800" y="3048000"/>
              <a:ext cx="6019800" cy="1077218"/>
            </a:xfrm>
            <a:prstGeom prst="rect">
              <a:avLst/>
            </a:prstGeom>
            <a:noFill/>
          </p:spPr>
          <p:txBody>
            <a:bodyPr wrap="square" rtlCol="0">
              <a:spAutoFit/>
            </a:bodyPr>
            <a:lstStyle/>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Is the network of commitments active?</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Are reliable promises in place to make work ready in the right sequence</a:t>
              </a:r>
              <a:r>
                <a:rPr lang="en-US" sz="1600" kern="0" dirty="0" smtClean="0">
                  <a:solidFill>
                    <a:sysClr val="windowText" lastClr="000000"/>
                  </a:solidFill>
                  <a:latin typeface="+mn-lt"/>
                </a:rPr>
                <a:t> </a:t>
              </a:r>
              <a:r>
                <a:rPr kumimoji="0" lang="en-US" sz="1600" i="0" u="none" strike="noStrike" kern="0" cap="none" spc="0" normalizeH="0" baseline="0" noProof="0" dirty="0" smtClean="0">
                  <a:ln>
                    <a:noFill/>
                  </a:ln>
                  <a:solidFill>
                    <a:sysClr val="windowText" lastClr="000000"/>
                  </a:solidFill>
                  <a:effectLst/>
                  <a:uLnTx/>
                  <a:uFillTx/>
                  <a:latin typeface="+mn-lt"/>
                </a:rPr>
                <a:t>and amounts to deliver the milestone?</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Are we confident the work will begin and end as planned?</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31" name="TextBox 30"/>
            <p:cNvSpPr txBox="1"/>
            <p:nvPr/>
          </p:nvSpPr>
          <p:spPr>
            <a:xfrm>
              <a:off x="2971800" y="4114800"/>
              <a:ext cx="6115777" cy="584775"/>
            </a:xfrm>
            <a:prstGeom prst="rect">
              <a:avLst/>
            </a:prstGeom>
            <a:noFill/>
          </p:spPr>
          <p:txBody>
            <a:bodyPr wrap="none" rtlCol="0">
              <a:spAutoFit/>
            </a:bodyPr>
            <a:lstStyle/>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How will we coordinate and adjust?</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Have we promised our tasks will be done as planned or said no?</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32" name="TextBox 31"/>
            <p:cNvSpPr txBox="1"/>
            <p:nvPr/>
          </p:nvSpPr>
          <p:spPr>
            <a:xfrm>
              <a:off x="2971800" y="4953000"/>
              <a:ext cx="5943600" cy="584775"/>
            </a:xfrm>
            <a:prstGeom prst="rect">
              <a:avLst/>
            </a:prstGeom>
            <a:noFill/>
          </p:spPr>
          <p:txBody>
            <a:bodyPr wrap="square" rtlCol="0">
              <a:spAutoFit/>
            </a:bodyPr>
            <a:lstStyle/>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i="0" u="none" strike="noStrike" kern="0" cap="none" spc="0" normalizeH="0" baseline="0" noProof="0" dirty="0" smtClean="0">
                  <a:ln>
                    <a:noFill/>
                  </a:ln>
                  <a:solidFill>
                    <a:sysClr val="windowText" lastClr="000000"/>
                  </a:solidFill>
                  <a:effectLst/>
                  <a:uLnTx/>
                  <a:uFillTx/>
                  <a:latin typeface="+mn-lt"/>
                </a:rPr>
                <a:t>What have we learned?</a:t>
              </a:r>
            </a:p>
            <a:p>
              <a:pPr marL="117475" marR="0" lvl="0" indent="-117475" defTabSz="914400" eaLnBrk="1" fontAlgn="auto" latinLnBrk="0" hangingPunct="1">
                <a:lnSpc>
                  <a:spcPct val="100000"/>
                </a:lnSpc>
                <a:spcBef>
                  <a:spcPts val="0"/>
                </a:spcBef>
                <a:spcAft>
                  <a:spcPts val="0"/>
                </a:spcAft>
                <a:buClrTx/>
                <a:buSzTx/>
                <a:buFont typeface="Arial" pitchFamily="34" charset="0"/>
                <a:buChar char="•"/>
                <a:tabLst/>
                <a:defRPr/>
              </a:pPr>
              <a:r>
                <a:rPr lang="en-US" sz="1600" kern="0" dirty="0" smtClean="0">
                  <a:solidFill>
                    <a:sysClr val="windowText" lastClr="000000"/>
                  </a:solidFill>
                  <a:latin typeface="+mn-lt"/>
                </a:rPr>
                <a:t>W</a:t>
              </a:r>
              <a:r>
                <a:rPr kumimoji="0" lang="en-US" sz="1600" i="0" u="none" strike="noStrike" kern="0" cap="none" spc="0" normalizeH="0" baseline="0" noProof="0" dirty="0" smtClean="0">
                  <a:ln>
                    <a:noFill/>
                  </a:ln>
                  <a:solidFill>
                    <a:sysClr val="windowText" lastClr="000000"/>
                  </a:solidFill>
                  <a:effectLst/>
                  <a:uLnTx/>
                  <a:uFillTx/>
                  <a:latin typeface="+mn-lt"/>
                </a:rPr>
                <a:t>hat needs changing so we can improve</a:t>
              </a:r>
              <a:r>
                <a:rPr lang="en-US" sz="1600" kern="0" dirty="0" smtClean="0">
                  <a:solidFill>
                    <a:sysClr val="windowText" lastClr="000000"/>
                  </a:solidFill>
                  <a:latin typeface="+mn-lt"/>
                </a:rPr>
                <a:t> </a:t>
              </a:r>
              <a:r>
                <a:rPr kumimoji="0" lang="en-US" sz="1600" i="0" u="none" strike="noStrike" kern="0" cap="none" spc="0" normalizeH="0" baseline="0" noProof="0" dirty="0" smtClean="0">
                  <a:ln>
                    <a:noFill/>
                  </a:ln>
                  <a:solidFill>
                    <a:sysClr val="windowText" lastClr="000000"/>
                  </a:solidFill>
                  <a:effectLst/>
                  <a:uLnTx/>
                  <a:uFillTx/>
                  <a:latin typeface="+mn-lt"/>
                </a:rPr>
                <a:t>our performance?</a:t>
              </a:r>
              <a:endParaRPr kumimoji="0" lang="en-US" sz="1600" i="0" u="none" strike="noStrike" kern="0" cap="none" spc="0" normalizeH="0" baseline="0" noProof="0" dirty="0">
                <a:ln>
                  <a:noFill/>
                </a:ln>
                <a:solidFill>
                  <a:sysClr val="windowText" lastClr="000000"/>
                </a:solidFill>
                <a:effectLst/>
                <a:uLnTx/>
                <a:uFillTx/>
                <a:latin typeface="+mn-lt"/>
              </a:endParaRPr>
            </a:p>
          </p:txBody>
        </p:sp>
        <p:cxnSp>
          <p:nvCxnSpPr>
            <p:cNvPr id="44" name="Straight Connector 43"/>
            <p:cNvCxnSpPr/>
            <p:nvPr/>
          </p:nvCxnSpPr>
          <p:spPr>
            <a:xfrm>
              <a:off x="3048000" y="1905001"/>
              <a:ext cx="5867400" cy="0"/>
            </a:xfrm>
            <a:prstGeom prst="line">
              <a:avLst/>
            </a:prstGeom>
            <a:noFill/>
            <a:ln w="9525" cap="flat" cmpd="sng" algn="ctr">
              <a:solidFill>
                <a:srgbClr val="4F81BD">
                  <a:shade val="95000"/>
                  <a:satMod val="105000"/>
                </a:srgbClr>
              </a:solidFill>
              <a:prstDash val="solid"/>
            </a:ln>
            <a:effectLst/>
          </p:spPr>
        </p:cxnSp>
        <p:cxnSp>
          <p:nvCxnSpPr>
            <p:cNvPr id="45" name="Straight Connector 44"/>
            <p:cNvCxnSpPr/>
            <p:nvPr/>
          </p:nvCxnSpPr>
          <p:spPr>
            <a:xfrm>
              <a:off x="3048000" y="3048000"/>
              <a:ext cx="5867400" cy="0"/>
            </a:xfrm>
            <a:prstGeom prst="line">
              <a:avLst/>
            </a:prstGeom>
            <a:noFill/>
            <a:ln w="9525" cap="flat" cmpd="sng" algn="ctr">
              <a:solidFill>
                <a:srgbClr val="4F81BD">
                  <a:shade val="95000"/>
                  <a:satMod val="105000"/>
                </a:srgbClr>
              </a:solidFill>
              <a:prstDash val="solid"/>
            </a:ln>
            <a:effectLst/>
          </p:spPr>
        </p:cxnSp>
        <p:cxnSp>
          <p:nvCxnSpPr>
            <p:cNvPr id="46" name="Straight Connector 45"/>
            <p:cNvCxnSpPr/>
            <p:nvPr/>
          </p:nvCxnSpPr>
          <p:spPr>
            <a:xfrm>
              <a:off x="3048000" y="4114800"/>
              <a:ext cx="5867400" cy="0"/>
            </a:xfrm>
            <a:prstGeom prst="line">
              <a:avLst/>
            </a:prstGeom>
            <a:noFill/>
            <a:ln w="9525" cap="flat" cmpd="sng" algn="ctr">
              <a:solidFill>
                <a:srgbClr val="4F81BD">
                  <a:shade val="95000"/>
                  <a:satMod val="105000"/>
                </a:srgbClr>
              </a:solidFill>
              <a:prstDash val="solid"/>
            </a:ln>
            <a:effectLst/>
          </p:spPr>
        </p:cxnSp>
        <p:cxnSp>
          <p:nvCxnSpPr>
            <p:cNvPr id="48" name="Straight Connector 47"/>
            <p:cNvCxnSpPr/>
            <p:nvPr/>
          </p:nvCxnSpPr>
          <p:spPr>
            <a:xfrm>
              <a:off x="3048000" y="4876800"/>
              <a:ext cx="5867400" cy="0"/>
            </a:xfrm>
            <a:prstGeom prst="line">
              <a:avLst/>
            </a:prstGeom>
            <a:noFill/>
            <a:ln w="9525" cap="flat" cmpd="sng" algn="ctr">
              <a:solidFill>
                <a:srgbClr val="4F81BD">
                  <a:shade val="95000"/>
                  <a:satMod val="105000"/>
                </a:srgbClr>
              </a:solidFill>
              <a:prstDash val="solid"/>
            </a:ln>
            <a:effectLst/>
          </p:spPr>
        </p:cxnSp>
      </p:grpSp>
    </p:spTree>
    <p:extLst>
      <p:ext uri="{BB962C8B-B14F-4D97-AF65-F5344CB8AC3E}">
        <p14:creationId xmlns="" xmlns:p14="http://schemas.microsoft.com/office/powerpoint/2010/main" val="6441458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dirty="0" smtClean="0"/>
              <a:t>Master Schedules</a:t>
            </a:r>
          </a:p>
        </p:txBody>
      </p:sp>
      <p:sp>
        <p:nvSpPr>
          <p:cNvPr id="12" name="Content Placeholder 7"/>
          <p:cNvSpPr txBox="1">
            <a:spLocks/>
          </p:cNvSpPr>
          <p:nvPr/>
        </p:nvSpPr>
        <p:spPr>
          <a:xfrm>
            <a:off x="0" y="6553200"/>
            <a:ext cx="2514600" cy="304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endParaRPr lang="en-US" sz="1000" dirty="0">
              <a:solidFill>
                <a:schemeClr val="bg1"/>
              </a:solidFill>
            </a:endParaRPr>
          </a:p>
        </p:txBody>
      </p:sp>
      <p:sp>
        <p:nvSpPr>
          <p:cNvPr id="5" name="Rectangle 4"/>
          <p:cNvSpPr/>
          <p:nvPr/>
        </p:nvSpPr>
        <p:spPr>
          <a:xfrm>
            <a:off x="152400" y="5791200"/>
            <a:ext cx="762060" cy="246221"/>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a:lstStyle>
          <a:p>
            <a:pPr lvl="0"/>
            <a:r>
              <a:rPr lang="en-US" sz="1000" dirty="0" smtClean="0">
                <a:solidFill>
                  <a:srgbClr val="FFFFFF"/>
                </a:solidFill>
                <a:latin typeface="Arial"/>
              </a:rPr>
              <a:t>Figure 2.2</a:t>
            </a:r>
          </a:p>
        </p:txBody>
      </p:sp>
      <p:graphicFrame>
        <p:nvGraphicFramePr>
          <p:cNvPr id="9" name="Table 8"/>
          <p:cNvGraphicFramePr>
            <a:graphicFrameLocks noGrp="1"/>
          </p:cNvGraphicFramePr>
          <p:nvPr/>
        </p:nvGraphicFramePr>
        <p:xfrm>
          <a:off x="838200" y="1219185"/>
          <a:ext cx="7391399" cy="3200414"/>
        </p:xfrm>
        <a:graphic>
          <a:graphicData uri="http://schemas.openxmlformats.org/drawingml/2006/table">
            <a:tbl>
              <a:tblPr/>
              <a:tblGrid>
                <a:gridCol w="917771"/>
                <a:gridCol w="77760"/>
                <a:gridCol w="127386"/>
                <a:gridCol w="127386"/>
                <a:gridCol w="127386"/>
                <a:gridCol w="77760"/>
                <a:gridCol w="77760"/>
                <a:gridCol w="127386"/>
                <a:gridCol w="127386"/>
                <a:gridCol w="127386"/>
                <a:gridCol w="77760"/>
                <a:gridCol w="77760"/>
                <a:gridCol w="127386"/>
                <a:gridCol w="127386"/>
                <a:gridCol w="127386"/>
                <a:gridCol w="127386"/>
                <a:gridCol w="127386"/>
                <a:gridCol w="127386"/>
                <a:gridCol w="127386"/>
                <a:gridCol w="77760"/>
                <a:gridCol w="77760"/>
                <a:gridCol w="127386"/>
                <a:gridCol w="127386"/>
                <a:gridCol w="127386"/>
                <a:gridCol w="77760"/>
                <a:gridCol w="77760"/>
                <a:gridCol w="127386"/>
                <a:gridCol w="127386"/>
                <a:gridCol w="127386"/>
                <a:gridCol w="77760"/>
                <a:gridCol w="77760"/>
                <a:gridCol w="127386"/>
                <a:gridCol w="127386"/>
                <a:gridCol w="127386"/>
                <a:gridCol w="77760"/>
                <a:gridCol w="77760"/>
                <a:gridCol w="127386"/>
                <a:gridCol w="127386"/>
                <a:gridCol w="127386"/>
                <a:gridCol w="127386"/>
                <a:gridCol w="77760"/>
                <a:gridCol w="77760"/>
                <a:gridCol w="127386"/>
                <a:gridCol w="127386"/>
                <a:gridCol w="77760"/>
                <a:gridCol w="77760"/>
                <a:gridCol w="127386"/>
                <a:gridCol w="127386"/>
                <a:gridCol w="127386"/>
                <a:gridCol w="77760"/>
                <a:gridCol w="77760"/>
                <a:gridCol w="127386"/>
                <a:gridCol w="127386"/>
                <a:gridCol w="127386"/>
                <a:gridCol w="77760"/>
                <a:gridCol w="77760"/>
                <a:gridCol w="127386"/>
                <a:gridCol w="127386"/>
                <a:gridCol w="127386"/>
                <a:gridCol w="127386"/>
              </a:tblGrid>
              <a:tr h="177735">
                <a:tc>
                  <a:txBody>
                    <a:bodyPr/>
                    <a:lstStyle/>
                    <a:p>
                      <a:pPr marL="171450" marR="0" indent="-171450">
                        <a:spcBef>
                          <a:spcPts val="0"/>
                        </a:spcBef>
                        <a:spcAft>
                          <a:spcPts val="0"/>
                        </a:spcAft>
                      </a:pPr>
                      <a:r>
                        <a:rPr lang="en-US" sz="600" dirty="0">
                          <a:solidFill>
                            <a:srgbClr val="000000"/>
                          </a:solidFill>
                          <a:latin typeface="Arial"/>
                          <a:ea typeface="Times New Roman"/>
                          <a:cs typeface="Times New Roman"/>
                        </a:rPr>
                        <a:t>Activity</a:t>
                      </a:r>
                      <a:endParaRPr lang="en-US" sz="700" dirty="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Jan.</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Feb.</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March</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600">
                          <a:solidFill>
                            <a:srgbClr val="000000"/>
                          </a:solidFill>
                          <a:latin typeface="Arial"/>
                          <a:ea typeface="Times New Roman"/>
                          <a:cs typeface="Times New Roman"/>
                        </a:rPr>
                        <a:t>April</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May</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June</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July</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spcBef>
                          <a:spcPts val="0"/>
                        </a:spcBef>
                        <a:spcAft>
                          <a:spcPts val="0"/>
                        </a:spcAft>
                      </a:pPr>
                      <a:r>
                        <a:rPr lang="en-US" sz="600">
                          <a:solidFill>
                            <a:srgbClr val="000000"/>
                          </a:solidFill>
                          <a:latin typeface="Arial"/>
                          <a:ea typeface="Times New Roman"/>
                          <a:cs typeface="Times New Roman"/>
                        </a:rPr>
                        <a:t>Aug.</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600">
                          <a:solidFill>
                            <a:srgbClr val="000000"/>
                          </a:solidFill>
                          <a:latin typeface="Arial"/>
                          <a:ea typeface="Times New Roman"/>
                          <a:cs typeface="Times New Roman"/>
                        </a:rPr>
                        <a:t>Sept.</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Oct.</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Nov.</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a:solidFill>
                            <a:srgbClr val="000000"/>
                          </a:solidFill>
                          <a:latin typeface="Arial"/>
                          <a:ea typeface="Times New Roman"/>
                          <a:cs typeface="Times New Roman"/>
                        </a:rPr>
                        <a:t>Dec.</a:t>
                      </a:r>
                      <a:endParaRPr lang="en-US" sz="700">
                        <a:latin typeface="Calibri"/>
                        <a:ea typeface="Calibri"/>
                        <a:cs typeface="Times New Roman"/>
                      </a:endParaRPr>
                    </a:p>
                  </a:txBody>
                  <a:tcPr marL="42075" marR="42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919">
                <a:tc gridSpan="2">
                  <a:txBody>
                    <a:bodyPr/>
                    <a:lstStyle/>
                    <a:p>
                      <a:pPr marL="0" marR="0">
                        <a:spcBef>
                          <a:spcPts val="0"/>
                        </a:spcBef>
                        <a:spcAft>
                          <a:spcPts val="0"/>
                        </a:spcAft>
                      </a:pPr>
                      <a:r>
                        <a:rPr lang="en-US" sz="600">
                          <a:solidFill>
                            <a:srgbClr val="000000"/>
                          </a:solidFill>
                          <a:latin typeface="Arial"/>
                          <a:ea typeface="Times New Roman"/>
                          <a:cs typeface="Times New Roman"/>
                        </a:rPr>
                        <a:t>Site Utilities</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i="1">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Excavation</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Foundations</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Structural Steel</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Exterior Framing</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Roof</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Doors &amp; Windows</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MEP Overhead Rough-in</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Interior Framing</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dirty="0">
                          <a:solidFill>
                            <a:srgbClr val="000000"/>
                          </a:solidFill>
                          <a:latin typeface="Arial"/>
                          <a:ea typeface="Times New Roman"/>
                          <a:cs typeface="Times New Roman"/>
                        </a:rPr>
                        <a:t>Drywall</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dirty="0">
                          <a:solidFill>
                            <a:srgbClr val="000000"/>
                          </a:solidFill>
                          <a:latin typeface="Arial"/>
                          <a:ea typeface="Times New Roman"/>
                          <a:cs typeface="Times New Roman"/>
                        </a:rPr>
                        <a:t>Paint</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Celings</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MEP Trim out</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dirty="0">
                          <a:solidFill>
                            <a:srgbClr val="000000"/>
                          </a:solidFill>
                          <a:latin typeface="Arial"/>
                          <a:ea typeface="Times New Roman"/>
                          <a:cs typeface="Times New Roman"/>
                        </a:rPr>
                        <a:t> </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err="1">
                          <a:solidFill>
                            <a:srgbClr val="000000"/>
                          </a:solidFill>
                          <a:latin typeface="Arial"/>
                          <a:ea typeface="Times New Roman"/>
                          <a:cs typeface="Times New Roman"/>
                        </a:rPr>
                        <a:t>x</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dirty="0" err="1">
                          <a:solidFill>
                            <a:srgbClr val="000000"/>
                          </a:solidFill>
                          <a:latin typeface="Arial"/>
                          <a:ea typeface="Times New Roman"/>
                          <a:cs typeface="Times New Roman"/>
                        </a:rPr>
                        <a:t>x</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dirty="0" err="1">
                          <a:solidFill>
                            <a:srgbClr val="000000"/>
                          </a:solidFill>
                          <a:latin typeface="Arial"/>
                          <a:ea typeface="Times New Roman"/>
                          <a:cs typeface="Times New Roman"/>
                        </a:rPr>
                        <a:t>x</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Flooring</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Casework</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a:solidFill>
                            <a:srgbClr val="000000"/>
                          </a:solidFill>
                          <a:latin typeface="Arial"/>
                          <a:ea typeface="Times New Roman"/>
                          <a:cs typeface="Times New Roman"/>
                        </a:rPr>
                        <a:t>Punchlist</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x</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735">
                <a:tc gridSpan="2">
                  <a:txBody>
                    <a:bodyPr/>
                    <a:lstStyle/>
                    <a:p>
                      <a:pPr marL="0" marR="0">
                        <a:spcBef>
                          <a:spcPts val="0"/>
                        </a:spcBef>
                        <a:spcAft>
                          <a:spcPts val="0"/>
                        </a:spcAft>
                      </a:pPr>
                      <a:r>
                        <a:rPr lang="en-US" sz="600" dirty="0">
                          <a:solidFill>
                            <a:srgbClr val="000000"/>
                          </a:solidFill>
                          <a:latin typeface="Arial"/>
                          <a:ea typeface="Times New Roman"/>
                          <a:cs typeface="Times New Roman"/>
                        </a:rPr>
                        <a:t>Substantial Completion</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latin typeface="Arial"/>
                          <a:ea typeface="Times New Roman"/>
                          <a:cs typeface="Times New Roman"/>
                        </a:rPr>
                        <a:t> </a:t>
                      </a:r>
                      <a:endParaRPr lang="en-US" sz="70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solidFill>
                            <a:srgbClr val="000000"/>
                          </a:solidFill>
                          <a:latin typeface="Arial"/>
                          <a:ea typeface="Times New Roman"/>
                          <a:cs typeface="Times New Roman"/>
                        </a:rPr>
                        <a:t>x</a:t>
                      </a:r>
                      <a:endParaRPr lang="en-US" sz="700" dirty="0">
                        <a:latin typeface="Calibri"/>
                        <a:ea typeface="Calibri"/>
                        <a:cs typeface="Times New Roman"/>
                      </a:endParaRPr>
                    </a:p>
                  </a:txBody>
                  <a:tcPr marL="44802" marR="448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bl>
          </a:graphicData>
        </a:graphic>
      </p:graphicFrame>
    </p:spTree>
    <p:extLst>
      <p:ext uri="{BB962C8B-B14F-4D97-AF65-F5344CB8AC3E}">
        <p14:creationId xmlns="" xmlns:p14="http://schemas.microsoft.com/office/powerpoint/2010/main" val="4357931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4000" dirty="0" smtClean="0"/>
              <a:t>   Session 1 Learning Objectives</a:t>
            </a:r>
          </a:p>
        </p:txBody>
      </p:sp>
      <p:sp>
        <p:nvSpPr>
          <p:cNvPr id="16387" name="Content Placeholder 2"/>
          <p:cNvSpPr>
            <a:spLocks noGrp="1"/>
          </p:cNvSpPr>
          <p:nvPr>
            <p:ph idx="1"/>
          </p:nvPr>
        </p:nvSpPr>
        <p:spPr>
          <a:xfrm>
            <a:off x="457200" y="1524000"/>
            <a:ext cx="8229600" cy="4572000"/>
          </a:xfrm>
        </p:spPr>
        <p:txBody>
          <a:bodyPr/>
          <a:lstStyle/>
          <a:p>
            <a:pPr eaLnBrk="1" hangingPunct="1">
              <a:buFontTx/>
              <a:buNone/>
            </a:pPr>
            <a:r>
              <a:rPr lang="en-US" sz="2400" dirty="0" smtClean="0"/>
              <a:t>Following this session, you will be able to:</a:t>
            </a:r>
          </a:p>
          <a:p>
            <a:pPr eaLnBrk="1" hangingPunct="1"/>
            <a:r>
              <a:rPr lang="en-US" dirty="0" smtClean="0"/>
              <a:t> Describe the impact of variation on workflow</a:t>
            </a:r>
          </a:p>
          <a:p>
            <a:r>
              <a:rPr lang="en-US" dirty="0" smtClean="0"/>
              <a:t>Explain the benefits of variation reduction on construction operations</a:t>
            </a:r>
          </a:p>
          <a:p>
            <a:pPr lvl="0"/>
            <a:r>
              <a:rPr lang="en-US" dirty="0"/>
              <a:t>Identify the effect of batching on production systems</a:t>
            </a:r>
          </a:p>
          <a:p>
            <a:pPr lvl="0"/>
            <a:r>
              <a:rPr lang="en-US" dirty="0"/>
              <a:t>Identify the effect of pull on a production system</a:t>
            </a:r>
          </a:p>
          <a:p>
            <a:endParaRPr lang="en-US" dirty="0" smtClean="0"/>
          </a:p>
          <a:p>
            <a:pPr lvl="0">
              <a:buNone/>
            </a:pPr>
            <a:r>
              <a:rPr lang="en-US" dirty="0" smtClean="0"/>
              <a:t> </a:t>
            </a:r>
          </a:p>
          <a:p>
            <a:pPr lvl="0"/>
            <a:endParaRPr lang="en-US" dirty="0" smtClean="0"/>
          </a:p>
        </p:txBody>
      </p:sp>
      <p:grpSp>
        <p:nvGrpSpPr>
          <p:cNvPr id="12" name="Group 3"/>
          <p:cNvGrpSpPr>
            <a:grpSpLocks noChangeAspect="1"/>
          </p:cNvGrpSpPr>
          <p:nvPr/>
        </p:nvGrpSpPr>
        <p:grpSpPr bwMode="auto">
          <a:xfrm>
            <a:off x="533400" y="304800"/>
            <a:ext cx="685800" cy="685800"/>
            <a:chOff x="4191000" y="1447800"/>
            <a:chExt cx="2743200" cy="2743200"/>
          </a:xfrm>
        </p:grpSpPr>
        <p:sp>
          <p:nvSpPr>
            <p:cNvPr id="13" name="Oval 12"/>
            <p:cNvSpPr>
              <a:spLocks noChangeAspect="1"/>
            </p:cNvSpPr>
            <p:nvPr/>
          </p:nvSpPr>
          <p:spPr>
            <a:xfrm>
              <a:off x="4191000" y="1447800"/>
              <a:ext cx="2743200" cy="274320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4" name="Oval 13"/>
            <p:cNvSpPr>
              <a:spLocks noChangeAspect="1"/>
            </p:cNvSpPr>
            <p:nvPr/>
          </p:nvSpPr>
          <p:spPr>
            <a:xfrm>
              <a:off x="4417121" y="1673921"/>
              <a:ext cx="2290958" cy="229095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5" name="Oval 14"/>
            <p:cNvSpPr>
              <a:spLocks noChangeAspect="1"/>
            </p:cNvSpPr>
            <p:nvPr/>
          </p:nvSpPr>
          <p:spPr>
            <a:xfrm>
              <a:off x="4649190" y="1905990"/>
              <a:ext cx="1826820" cy="1826820"/>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6" name="Oval 15"/>
            <p:cNvSpPr>
              <a:spLocks noChangeAspect="1"/>
            </p:cNvSpPr>
            <p:nvPr/>
          </p:nvSpPr>
          <p:spPr>
            <a:xfrm>
              <a:off x="4875311" y="2132111"/>
              <a:ext cx="1374578" cy="137457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7" name="Oval 16"/>
            <p:cNvSpPr>
              <a:spLocks noChangeAspect="1"/>
            </p:cNvSpPr>
            <p:nvPr/>
          </p:nvSpPr>
          <p:spPr>
            <a:xfrm>
              <a:off x="5107384" y="2364184"/>
              <a:ext cx="910432" cy="910432"/>
            </a:xfrm>
            <a:prstGeom prst="ellipse">
              <a:avLst/>
            </a:prstGeom>
            <a:solidFill>
              <a:srgbClr val="2F4F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8" name="Oval 17"/>
            <p:cNvSpPr>
              <a:spLocks noChangeAspect="1"/>
            </p:cNvSpPr>
            <p:nvPr/>
          </p:nvSpPr>
          <p:spPr>
            <a:xfrm>
              <a:off x="5333505" y="2590305"/>
              <a:ext cx="458190" cy="4581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9" name="Oval 18"/>
            <p:cNvSpPr>
              <a:spLocks noChangeAspect="1"/>
            </p:cNvSpPr>
            <p:nvPr/>
          </p:nvSpPr>
          <p:spPr>
            <a:xfrm>
              <a:off x="5446563" y="2703363"/>
              <a:ext cx="232073" cy="232073"/>
            </a:xfrm>
            <a:prstGeom prst="ellipse">
              <a:avLst/>
            </a:prstGeom>
            <a:solidFill>
              <a:srgbClr val="6203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dirty="0" smtClean="0"/>
              <a:t>Phase Schedules</a:t>
            </a:r>
          </a:p>
        </p:txBody>
      </p:sp>
      <p:sp>
        <p:nvSpPr>
          <p:cNvPr id="7" name="Content Placeholder 7"/>
          <p:cNvSpPr txBox="1">
            <a:spLocks/>
          </p:cNvSpPr>
          <p:nvPr/>
        </p:nvSpPr>
        <p:spPr>
          <a:xfrm>
            <a:off x="0" y="6553200"/>
            <a:ext cx="2819400" cy="304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endParaRPr lang="en-US" sz="1000" dirty="0">
              <a:solidFill>
                <a:schemeClr val="bg1"/>
              </a:solidFill>
            </a:endParaRPr>
          </a:p>
        </p:txBody>
      </p:sp>
      <p:pic>
        <p:nvPicPr>
          <p:cNvPr id="10" name="Picture 9" descr="Phase Plan.jpg"/>
          <p:cNvPicPr/>
          <p:nvPr/>
        </p:nvPicPr>
        <p:blipFill>
          <a:blip r:embed="rId3" cstate="print"/>
          <a:stretch>
            <a:fillRect/>
          </a:stretch>
        </p:blipFill>
        <p:spPr>
          <a:xfrm>
            <a:off x="1600200" y="1398587"/>
            <a:ext cx="5943600" cy="4060825"/>
          </a:xfrm>
          <a:prstGeom prst="rect">
            <a:avLst/>
          </a:prstGeom>
        </p:spPr>
      </p:pic>
    </p:spTree>
    <p:extLst>
      <p:ext uri="{BB962C8B-B14F-4D97-AF65-F5344CB8AC3E}">
        <p14:creationId xmlns="" xmlns:p14="http://schemas.microsoft.com/office/powerpoint/2010/main" val="4762910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algn="r" eaLnBrk="0" hangingPunct="0"/>
            <a:endParaRPr lang="en-GB" sz="1400" b="0">
              <a:latin typeface="Times New Roman" pitchFamily="18" charset="0"/>
            </a:endParaRPr>
          </a:p>
        </p:txBody>
      </p:sp>
      <p:sp>
        <p:nvSpPr>
          <p:cNvPr id="49" name="Rectangle 2"/>
          <p:cNvSpPr txBox="1">
            <a:spLocks noChangeArrowheads="1"/>
          </p:cNvSpPr>
          <p:nvPr/>
        </p:nvSpPr>
        <p:spPr>
          <a:xfrm>
            <a:off x="457200" y="78966"/>
            <a:ext cx="8229600" cy="1143000"/>
          </a:xfrm>
          <a:prstGeom prst="rect">
            <a:avLst/>
          </a:prstGeom>
        </p:spPr>
        <p:txBody>
          <a:bodyPr/>
          <a:lstStyle>
            <a:lvl1pPr algn="ctr" rtl="0" eaLnBrk="0" fontAlgn="base" hangingPunct="0">
              <a:spcBef>
                <a:spcPct val="0"/>
              </a:spcBef>
              <a:spcAft>
                <a:spcPct val="0"/>
              </a:spcAft>
              <a:defRPr sz="3600">
                <a:solidFill>
                  <a:srgbClr val="00638C"/>
                </a:solidFill>
                <a:latin typeface="+mj-lt"/>
                <a:ea typeface="+mj-ea"/>
                <a:cs typeface="+mj-cs"/>
              </a:defRPr>
            </a:lvl1pPr>
            <a:lvl2pPr algn="l" rtl="0" eaLnBrk="0" fontAlgn="base" hangingPunct="0">
              <a:spcBef>
                <a:spcPct val="0"/>
              </a:spcBef>
              <a:spcAft>
                <a:spcPct val="0"/>
              </a:spcAft>
              <a:defRPr sz="3600">
                <a:solidFill>
                  <a:srgbClr val="2F4F64"/>
                </a:solidFill>
                <a:latin typeface="Arial" charset="0"/>
              </a:defRPr>
            </a:lvl2pPr>
            <a:lvl3pPr algn="l" rtl="0" eaLnBrk="0" fontAlgn="base" hangingPunct="0">
              <a:spcBef>
                <a:spcPct val="0"/>
              </a:spcBef>
              <a:spcAft>
                <a:spcPct val="0"/>
              </a:spcAft>
              <a:defRPr sz="3600">
                <a:solidFill>
                  <a:srgbClr val="2F4F64"/>
                </a:solidFill>
                <a:latin typeface="Arial" charset="0"/>
              </a:defRPr>
            </a:lvl3pPr>
            <a:lvl4pPr algn="l" rtl="0" eaLnBrk="0" fontAlgn="base" hangingPunct="0">
              <a:spcBef>
                <a:spcPct val="0"/>
              </a:spcBef>
              <a:spcAft>
                <a:spcPct val="0"/>
              </a:spcAft>
              <a:defRPr sz="3600">
                <a:solidFill>
                  <a:srgbClr val="2F4F64"/>
                </a:solidFill>
                <a:latin typeface="Arial" charset="0"/>
              </a:defRPr>
            </a:lvl4pPr>
            <a:lvl5pPr algn="l" rtl="0" eaLnBrk="0" fontAlgn="base" hangingPunct="0">
              <a:spcBef>
                <a:spcPct val="0"/>
              </a:spcBef>
              <a:spcAft>
                <a:spcPct val="0"/>
              </a:spcAft>
              <a:defRPr sz="3600">
                <a:solidFill>
                  <a:srgbClr val="2F4F64"/>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endParaRPr lang="en-US" dirty="0"/>
          </a:p>
        </p:txBody>
      </p:sp>
      <p:sp>
        <p:nvSpPr>
          <p:cNvPr id="22" name="Title 21"/>
          <p:cNvSpPr>
            <a:spLocks noGrp="1"/>
          </p:cNvSpPr>
          <p:nvPr>
            <p:ph type="title"/>
          </p:nvPr>
        </p:nvSpPr>
        <p:spPr/>
        <p:txBody>
          <a:bodyPr/>
          <a:lstStyle/>
          <a:p>
            <a:r>
              <a:rPr lang="en-US" sz="3600" dirty="0" smtClean="0"/>
              <a:t>Six-week Look-ahead/Make-ready Planning</a:t>
            </a:r>
            <a:endParaRPr lang="en-US" sz="3600" dirty="0"/>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1" y="1447786"/>
            <a:ext cx="6949234" cy="4480560"/>
          </a:xfrm>
          <a:prstGeom prst="rect">
            <a:avLst/>
          </a:prstGeom>
          <a:noFill/>
        </p:spPr>
      </p:pic>
    </p:spTree>
    <p:extLst>
      <p:ext uri="{BB962C8B-B14F-4D97-AF65-F5344CB8AC3E}">
        <p14:creationId xmlns="" xmlns:p14="http://schemas.microsoft.com/office/powerpoint/2010/main" val="83230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algn="r" eaLnBrk="0" hangingPunct="0"/>
            <a:endParaRPr lang="en-GB" sz="1400" b="0">
              <a:latin typeface="Times New Roman" pitchFamily="18" charset="0"/>
            </a:endParaRPr>
          </a:p>
        </p:txBody>
      </p:sp>
      <p:sp>
        <p:nvSpPr>
          <p:cNvPr id="49" name="Rectangle 2"/>
          <p:cNvSpPr txBox="1">
            <a:spLocks noChangeArrowheads="1"/>
          </p:cNvSpPr>
          <p:nvPr/>
        </p:nvSpPr>
        <p:spPr>
          <a:xfrm>
            <a:off x="457200" y="78966"/>
            <a:ext cx="8229600" cy="1143000"/>
          </a:xfrm>
          <a:prstGeom prst="rect">
            <a:avLst/>
          </a:prstGeom>
        </p:spPr>
        <p:txBody>
          <a:bodyPr/>
          <a:lstStyle>
            <a:lvl1pPr algn="ctr" rtl="0" eaLnBrk="0" fontAlgn="base" hangingPunct="0">
              <a:spcBef>
                <a:spcPct val="0"/>
              </a:spcBef>
              <a:spcAft>
                <a:spcPct val="0"/>
              </a:spcAft>
              <a:defRPr sz="3600">
                <a:solidFill>
                  <a:srgbClr val="00638C"/>
                </a:solidFill>
                <a:latin typeface="+mj-lt"/>
                <a:ea typeface="+mj-ea"/>
                <a:cs typeface="+mj-cs"/>
              </a:defRPr>
            </a:lvl1pPr>
            <a:lvl2pPr algn="l" rtl="0" eaLnBrk="0" fontAlgn="base" hangingPunct="0">
              <a:spcBef>
                <a:spcPct val="0"/>
              </a:spcBef>
              <a:spcAft>
                <a:spcPct val="0"/>
              </a:spcAft>
              <a:defRPr sz="3600">
                <a:solidFill>
                  <a:srgbClr val="2F4F64"/>
                </a:solidFill>
                <a:latin typeface="Arial" charset="0"/>
              </a:defRPr>
            </a:lvl2pPr>
            <a:lvl3pPr algn="l" rtl="0" eaLnBrk="0" fontAlgn="base" hangingPunct="0">
              <a:spcBef>
                <a:spcPct val="0"/>
              </a:spcBef>
              <a:spcAft>
                <a:spcPct val="0"/>
              </a:spcAft>
              <a:defRPr sz="3600">
                <a:solidFill>
                  <a:srgbClr val="2F4F64"/>
                </a:solidFill>
                <a:latin typeface="Arial" charset="0"/>
              </a:defRPr>
            </a:lvl3pPr>
            <a:lvl4pPr algn="l" rtl="0" eaLnBrk="0" fontAlgn="base" hangingPunct="0">
              <a:spcBef>
                <a:spcPct val="0"/>
              </a:spcBef>
              <a:spcAft>
                <a:spcPct val="0"/>
              </a:spcAft>
              <a:defRPr sz="3600">
                <a:solidFill>
                  <a:srgbClr val="2F4F64"/>
                </a:solidFill>
                <a:latin typeface="Arial" charset="0"/>
              </a:defRPr>
            </a:lvl4pPr>
            <a:lvl5pPr algn="l" rtl="0" eaLnBrk="0" fontAlgn="base" hangingPunct="0">
              <a:spcBef>
                <a:spcPct val="0"/>
              </a:spcBef>
              <a:spcAft>
                <a:spcPct val="0"/>
              </a:spcAft>
              <a:defRPr sz="3600">
                <a:solidFill>
                  <a:srgbClr val="2F4F64"/>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endParaRPr lang="en-US" dirty="0"/>
          </a:p>
        </p:txBody>
      </p:sp>
      <p:sp>
        <p:nvSpPr>
          <p:cNvPr id="22" name="Title 21"/>
          <p:cNvSpPr>
            <a:spLocks noGrp="1"/>
          </p:cNvSpPr>
          <p:nvPr>
            <p:ph type="title"/>
          </p:nvPr>
        </p:nvSpPr>
        <p:spPr/>
        <p:txBody>
          <a:bodyPr/>
          <a:lstStyle/>
          <a:p>
            <a:r>
              <a:rPr lang="en-US" sz="3600" dirty="0" smtClean="0"/>
              <a:t>Six-week Look-ahead/Make-ready Planning</a:t>
            </a:r>
            <a:endParaRPr lang="en-US" sz="3600" dirty="0"/>
          </a:p>
        </p:txBody>
      </p:sp>
      <p:pic>
        <p:nvPicPr>
          <p:cNvPr id="7" name="Picture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752600"/>
            <a:ext cx="6400800" cy="3260034"/>
          </a:xfrm>
          <a:prstGeom prst="rect">
            <a:avLst/>
          </a:prstGeom>
          <a:noFill/>
        </p:spPr>
      </p:pic>
    </p:spTree>
    <p:extLst>
      <p:ext uri="{BB962C8B-B14F-4D97-AF65-F5344CB8AC3E}">
        <p14:creationId xmlns="" xmlns:p14="http://schemas.microsoft.com/office/powerpoint/2010/main" val="403509020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algn="r" eaLnBrk="0" hangingPunct="0"/>
            <a:endParaRPr lang="en-GB" sz="1400" b="0">
              <a:latin typeface="Times New Roman" pitchFamily="18" charset="0"/>
            </a:endParaRPr>
          </a:p>
        </p:txBody>
      </p:sp>
      <p:sp>
        <p:nvSpPr>
          <p:cNvPr id="49" name="Rectangle 2"/>
          <p:cNvSpPr txBox="1">
            <a:spLocks noChangeArrowheads="1"/>
          </p:cNvSpPr>
          <p:nvPr/>
        </p:nvSpPr>
        <p:spPr>
          <a:xfrm>
            <a:off x="457200" y="78966"/>
            <a:ext cx="8229600" cy="1143000"/>
          </a:xfrm>
          <a:prstGeom prst="rect">
            <a:avLst/>
          </a:prstGeom>
        </p:spPr>
        <p:txBody>
          <a:bodyPr/>
          <a:lstStyle>
            <a:lvl1pPr algn="ctr" rtl="0" eaLnBrk="0" fontAlgn="base" hangingPunct="0">
              <a:spcBef>
                <a:spcPct val="0"/>
              </a:spcBef>
              <a:spcAft>
                <a:spcPct val="0"/>
              </a:spcAft>
              <a:defRPr sz="3600">
                <a:solidFill>
                  <a:srgbClr val="00638C"/>
                </a:solidFill>
                <a:latin typeface="+mj-lt"/>
                <a:ea typeface="+mj-ea"/>
                <a:cs typeface="+mj-cs"/>
              </a:defRPr>
            </a:lvl1pPr>
            <a:lvl2pPr algn="l" rtl="0" eaLnBrk="0" fontAlgn="base" hangingPunct="0">
              <a:spcBef>
                <a:spcPct val="0"/>
              </a:spcBef>
              <a:spcAft>
                <a:spcPct val="0"/>
              </a:spcAft>
              <a:defRPr sz="3600">
                <a:solidFill>
                  <a:srgbClr val="2F4F64"/>
                </a:solidFill>
                <a:latin typeface="Arial" charset="0"/>
              </a:defRPr>
            </a:lvl2pPr>
            <a:lvl3pPr algn="l" rtl="0" eaLnBrk="0" fontAlgn="base" hangingPunct="0">
              <a:spcBef>
                <a:spcPct val="0"/>
              </a:spcBef>
              <a:spcAft>
                <a:spcPct val="0"/>
              </a:spcAft>
              <a:defRPr sz="3600">
                <a:solidFill>
                  <a:srgbClr val="2F4F64"/>
                </a:solidFill>
                <a:latin typeface="Arial" charset="0"/>
              </a:defRPr>
            </a:lvl3pPr>
            <a:lvl4pPr algn="l" rtl="0" eaLnBrk="0" fontAlgn="base" hangingPunct="0">
              <a:spcBef>
                <a:spcPct val="0"/>
              </a:spcBef>
              <a:spcAft>
                <a:spcPct val="0"/>
              </a:spcAft>
              <a:defRPr sz="3600">
                <a:solidFill>
                  <a:srgbClr val="2F4F64"/>
                </a:solidFill>
                <a:latin typeface="Arial" charset="0"/>
              </a:defRPr>
            </a:lvl4pPr>
            <a:lvl5pPr algn="l" rtl="0" eaLnBrk="0" fontAlgn="base" hangingPunct="0">
              <a:spcBef>
                <a:spcPct val="0"/>
              </a:spcBef>
              <a:spcAft>
                <a:spcPct val="0"/>
              </a:spcAft>
              <a:defRPr sz="3600">
                <a:solidFill>
                  <a:srgbClr val="2F4F64"/>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endParaRPr lang="en-US" dirty="0"/>
          </a:p>
        </p:txBody>
      </p:sp>
      <p:sp>
        <p:nvSpPr>
          <p:cNvPr id="22" name="Title 21"/>
          <p:cNvSpPr>
            <a:spLocks noGrp="1"/>
          </p:cNvSpPr>
          <p:nvPr>
            <p:ph type="title"/>
          </p:nvPr>
        </p:nvSpPr>
        <p:spPr/>
        <p:txBody>
          <a:bodyPr/>
          <a:lstStyle/>
          <a:p>
            <a:r>
              <a:rPr lang="en-US" sz="3600" dirty="0" smtClean="0"/>
              <a:t>Six-week Look-ahead/Make-ready Planning</a:t>
            </a:r>
            <a:endParaRPr lang="en-US" sz="3600" dirty="0"/>
          </a:p>
        </p:txBody>
      </p:sp>
      <p:grpSp>
        <p:nvGrpSpPr>
          <p:cNvPr id="4" name="Group 22"/>
          <p:cNvGrpSpPr/>
          <p:nvPr/>
        </p:nvGrpSpPr>
        <p:grpSpPr>
          <a:xfrm>
            <a:off x="751866" y="1290725"/>
            <a:ext cx="7640268" cy="4567710"/>
            <a:chOff x="751866" y="1290725"/>
            <a:chExt cx="7640268" cy="4567710"/>
          </a:xfrm>
        </p:grpSpPr>
        <p:grpSp>
          <p:nvGrpSpPr>
            <p:cNvPr id="5" name="Group 24"/>
            <p:cNvGrpSpPr/>
            <p:nvPr/>
          </p:nvGrpSpPr>
          <p:grpSpPr>
            <a:xfrm>
              <a:off x="751866" y="1290725"/>
              <a:ext cx="7640268" cy="4567710"/>
              <a:chOff x="990599" y="1290725"/>
              <a:chExt cx="7640268" cy="4567710"/>
            </a:xfrm>
          </p:grpSpPr>
          <p:pic>
            <p:nvPicPr>
              <p:cNvPr id="48" name="Picture 4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599" y="1290725"/>
                <a:ext cx="7637809" cy="4567710"/>
              </a:xfrm>
              <a:prstGeom prst="rect">
                <a:avLst/>
              </a:prstGeom>
            </p:spPr>
          </p:pic>
          <p:grpSp>
            <p:nvGrpSpPr>
              <p:cNvPr id="6" name="Group 23"/>
              <p:cNvGrpSpPr/>
              <p:nvPr/>
            </p:nvGrpSpPr>
            <p:grpSpPr>
              <a:xfrm>
                <a:off x="1219200" y="1981200"/>
                <a:ext cx="7411667" cy="3877235"/>
                <a:chOff x="1219200" y="1981200"/>
                <a:chExt cx="7411667" cy="3877235"/>
              </a:xfrm>
            </p:grpSpPr>
            <p:sp>
              <p:nvSpPr>
                <p:cNvPr id="2" name="TextBox 1"/>
                <p:cNvSpPr txBox="1"/>
                <p:nvPr/>
              </p:nvSpPr>
              <p:spPr>
                <a:xfrm>
                  <a:off x="1219200" y="1981200"/>
                  <a:ext cx="876650" cy="338554"/>
                </a:xfrm>
                <a:prstGeom prst="rect">
                  <a:avLst/>
                </a:prstGeom>
                <a:solidFill>
                  <a:srgbClr val="00B050"/>
                </a:solidFill>
              </p:spPr>
              <p:txBody>
                <a:bodyPr wrap="none" rtlCol="0">
                  <a:spAutoFit/>
                </a:bodyPr>
                <a:lstStyle/>
                <a:p>
                  <a:r>
                    <a:rPr lang="en-US" sz="1600" dirty="0" smtClean="0">
                      <a:latin typeface="+mn-lt"/>
                    </a:rPr>
                    <a:t>Week 1</a:t>
                  </a:r>
                  <a:endParaRPr lang="en-US" sz="1600" dirty="0">
                    <a:latin typeface="+mn-lt"/>
                  </a:endParaRPr>
                </a:p>
              </p:txBody>
            </p:sp>
            <p:sp>
              <p:nvSpPr>
                <p:cNvPr id="7" name="TextBox 6"/>
                <p:cNvSpPr txBox="1"/>
                <p:nvPr/>
              </p:nvSpPr>
              <p:spPr>
                <a:xfrm>
                  <a:off x="2895600" y="2057400"/>
                  <a:ext cx="876650" cy="338554"/>
                </a:xfrm>
                <a:prstGeom prst="rect">
                  <a:avLst/>
                </a:prstGeom>
                <a:solidFill>
                  <a:srgbClr val="00B050"/>
                </a:solidFill>
              </p:spPr>
              <p:txBody>
                <a:bodyPr wrap="none" rtlCol="0">
                  <a:spAutoFit/>
                </a:bodyPr>
                <a:lstStyle/>
                <a:p>
                  <a:r>
                    <a:rPr lang="en-US" sz="1600" dirty="0" smtClean="0">
                      <a:latin typeface="+mn-lt"/>
                    </a:rPr>
                    <a:t>Week 2</a:t>
                  </a:r>
                  <a:endParaRPr lang="en-US" sz="1600" dirty="0">
                    <a:latin typeface="+mn-lt"/>
                  </a:endParaRPr>
                </a:p>
              </p:txBody>
            </p:sp>
            <p:sp>
              <p:nvSpPr>
                <p:cNvPr id="9" name="TextBox 8"/>
                <p:cNvSpPr txBox="1"/>
                <p:nvPr/>
              </p:nvSpPr>
              <p:spPr>
                <a:xfrm>
                  <a:off x="4876800" y="2286000"/>
                  <a:ext cx="876650" cy="338554"/>
                </a:xfrm>
                <a:prstGeom prst="rect">
                  <a:avLst/>
                </a:prstGeom>
                <a:solidFill>
                  <a:srgbClr val="00B050"/>
                </a:solidFill>
              </p:spPr>
              <p:txBody>
                <a:bodyPr wrap="none" rtlCol="0">
                  <a:spAutoFit/>
                </a:bodyPr>
                <a:lstStyle/>
                <a:p>
                  <a:r>
                    <a:rPr lang="en-US" sz="1600" dirty="0" smtClean="0">
                      <a:latin typeface="+mn-lt"/>
                    </a:rPr>
                    <a:t>Week 3</a:t>
                  </a:r>
                  <a:endParaRPr lang="en-US" sz="1600" dirty="0">
                    <a:latin typeface="+mn-lt"/>
                  </a:endParaRPr>
                </a:p>
              </p:txBody>
            </p:sp>
            <p:sp>
              <p:nvSpPr>
                <p:cNvPr id="3" name="TextBox 2"/>
                <p:cNvSpPr txBox="1"/>
                <p:nvPr/>
              </p:nvSpPr>
              <p:spPr>
                <a:xfrm>
                  <a:off x="5638800" y="5027438"/>
                  <a:ext cx="1143000" cy="830997"/>
                </a:xfrm>
                <a:prstGeom prst="rect">
                  <a:avLst/>
                </a:prstGeom>
                <a:noFill/>
              </p:spPr>
              <p:txBody>
                <a:bodyPr wrap="square" rtlCol="0">
                  <a:spAutoFit/>
                </a:bodyPr>
                <a:lstStyle/>
                <a:p>
                  <a:r>
                    <a:rPr lang="en-US" dirty="0" smtClean="0"/>
                    <a:t>More</a:t>
                  </a:r>
                </a:p>
                <a:p>
                  <a:r>
                    <a:rPr lang="en-US" dirty="0" smtClean="0"/>
                    <a:t>Detail</a:t>
                  </a:r>
                  <a:endParaRPr lang="en-US" dirty="0"/>
                </a:p>
              </p:txBody>
            </p:sp>
            <p:sp>
              <p:nvSpPr>
                <p:cNvPr id="13" name="TextBox 12"/>
                <p:cNvSpPr txBox="1"/>
                <p:nvPr/>
              </p:nvSpPr>
              <p:spPr>
                <a:xfrm>
                  <a:off x="7527898" y="4498258"/>
                  <a:ext cx="1102969" cy="830997"/>
                </a:xfrm>
                <a:prstGeom prst="rect">
                  <a:avLst/>
                </a:prstGeom>
                <a:noFill/>
              </p:spPr>
              <p:txBody>
                <a:bodyPr wrap="square" rtlCol="0">
                  <a:spAutoFit/>
                </a:bodyPr>
                <a:lstStyle/>
                <a:p>
                  <a:r>
                    <a:rPr lang="en-US" dirty="0" smtClean="0"/>
                    <a:t>Less Detail</a:t>
                  </a:r>
                  <a:endParaRPr lang="en-US" dirty="0"/>
                </a:p>
              </p:txBody>
            </p:sp>
            <p:cxnSp>
              <p:nvCxnSpPr>
                <p:cNvPr id="14" name="Straight Arrow Connector 13"/>
                <p:cNvCxnSpPr/>
                <p:nvPr/>
              </p:nvCxnSpPr>
              <p:spPr>
                <a:xfrm flipH="1" flipV="1">
                  <a:off x="3352800" y="4104483"/>
                  <a:ext cx="2209800" cy="1338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0"/>
                </p:cNvCxnSpPr>
                <p:nvPr/>
              </p:nvCxnSpPr>
              <p:spPr>
                <a:xfrm flipV="1">
                  <a:off x="8079383" y="3733800"/>
                  <a:ext cx="150217" cy="764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5943600" y="2362200"/>
              <a:ext cx="914400" cy="338554"/>
            </a:xfrm>
            <a:prstGeom prst="rect">
              <a:avLst/>
            </a:prstGeom>
            <a:solidFill>
              <a:srgbClr val="00B050"/>
            </a:solidFill>
          </p:spPr>
          <p:txBody>
            <a:bodyPr wrap="square" rtlCol="0">
              <a:spAutoFit/>
            </a:bodyPr>
            <a:lstStyle/>
            <a:p>
              <a:r>
                <a:rPr lang="en-US" sz="1600" dirty="0" smtClean="0">
                  <a:latin typeface="+mn-lt"/>
                </a:rPr>
                <a:t>Week 4</a:t>
              </a:r>
              <a:endParaRPr lang="en-US" sz="1600" dirty="0">
                <a:latin typeface="+mn-lt"/>
              </a:endParaRPr>
            </a:p>
          </p:txBody>
        </p:sp>
        <p:sp>
          <p:nvSpPr>
            <p:cNvPr id="19" name="TextBox 18"/>
            <p:cNvSpPr txBox="1"/>
            <p:nvPr/>
          </p:nvSpPr>
          <p:spPr>
            <a:xfrm>
              <a:off x="6934200" y="2362200"/>
              <a:ext cx="914400" cy="338554"/>
            </a:xfrm>
            <a:prstGeom prst="rect">
              <a:avLst/>
            </a:prstGeom>
            <a:solidFill>
              <a:srgbClr val="00B050"/>
            </a:solidFill>
          </p:spPr>
          <p:txBody>
            <a:bodyPr wrap="square" rtlCol="0">
              <a:spAutoFit/>
            </a:bodyPr>
            <a:lstStyle/>
            <a:p>
              <a:r>
                <a:rPr lang="en-US" sz="1600" dirty="0" smtClean="0">
                  <a:latin typeface="+mn-lt"/>
                </a:rPr>
                <a:t>Week 5</a:t>
              </a:r>
              <a:endParaRPr lang="en-US" sz="1600" dirty="0">
                <a:latin typeface="+mn-lt"/>
              </a:endParaRPr>
            </a:p>
          </p:txBody>
        </p:sp>
        <p:sp>
          <p:nvSpPr>
            <p:cNvPr id="21" name="TextBox 20"/>
            <p:cNvSpPr txBox="1"/>
            <p:nvPr/>
          </p:nvSpPr>
          <p:spPr>
            <a:xfrm>
              <a:off x="7620000" y="2743200"/>
              <a:ext cx="762000" cy="338554"/>
            </a:xfrm>
            <a:prstGeom prst="rect">
              <a:avLst/>
            </a:prstGeom>
            <a:solidFill>
              <a:srgbClr val="00B050"/>
            </a:solidFill>
          </p:spPr>
          <p:txBody>
            <a:bodyPr wrap="square" lIns="9144" rIns="9144" rtlCol="0">
              <a:spAutoFit/>
            </a:bodyPr>
            <a:lstStyle/>
            <a:p>
              <a:r>
                <a:rPr lang="en-US" sz="1600" dirty="0" smtClean="0">
                  <a:latin typeface="+mn-lt"/>
                </a:rPr>
                <a:t>Week 6</a:t>
              </a:r>
              <a:endParaRPr lang="en-US" sz="1600" dirty="0">
                <a:latin typeface="+mn-lt"/>
              </a:endParaRPr>
            </a:p>
          </p:txBody>
        </p:sp>
      </p:grpSp>
    </p:spTree>
    <p:extLst>
      <p:ext uri="{BB962C8B-B14F-4D97-AF65-F5344CB8AC3E}">
        <p14:creationId xmlns="" xmlns:p14="http://schemas.microsoft.com/office/powerpoint/2010/main" val="177392099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algn="r" eaLnBrk="0" hangingPunct="0"/>
            <a:endParaRPr lang="en-GB" sz="1400" b="0">
              <a:latin typeface="Times New Roman" pitchFamily="18" charset="0"/>
            </a:endParaRPr>
          </a:p>
        </p:txBody>
      </p:sp>
      <p:sp>
        <p:nvSpPr>
          <p:cNvPr id="6" name="Title 5"/>
          <p:cNvSpPr>
            <a:spLocks noGrp="1"/>
          </p:cNvSpPr>
          <p:nvPr>
            <p:ph type="title"/>
          </p:nvPr>
        </p:nvSpPr>
        <p:spPr/>
        <p:txBody>
          <a:bodyPr/>
          <a:lstStyle/>
          <a:p>
            <a:r>
              <a:rPr lang="en-US" dirty="0" smtClean="0"/>
              <a:t>Weekly Work Planning</a:t>
            </a:r>
            <a:endParaRPr lang="en-US" dirty="0"/>
          </a:p>
        </p:txBody>
      </p:sp>
      <p:sp>
        <p:nvSpPr>
          <p:cNvPr id="7" name="Rectangle 6"/>
          <p:cNvSpPr/>
          <p:nvPr/>
        </p:nvSpPr>
        <p:spPr>
          <a:xfrm>
            <a:off x="0" y="6172200"/>
            <a:ext cx="1447800"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a:lstStyle>
          <a:p>
            <a:pPr lvl="0"/>
            <a:r>
              <a:rPr lang="en-US" sz="1400" b="1" dirty="0" smtClean="0">
                <a:solidFill>
                  <a:srgbClr val="FFFFFF"/>
                </a:solidFill>
                <a:latin typeface="Arial"/>
              </a:rPr>
              <a:t>Handout 1</a:t>
            </a: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990600" y="1371600"/>
            <a:ext cx="7315200" cy="4629935"/>
          </a:xfrm>
          <a:prstGeom prst="rect">
            <a:avLst/>
          </a:prstGeom>
          <a:noFill/>
        </p:spPr>
      </p:pic>
    </p:spTree>
    <p:extLst>
      <p:ext uri="{BB962C8B-B14F-4D97-AF65-F5344CB8AC3E}">
        <p14:creationId xmlns="" xmlns:p14="http://schemas.microsoft.com/office/powerpoint/2010/main" val="195946747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r>
              <a:rPr lang="en-US" dirty="0"/>
              <a:t>Weekly </a:t>
            </a:r>
            <a:r>
              <a:rPr lang="en-US" dirty="0" smtClean="0"/>
              <a:t>Work Planning</a:t>
            </a:r>
            <a:endParaRPr lang="en-US" dirty="0"/>
          </a:p>
        </p:txBody>
      </p:sp>
      <p:sp>
        <p:nvSpPr>
          <p:cNvPr id="5" name="Content Placeholder 40"/>
          <p:cNvSpPr txBox="1">
            <a:spLocks/>
          </p:cNvSpPr>
          <p:nvPr/>
        </p:nvSpPr>
        <p:spPr bwMode="auto">
          <a:xfrm>
            <a:off x="0" y="6477000"/>
            <a:ext cx="1219200" cy="228600"/>
          </a:xfrm>
          <a:prstGeom prst="rect">
            <a:avLst/>
          </a:prstGeom>
          <a:noFill/>
          <a:ln w="9525">
            <a:noFill/>
            <a:miter lim="800000"/>
            <a:headEnd/>
            <a:tailEnd/>
          </a:ln>
        </p:spPr>
        <p:txBody>
          <a:bodyPr>
            <a:prstTxWarp prst="textNoShape">
              <a:avLst/>
            </a:prstTxWarp>
          </a:bodyPr>
          <a:lstStyle/>
          <a:p>
            <a:endParaRPr lang="en-US" sz="1000" dirty="0">
              <a:solidFill>
                <a:schemeClr val="bg1"/>
              </a:solidFill>
              <a:latin typeface="+mn-lt"/>
            </a:endParaRPr>
          </a:p>
        </p:txBody>
      </p:sp>
      <p:sp>
        <p:nvSpPr>
          <p:cNvPr id="6" name="Rectangle 5"/>
          <p:cNvSpPr/>
          <p:nvPr/>
        </p:nvSpPr>
        <p:spPr>
          <a:xfrm>
            <a:off x="304800" y="1371600"/>
            <a:ext cx="1371600" cy="76200"/>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WP next week.jpg"/>
          <p:cNvPicPr>
            <a:picLocks noChangeAspect="1"/>
          </p:cNvPicPr>
          <p:nvPr/>
        </p:nvPicPr>
        <p:blipFill>
          <a:blip r:embed="rId3" cstate="print"/>
          <a:stretch>
            <a:fillRect/>
          </a:stretch>
        </p:blipFill>
        <p:spPr>
          <a:xfrm>
            <a:off x="1219200" y="1447800"/>
            <a:ext cx="7315200" cy="3681045"/>
          </a:xfrm>
          <a:prstGeom prst="rect">
            <a:avLst/>
          </a:prstGeom>
        </p:spPr>
      </p:pic>
    </p:spTree>
    <p:extLst>
      <p:ext uri="{BB962C8B-B14F-4D97-AF65-F5344CB8AC3E}">
        <p14:creationId xmlns="" xmlns:p14="http://schemas.microsoft.com/office/powerpoint/2010/main" val="27807399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r>
              <a:rPr lang="en-US" dirty="0"/>
              <a:t>Weekly </a:t>
            </a:r>
            <a:r>
              <a:rPr lang="en-US" dirty="0" smtClean="0"/>
              <a:t>Work Planning</a:t>
            </a:r>
            <a:endParaRPr lang="en-US" dirty="0"/>
          </a:p>
        </p:txBody>
      </p:sp>
      <p:sp>
        <p:nvSpPr>
          <p:cNvPr id="193539" name="Content Placeholder 40"/>
          <p:cNvSpPr txBox="1">
            <a:spLocks/>
          </p:cNvSpPr>
          <p:nvPr/>
        </p:nvSpPr>
        <p:spPr bwMode="auto">
          <a:xfrm>
            <a:off x="0" y="6629400"/>
            <a:ext cx="1904999" cy="228600"/>
          </a:xfrm>
          <a:prstGeom prst="rect">
            <a:avLst/>
          </a:prstGeom>
          <a:noFill/>
          <a:ln w="9525">
            <a:noFill/>
            <a:miter lim="800000"/>
            <a:headEnd/>
            <a:tailEnd/>
          </a:ln>
        </p:spPr>
        <p:txBody>
          <a:bodyPr>
            <a:prstTxWarp prst="textNoShape">
              <a:avLst/>
            </a:prstTxWarp>
          </a:bodyPr>
          <a:lstStyle/>
          <a:p>
            <a:endParaRPr lang="en-US" sz="1000" dirty="0">
              <a:solidFill>
                <a:schemeClr val="bg1"/>
              </a:solidFill>
              <a:latin typeface="+mn-lt"/>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5400" y="1600200"/>
            <a:ext cx="6400800" cy="3827487"/>
          </a:xfrm>
          <a:prstGeom prst="rect">
            <a:avLst/>
          </a:prstGeom>
          <a:ln>
            <a:solidFill>
              <a:schemeClr val="accent3">
                <a:lumMod val="75000"/>
              </a:schemeClr>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8160047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Work Planning</a:t>
            </a:r>
            <a:endParaRPr lang="en-US" dirty="0"/>
          </a:p>
        </p:txBody>
      </p:sp>
      <p:sp>
        <p:nvSpPr>
          <p:cNvPr id="3" name="Content Placeholder 2"/>
          <p:cNvSpPr>
            <a:spLocks noGrp="1"/>
          </p:cNvSpPr>
          <p:nvPr>
            <p:ph idx="1"/>
          </p:nvPr>
        </p:nvSpPr>
        <p:spPr/>
        <p:txBody>
          <a:bodyPr/>
          <a:lstStyle/>
          <a:p>
            <a:endParaRPr lang="en-US"/>
          </a:p>
        </p:txBody>
      </p:sp>
      <p:graphicFrame>
        <p:nvGraphicFramePr>
          <p:cNvPr id="1026" name="Object 2"/>
          <p:cNvGraphicFramePr>
            <a:graphicFrameLocks noChangeAspect="1"/>
          </p:cNvGraphicFramePr>
          <p:nvPr/>
        </p:nvGraphicFramePr>
        <p:xfrm>
          <a:off x="533400" y="1352550"/>
          <a:ext cx="8153400" cy="4705350"/>
        </p:xfrm>
        <a:graphic>
          <a:graphicData uri="http://schemas.openxmlformats.org/presentationml/2006/ole">
            <p:oleObj spid="_x0000_s2056" name="Acrobat Document" r:id="rId4" imgW="7542857" imgH="5830114" progId="AcroExch.Document.11">
              <p:embed/>
            </p:oleObj>
          </a:graphicData>
        </a:graphic>
      </p:graphicFrame>
    </p:spTree>
    <p:extLst>
      <p:ext uri="{BB962C8B-B14F-4D97-AF65-F5344CB8AC3E}">
        <p14:creationId xmlns="" xmlns:p14="http://schemas.microsoft.com/office/powerpoint/2010/main" val="3927082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533400" y="0"/>
            <a:ext cx="7772400" cy="1143000"/>
          </a:xfrm>
        </p:spPr>
        <p:txBody>
          <a:bodyPr/>
          <a:lstStyle/>
          <a:p>
            <a:pPr eaLnBrk="1" hangingPunct="1"/>
            <a:r>
              <a:rPr lang="en-US" dirty="0" smtClean="0"/>
              <a:t>Weekly Work Planning</a:t>
            </a:r>
          </a:p>
        </p:txBody>
      </p:sp>
      <p:pic>
        <p:nvPicPr>
          <p:cNvPr id="10" name="Picture 9" descr="WWP this week.jpg"/>
          <p:cNvPicPr>
            <a:picLocks noChangeAspect="1"/>
          </p:cNvPicPr>
          <p:nvPr/>
        </p:nvPicPr>
        <p:blipFill>
          <a:blip r:embed="rId3" cstate="print"/>
          <a:stretch>
            <a:fillRect/>
          </a:stretch>
        </p:blipFill>
        <p:spPr>
          <a:xfrm>
            <a:off x="457200" y="1752600"/>
            <a:ext cx="8229600" cy="3306786"/>
          </a:xfrm>
          <a:prstGeom prst="rect">
            <a:avLst/>
          </a:prstGeom>
        </p:spPr>
      </p:pic>
    </p:spTree>
    <p:extLst>
      <p:ext uri="{BB962C8B-B14F-4D97-AF65-F5344CB8AC3E}">
        <p14:creationId xmlns="" xmlns:p14="http://schemas.microsoft.com/office/powerpoint/2010/main" val="203568393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algn="r" eaLnBrk="0" hangingPunct="0"/>
            <a:endParaRPr lang="en-GB" sz="1400" b="0">
              <a:latin typeface="Times New Roman" pitchFamily="18" charset="0"/>
            </a:endParaRPr>
          </a:p>
        </p:txBody>
      </p:sp>
      <p:pic>
        <p:nvPicPr>
          <p:cNvPr id="5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4924"/>
          <a:stretch/>
        </p:blipFill>
        <p:spPr bwMode="auto">
          <a:xfrm>
            <a:off x="1524000" y="1066800"/>
            <a:ext cx="6096000" cy="5011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dirty="0" smtClean="0"/>
              <a:t>Weekly Planning Cycle</a:t>
            </a:r>
            <a:endParaRPr lang="en-US" dirty="0"/>
          </a:p>
        </p:txBody>
      </p:sp>
    </p:spTree>
    <p:extLst>
      <p:ext uri="{BB962C8B-B14F-4D97-AF65-F5344CB8AC3E}">
        <p14:creationId xmlns="" xmlns:p14="http://schemas.microsoft.com/office/powerpoint/2010/main" val="18635404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Parade of Trades Simulation:</a:t>
            </a:r>
            <a:r>
              <a:rPr lang="en-US" sz="1800" baseline="100000" dirty="0" smtClean="0"/>
              <a:t/>
            </a:r>
            <a:br>
              <a:rPr lang="en-US" sz="1800" baseline="100000" dirty="0" smtClean="0"/>
            </a:br>
            <a:r>
              <a:rPr lang="en-US" dirty="0" smtClean="0"/>
              <a:t>Getting Started</a:t>
            </a:r>
            <a:endParaRPr lang="en-US" sz="1800" dirty="0"/>
          </a:p>
        </p:txBody>
      </p:sp>
      <p:sp>
        <p:nvSpPr>
          <p:cNvPr id="3" name="Content Placeholder 2"/>
          <p:cNvSpPr>
            <a:spLocks noGrp="1"/>
          </p:cNvSpPr>
          <p:nvPr>
            <p:ph idx="1"/>
          </p:nvPr>
        </p:nvSpPr>
        <p:spPr/>
        <p:txBody>
          <a:bodyPr/>
          <a:lstStyle/>
          <a:p>
            <a:r>
              <a:rPr lang="en-US" sz="2000" dirty="0" smtClean="0">
                <a:solidFill>
                  <a:srgbClr val="000000"/>
                </a:solidFill>
              </a:rPr>
              <a:t>Your instructor will split you into groups of seven</a:t>
            </a:r>
          </a:p>
          <a:p>
            <a:pPr lvl="1"/>
            <a:r>
              <a:rPr lang="en-US" sz="1600" dirty="0" smtClean="0">
                <a:solidFill>
                  <a:srgbClr val="000000"/>
                </a:solidFill>
              </a:rPr>
              <a:t>Identify who will receive each role, beginning with Concrete and continuing counterclockwise with Mason, Facade, Carpenter, Plumber, Electrical, and Paint </a:t>
            </a:r>
          </a:p>
          <a:p>
            <a:pPr lvl="2"/>
            <a:r>
              <a:rPr lang="en-US" sz="1200" dirty="0" smtClean="0">
                <a:solidFill>
                  <a:srgbClr val="000000"/>
                </a:solidFill>
              </a:rPr>
              <a:t>Select the correct score sheet from the Parade of Trades Simulation Worksheets provide by the instructor</a:t>
            </a:r>
            <a:endParaRPr lang="en-US" sz="800" dirty="0" smtClean="0">
              <a:solidFill>
                <a:srgbClr val="000000"/>
              </a:solidFill>
            </a:endParaRPr>
          </a:p>
          <a:p>
            <a:pPr lvl="1"/>
            <a:r>
              <a:rPr lang="en-US" sz="1600" dirty="0" smtClean="0">
                <a:solidFill>
                  <a:srgbClr val="000000"/>
                </a:solidFill>
              </a:rPr>
              <a:t>Place 35 chips, which signify pieces of work, to the left of Concrete.</a:t>
            </a:r>
          </a:p>
          <a:p>
            <a:pPr lvl="1"/>
            <a:r>
              <a:rPr lang="en-US" sz="1600" dirty="0" smtClean="0">
                <a:solidFill>
                  <a:srgbClr val="000000"/>
                </a:solidFill>
              </a:rPr>
              <a:t>Provide the die to Concrete</a:t>
            </a:r>
          </a:p>
          <a:p>
            <a:pPr lvl="1"/>
            <a:r>
              <a:rPr lang="en-US" sz="1600" dirty="0" smtClean="0">
                <a:solidFill>
                  <a:srgbClr val="000000"/>
                </a:solidFill>
              </a:rPr>
              <a:t>The Painter will total the summary score sheet</a:t>
            </a:r>
            <a:endParaRPr lang="en-US" sz="2000" dirty="0" smtClean="0">
              <a:solidFill>
                <a:srgbClr val="000000"/>
              </a:solidFill>
            </a:endParaRPr>
          </a:p>
          <a:p>
            <a:r>
              <a:rPr lang="en-US" sz="2000" dirty="0" smtClean="0">
                <a:solidFill>
                  <a:srgbClr val="000000"/>
                </a:solidFill>
              </a:rPr>
              <a:t>As a group, consider the following questions:</a:t>
            </a:r>
          </a:p>
          <a:p>
            <a:pPr lvl="1"/>
            <a:r>
              <a:rPr lang="en-US" sz="1600" dirty="0" smtClean="0">
                <a:solidFill>
                  <a:srgbClr val="000000"/>
                </a:solidFill>
              </a:rPr>
              <a:t>With each role equaling one week, how many weeks will it take to pass all 35 pieces through the construction operation?</a:t>
            </a:r>
          </a:p>
          <a:p>
            <a:pPr lvl="1"/>
            <a:r>
              <a:rPr lang="en-US" sz="1600" dirty="0" smtClean="0">
                <a:solidFill>
                  <a:srgbClr val="000000"/>
                </a:solidFill>
              </a:rPr>
              <a:t>How many construction workers will be required on site to complete all of the work? (The number on the die indicates how many people the contractor brings on site that week.)</a:t>
            </a:r>
          </a:p>
          <a:p>
            <a:pPr lvl="1"/>
            <a:r>
              <a:rPr lang="en-US" sz="1600" dirty="0" smtClean="0">
                <a:solidFill>
                  <a:srgbClr val="000000"/>
                </a:solidFill>
              </a:rPr>
              <a:t>The instructor will come around to get your “bid” and they will not be revealed until all teams have determined theirs.</a:t>
            </a:r>
          </a:p>
          <a:p>
            <a:pPr>
              <a:buClr>
                <a:srgbClr val="62030D"/>
              </a:buClr>
            </a:pPr>
            <a:endParaRPr lang="en-US" sz="2000" dirty="0">
              <a:solidFill>
                <a:srgbClr val="000000"/>
              </a:solidFill>
            </a:endParaRPr>
          </a:p>
        </p:txBody>
      </p:sp>
      <p:grpSp>
        <p:nvGrpSpPr>
          <p:cNvPr id="4" name="Group 16"/>
          <p:cNvGrpSpPr>
            <a:grpSpLocks noChangeAspect="1"/>
          </p:cNvGrpSpPr>
          <p:nvPr/>
        </p:nvGrpSpPr>
        <p:grpSpPr bwMode="auto">
          <a:xfrm>
            <a:off x="533401" y="304801"/>
            <a:ext cx="609600" cy="634954"/>
            <a:chOff x="3429000" y="2209800"/>
            <a:chExt cx="1828800" cy="1905000"/>
          </a:xfrm>
        </p:grpSpPr>
        <p:sp>
          <p:nvSpPr>
            <p:cNvPr id="11" name="Cube 10"/>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2" name="Cube 11"/>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3" name="Cube 12"/>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14" name="Cube 13"/>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
        <p:nvSpPr>
          <p:cNvPr id="9" name="TextBox 8"/>
          <p:cNvSpPr txBox="1"/>
          <p:nvPr/>
        </p:nvSpPr>
        <p:spPr>
          <a:xfrm>
            <a:off x="762000" y="6172200"/>
            <a:ext cx="7239000" cy="553998"/>
          </a:xfrm>
          <a:prstGeom prst="rect">
            <a:avLst/>
          </a:prstGeom>
          <a:noFill/>
        </p:spPr>
        <p:txBody>
          <a:bodyPr wrap="square" rtlCol="0">
            <a:spAutoFit/>
          </a:bodyPr>
          <a:lstStyle/>
          <a:p>
            <a:r>
              <a:rPr lang="en-US" sz="1000" dirty="0" smtClean="0">
                <a:solidFill>
                  <a:schemeClr val="bg1"/>
                </a:solidFill>
              </a:rPr>
              <a:t>All content related to the Parade of Trades is ©Lean Construction Institute (1999). For more information on the Parade of Trades, refer to Tommelein, I.D., D,R. Riley, &amp; G.A. Howell. 1999.  Parade game: Impact of work flow variability on succeeding trade performance. Journal of Construction Engineering and Management 125: 304–310.</a:t>
            </a:r>
            <a:endParaRPr lang="en-US" sz="1000" dirty="0">
              <a:solidFill>
                <a:schemeClr val="bg1"/>
              </a:solidFill>
            </a:endParaRPr>
          </a:p>
        </p:txBody>
      </p:sp>
    </p:spTree>
    <p:extLst>
      <p:ext uri="{BB962C8B-B14F-4D97-AF65-F5344CB8AC3E}">
        <p14:creationId xmlns="" xmlns:p14="http://schemas.microsoft.com/office/powerpoint/2010/main" val="5497259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600200" y="1371600"/>
            <a:ext cx="5996482" cy="4672307"/>
            <a:chOff x="428" y="506"/>
            <a:chExt cx="4499" cy="3592"/>
          </a:xfrm>
        </p:grpSpPr>
        <p:sp>
          <p:nvSpPr>
            <p:cNvPr id="10" name="Text Box 4"/>
            <p:cNvSpPr txBox="1">
              <a:spLocks noChangeArrowheads="1"/>
            </p:cNvSpPr>
            <p:nvPr/>
          </p:nvSpPr>
          <p:spPr bwMode="auto">
            <a:xfrm>
              <a:off x="1966" y="1766"/>
              <a:ext cx="1490" cy="113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a:latin typeface="+mn-lt"/>
                </a:rPr>
                <a:t>  </a:t>
              </a:r>
              <a:r>
                <a:rPr lang="en-US" sz="1800" b="1">
                  <a:latin typeface="+mn-lt"/>
                </a:rPr>
                <a:t>Conditions of</a:t>
              </a:r>
            </a:p>
            <a:p>
              <a:pPr algn="ctr"/>
              <a:r>
                <a:rPr lang="en-US" sz="1800" b="1">
                  <a:latin typeface="+mn-lt"/>
                </a:rPr>
                <a:t>  Satisfaction</a:t>
              </a:r>
            </a:p>
            <a:p>
              <a:pPr algn="ctr"/>
              <a:r>
                <a:rPr lang="en-US" sz="1800" b="1">
                  <a:latin typeface="+mn-lt"/>
                </a:rPr>
                <a:t>&amp;</a:t>
              </a:r>
            </a:p>
            <a:p>
              <a:pPr algn="ctr"/>
              <a:r>
                <a:rPr lang="en-US" sz="1800" b="1">
                  <a:latin typeface="+mn-lt"/>
                </a:rPr>
                <a:t>Date of Completion</a:t>
              </a:r>
              <a:endParaRPr lang="en-US">
                <a:latin typeface="+mn-lt"/>
              </a:endParaRPr>
            </a:p>
          </p:txBody>
        </p:sp>
        <p:sp>
          <p:nvSpPr>
            <p:cNvPr id="11" name="Oval 5"/>
            <p:cNvSpPr>
              <a:spLocks noChangeArrowheads="1"/>
            </p:cNvSpPr>
            <p:nvPr/>
          </p:nvSpPr>
          <p:spPr bwMode="auto">
            <a:xfrm>
              <a:off x="1332" y="1046"/>
              <a:ext cx="2652" cy="2408"/>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nvGrpSpPr>
            <p:cNvPr id="3" name="Group 6"/>
            <p:cNvGrpSpPr>
              <a:grpSpLocks/>
            </p:cNvGrpSpPr>
            <p:nvPr/>
          </p:nvGrpSpPr>
          <p:grpSpPr bwMode="auto">
            <a:xfrm>
              <a:off x="428" y="506"/>
              <a:ext cx="4499" cy="3592"/>
              <a:chOff x="668" y="420"/>
              <a:chExt cx="4499" cy="3592"/>
            </a:xfrm>
          </p:grpSpPr>
          <p:sp>
            <p:nvSpPr>
              <p:cNvPr id="14" name="AutoShape 8"/>
              <p:cNvSpPr>
                <a:spLocks noChangeArrowheads="1"/>
              </p:cNvSpPr>
              <p:nvPr/>
            </p:nvSpPr>
            <p:spPr bwMode="auto">
              <a:xfrm rot="5278074">
                <a:off x="2695" y="841"/>
                <a:ext cx="172" cy="18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 name="Text Box 9"/>
              <p:cNvSpPr txBox="1">
                <a:spLocks noChangeArrowheads="1"/>
              </p:cNvSpPr>
              <p:nvPr/>
            </p:nvSpPr>
            <p:spPr bwMode="auto">
              <a:xfrm>
                <a:off x="2383" y="420"/>
                <a:ext cx="822" cy="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800" b="1" i="1" dirty="0">
                    <a:latin typeface="+mn-lt"/>
                  </a:rPr>
                  <a:t>Request</a:t>
                </a:r>
                <a:endParaRPr lang="en-US" sz="1400" dirty="0">
                  <a:latin typeface="+mn-lt"/>
                </a:endParaRPr>
              </a:p>
              <a:p>
                <a:r>
                  <a:rPr lang="en-US" sz="1400" dirty="0">
                    <a:latin typeface="+mn-lt"/>
                  </a:rPr>
                  <a:t>“Will </a:t>
                </a:r>
                <a:r>
                  <a:rPr lang="en-US" sz="1400" dirty="0" smtClean="0">
                    <a:latin typeface="+mn-lt"/>
                  </a:rPr>
                  <a:t>you</a:t>
                </a:r>
                <a:r>
                  <a:rPr lang="en-US" sz="1400" dirty="0">
                    <a:latin typeface="+mn-lt"/>
                  </a:rPr>
                  <a:t>?”</a:t>
                </a:r>
                <a:endParaRPr lang="en-US" sz="1800" b="1" i="1" dirty="0">
                  <a:latin typeface="+mn-lt"/>
                </a:endParaRPr>
              </a:p>
            </p:txBody>
          </p:sp>
          <p:sp>
            <p:nvSpPr>
              <p:cNvPr id="16" name="Text Box 10"/>
              <p:cNvSpPr txBox="1">
                <a:spLocks noChangeArrowheads="1"/>
              </p:cNvSpPr>
              <p:nvPr/>
            </p:nvSpPr>
            <p:spPr bwMode="auto">
              <a:xfrm rot="18900000">
                <a:off x="1236" y="1206"/>
                <a:ext cx="1361" cy="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dirty="0" smtClean="0">
                    <a:latin typeface="+mn-lt"/>
                  </a:rPr>
                  <a:t>Preparation for next request</a:t>
                </a:r>
                <a:endParaRPr lang="en-US" dirty="0">
                  <a:latin typeface="+mn-lt"/>
                </a:endParaRPr>
              </a:p>
            </p:txBody>
          </p:sp>
          <p:sp>
            <p:nvSpPr>
              <p:cNvPr id="26" name="Text Box 20"/>
              <p:cNvSpPr txBox="1">
                <a:spLocks noChangeArrowheads="1"/>
              </p:cNvSpPr>
              <p:nvPr/>
            </p:nvSpPr>
            <p:spPr bwMode="auto">
              <a:xfrm rot="2700000">
                <a:off x="3234" y="1026"/>
                <a:ext cx="937" cy="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dirty="0">
                    <a:latin typeface="+mn-lt"/>
                  </a:rPr>
                  <a:t>Clarification</a:t>
                </a:r>
              </a:p>
              <a:p>
                <a:pPr algn="ctr"/>
                <a:r>
                  <a:rPr lang="en-US" sz="1400" b="1" dirty="0">
                    <a:latin typeface="+mn-lt"/>
                  </a:rPr>
                  <a:t>&amp;</a:t>
                </a:r>
              </a:p>
              <a:p>
                <a:pPr algn="ctr"/>
                <a:r>
                  <a:rPr lang="en-US" sz="1400" b="1" dirty="0" smtClean="0">
                    <a:latin typeface="+mn-lt"/>
                  </a:rPr>
                  <a:t>negotiation</a:t>
                </a:r>
                <a:endParaRPr lang="en-US" sz="1400" dirty="0">
                  <a:latin typeface="+mn-lt"/>
                </a:endParaRPr>
              </a:p>
            </p:txBody>
          </p:sp>
          <p:sp>
            <p:nvSpPr>
              <p:cNvPr id="31" name="Text Box 25"/>
              <p:cNvSpPr txBox="1">
                <a:spLocks noChangeArrowheads="1"/>
              </p:cNvSpPr>
              <p:nvPr/>
            </p:nvSpPr>
            <p:spPr bwMode="auto">
              <a:xfrm rot="18900000">
                <a:off x="3485" y="2890"/>
                <a:ext cx="961" cy="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b="1" dirty="0">
                    <a:latin typeface="+mn-lt"/>
                  </a:rPr>
                  <a:t>Performance</a:t>
                </a:r>
                <a:endParaRPr lang="en-US" dirty="0">
                  <a:latin typeface="+mn-lt"/>
                </a:endParaRPr>
              </a:p>
            </p:txBody>
          </p:sp>
          <p:sp>
            <p:nvSpPr>
              <p:cNvPr id="32" name="Text Box 26"/>
              <p:cNvSpPr txBox="1">
                <a:spLocks noChangeArrowheads="1"/>
              </p:cNvSpPr>
              <p:nvPr/>
            </p:nvSpPr>
            <p:spPr bwMode="auto">
              <a:xfrm>
                <a:off x="2497" y="3349"/>
                <a:ext cx="928" cy="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800" b="1" i="1" dirty="0">
                    <a:latin typeface="+mn-lt"/>
                  </a:rPr>
                  <a:t>Declare </a:t>
                </a:r>
              </a:p>
              <a:p>
                <a:r>
                  <a:rPr lang="en-US" sz="1800" b="1" i="1" dirty="0">
                    <a:latin typeface="+mn-lt"/>
                  </a:rPr>
                  <a:t>Complete</a:t>
                </a:r>
                <a:endParaRPr lang="en-US" sz="1400" dirty="0">
                  <a:latin typeface="+mn-lt"/>
                </a:endParaRPr>
              </a:p>
              <a:p>
                <a:r>
                  <a:rPr lang="en-US" sz="1400" dirty="0">
                    <a:latin typeface="+mn-lt"/>
                  </a:rPr>
                  <a:t>“I’m </a:t>
                </a:r>
                <a:r>
                  <a:rPr lang="en-US" sz="1400" dirty="0" smtClean="0">
                    <a:latin typeface="+mn-lt"/>
                  </a:rPr>
                  <a:t>done</a:t>
                </a:r>
                <a:r>
                  <a:rPr lang="en-US" sz="1400" dirty="0">
                    <a:latin typeface="+mn-lt"/>
                  </a:rPr>
                  <a:t>”</a:t>
                </a:r>
                <a:endParaRPr lang="en-US" dirty="0">
                  <a:latin typeface="+mn-lt"/>
                </a:endParaRPr>
              </a:p>
            </p:txBody>
          </p:sp>
          <p:sp>
            <p:nvSpPr>
              <p:cNvPr id="33" name="AutoShape 27"/>
              <p:cNvSpPr>
                <a:spLocks noChangeArrowheads="1"/>
              </p:cNvSpPr>
              <p:nvPr/>
            </p:nvSpPr>
            <p:spPr bwMode="auto">
              <a:xfrm rot="-35370">
                <a:off x="1468" y="1955"/>
                <a:ext cx="240" cy="145"/>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38" name="AutoShape 32"/>
              <p:cNvSpPr>
                <a:spLocks noChangeArrowheads="1"/>
              </p:cNvSpPr>
              <p:nvPr/>
            </p:nvSpPr>
            <p:spPr bwMode="auto">
              <a:xfrm rot="-5450153">
                <a:off x="2695" y="3255"/>
                <a:ext cx="171" cy="180"/>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1" name="AutoShape 35"/>
              <p:cNvSpPr>
                <a:spLocks noChangeArrowheads="1"/>
              </p:cNvSpPr>
              <p:nvPr/>
            </p:nvSpPr>
            <p:spPr bwMode="auto">
              <a:xfrm rot="10648555">
                <a:off x="4088" y="1900"/>
                <a:ext cx="240" cy="145"/>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7" name="Text Box 51"/>
              <p:cNvSpPr txBox="1">
                <a:spLocks noChangeArrowheads="1"/>
              </p:cNvSpPr>
              <p:nvPr/>
            </p:nvSpPr>
            <p:spPr bwMode="auto">
              <a:xfrm>
                <a:off x="4384" y="1826"/>
                <a:ext cx="783" cy="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800" b="1" i="1" dirty="0" smtClean="0">
                    <a:latin typeface="+mn-lt"/>
                  </a:rPr>
                  <a:t>Commit</a:t>
                </a:r>
                <a:endParaRPr lang="en-US" sz="1400" dirty="0">
                  <a:latin typeface="+mn-lt"/>
                </a:endParaRPr>
              </a:p>
              <a:p>
                <a:r>
                  <a:rPr lang="en-US" sz="1400" dirty="0">
                    <a:latin typeface="+mn-lt"/>
                  </a:rPr>
                  <a:t>“</a:t>
                </a:r>
                <a:r>
                  <a:rPr lang="en-US" sz="1400" dirty="0" smtClean="0">
                    <a:latin typeface="+mn-lt"/>
                  </a:rPr>
                  <a:t>I will”</a:t>
                </a:r>
                <a:endParaRPr lang="en-US" sz="1800" b="1" i="1" dirty="0">
                  <a:latin typeface="+mn-lt"/>
                </a:endParaRPr>
              </a:p>
            </p:txBody>
          </p:sp>
          <p:sp>
            <p:nvSpPr>
              <p:cNvPr id="58" name="Text Box 52"/>
              <p:cNvSpPr txBox="1">
                <a:spLocks noChangeArrowheads="1"/>
              </p:cNvSpPr>
              <p:nvPr/>
            </p:nvSpPr>
            <p:spPr bwMode="auto">
              <a:xfrm rot="2700000">
                <a:off x="1349" y="2963"/>
                <a:ext cx="89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dirty="0">
                    <a:latin typeface="+mn-lt"/>
                  </a:rPr>
                  <a:t>Assurance</a:t>
                </a:r>
                <a:endParaRPr lang="en-US" sz="1400" dirty="0">
                  <a:latin typeface="+mn-lt"/>
                </a:endParaRPr>
              </a:p>
            </p:txBody>
          </p:sp>
          <p:sp>
            <p:nvSpPr>
              <p:cNvPr id="59" name="Text Box 53"/>
              <p:cNvSpPr txBox="1">
                <a:spLocks noChangeArrowheads="1"/>
              </p:cNvSpPr>
              <p:nvPr/>
            </p:nvSpPr>
            <p:spPr bwMode="auto">
              <a:xfrm>
                <a:off x="668" y="1884"/>
                <a:ext cx="1153" cy="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800" b="1" i="1" dirty="0">
                    <a:latin typeface="+mn-lt"/>
                  </a:rPr>
                  <a:t>Declare</a:t>
                </a:r>
              </a:p>
              <a:p>
                <a:r>
                  <a:rPr lang="en-US" sz="1800" b="1" i="1" dirty="0">
                    <a:latin typeface="+mn-lt"/>
                  </a:rPr>
                  <a:t>Satisfaction</a:t>
                </a:r>
                <a:endParaRPr lang="en-US" sz="1600" b="1" i="1" dirty="0">
                  <a:latin typeface="+mn-lt"/>
                </a:endParaRPr>
              </a:p>
              <a:p>
                <a:pPr>
                  <a:spcBef>
                    <a:spcPct val="50000"/>
                  </a:spcBef>
                </a:pPr>
                <a:r>
                  <a:rPr lang="en-US" sz="1400" dirty="0">
                    <a:latin typeface="+mn-lt"/>
                  </a:rPr>
                  <a:t>“Thank you”</a:t>
                </a:r>
              </a:p>
            </p:txBody>
          </p:sp>
        </p:grpSp>
      </p:grpSp>
      <p:sp>
        <p:nvSpPr>
          <p:cNvPr id="64" name="Title 63"/>
          <p:cNvSpPr>
            <a:spLocks noGrp="1"/>
          </p:cNvSpPr>
          <p:nvPr>
            <p:ph type="title"/>
          </p:nvPr>
        </p:nvSpPr>
        <p:spPr/>
        <p:txBody>
          <a:bodyPr/>
          <a:lstStyle/>
          <a:p>
            <a:r>
              <a:rPr lang="en-US" dirty="0" smtClean="0"/>
              <a:t>The Lean Commitment</a:t>
            </a:r>
            <a:endParaRPr lang="en-US" dirty="0"/>
          </a:p>
        </p:txBody>
      </p:sp>
      <p:sp>
        <p:nvSpPr>
          <p:cNvPr id="20" name="Rectangle 19"/>
          <p:cNvSpPr/>
          <p:nvPr/>
        </p:nvSpPr>
        <p:spPr>
          <a:xfrm>
            <a:off x="0" y="6172200"/>
            <a:ext cx="1447800"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a:lstStyle>
          <a:p>
            <a:pPr lvl="0"/>
            <a:r>
              <a:rPr lang="en-US" sz="1400" b="1" dirty="0" smtClean="0">
                <a:solidFill>
                  <a:srgbClr val="FFFFFF"/>
                </a:solidFill>
                <a:latin typeface="Arial"/>
              </a:rPr>
              <a:t>Handout 2</a:t>
            </a:r>
          </a:p>
        </p:txBody>
      </p:sp>
    </p:spTree>
    <p:extLst>
      <p:ext uri="{BB962C8B-B14F-4D97-AF65-F5344CB8AC3E}">
        <p14:creationId xmlns="" xmlns:p14="http://schemas.microsoft.com/office/powerpoint/2010/main" val="119108377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Lean Commitment</a:t>
            </a:r>
            <a:endParaRPr lang="en-US" dirty="0"/>
          </a:p>
        </p:txBody>
      </p:sp>
      <p:sp>
        <p:nvSpPr>
          <p:cNvPr id="10" name="Content Placeholder 9"/>
          <p:cNvSpPr>
            <a:spLocks noGrp="1"/>
          </p:cNvSpPr>
          <p:nvPr>
            <p:ph idx="1"/>
          </p:nvPr>
        </p:nvSpPr>
        <p:spPr>
          <a:xfrm>
            <a:off x="228600" y="1447800"/>
            <a:ext cx="8686800" cy="4419600"/>
          </a:xfrm>
        </p:spPr>
        <p:txBody>
          <a:bodyPr/>
          <a:lstStyle/>
          <a:p>
            <a:pPr marL="342900" lvl="1" indent="-342900">
              <a:spcBef>
                <a:spcPct val="50000"/>
              </a:spcBef>
              <a:buClr>
                <a:srgbClr val="63503F"/>
              </a:buClr>
              <a:buSzPct val="110000"/>
              <a:buChar char="•"/>
            </a:pPr>
            <a:r>
              <a:rPr lang="en-US" dirty="0" smtClean="0">
                <a:ea typeface="+mn-ea"/>
                <a:cs typeface="+mn-cs"/>
              </a:rPr>
              <a:t>Elements of commitment:</a:t>
            </a:r>
          </a:p>
          <a:p>
            <a:pPr lvl="1">
              <a:buSzPct val="110000"/>
            </a:pPr>
            <a:r>
              <a:rPr lang="en-US" sz="2000" dirty="0" smtClean="0"/>
              <a:t>Definition – Assignments must be specific</a:t>
            </a:r>
          </a:p>
          <a:p>
            <a:pPr lvl="1">
              <a:buSzPct val="110000"/>
            </a:pPr>
            <a:r>
              <a:rPr lang="en-US" sz="2000" dirty="0" smtClean="0"/>
              <a:t>Soundness – Design and prerequisite work are complete; materials are on hand</a:t>
            </a:r>
          </a:p>
          <a:p>
            <a:pPr lvl="1">
              <a:buSzPct val="110000"/>
            </a:pPr>
            <a:r>
              <a:rPr lang="en-US" sz="2000" dirty="0" smtClean="0"/>
              <a:t>Safety – Promise to work safe and maintain a safe jobsite</a:t>
            </a:r>
          </a:p>
          <a:p>
            <a:pPr lvl="1">
              <a:buSzPct val="110000"/>
            </a:pPr>
            <a:r>
              <a:rPr lang="en-US" sz="2000" dirty="0" smtClean="0"/>
              <a:t>Sequence – Constructability has been reviewed to determine this task is necessary at this point</a:t>
            </a:r>
          </a:p>
          <a:p>
            <a:pPr lvl="1">
              <a:buSzPct val="110000"/>
            </a:pPr>
            <a:r>
              <a:rPr lang="en-US" sz="2000" dirty="0" smtClean="0"/>
              <a:t>Size – Planned task is achievable in time allotted by the crew in place</a:t>
            </a:r>
          </a:p>
          <a:p>
            <a:pPr lvl="1">
              <a:buSzPct val="110000"/>
            </a:pPr>
            <a:r>
              <a:rPr lang="en-US" sz="2000" dirty="0" smtClean="0"/>
              <a:t>Learning – Tracking of complete/incomplete assignments</a:t>
            </a:r>
          </a:p>
        </p:txBody>
      </p:sp>
      <p:sp>
        <p:nvSpPr>
          <p:cNvPr id="4" name="Rectangle 3"/>
          <p:cNvSpPr/>
          <p:nvPr/>
        </p:nvSpPr>
        <p:spPr>
          <a:xfrm>
            <a:off x="0" y="6172200"/>
            <a:ext cx="1447800" cy="276999"/>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a:lstStyle>
          <a:p>
            <a:pPr lvl="0"/>
            <a:r>
              <a:rPr lang="en-US" sz="1200" b="1" dirty="0" smtClean="0">
                <a:solidFill>
                  <a:srgbClr val="FFFFFF"/>
                </a:solidFill>
                <a:latin typeface="Arial"/>
              </a:rPr>
              <a:t>Handout 3</a:t>
            </a:r>
          </a:p>
        </p:txBody>
      </p:sp>
    </p:spTree>
    <p:extLst>
      <p:ext uri="{BB962C8B-B14F-4D97-AF65-F5344CB8AC3E}">
        <p14:creationId xmlns="" xmlns:p14="http://schemas.microsoft.com/office/powerpoint/2010/main" val="20336831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Arial" pitchFamily="34" charset="0"/>
              </a:rPr>
              <a:t>Percent Plan Complete</a:t>
            </a:r>
            <a:endParaRPr lang="en-US" dirty="0"/>
          </a:p>
        </p:txBody>
      </p:sp>
      <p:grpSp>
        <p:nvGrpSpPr>
          <p:cNvPr id="2" name="Group 8"/>
          <p:cNvGrpSpPr/>
          <p:nvPr/>
        </p:nvGrpSpPr>
        <p:grpSpPr>
          <a:xfrm>
            <a:off x="190500" y="1524000"/>
            <a:ext cx="8307703" cy="1363654"/>
            <a:chOff x="228600" y="1752600"/>
            <a:chExt cx="8307703" cy="1363654"/>
          </a:xfrm>
        </p:grpSpPr>
        <p:sp>
          <p:nvSpPr>
            <p:cNvPr id="3" name="TextBox 2"/>
            <p:cNvSpPr txBox="1"/>
            <p:nvPr/>
          </p:nvSpPr>
          <p:spPr>
            <a:xfrm>
              <a:off x="228600" y="2044989"/>
              <a:ext cx="1790725" cy="830997"/>
            </a:xfrm>
            <a:prstGeom prst="rect">
              <a:avLst/>
            </a:prstGeom>
            <a:noFill/>
          </p:spPr>
          <p:txBody>
            <a:bodyPr wrap="none" rtlCol="0">
              <a:spAutoFit/>
            </a:bodyPr>
            <a:lstStyle/>
            <a:p>
              <a:r>
                <a:rPr lang="en-US" sz="4000" dirty="0" smtClean="0"/>
                <a:t>PPC</a:t>
              </a:r>
              <a:r>
                <a:rPr lang="en-US" sz="4800" dirty="0" smtClean="0"/>
                <a:t> = </a:t>
              </a:r>
              <a:endParaRPr lang="en-US" sz="4800" dirty="0"/>
            </a:p>
          </p:txBody>
        </p:sp>
        <p:sp>
          <p:nvSpPr>
            <p:cNvPr id="7" name="TextBox 6"/>
            <p:cNvSpPr txBox="1"/>
            <p:nvPr/>
          </p:nvSpPr>
          <p:spPr>
            <a:xfrm>
              <a:off x="2275755" y="2654589"/>
              <a:ext cx="5573761" cy="461665"/>
            </a:xfrm>
            <a:prstGeom prst="rect">
              <a:avLst/>
            </a:prstGeom>
            <a:noFill/>
          </p:spPr>
          <p:txBody>
            <a:bodyPr wrap="none" rtlCol="0">
              <a:spAutoFit/>
            </a:bodyPr>
            <a:lstStyle/>
            <a:p>
              <a:r>
                <a:rPr lang="en-US" dirty="0" smtClean="0"/>
                <a:t>Total Weekly Promised Assignments</a:t>
              </a:r>
              <a:endParaRPr lang="en-US" dirty="0"/>
            </a:p>
          </p:txBody>
        </p:sp>
        <p:cxnSp>
          <p:nvCxnSpPr>
            <p:cNvPr id="5" name="Straight Connector 4"/>
            <p:cNvCxnSpPr/>
            <p:nvPr/>
          </p:nvCxnSpPr>
          <p:spPr>
            <a:xfrm>
              <a:off x="2190367" y="2477153"/>
              <a:ext cx="634593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3245" y="1752600"/>
              <a:ext cx="4958959" cy="461665"/>
            </a:xfrm>
            <a:prstGeom prst="rect">
              <a:avLst/>
            </a:prstGeom>
            <a:noFill/>
          </p:spPr>
          <p:txBody>
            <a:bodyPr wrap="none" rtlCol="0">
              <a:spAutoFit/>
            </a:bodyPr>
            <a:lstStyle/>
            <a:p>
              <a:r>
                <a:rPr lang="en-US" dirty="0" smtClean="0"/>
                <a:t>Completed Weekly Assignments</a:t>
              </a:r>
              <a:endParaRPr lang="en-US" dirty="0"/>
            </a:p>
          </p:txBody>
        </p:sp>
      </p:grpSp>
    </p:spTree>
    <p:extLst>
      <p:ext uri="{BB962C8B-B14F-4D97-AF65-F5344CB8AC3E}">
        <p14:creationId xmlns="" xmlns:p14="http://schemas.microsoft.com/office/powerpoint/2010/main" val="413132411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cs typeface="Arial" pitchFamily="34" charset="0"/>
              </a:rPr>
              <a:t>Percent Plan Complete</a:t>
            </a:r>
            <a:endParaRPr lang="en-US" dirty="0"/>
          </a:p>
        </p:txBody>
      </p:sp>
      <p:sp>
        <p:nvSpPr>
          <p:cNvPr id="6" name="Content Placeholder 7"/>
          <p:cNvSpPr txBox="1">
            <a:spLocks/>
          </p:cNvSpPr>
          <p:nvPr/>
        </p:nvSpPr>
        <p:spPr>
          <a:xfrm>
            <a:off x="0" y="6553200"/>
            <a:ext cx="1600200" cy="304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endParaRPr lang="en-US" sz="1000" dirty="0">
              <a:solidFill>
                <a:schemeClr val="bg1"/>
              </a:solidFill>
            </a:endParaRPr>
          </a:p>
        </p:txBody>
      </p:sp>
      <p:pic>
        <p:nvPicPr>
          <p:cNvPr id="5" name="Picture 4" descr="figure3-15.jpg"/>
          <p:cNvPicPr>
            <a:picLocks noChangeAspect="1"/>
          </p:cNvPicPr>
          <p:nvPr/>
        </p:nvPicPr>
        <p:blipFill>
          <a:blip r:embed="rId3" cstate="print"/>
          <a:srcRect/>
          <a:stretch>
            <a:fillRect/>
          </a:stretch>
        </p:blipFill>
        <p:spPr>
          <a:xfrm>
            <a:off x="196654" y="1600200"/>
            <a:ext cx="8750750" cy="4175760"/>
          </a:xfrm>
          <a:prstGeom prst="rect">
            <a:avLst/>
          </a:prstGeom>
        </p:spPr>
      </p:pic>
      <p:sp>
        <p:nvSpPr>
          <p:cNvPr id="8" name="Rectangle 7"/>
          <p:cNvSpPr/>
          <p:nvPr/>
        </p:nvSpPr>
        <p:spPr>
          <a:xfrm>
            <a:off x="304800" y="3048000"/>
            <a:ext cx="1447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8434362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Plan Complete</a:t>
            </a:r>
            <a:endParaRPr lang="en-US" dirty="0"/>
          </a:p>
        </p:txBody>
      </p:sp>
      <p:pic>
        <p:nvPicPr>
          <p:cNvPr id="3" name="Picture 2" descr="PPC Results Posted at job trailer.jpg"/>
          <p:cNvPicPr>
            <a:picLocks noChangeAspect="1"/>
          </p:cNvPicPr>
          <p:nvPr/>
        </p:nvPicPr>
        <p:blipFill>
          <a:blip r:embed="rId3" cstate="print"/>
          <a:srcRect l="5873" t="10264" r="11746" b="13196"/>
          <a:stretch>
            <a:fillRect/>
          </a:stretch>
        </p:blipFill>
        <p:spPr>
          <a:xfrm>
            <a:off x="1524000" y="1219200"/>
            <a:ext cx="6400800" cy="4764042"/>
          </a:xfrm>
          <a:prstGeom prst="rect">
            <a:avLst/>
          </a:prstGeom>
          <a:ln>
            <a:solidFill>
              <a:schemeClr val="accent3">
                <a:lumMod val="75000"/>
              </a:schemeClr>
            </a:solidFill>
          </a:ln>
          <a:effectLst>
            <a:outerShdw blurRad="50800" dist="38100" dir="2700000" algn="tl" rotWithShape="0">
              <a:prstClr val="black">
                <a:alpha val="40000"/>
              </a:prstClr>
            </a:outerShdw>
          </a:effectLst>
        </p:spPr>
      </p:pic>
      <p:sp>
        <p:nvSpPr>
          <p:cNvPr id="5" name="Content Placeholder 7"/>
          <p:cNvSpPr txBox="1">
            <a:spLocks/>
          </p:cNvSpPr>
          <p:nvPr/>
        </p:nvSpPr>
        <p:spPr>
          <a:xfrm>
            <a:off x="0" y="6553200"/>
            <a:ext cx="1600200" cy="304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endParaRPr lang="en-US" sz="1000" dirty="0">
              <a:solidFill>
                <a:schemeClr val="bg1"/>
              </a:solidFill>
            </a:endParaRPr>
          </a:p>
        </p:txBody>
      </p:sp>
    </p:spTree>
    <p:extLst>
      <p:ext uri="{BB962C8B-B14F-4D97-AF65-F5344CB8AC3E}">
        <p14:creationId xmlns="" xmlns:p14="http://schemas.microsoft.com/office/powerpoint/2010/main" val="4142427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0"/>
            <a:ext cx="8839200" cy="461665"/>
          </a:xfrm>
          <a:prstGeom prst="rect">
            <a:avLst/>
          </a:prstGeom>
        </p:spPr>
        <p:txBody>
          <a:bodyPr wrap="square">
            <a:spAutoFit/>
          </a:bodyPr>
          <a:lstStyle/>
          <a:p>
            <a:endParaRPr lang="en-US" dirty="0"/>
          </a:p>
        </p:txBody>
      </p:sp>
      <p:sp>
        <p:nvSpPr>
          <p:cNvPr id="8" name="Title 7"/>
          <p:cNvSpPr>
            <a:spLocks noGrp="1"/>
          </p:cNvSpPr>
          <p:nvPr>
            <p:ph type="title"/>
          </p:nvPr>
        </p:nvSpPr>
        <p:spPr/>
        <p:txBody>
          <a:bodyPr/>
          <a:lstStyle/>
          <a:p>
            <a:r>
              <a:rPr lang="en-US" altLang="zh-CN" dirty="0" smtClean="0">
                <a:cs typeface="Arial" charset="0"/>
              </a:rPr>
              <a:t>Reasons Analysis for PPC</a:t>
            </a: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3985" t="31666" r="9923" b="10210"/>
          <a:stretch/>
        </p:blipFill>
        <p:spPr bwMode="auto">
          <a:xfrm>
            <a:off x="2667000" y="1094704"/>
            <a:ext cx="3849710" cy="5012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289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cs typeface="Arial" charset="0"/>
              </a:rPr>
              <a:t>Reasons Analysis for PPC</a:t>
            </a:r>
            <a:endParaRPr lang="en-US" dirty="0"/>
          </a:p>
        </p:txBody>
      </p:sp>
      <p:pic>
        <p:nvPicPr>
          <p:cNvPr id="4" name="Picture 3"/>
          <p:cNvPicPr/>
          <p:nvPr/>
        </p:nvPicPr>
        <p:blipFill>
          <a:blip r:embed="rId3" cstate="print">
            <a:extLst>
              <a:ext uri="{28A0092B-C50C-407E-A947-70E740481C1C}">
                <a14:useLocalDpi xmlns="" xmlns:a14="http://schemas.microsoft.com/office/drawing/2010/main" val="0"/>
              </a:ext>
            </a:extLst>
          </a:blip>
          <a:srcRect b="8634"/>
          <a:stretch>
            <a:fillRect/>
          </a:stretch>
        </p:blipFill>
        <p:spPr bwMode="auto">
          <a:xfrm>
            <a:off x="990600" y="1600200"/>
            <a:ext cx="7315200" cy="3540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03857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cs typeface="Arial" charset="0"/>
              </a:rPr>
              <a:t>Reasons Analysis for PPC</a:t>
            </a:r>
            <a:endParaRPr lang="en-US" dirty="0"/>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066800"/>
            <a:ext cx="6400800" cy="440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008925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r>
              <a:rPr lang="en-US" dirty="0" smtClean="0"/>
              <a:t>Daily Huddles</a:t>
            </a:r>
            <a:endParaRPr lang="en-US" dirty="0"/>
          </a:p>
        </p:txBody>
      </p:sp>
      <p:sp>
        <p:nvSpPr>
          <p:cNvPr id="193539" name="Content Placeholder 40"/>
          <p:cNvSpPr txBox="1">
            <a:spLocks/>
          </p:cNvSpPr>
          <p:nvPr/>
        </p:nvSpPr>
        <p:spPr bwMode="auto">
          <a:xfrm>
            <a:off x="0" y="6629400"/>
            <a:ext cx="1904999" cy="228600"/>
          </a:xfrm>
          <a:prstGeom prst="rect">
            <a:avLst/>
          </a:prstGeom>
          <a:noFill/>
          <a:ln w="9525">
            <a:noFill/>
            <a:miter lim="800000"/>
            <a:headEnd/>
            <a:tailEnd/>
          </a:ln>
        </p:spPr>
        <p:txBody>
          <a:bodyPr>
            <a:prstTxWarp prst="textNoShape">
              <a:avLst/>
            </a:prstTxWarp>
          </a:bodyPr>
          <a:lstStyle/>
          <a:p>
            <a:endParaRPr lang="en-US" sz="1000" dirty="0">
              <a:solidFill>
                <a:schemeClr val="bg1"/>
              </a:solidFill>
              <a:latin typeface="+mn-lt"/>
            </a:endParaRPr>
          </a:p>
        </p:txBody>
      </p:sp>
      <p:pic>
        <p:nvPicPr>
          <p:cNvPr id="7" name="Picture 6" descr="Lean Huddle2 7_20_12 (2).JPG"/>
          <p:cNvPicPr>
            <a:picLocks noChangeAspect="1"/>
          </p:cNvPicPr>
          <p:nvPr/>
        </p:nvPicPr>
        <p:blipFill>
          <a:blip r:embed="rId3" cstate="print"/>
          <a:srcRect l="13125" t="36250"/>
          <a:stretch>
            <a:fillRect/>
          </a:stretch>
        </p:blipFill>
        <p:spPr>
          <a:xfrm>
            <a:off x="1295400" y="1600200"/>
            <a:ext cx="6400800" cy="3408783"/>
          </a:xfrm>
          <a:prstGeom prst="rect">
            <a:avLst/>
          </a:prstGeom>
        </p:spPr>
      </p:pic>
    </p:spTree>
    <p:extLst>
      <p:ext uri="{BB962C8B-B14F-4D97-AF65-F5344CB8AC3E}">
        <p14:creationId xmlns="" xmlns:p14="http://schemas.microsoft.com/office/powerpoint/2010/main" val="550569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LPS Summary</a:t>
            </a:r>
            <a:endParaRPr lang="en-US" dirty="0"/>
          </a:p>
        </p:txBody>
      </p:sp>
      <p:sp>
        <p:nvSpPr>
          <p:cNvPr id="5" name="Content Placeholder 4"/>
          <p:cNvSpPr>
            <a:spLocks noGrp="1"/>
          </p:cNvSpPr>
          <p:nvPr>
            <p:ph sz="half" idx="2"/>
          </p:nvPr>
        </p:nvSpPr>
        <p:spPr>
          <a:xfrm>
            <a:off x="4876800" y="1447800"/>
            <a:ext cx="3810000" cy="4678363"/>
          </a:xfrm>
        </p:spPr>
        <p:txBody>
          <a:bodyPr/>
          <a:lstStyle/>
          <a:p>
            <a:pPr>
              <a:buNone/>
            </a:pPr>
            <a:r>
              <a:rPr lang="en-US" sz="2200" dirty="0" smtClean="0"/>
              <a:t>Lays out all milestones.</a:t>
            </a:r>
          </a:p>
          <a:p>
            <a:pPr>
              <a:buNone/>
            </a:pPr>
            <a:endParaRPr lang="en-US" sz="2200" dirty="0" smtClean="0"/>
          </a:p>
          <a:p>
            <a:pPr marL="0" indent="0">
              <a:buNone/>
            </a:pPr>
            <a:r>
              <a:rPr lang="en-US" sz="2200" dirty="0" smtClean="0"/>
              <a:t>Establishes handoffs between milestones.</a:t>
            </a:r>
          </a:p>
          <a:p>
            <a:pPr>
              <a:buNone/>
            </a:pPr>
            <a:endParaRPr lang="en-US" sz="2200" dirty="0" smtClean="0"/>
          </a:p>
          <a:p>
            <a:pPr marL="0" indent="0">
              <a:buNone/>
            </a:pPr>
            <a:r>
              <a:rPr lang="en-US" sz="2200" dirty="0" smtClean="0"/>
              <a:t>Takes handoffs, expands them and makes constraints visible.</a:t>
            </a:r>
          </a:p>
          <a:p>
            <a:pPr>
              <a:buNone/>
            </a:pPr>
            <a:r>
              <a:rPr lang="en-US" sz="2200" dirty="0" smtClean="0"/>
              <a:t>Details the work to be done.</a:t>
            </a:r>
          </a:p>
          <a:p>
            <a:pPr indent="0">
              <a:buNone/>
            </a:pPr>
            <a:endParaRPr lang="en-US" sz="2200" dirty="0" smtClean="0"/>
          </a:p>
          <a:p>
            <a:pPr marL="0" indent="0">
              <a:buNone/>
            </a:pPr>
            <a:r>
              <a:rPr lang="en-US" sz="2200" dirty="0" smtClean="0"/>
              <a:t>Confirms that daily commitments will be done.</a:t>
            </a:r>
          </a:p>
          <a:p>
            <a:endParaRPr lang="en-US" sz="2200" dirty="0" smtClean="0"/>
          </a:p>
          <a:p>
            <a:endParaRPr lang="en-US" sz="2200" dirty="0"/>
          </a:p>
        </p:txBody>
      </p:sp>
      <p:grpSp>
        <p:nvGrpSpPr>
          <p:cNvPr id="2" name="Group 17"/>
          <p:cNvGrpSpPr/>
          <p:nvPr/>
        </p:nvGrpSpPr>
        <p:grpSpPr>
          <a:xfrm>
            <a:off x="762000" y="1371600"/>
            <a:ext cx="2935224" cy="4553813"/>
            <a:chOff x="228600" y="1143000"/>
            <a:chExt cx="2705235" cy="4553813"/>
          </a:xfrm>
        </p:grpSpPr>
        <p:sp>
          <p:nvSpPr>
            <p:cNvPr id="7" name="Oval 6"/>
            <p:cNvSpPr/>
            <p:nvPr/>
          </p:nvSpPr>
          <p:spPr>
            <a:xfrm>
              <a:off x="284090" y="1143000"/>
              <a:ext cx="2617856" cy="900453"/>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Master Scheduling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mn-lt"/>
                  <a:ea typeface="+mn-ea"/>
                  <a:cs typeface="+mn-cs"/>
                </a:rPr>
                <a:t>Milestones</a:t>
              </a: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8" name="Oval 7"/>
            <p:cNvSpPr/>
            <p:nvPr/>
          </p:nvSpPr>
          <p:spPr>
            <a:xfrm>
              <a:off x="259685" y="1963207"/>
              <a:ext cx="2620959" cy="896112"/>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Phase Scheduling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mn-lt"/>
                  <a:ea typeface="+mn-ea"/>
                  <a:cs typeface="+mn-cs"/>
                </a:rPr>
                <a:t>Specify handoff</a:t>
              </a: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9" name="Oval 8"/>
            <p:cNvSpPr>
              <a:spLocks/>
            </p:cNvSpPr>
            <p:nvPr/>
          </p:nvSpPr>
          <p:spPr>
            <a:xfrm>
              <a:off x="228600" y="2895600"/>
              <a:ext cx="2705235" cy="1014984"/>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latin typeface="+mn-lt"/>
                  <a:ea typeface="+mn-ea"/>
                  <a:cs typeface="+mn-cs"/>
                </a:rPr>
                <a:t>6</a:t>
              </a:r>
              <a:r>
                <a:rPr lang="en-US" sz="1400" kern="0" dirty="0" smtClean="0">
                  <a:solidFill>
                    <a:sysClr val="windowText" lastClr="000000"/>
                  </a:solidFill>
                  <a:latin typeface="+mn-lt"/>
                  <a:ea typeface="+mn-ea"/>
                  <a:cs typeface="+mn-cs"/>
                </a:rPr>
                <a:t>-</a:t>
              </a:r>
              <a:r>
                <a:rPr lang="en-US" sz="1400" kern="0" dirty="0" err="1" smtClean="0">
                  <a:solidFill>
                    <a:sysClr val="windowText" lastClr="000000"/>
                  </a:solidFill>
                  <a:latin typeface="+mn-lt"/>
                  <a:ea typeface="+mn-ea"/>
                  <a:cs typeface="+mn-cs"/>
                </a:rPr>
                <a:t>w</a:t>
              </a:r>
              <a:r>
                <a:rPr kumimoji="0" lang="en-US" sz="1400" i="0" u="none" strike="noStrike" kern="0" cap="none" spc="0" normalizeH="0" baseline="0" noProof="0" dirty="0" smtClean="0">
                  <a:ln>
                    <a:noFill/>
                  </a:ln>
                  <a:solidFill>
                    <a:sysClr val="windowText" lastClr="000000"/>
                  </a:solidFill>
                  <a:effectLst/>
                  <a:uLnTx/>
                  <a:uFillTx/>
                  <a:latin typeface="+mn-lt"/>
                  <a:ea typeface="+mn-ea"/>
                  <a:cs typeface="+mn-cs"/>
                </a:rPr>
                <a:t>eek</a:t>
              </a:r>
              <a:r>
                <a:rPr kumimoji="0" lang="en-US" sz="1400" i="0" u="none" strike="noStrike" kern="0" cap="none" spc="0" normalizeH="0" noProof="0" dirty="0" smtClean="0">
                  <a:ln>
                    <a:noFill/>
                  </a:ln>
                  <a:solidFill>
                    <a:sysClr val="windowText" lastClr="000000"/>
                  </a:solidFill>
                  <a:effectLst/>
                  <a:uLnTx/>
                  <a:uFillTx/>
                  <a:latin typeface="+mn-lt"/>
                  <a:ea typeface="+mn-ea"/>
                  <a:cs typeface="+mn-cs"/>
                </a:rPr>
                <a:t> Look</a:t>
              </a:r>
              <a:r>
                <a:rPr lang="en-US" sz="1400" kern="0" dirty="0" smtClean="0">
                  <a:solidFill>
                    <a:sysClr val="windowText" lastClr="000000"/>
                  </a:solidFill>
                  <a:latin typeface="+mn-lt"/>
                  <a:ea typeface="+mn-ea"/>
                  <a:cs typeface="+mn-cs"/>
                </a:rPr>
                <a:t>-a</a:t>
              </a:r>
              <a:r>
                <a:rPr kumimoji="0" lang="en-US" sz="1400" i="0" u="none" strike="noStrike" kern="0" cap="none" spc="0" normalizeH="0" noProof="0" dirty="0" smtClean="0">
                  <a:ln>
                    <a:noFill/>
                  </a:ln>
                  <a:solidFill>
                    <a:sysClr val="windowText" lastClr="000000"/>
                  </a:solidFill>
                  <a:effectLst/>
                  <a:uLnTx/>
                  <a:uFillTx/>
                  <a:latin typeface="+mn-lt"/>
                  <a:ea typeface="+mn-ea"/>
                  <a:cs typeface="+mn-cs"/>
                </a:rPr>
                <a:t>head/</a:t>
              </a:r>
              <a:r>
                <a:rPr kumimoji="0" lang="en-US" sz="1400" i="0" u="none" strike="noStrike" kern="0" cap="none" spc="0" normalizeH="0" baseline="0" noProof="0" dirty="0" smtClean="0">
                  <a:ln>
                    <a:noFill/>
                  </a:ln>
                  <a:solidFill>
                    <a:sysClr val="windowText" lastClr="000000"/>
                  </a:solidFill>
                  <a:effectLst/>
                  <a:uLnTx/>
                  <a:uFillTx/>
                  <a:latin typeface="+mn-lt"/>
                  <a:ea typeface="+mn-ea"/>
                  <a:cs typeface="+mn-cs"/>
                </a:rPr>
                <a:t>Make</a:t>
              </a:r>
              <a:r>
                <a:rPr lang="en-US" sz="1400" kern="0" dirty="0" smtClean="0">
                  <a:solidFill>
                    <a:sysClr val="windowText" lastClr="000000"/>
                  </a:solidFill>
                  <a:latin typeface="+mn-lt"/>
                  <a:ea typeface="+mn-ea"/>
                  <a:cs typeface="+mn-cs"/>
                </a:rPr>
                <a:t>-r</a:t>
              </a:r>
              <a:r>
                <a:rPr kumimoji="0" lang="en-US" sz="1400" i="0" u="none" strike="noStrike" kern="0" cap="none" spc="0" normalizeH="0" noProof="0" dirty="0" err="1" smtClean="0">
                  <a:ln>
                    <a:noFill/>
                  </a:ln>
                  <a:solidFill>
                    <a:sysClr val="windowText" lastClr="000000"/>
                  </a:solidFill>
                  <a:effectLst/>
                  <a:uLnTx/>
                  <a:uFillTx/>
                  <a:latin typeface="+mn-lt"/>
                  <a:ea typeface="+mn-ea"/>
                  <a:cs typeface="+mn-cs"/>
                </a:rPr>
                <a:t>eady</a:t>
              </a:r>
              <a:r>
                <a:rPr kumimoji="0" lang="en-US" sz="1400" i="0" u="none" strike="noStrike" kern="0" cap="none" spc="0" normalizeH="0" noProof="0" dirty="0" smtClean="0">
                  <a:ln>
                    <a:noFill/>
                  </a:ln>
                  <a:solidFill>
                    <a:sysClr val="windowText" lastClr="000000"/>
                  </a:solidFill>
                  <a:effectLst/>
                  <a:uLnTx/>
                  <a:uFillTx/>
                  <a:latin typeface="+mn-lt"/>
                  <a:ea typeface="+mn-ea"/>
                  <a:cs typeface="+mn-cs"/>
                </a:rPr>
                <a:t> Pl</a:t>
              </a:r>
              <a:r>
                <a:rPr kumimoji="0" lang="en-US" sz="1400" i="0" u="none" strike="noStrike" kern="0" cap="none" spc="0" normalizeH="0" baseline="0" noProof="0" dirty="0" smtClean="0">
                  <a:ln>
                    <a:noFill/>
                  </a:ln>
                  <a:solidFill>
                    <a:sysClr val="windowText" lastClr="000000"/>
                  </a:solidFill>
                  <a:effectLst/>
                  <a:uLnTx/>
                  <a:uFillTx/>
                  <a:latin typeface="+mn-lt"/>
                  <a:ea typeface="+mn-ea"/>
                  <a:cs typeface="+mn-cs"/>
                </a:rPr>
                <a:t>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mn-lt"/>
                  <a:ea typeface="+mn-ea"/>
                  <a:cs typeface="+mn-cs"/>
                </a:rPr>
                <a:t>Rolling look ahead &amp; launch</a:t>
              </a:r>
              <a:endParaRPr kumimoji="0" lang="en-US" sz="120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10" name="Oval 9"/>
            <p:cNvSpPr/>
            <p:nvPr/>
          </p:nvSpPr>
          <p:spPr>
            <a:xfrm>
              <a:off x="251914" y="3893343"/>
              <a:ext cx="2620960" cy="896112"/>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latin typeface="+mn-lt"/>
                  <a:ea typeface="+mn-ea"/>
                  <a:cs typeface="+mn-cs"/>
                </a:rPr>
                <a:t>Weekly Work Planning</a:t>
              </a:r>
            </a:p>
            <a:p>
              <a:pPr algn="ctr" fontAlgn="auto">
                <a:spcBef>
                  <a:spcPts val="0"/>
                </a:spcBef>
                <a:spcAft>
                  <a:spcPts val="0"/>
                </a:spcAft>
                <a:defRPr/>
              </a:pPr>
              <a:r>
                <a:rPr lang="en-US" sz="1000" kern="0" dirty="0" smtClean="0">
                  <a:solidFill>
                    <a:sysClr val="windowText" lastClr="000000"/>
                  </a:solidFill>
                </a:rPr>
                <a:t>Measure PPC, act on reasons for failure to keep promises</a:t>
              </a:r>
            </a:p>
          </p:txBody>
        </p:sp>
        <p:sp>
          <p:nvSpPr>
            <p:cNvPr id="11" name="Oval 10"/>
            <p:cNvSpPr/>
            <p:nvPr/>
          </p:nvSpPr>
          <p:spPr>
            <a:xfrm>
              <a:off x="228600" y="4800701"/>
              <a:ext cx="2620960" cy="896112"/>
            </a:xfrm>
            <a:prstGeom prst="ellipse">
              <a:avLst/>
            </a:prstGeom>
            <a:solidFill>
              <a:schemeClr val="bg1"/>
            </a:solidFill>
            <a:ln w="25400" cap="flat" cmpd="sng" algn="ctr">
              <a:solidFill>
                <a:srgbClr val="00638C"/>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mn-lt"/>
                  <a:ea typeface="+mn-ea"/>
                  <a:cs typeface="+mn-cs"/>
                </a:rPr>
                <a:t>Daily Huddles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Text" lastClr="000000"/>
                  </a:solidFill>
                  <a:latin typeface="+mn-lt"/>
                  <a:ea typeface="+mn-ea"/>
                  <a:cs typeface="+mn-cs"/>
                </a:rPr>
                <a:t>Confirming your weekly plan and adjusting as required</a:t>
              </a:r>
              <a:endParaRPr kumimoji="0" lang="en-US" sz="1000" i="0" u="none" strike="noStrike" kern="0" cap="none" spc="0" normalizeH="0" baseline="0" noProof="0" dirty="0">
                <a:ln>
                  <a:noFill/>
                </a:ln>
                <a:solidFill>
                  <a:sysClr val="windowText" lastClr="000000"/>
                </a:solidFill>
                <a:effectLst/>
                <a:uLnTx/>
                <a:uFillTx/>
                <a:latin typeface="+mn-lt"/>
                <a:ea typeface="+mn-ea"/>
                <a:cs typeface="+mn-cs"/>
              </a:endParaRPr>
            </a:p>
          </p:txBody>
        </p:sp>
      </p:grpSp>
      <p:grpSp>
        <p:nvGrpSpPr>
          <p:cNvPr id="3" name="Group 20"/>
          <p:cNvGrpSpPr/>
          <p:nvPr/>
        </p:nvGrpSpPr>
        <p:grpSpPr>
          <a:xfrm>
            <a:off x="762000" y="1600200"/>
            <a:ext cx="4026408" cy="4142232"/>
            <a:chOff x="762000" y="1600200"/>
            <a:chExt cx="4026408" cy="4142232"/>
          </a:xfrm>
        </p:grpSpPr>
        <p:cxnSp>
          <p:nvCxnSpPr>
            <p:cNvPr id="20" name="Curved Connector 19"/>
            <p:cNvCxnSpPr/>
            <p:nvPr/>
          </p:nvCxnSpPr>
          <p:spPr>
            <a:xfrm flipH="1">
              <a:off x="838200" y="1828800"/>
              <a:ext cx="23113" cy="818036"/>
            </a:xfrm>
            <a:prstGeom prst="curvedConnector3">
              <a:avLst>
                <a:gd name="adj1" fmla="val 1222338"/>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H="1">
              <a:off x="838200" y="2819400"/>
              <a:ext cx="23113" cy="818036"/>
            </a:xfrm>
            <a:prstGeom prst="curvedConnector3">
              <a:avLst>
                <a:gd name="adj1" fmla="val 1222338"/>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flipH="1">
              <a:off x="762000" y="3733800"/>
              <a:ext cx="23113" cy="818036"/>
            </a:xfrm>
            <a:prstGeom prst="curvedConnector3">
              <a:avLst>
                <a:gd name="adj1" fmla="val 1222338"/>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flipH="1">
              <a:off x="762000" y="4648200"/>
              <a:ext cx="23113" cy="818036"/>
            </a:xfrm>
            <a:prstGeom prst="curvedConnector3">
              <a:avLst>
                <a:gd name="adj1" fmla="val 1222338"/>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Right Arrow 29"/>
            <p:cNvSpPr/>
            <p:nvPr/>
          </p:nvSpPr>
          <p:spPr>
            <a:xfrm>
              <a:off x="3810000" y="16002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3810000" y="24384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a:off x="3810000" y="34290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a:off x="3810000" y="44196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3810000" y="52578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0" y="6248400"/>
            <a:ext cx="1219200"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Lucida Grande"/>
                <a:ea typeface="Geneva"/>
                <a:cs typeface="Geneva"/>
              </a:defRPr>
            </a:lvl1pPr>
            <a:lvl2pPr marL="457200" algn="l" rtl="0" fontAlgn="base">
              <a:spcBef>
                <a:spcPct val="0"/>
              </a:spcBef>
              <a:spcAft>
                <a:spcPct val="0"/>
              </a:spcAft>
              <a:defRPr sz="2400" kern="1200">
                <a:solidFill>
                  <a:schemeClr val="tx1"/>
                </a:solidFill>
                <a:latin typeface="Lucida Grande"/>
                <a:ea typeface="Geneva"/>
                <a:cs typeface="Geneva"/>
              </a:defRPr>
            </a:lvl2pPr>
            <a:lvl3pPr marL="914400" algn="l" rtl="0" fontAlgn="base">
              <a:spcBef>
                <a:spcPct val="0"/>
              </a:spcBef>
              <a:spcAft>
                <a:spcPct val="0"/>
              </a:spcAft>
              <a:defRPr sz="2400" kern="1200">
                <a:solidFill>
                  <a:schemeClr val="tx1"/>
                </a:solidFill>
                <a:latin typeface="Lucida Grande"/>
                <a:ea typeface="Geneva"/>
                <a:cs typeface="Geneva"/>
              </a:defRPr>
            </a:lvl3pPr>
            <a:lvl4pPr marL="1371600" algn="l" rtl="0" fontAlgn="base">
              <a:spcBef>
                <a:spcPct val="0"/>
              </a:spcBef>
              <a:spcAft>
                <a:spcPct val="0"/>
              </a:spcAft>
              <a:defRPr sz="2400" kern="1200">
                <a:solidFill>
                  <a:schemeClr val="tx1"/>
                </a:solidFill>
                <a:latin typeface="Lucida Grande"/>
                <a:ea typeface="Geneva"/>
                <a:cs typeface="Geneva"/>
              </a:defRPr>
            </a:lvl4pPr>
            <a:lvl5pPr marL="1828800" algn="l" rtl="0" fontAlgn="base">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a:lstStyle>
          <a:p>
            <a:pPr lvl="0"/>
            <a:r>
              <a:rPr lang="en-US" sz="1400" b="1" dirty="0" smtClean="0">
                <a:solidFill>
                  <a:srgbClr val="FFFFFF"/>
                </a:solidFill>
                <a:latin typeface="Arial"/>
              </a:rPr>
              <a:t>Handout 4</a:t>
            </a:r>
          </a:p>
        </p:txBody>
      </p:sp>
    </p:spTree>
    <p:extLst>
      <p:ext uri="{BB962C8B-B14F-4D97-AF65-F5344CB8AC3E}">
        <p14:creationId xmlns="" xmlns:p14="http://schemas.microsoft.com/office/powerpoint/2010/main" val="115702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2" name="Text Box 44"/>
          <p:cNvSpPr txBox="1">
            <a:spLocks noChangeArrowheads="1"/>
          </p:cNvSpPr>
          <p:nvPr/>
        </p:nvSpPr>
        <p:spPr bwMode="auto">
          <a:xfrm rot="14287221" flipV="1">
            <a:off x="7006705" y="1880860"/>
            <a:ext cx="6873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800" dirty="0" smtClean="0">
                <a:solidFill>
                  <a:srgbClr val="000000"/>
                </a:solidFill>
                <a:latin typeface="+mn-lt"/>
                <a:cs typeface="Arial" charset="0"/>
              </a:rPr>
              <a:t>Die</a:t>
            </a:r>
            <a:endParaRPr lang="en-US" sz="1800" dirty="0">
              <a:solidFill>
                <a:srgbClr val="000000"/>
              </a:solidFill>
              <a:latin typeface="+mn-lt"/>
              <a:cs typeface="Arial" charset="0"/>
            </a:endParaRPr>
          </a:p>
        </p:txBody>
      </p:sp>
      <p:grpSp>
        <p:nvGrpSpPr>
          <p:cNvPr id="2" name="Group 16"/>
          <p:cNvGrpSpPr>
            <a:grpSpLocks noChangeAspect="1"/>
          </p:cNvGrpSpPr>
          <p:nvPr/>
        </p:nvGrpSpPr>
        <p:grpSpPr bwMode="auto">
          <a:xfrm>
            <a:off x="533401" y="304801"/>
            <a:ext cx="609600" cy="634954"/>
            <a:chOff x="3429000" y="2209800"/>
            <a:chExt cx="1828800" cy="1905000"/>
          </a:xfrm>
        </p:grpSpPr>
        <p:sp>
          <p:nvSpPr>
            <p:cNvPr id="63" name="Cube 62"/>
            <p:cNvSpPr/>
            <p:nvPr/>
          </p:nvSpPr>
          <p:spPr>
            <a:xfrm>
              <a:off x="4189622" y="2209800"/>
              <a:ext cx="992116" cy="992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4" name="Cube 63"/>
            <p:cNvSpPr/>
            <p:nvPr/>
          </p:nvSpPr>
          <p:spPr>
            <a:xfrm>
              <a:off x="3429000" y="2361935"/>
              <a:ext cx="992116" cy="992188"/>
            </a:xfrm>
            <a:prstGeom prst="cube">
              <a:avLst/>
            </a:prstGeom>
            <a:noFill/>
            <a:ln>
              <a:solidFill>
                <a:srgbClr val="2F4F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5" name="Cube 64"/>
            <p:cNvSpPr/>
            <p:nvPr/>
          </p:nvSpPr>
          <p:spPr>
            <a:xfrm>
              <a:off x="3809310" y="2742275"/>
              <a:ext cx="992116" cy="992188"/>
            </a:xfrm>
            <a:prstGeom prst="cube">
              <a:avLst/>
            </a:prstGeom>
            <a:noFill/>
            <a:ln>
              <a:solidFill>
                <a:srgbClr val="D7D0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sp>
          <p:nvSpPr>
            <p:cNvPr id="66" name="Cube 65"/>
            <p:cNvSpPr/>
            <p:nvPr/>
          </p:nvSpPr>
          <p:spPr>
            <a:xfrm>
              <a:off x="4265684" y="3122613"/>
              <a:ext cx="992116" cy="992188"/>
            </a:xfrm>
            <a:prstGeom prst="cube">
              <a:avLst/>
            </a:prstGeom>
            <a:noFill/>
            <a:ln>
              <a:solidFill>
                <a:srgbClr val="6203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30000"/>
                </a:spcBef>
                <a:defRPr/>
              </a:pPr>
              <a:endParaRPr lang="en-US" dirty="0"/>
            </a:p>
          </p:txBody>
        </p:sp>
      </p:grpSp>
      <p:sp>
        <p:nvSpPr>
          <p:cNvPr id="22532" name="Oval 2"/>
          <p:cNvSpPr>
            <a:spLocks noChangeArrowheads="1"/>
          </p:cNvSpPr>
          <p:nvPr/>
        </p:nvSpPr>
        <p:spPr bwMode="auto">
          <a:xfrm>
            <a:off x="1524000" y="762000"/>
            <a:ext cx="5715000" cy="5257800"/>
          </a:xfrm>
          <a:prstGeom prst="ellipse">
            <a:avLst/>
          </a:prstGeom>
          <a:solidFill>
            <a:srgbClr val="94B2A4"/>
          </a:solidFill>
          <a:ln w="9525">
            <a:solidFill>
              <a:schemeClr val="tx1"/>
            </a:solidFill>
            <a:round/>
            <a:headEnd/>
            <a:tailEnd/>
          </a:ln>
        </p:spPr>
        <p:txBody>
          <a:bodyPr wrap="none" anchor="ctr"/>
          <a:lstStyle/>
          <a:p>
            <a:pPr algn="ctr" fontAlgn="base">
              <a:spcBef>
                <a:spcPct val="0"/>
              </a:spcBef>
              <a:spcAft>
                <a:spcPct val="0"/>
              </a:spcAft>
            </a:pPr>
            <a:endParaRPr lang="en-US" sz="2400">
              <a:solidFill>
                <a:srgbClr val="000000"/>
              </a:solidFill>
              <a:latin typeface="+mn-lt"/>
              <a:cs typeface="Arial" charset="0"/>
            </a:endParaRPr>
          </a:p>
        </p:txBody>
      </p:sp>
      <p:sp>
        <p:nvSpPr>
          <p:cNvPr id="22557" name="Line 27"/>
          <p:cNvSpPr>
            <a:spLocks noChangeShapeType="1"/>
          </p:cNvSpPr>
          <p:nvPr/>
        </p:nvSpPr>
        <p:spPr bwMode="auto">
          <a:xfrm flipV="1">
            <a:off x="4724400" y="914400"/>
            <a:ext cx="152400" cy="1066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grpSp>
        <p:nvGrpSpPr>
          <p:cNvPr id="3" name="Group 28"/>
          <p:cNvGrpSpPr>
            <a:grpSpLocks/>
          </p:cNvGrpSpPr>
          <p:nvPr/>
        </p:nvGrpSpPr>
        <p:grpSpPr bwMode="auto">
          <a:xfrm>
            <a:off x="3581400" y="1219200"/>
            <a:ext cx="457200" cy="457200"/>
            <a:chOff x="5088" y="3696"/>
            <a:chExt cx="288" cy="288"/>
          </a:xfrm>
        </p:grpSpPr>
        <p:sp>
          <p:nvSpPr>
            <p:cNvPr id="22575" name="Oval 29"/>
            <p:cNvSpPr>
              <a:spLocks noChangeArrowheads="1"/>
            </p:cNvSpPr>
            <p:nvPr/>
          </p:nvSpPr>
          <p:spPr bwMode="auto">
            <a:xfrm>
              <a:off x="5088" y="3696"/>
              <a:ext cx="288" cy="96"/>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22576" name="Oval 30"/>
            <p:cNvSpPr>
              <a:spLocks noChangeArrowheads="1"/>
            </p:cNvSpPr>
            <p:nvPr/>
          </p:nvSpPr>
          <p:spPr bwMode="auto">
            <a:xfrm>
              <a:off x="5088" y="3744"/>
              <a:ext cx="288" cy="96"/>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22577" name="Oval 31"/>
            <p:cNvSpPr>
              <a:spLocks noChangeArrowheads="1"/>
            </p:cNvSpPr>
            <p:nvPr/>
          </p:nvSpPr>
          <p:spPr bwMode="auto">
            <a:xfrm>
              <a:off x="5088" y="3792"/>
              <a:ext cx="288" cy="96"/>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22578" name="Oval 32"/>
            <p:cNvSpPr>
              <a:spLocks noChangeArrowheads="1"/>
            </p:cNvSpPr>
            <p:nvPr/>
          </p:nvSpPr>
          <p:spPr bwMode="auto">
            <a:xfrm>
              <a:off x="5088" y="3840"/>
              <a:ext cx="288" cy="96"/>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22579" name="Oval 33"/>
            <p:cNvSpPr>
              <a:spLocks noChangeArrowheads="1"/>
            </p:cNvSpPr>
            <p:nvPr/>
          </p:nvSpPr>
          <p:spPr bwMode="auto">
            <a:xfrm>
              <a:off x="5088" y="3888"/>
              <a:ext cx="288" cy="96"/>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grpSp>
      <p:grpSp>
        <p:nvGrpSpPr>
          <p:cNvPr id="4" name="Group 41"/>
          <p:cNvGrpSpPr>
            <a:grpSpLocks/>
          </p:cNvGrpSpPr>
          <p:nvPr/>
        </p:nvGrpSpPr>
        <p:grpSpPr bwMode="auto">
          <a:xfrm rot="11631033">
            <a:off x="5199860" y="1299183"/>
            <a:ext cx="2472916" cy="3025776"/>
            <a:chOff x="1577429" y="1926"/>
            <a:chExt cx="2472916" cy="1906"/>
          </a:xfrm>
        </p:grpSpPr>
        <p:sp>
          <p:nvSpPr>
            <p:cNvPr id="22568" name="Arc 42"/>
            <p:cNvSpPr>
              <a:spLocks/>
            </p:cNvSpPr>
            <p:nvPr/>
          </p:nvSpPr>
          <p:spPr bwMode="auto">
            <a:xfrm rot="240939" flipH="1" flipV="1">
              <a:off x="1577429" y="2114"/>
              <a:ext cx="2472916" cy="17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69" name="Line 43"/>
            <p:cNvSpPr>
              <a:spLocks noChangeShapeType="1"/>
            </p:cNvSpPr>
            <p:nvPr/>
          </p:nvSpPr>
          <p:spPr bwMode="auto">
            <a:xfrm rot="240939" flipV="1">
              <a:off x="1685726" y="1926"/>
              <a:ext cx="0" cy="285"/>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grpSp>
      <p:sp>
        <p:nvSpPr>
          <p:cNvPr id="22533" name="Text Box 3"/>
          <p:cNvSpPr txBox="1">
            <a:spLocks noChangeArrowheads="1"/>
          </p:cNvSpPr>
          <p:nvPr/>
        </p:nvSpPr>
        <p:spPr bwMode="auto">
          <a:xfrm rot="2575968">
            <a:off x="2315184" y="1830390"/>
            <a:ext cx="1330814"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Times" pitchFamily="18" charset="0"/>
              </a:rPr>
              <a:t>Concrete</a:t>
            </a:r>
          </a:p>
        </p:txBody>
      </p:sp>
      <p:sp>
        <p:nvSpPr>
          <p:cNvPr id="22534" name="Text Box 4"/>
          <p:cNvSpPr txBox="1">
            <a:spLocks noChangeArrowheads="1"/>
          </p:cNvSpPr>
          <p:nvPr/>
        </p:nvSpPr>
        <p:spPr bwMode="auto">
          <a:xfrm rot="16200000">
            <a:off x="3713178" y="5121292"/>
            <a:ext cx="1441420"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Arial" charset="0"/>
              </a:rPr>
              <a:t>Carpenter</a:t>
            </a:r>
          </a:p>
        </p:txBody>
      </p:sp>
      <p:sp>
        <p:nvSpPr>
          <p:cNvPr id="22535" name="Text Box 5"/>
          <p:cNvSpPr txBox="1">
            <a:spLocks noChangeArrowheads="1"/>
          </p:cNvSpPr>
          <p:nvPr/>
        </p:nvSpPr>
        <p:spPr bwMode="auto">
          <a:xfrm rot="919634">
            <a:off x="1681593" y="3126451"/>
            <a:ext cx="1038599" cy="430887"/>
          </a:xfrm>
          <a:prstGeom prst="rect">
            <a:avLst/>
          </a:prstGeom>
          <a:solidFill>
            <a:schemeClr val="bg1"/>
          </a:solidFill>
          <a:ln w="28575">
            <a:solidFill>
              <a:schemeClr val="tx1"/>
            </a:solidFill>
            <a:miter lim="800000"/>
            <a:headEnd/>
            <a:tailEnd/>
          </a:ln>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fontAlgn="base">
              <a:spcBef>
                <a:spcPct val="0"/>
              </a:spcBef>
              <a:spcAft>
                <a:spcPct val="0"/>
              </a:spcAft>
            </a:pPr>
            <a:r>
              <a:rPr lang="en-US" sz="2200" dirty="0">
                <a:solidFill>
                  <a:srgbClr val="000000"/>
                </a:solidFill>
                <a:latin typeface="+mn-lt"/>
                <a:cs typeface="Arial" charset="0"/>
              </a:rPr>
              <a:t>Mason</a:t>
            </a:r>
          </a:p>
        </p:txBody>
      </p:sp>
      <p:sp>
        <p:nvSpPr>
          <p:cNvPr id="22536" name="Text Box 6"/>
          <p:cNvSpPr txBox="1">
            <a:spLocks noChangeArrowheads="1"/>
          </p:cNvSpPr>
          <p:nvPr/>
        </p:nvSpPr>
        <p:spPr bwMode="auto">
          <a:xfrm rot="18738173">
            <a:off x="2330858" y="4755135"/>
            <a:ext cx="1127232"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Arial" charset="0"/>
              </a:rPr>
              <a:t>Facade</a:t>
            </a:r>
          </a:p>
        </p:txBody>
      </p:sp>
      <p:sp>
        <p:nvSpPr>
          <p:cNvPr id="22537" name="Text Box 7"/>
          <p:cNvSpPr txBox="1">
            <a:spLocks noChangeArrowheads="1"/>
          </p:cNvSpPr>
          <p:nvPr/>
        </p:nvSpPr>
        <p:spPr bwMode="auto">
          <a:xfrm rot="20540372">
            <a:off x="5763967" y="2734325"/>
            <a:ext cx="1329210"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Arial" charset="0"/>
              </a:rPr>
              <a:t>Electrical</a:t>
            </a:r>
          </a:p>
        </p:txBody>
      </p:sp>
      <p:sp>
        <p:nvSpPr>
          <p:cNvPr id="22539" name="AutoShape 9"/>
          <p:cNvSpPr>
            <a:spLocks noChangeArrowheads="1"/>
          </p:cNvSpPr>
          <p:nvPr/>
        </p:nvSpPr>
        <p:spPr bwMode="auto">
          <a:xfrm rot="1503865">
            <a:off x="2110159" y="2393772"/>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22543" name="Line 13"/>
          <p:cNvSpPr>
            <a:spLocks noChangeShapeType="1"/>
          </p:cNvSpPr>
          <p:nvPr/>
        </p:nvSpPr>
        <p:spPr bwMode="auto">
          <a:xfrm rot="15573058" flipH="1" flipV="1">
            <a:off x="2429343" y="2109741"/>
            <a:ext cx="296742"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45" name="Line 15"/>
          <p:cNvSpPr>
            <a:spLocks noChangeShapeType="1"/>
          </p:cNvSpPr>
          <p:nvPr/>
        </p:nvSpPr>
        <p:spPr bwMode="auto">
          <a:xfrm rot="15573058" flipH="1" flipV="1">
            <a:off x="2100788" y="2833946"/>
            <a:ext cx="287199" cy="12330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47" name="Line 17"/>
          <p:cNvSpPr>
            <a:spLocks noChangeShapeType="1"/>
          </p:cNvSpPr>
          <p:nvPr/>
        </p:nvSpPr>
        <p:spPr bwMode="auto">
          <a:xfrm rot="15573058" flipH="1" flipV="1">
            <a:off x="4500872" y="1138778"/>
            <a:ext cx="125306" cy="16084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48" name="Line 18"/>
          <p:cNvSpPr>
            <a:spLocks noChangeShapeType="1"/>
          </p:cNvSpPr>
          <p:nvPr/>
        </p:nvSpPr>
        <p:spPr bwMode="auto">
          <a:xfrm rot="15573058" flipH="1">
            <a:off x="3917006" y="5410714"/>
            <a:ext cx="104242" cy="43200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50" name="Text Box 20"/>
          <p:cNvSpPr txBox="1">
            <a:spLocks noChangeArrowheads="1"/>
          </p:cNvSpPr>
          <p:nvPr/>
        </p:nvSpPr>
        <p:spPr bwMode="auto">
          <a:xfrm rot="18774122">
            <a:off x="5084551" y="1537118"/>
            <a:ext cx="1079142"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smtClean="0">
                <a:solidFill>
                  <a:srgbClr val="000000"/>
                </a:solidFill>
                <a:latin typeface="+mn-lt"/>
                <a:cs typeface="Arial" charset="0"/>
              </a:rPr>
              <a:t>Painter</a:t>
            </a:r>
            <a:endParaRPr lang="en-US" sz="2200" dirty="0">
              <a:solidFill>
                <a:srgbClr val="000000"/>
              </a:solidFill>
              <a:latin typeface="+mn-lt"/>
              <a:cs typeface="Arial" charset="0"/>
            </a:endParaRPr>
          </a:p>
        </p:txBody>
      </p:sp>
      <p:sp>
        <p:nvSpPr>
          <p:cNvPr id="22553" name="Line 23"/>
          <p:cNvSpPr>
            <a:spLocks noChangeShapeType="1"/>
          </p:cNvSpPr>
          <p:nvPr/>
        </p:nvSpPr>
        <p:spPr bwMode="auto">
          <a:xfrm rot="15573058">
            <a:off x="5739293" y="4890178"/>
            <a:ext cx="296576" cy="32359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54" name="Line 24"/>
          <p:cNvSpPr>
            <a:spLocks noChangeShapeType="1"/>
          </p:cNvSpPr>
          <p:nvPr/>
        </p:nvSpPr>
        <p:spPr bwMode="auto">
          <a:xfrm rot="15573058">
            <a:off x="6314386" y="4113250"/>
            <a:ext cx="328489" cy="2122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55" name="Line 25"/>
          <p:cNvSpPr>
            <a:spLocks noChangeShapeType="1"/>
          </p:cNvSpPr>
          <p:nvPr/>
        </p:nvSpPr>
        <p:spPr bwMode="auto">
          <a:xfrm rot="15573058" flipV="1">
            <a:off x="5868951" y="1868395"/>
            <a:ext cx="225497" cy="19086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56" name="Line 26"/>
          <p:cNvSpPr>
            <a:spLocks noChangeShapeType="1"/>
          </p:cNvSpPr>
          <p:nvPr/>
        </p:nvSpPr>
        <p:spPr bwMode="auto">
          <a:xfrm rot="15573058" flipV="1">
            <a:off x="4009996" y="1551259"/>
            <a:ext cx="362008" cy="24317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63" name="Text Box 45"/>
          <p:cNvSpPr txBox="1">
            <a:spLocks noChangeArrowheads="1"/>
          </p:cNvSpPr>
          <p:nvPr/>
        </p:nvSpPr>
        <p:spPr bwMode="auto">
          <a:xfrm rot="1209602">
            <a:off x="5521448" y="4412631"/>
            <a:ext cx="1236236" cy="430887"/>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2200" dirty="0">
                <a:solidFill>
                  <a:srgbClr val="000000"/>
                </a:solidFill>
                <a:latin typeface="+mn-lt"/>
                <a:cs typeface="Arial" charset="0"/>
              </a:rPr>
              <a:t>Plumber</a:t>
            </a:r>
          </a:p>
        </p:txBody>
      </p:sp>
      <p:grpSp>
        <p:nvGrpSpPr>
          <p:cNvPr id="5" name="Group 46"/>
          <p:cNvGrpSpPr>
            <a:grpSpLocks/>
          </p:cNvGrpSpPr>
          <p:nvPr/>
        </p:nvGrpSpPr>
        <p:grpSpPr bwMode="auto">
          <a:xfrm rot="19209680" flipV="1">
            <a:off x="2978861" y="2635771"/>
            <a:ext cx="1450924" cy="1647038"/>
            <a:chOff x="960" y="2064"/>
            <a:chExt cx="1920" cy="1872"/>
          </a:xfrm>
        </p:grpSpPr>
        <p:sp>
          <p:nvSpPr>
            <p:cNvPr id="22566" name="Arc 47"/>
            <p:cNvSpPr>
              <a:spLocks/>
            </p:cNvSpPr>
            <p:nvPr/>
          </p:nvSpPr>
          <p:spPr bwMode="auto">
            <a:xfrm flipH="1" flipV="1">
              <a:off x="960" y="2256"/>
              <a:ext cx="1920" cy="16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22567" name="Line 48"/>
            <p:cNvSpPr>
              <a:spLocks noChangeShapeType="1"/>
            </p:cNvSpPr>
            <p:nvPr/>
          </p:nvSpPr>
          <p:spPr bwMode="auto">
            <a:xfrm flipV="1">
              <a:off x="960" y="2064"/>
              <a:ext cx="0" cy="28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grpSp>
      <p:sp>
        <p:nvSpPr>
          <p:cNvPr id="22565" name="Text Box 49"/>
          <p:cNvSpPr txBox="1">
            <a:spLocks noChangeArrowheads="1"/>
          </p:cNvSpPr>
          <p:nvPr/>
        </p:nvSpPr>
        <p:spPr bwMode="auto">
          <a:xfrm>
            <a:off x="3429000" y="1752600"/>
            <a:ext cx="14093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dirty="0" smtClean="0">
                <a:solidFill>
                  <a:srgbClr val="000000"/>
                </a:solidFill>
                <a:latin typeface="+mn-lt"/>
                <a:cs typeface="Arial" charset="0"/>
              </a:rPr>
              <a:t>Chips &amp; Group </a:t>
            </a:r>
          </a:p>
          <a:p>
            <a:pPr fontAlgn="base">
              <a:spcBef>
                <a:spcPct val="0"/>
              </a:spcBef>
              <a:spcAft>
                <a:spcPct val="0"/>
              </a:spcAft>
            </a:pPr>
            <a:r>
              <a:rPr lang="en-US" sz="1400" dirty="0" smtClean="0">
                <a:solidFill>
                  <a:srgbClr val="000000"/>
                </a:solidFill>
                <a:latin typeface="+mn-lt"/>
                <a:cs typeface="Arial" charset="0"/>
              </a:rPr>
              <a:t>Score Sheet</a:t>
            </a:r>
            <a:endParaRPr lang="en-US" sz="1400" dirty="0">
              <a:solidFill>
                <a:srgbClr val="000000"/>
              </a:solidFill>
              <a:latin typeface="+mn-lt"/>
              <a:cs typeface="Arial" charset="0"/>
            </a:endParaRPr>
          </a:p>
        </p:txBody>
      </p:sp>
      <p:grpSp>
        <p:nvGrpSpPr>
          <p:cNvPr id="6" name="Group 59"/>
          <p:cNvGrpSpPr/>
          <p:nvPr/>
        </p:nvGrpSpPr>
        <p:grpSpPr>
          <a:xfrm>
            <a:off x="3276600" y="1219200"/>
            <a:ext cx="533400" cy="537865"/>
            <a:chOff x="7010400" y="2057400"/>
            <a:chExt cx="533400" cy="537865"/>
          </a:xfrm>
        </p:grpSpPr>
        <p:grpSp>
          <p:nvGrpSpPr>
            <p:cNvPr id="7" name="Group 58"/>
            <p:cNvGrpSpPr/>
            <p:nvPr/>
          </p:nvGrpSpPr>
          <p:grpSpPr>
            <a:xfrm>
              <a:off x="7010400" y="2057400"/>
              <a:ext cx="457200" cy="457200"/>
              <a:chOff x="7010400" y="2057400"/>
              <a:chExt cx="457200" cy="457200"/>
            </a:xfrm>
          </p:grpSpPr>
          <p:sp>
            <p:nvSpPr>
              <p:cNvPr id="53" name="Oval 29"/>
              <p:cNvSpPr>
                <a:spLocks noChangeArrowheads="1"/>
              </p:cNvSpPr>
              <p:nvPr/>
            </p:nvSpPr>
            <p:spPr bwMode="auto">
              <a:xfrm>
                <a:off x="7010400" y="2057400"/>
                <a:ext cx="457200" cy="152400"/>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54" name="Oval 30"/>
              <p:cNvSpPr>
                <a:spLocks noChangeArrowheads="1"/>
              </p:cNvSpPr>
              <p:nvPr/>
            </p:nvSpPr>
            <p:spPr bwMode="auto">
              <a:xfrm>
                <a:off x="7010400" y="2133600"/>
                <a:ext cx="457200" cy="152400"/>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55" name="Oval 31"/>
              <p:cNvSpPr>
                <a:spLocks noChangeArrowheads="1"/>
              </p:cNvSpPr>
              <p:nvPr/>
            </p:nvSpPr>
            <p:spPr bwMode="auto">
              <a:xfrm>
                <a:off x="7010400" y="2209800"/>
                <a:ext cx="457200" cy="152400"/>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56" name="Oval 32"/>
              <p:cNvSpPr>
                <a:spLocks noChangeArrowheads="1"/>
              </p:cNvSpPr>
              <p:nvPr/>
            </p:nvSpPr>
            <p:spPr bwMode="auto">
              <a:xfrm>
                <a:off x="7010400" y="2286000"/>
                <a:ext cx="457200" cy="152400"/>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57" name="Oval 33"/>
              <p:cNvSpPr>
                <a:spLocks noChangeArrowheads="1"/>
              </p:cNvSpPr>
              <p:nvPr/>
            </p:nvSpPr>
            <p:spPr bwMode="auto">
              <a:xfrm>
                <a:off x="7010400" y="2362200"/>
                <a:ext cx="457200" cy="152400"/>
              </a:xfrm>
              <a:prstGeom prst="ellipse">
                <a:avLst/>
              </a:prstGeom>
              <a:solidFill>
                <a:srgbClr val="00638C"/>
              </a:solidFill>
              <a:ln w="9525">
                <a:solidFill>
                  <a:schemeClr val="tx1"/>
                </a:solidFill>
                <a:round/>
                <a:headEnd/>
                <a:tailEnd/>
              </a:ln>
            </p:spPr>
            <p:txBody>
              <a:bodyPr wrap="none" anchor="ctr"/>
              <a:lstStyle/>
              <a:p>
                <a:pPr fontAlgn="base">
                  <a:spcBef>
                    <a:spcPct val="0"/>
                  </a:spcBef>
                  <a:spcAft>
                    <a:spcPct val="0"/>
                  </a:spcAft>
                </a:pPr>
                <a:endParaRPr lang="en-US" sz="2400">
                  <a:solidFill>
                    <a:srgbClr val="000000"/>
                  </a:solidFill>
                  <a:latin typeface="+mn-lt"/>
                </a:endParaRPr>
              </a:p>
            </p:txBody>
          </p:sp>
        </p:grpSp>
        <p:sp>
          <p:nvSpPr>
            <p:cNvPr id="58" name="Text Box 40"/>
            <p:cNvSpPr txBox="1">
              <a:spLocks noChangeArrowheads="1"/>
            </p:cNvSpPr>
            <p:nvPr/>
          </p:nvSpPr>
          <p:spPr bwMode="auto">
            <a:xfrm>
              <a:off x="7010400" y="2133600"/>
              <a:ext cx="533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dirty="0" smtClean="0">
                  <a:solidFill>
                    <a:srgbClr val="FFFFFF"/>
                  </a:solidFill>
                  <a:latin typeface="+mn-lt"/>
                  <a:cs typeface="Arial" charset="0"/>
                </a:rPr>
                <a:t>35</a:t>
              </a:r>
              <a:endParaRPr lang="en-US" dirty="0">
                <a:solidFill>
                  <a:srgbClr val="FFFFFF"/>
                </a:solidFill>
                <a:latin typeface="+mn-lt"/>
                <a:cs typeface="Arial" charset="0"/>
              </a:endParaRPr>
            </a:p>
          </p:txBody>
        </p:sp>
      </p:grpSp>
      <p:sp>
        <p:nvSpPr>
          <p:cNvPr id="70" name="AutoShape 9"/>
          <p:cNvSpPr>
            <a:spLocks noChangeArrowheads="1"/>
          </p:cNvSpPr>
          <p:nvPr/>
        </p:nvSpPr>
        <p:spPr bwMode="auto">
          <a:xfrm rot="20214513">
            <a:off x="2032141" y="4063519"/>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71" name="AutoShape 9"/>
          <p:cNvSpPr>
            <a:spLocks noChangeArrowheads="1"/>
          </p:cNvSpPr>
          <p:nvPr/>
        </p:nvSpPr>
        <p:spPr bwMode="auto">
          <a:xfrm rot="17657880">
            <a:off x="3275587" y="5339943"/>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72" name="AutoShape 9"/>
          <p:cNvSpPr>
            <a:spLocks noChangeArrowheads="1"/>
          </p:cNvSpPr>
          <p:nvPr/>
        </p:nvSpPr>
        <p:spPr bwMode="auto">
          <a:xfrm rot="14917338">
            <a:off x="5246618" y="5108266"/>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73" name="AutoShape 9"/>
          <p:cNvSpPr>
            <a:spLocks noChangeArrowheads="1"/>
          </p:cNvSpPr>
          <p:nvPr/>
        </p:nvSpPr>
        <p:spPr bwMode="auto">
          <a:xfrm rot="11260580">
            <a:off x="6271188" y="3619331"/>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74" name="AutoShape 9"/>
          <p:cNvSpPr>
            <a:spLocks noChangeArrowheads="1"/>
          </p:cNvSpPr>
          <p:nvPr/>
        </p:nvSpPr>
        <p:spPr bwMode="auto">
          <a:xfrm rot="8893864">
            <a:off x="5847039" y="2032691"/>
            <a:ext cx="593485"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3503F"/>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000000"/>
              </a:solidFill>
              <a:latin typeface="+mn-lt"/>
            </a:endParaRPr>
          </a:p>
        </p:txBody>
      </p:sp>
      <p:sp>
        <p:nvSpPr>
          <p:cNvPr id="75" name="Rectangle 74"/>
          <p:cNvSpPr/>
          <p:nvPr/>
        </p:nvSpPr>
        <p:spPr>
          <a:xfrm>
            <a:off x="4419600" y="1295400"/>
            <a:ext cx="152400" cy="152400"/>
          </a:xfrm>
          <a:prstGeom prst="rect">
            <a:avLst/>
          </a:prstGeom>
          <a:solidFill>
            <a:srgbClr val="6350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49"/>
          <p:cNvSpPr txBox="1">
            <a:spLocks noChangeArrowheads="1"/>
          </p:cNvSpPr>
          <p:nvPr/>
        </p:nvSpPr>
        <p:spPr bwMode="auto">
          <a:xfrm>
            <a:off x="4267200" y="914400"/>
            <a:ext cx="685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fontAlgn="base">
              <a:spcBef>
                <a:spcPct val="0"/>
              </a:spcBef>
              <a:spcAft>
                <a:spcPct val="0"/>
              </a:spcAft>
            </a:pPr>
            <a:r>
              <a:rPr lang="en-US" sz="1400" dirty="0" smtClean="0">
                <a:solidFill>
                  <a:srgbClr val="000000"/>
                </a:solidFill>
                <a:latin typeface="+mn-lt"/>
                <a:cs typeface="Arial" charset="0"/>
              </a:rPr>
              <a:t>Die</a:t>
            </a:r>
            <a:endParaRPr lang="en-US" sz="1400" dirty="0">
              <a:solidFill>
                <a:srgbClr val="000000"/>
              </a:solidFill>
              <a:latin typeface="+mn-lt"/>
              <a:cs typeface="Arial" charset="0"/>
            </a:endParaRPr>
          </a:p>
        </p:txBody>
      </p:sp>
      <p:sp>
        <p:nvSpPr>
          <p:cNvPr id="77" name="Line 13"/>
          <p:cNvSpPr>
            <a:spLocks noChangeShapeType="1"/>
          </p:cNvSpPr>
          <p:nvPr/>
        </p:nvSpPr>
        <p:spPr bwMode="auto">
          <a:xfrm rot="15573058" flipH="1">
            <a:off x="1892731" y="3774658"/>
            <a:ext cx="477945" cy="7068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78" name="Line 13"/>
          <p:cNvSpPr>
            <a:spLocks noChangeShapeType="1"/>
          </p:cNvSpPr>
          <p:nvPr/>
        </p:nvSpPr>
        <p:spPr bwMode="auto">
          <a:xfrm rot="15573058" flipH="1">
            <a:off x="2237266" y="4582503"/>
            <a:ext cx="478470" cy="14421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79" name="Line 13"/>
          <p:cNvSpPr>
            <a:spLocks noChangeShapeType="1"/>
          </p:cNvSpPr>
          <p:nvPr/>
        </p:nvSpPr>
        <p:spPr bwMode="auto">
          <a:xfrm rot="15573058" flipH="1">
            <a:off x="3035749" y="5222473"/>
            <a:ext cx="329302" cy="24921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80" name="Line 18"/>
          <p:cNvSpPr>
            <a:spLocks noChangeShapeType="1"/>
          </p:cNvSpPr>
          <p:nvPr/>
        </p:nvSpPr>
        <p:spPr bwMode="auto">
          <a:xfrm rot="15573058">
            <a:off x="5008485" y="5173714"/>
            <a:ext cx="41429" cy="62752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81" name="Line 24"/>
          <p:cNvSpPr>
            <a:spLocks noChangeShapeType="1"/>
          </p:cNvSpPr>
          <p:nvPr/>
        </p:nvSpPr>
        <p:spPr bwMode="auto">
          <a:xfrm rot="15573058">
            <a:off x="6399817" y="3377675"/>
            <a:ext cx="366341" cy="697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82" name="Line 24"/>
          <p:cNvSpPr>
            <a:spLocks noChangeShapeType="1"/>
          </p:cNvSpPr>
          <p:nvPr/>
        </p:nvSpPr>
        <p:spPr bwMode="auto">
          <a:xfrm rot="15573058" flipV="1">
            <a:off x="6163674" y="2463977"/>
            <a:ext cx="305225" cy="817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latin typeface="+mn-lt"/>
            </a:endParaRPr>
          </a:p>
        </p:txBody>
      </p:sp>
      <p:sp>
        <p:nvSpPr>
          <p:cNvPr id="84" name="Title 83"/>
          <p:cNvSpPr>
            <a:spLocks noGrp="1"/>
          </p:cNvSpPr>
          <p:nvPr>
            <p:ph type="title"/>
          </p:nvPr>
        </p:nvSpPr>
        <p:spPr>
          <a:xfrm>
            <a:off x="457200" y="0"/>
            <a:ext cx="8229600" cy="838200"/>
          </a:xfrm>
        </p:spPr>
        <p:txBody>
          <a:bodyPr/>
          <a:lstStyle/>
          <a:p>
            <a:r>
              <a:rPr lang="en-US" dirty="0" smtClean="0">
                <a:latin typeface="+mn-lt"/>
              </a:rPr>
              <a:t>       Parade of Trades Simulation Setup</a:t>
            </a:r>
            <a:endParaRPr lang="en-US" dirty="0">
              <a:latin typeface="+mn-lt"/>
            </a:endParaRPr>
          </a:p>
        </p:txBody>
      </p:sp>
    </p:spTree>
    <p:extLst>
      <p:ext uri="{BB962C8B-B14F-4D97-AF65-F5344CB8AC3E}">
        <p14:creationId xmlns="" xmlns:p14="http://schemas.microsoft.com/office/powerpoint/2010/main" val="93523136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Communicating the Plan</a:t>
            </a:r>
            <a:endParaRPr lang="en-US" dirty="0"/>
          </a:p>
        </p:txBody>
      </p:sp>
      <p:sp>
        <p:nvSpPr>
          <p:cNvPr id="8" name="Content Placeholder 7"/>
          <p:cNvSpPr>
            <a:spLocks noGrp="1"/>
          </p:cNvSpPr>
          <p:nvPr>
            <p:ph idx="1"/>
          </p:nvPr>
        </p:nvSpPr>
        <p:spPr>
          <a:xfrm>
            <a:off x="457200" y="1295400"/>
            <a:ext cx="8534400" cy="4800600"/>
          </a:xfrm>
        </p:spPr>
        <p:txBody>
          <a:bodyPr/>
          <a:lstStyle/>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FontTx/>
              <a:buChar char="•"/>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None/>
            </a:pPr>
            <a:endParaRPr lang="en-US" sz="1800" b="1" dirty="0" smtClean="0">
              <a:solidFill>
                <a:srgbClr val="000066"/>
              </a:solidFill>
              <a:latin typeface="Arial" pitchFamily="34" charset="0"/>
              <a:cs typeface="Times New Roman" pitchFamily="18" charset="0"/>
            </a:endParaRPr>
          </a:p>
          <a:p>
            <a:pPr marL="342900" lvl="1" indent="-342900">
              <a:buClr>
                <a:srgbClr val="63503F"/>
              </a:buClr>
              <a:buSzPct val="110000"/>
              <a:buNone/>
            </a:pPr>
            <a:endParaRPr lang="en-US" sz="1800" b="1" dirty="0" smtClean="0">
              <a:solidFill>
                <a:srgbClr val="000066"/>
              </a:solidFill>
              <a:latin typeface="Arial" pitchFamily="34" charset="0"/>
              <a:cs typeface="Times New Roman" pitchFamily="18"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 name="Picture 9"/>
          <p:cNvPicPr>
            <a:picLocks noChangeAspect="1"/>
          </p:cNvPicPr>
          <p:nvPr/>
        </p:nvPicPr>
        <p:blipFill rotWithShape="1">
          <a:blip r:embed="rId3" cstate="print">
            <a:lum bright="20000" contrast="30000"/>
            <a:extLst>
              <a:ext uri="{28A0092B-C50C-407E-A947-70E740481C1C}">
                <a14:useLocalDpi xmlns="" xmlns:a14="http://schemas.microsoft.com/office/drawing/2010/main" val="0"/>
              </a:ext>
            </a:extLst>
          </a:blip>
          <a:srcRect l="3197" t="6682" r="8867"/>
          <a:stretch/>
        </p:blipFill>
        <p:spPr>
          <a:xfrm>
            <a:off x="1009070" y="1219200"/>
            <a:ext cx="7139111" cy="4530706"/>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7345356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2 Summary</a:t>
            </a:r>
            <a:endParaRPr lang="en-US" dirty="0"/>
          </a:p>
        </p:txBody>
      </p:sp>
      <p:sp>
        <p:nvSpPr>
          <p:cNvPr id="5" name="Content Placeholder 4"/>
          <p:cNvSpPr>
            <a:spLocks noGrp="1"/>
          </p:cNvSpPr>
          <p:nvPr>
            <p:ph idx="1"/>
          </p:nvPr>
        </p:nvSpPr>
        <p:spPr/>
        <p:txBody>
          <a:bodyPr/>
          <a:lstStyle/>
          <a:p>
            <a:r>
              <a:rPr lang="en-US" sz="2400" dirty="0" smtClean="0"/>
              <a:t>Many different ways to show the schedules – sticky notes, spreadsheets, etc.;</a:t>
            </a:r>
          </a:p>
          <a:p>
            <a:r>
              <a:rPr lang="en-US" sz="2400" dirty="0" smtClean="0"/>
              <a:t>Collaborative process and dialogue among subcontractors is key;</a:t>
            </a:r>
          </a:p>
          <a:p>
            <a:r>
              <a:rPr lang="en-US" sz="2400" dirty="0" smtClean="0"/>
              <a:t>GC no longer dictates the schedule.</a:t>
            </a:r>
          </a:p>
          <a:p>
            <a:endParaRPr lang="en-US" sz="2400" dirty="0"/>
          </a:p>
        </p:txBody>
      </p:sp>
    </p:spTree>
    <p:extLst>
      <p:ext uri="{BB962C8B-B14F-4D97-AF65-F5344CB8AC3E}">
        <p14:creationId xmlns="" xmlns:p14="http://schemas.microsoft.com/office/powerpoint/2010/main" val="1247960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Session 2 Summary</a:t>
            </a:r>
            <a:endParaRPr lang="en-US" sz="4000" dirty="0"/>
          </a:p>
        </p:txBody>
      </p:sp>
      <p:sp>
        <p:nvSpPr>
          <p:cNvPr id="3" name="Content Placeholder 2"/>
          <p:cNvSpPr>
            <a:spLocks noGrp="1"/>
          </p:cNvSpPr>
          <p:nvPr>
            <p:ph idx="1"/>
          </p:nvPr>
        </p:nvSpPr>
        <p:spPr>
          <a:xfrm>
            <a:off x="381000" y="990600"/>
            <a:ext cx="8229600" cy="4800600"/>
          </a:xfrm>
        </p:spPr>
        <p:txBody>
          <a:bodyPr/>
          <a:lstStyle/>
          <a:p>
            <a:pPr lvl="0"/>
            <a:r>
              <a:rPr lang="en-US" sz="2400" dirty="0" smtClean="0"/>
              <a:t>Push plans:</a:t>
            </a:r>
          </a:p>
          <a:p>
            <a:pPr lvl="1"/>
            <a:r>
              <a:rPr lang="en-US" sz="2200" dirty="0" smtClean="0"/>
              <a:t>Are typically produced by a single entity with little to no involvement of those executing the work  </a:t>
            </a:r>
          </a:p>
          <a:p>
            <a:pPr lvl="1"/>
            <a:r>
              <a:rPr lang="en-US" sz="2200" dirty="0" smtClean="0"/>
              <a:t>Result in a plan full of assumptions about means and methods that usually is not reflective of what really will take place</a:t>
            </a:r>
          </a:p>
          <a:p>
            <a:r>
              <a:rPr lang="en-US" sz="2400" dirty="0" smtClean="0"/>
              <a:t>Pull plans:</a:t>
            </a:r>
          </a:p>
          <a:p>
            <a:pPr lvl="1"/>
            <a:r>
              <a:rPr lang="en-US" sz="2200" dirty="0" smtClean="0"/>
              <a:t>Are produced by those who will execute the work</a:t>
            </a:r>
          </a:p>
          <a:p>
            <a:pPr lvl="2"/>
            <a:r>
              <a:rPr lang="en-US" dirty="0" smtClean="0"/>
              <a:t>The executors will engage in production system design by virtue of being present and the clear need for coordination.</a:t>
            </a:r>
          </a:p>
          <a:p>
            <a:pPr lvl="1"/>
            <a:r>
              <a:rPr lang="en-US" sz="2200" dirty="0" smtClean="0">
                <a:ea typeface="Times" pitchFamily="18" charset="0"/>
                <a:cs typeface="Times" pitchFamily="18" charset="0"/>
              </a:rPr>
              <a:t>Are developed by working backward from a target completion date, with tasks defined and sequenced so that their completion releases work to begin on a subsequent task</a:t>
            </a:r>
          </a:p>
        </p:txBody>
      </p:sp>
    </p:spTree>
    <p:extLst>
      <p:ext uri="{BB962C8B-B14F-4D97-AF65-F5344CB8AC3E}">
        <p14:creationId xmlns="" xmlns:p14="http://schemas.microsoft.com/office/powerpoint/2010/main" val="23946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LCEP">
  <a:themeElements>
    <a:clrScheme name="LCEP Branding">
      <a:dk1>
        <a:srgbClr val="000000"/>
      </a:dk1>
      <a:lt1>
        <a:srgbClr val="FFFFFF"/>
      </a:lt1>
      <a:dk2>
        <a:srgbClr val="000000"/>
      </a:dk2>
      <a:lt2>
        <a:srgbClr val="808080"/>
      </a:lt2>
      <a:accent1>
        <a:srgbClr val="00638C"/>
      </a:accent1>
      <a:accent2>
        <a:srgbClr val="8EB0C7"/>
      </a:accent2>
      <a:accent3>
        <a:srgbClr val="94B2A4"/>
      </a:accent3>
      <a:accent4>
        <a:srgbClr val="63503F"/>
      </a:accent4>
      <a:accent5>
        <a:srgbClr val="EDE9CC"/>
      </a:accent5>
      <a:accent6>
        <a:srgbClr val="760001"/>
      </a:accent6>
      <a:hlink>
        <a:srgbClr val="276070"/>
      </a:hlink>
      <a:folHlink>
        <a:srgbClr val="27607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470B21F32047AB8F8B1849CCB525" ma:contentTypeVersion="0" ma:contentTypeDescription="Create a new document." ma:contentTypeScope="" ma:versionID="d9964141e6d7a888b6438b62e7a8ab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36F391-64B5-4093-93F1-6EE38AF6557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4561123-56DE-4594-A90E-EC1630BA3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4E9843D-F3C2-4A55-ACA8-33F4B12349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AGC Unit 2 BIM Technology Session1 Module1</Template>
  <TotalTime>15338</TotalTime>
  <Words>4228</Words>
  <Application>Microsoft Office PowerPoint</Application>
  <PresentationFormat>On-screen Show (4:3)</PresentationFormat>
  <Paragraphs>1604</Paragraphs>
  <Slides>92</Slides>
  <Notes>77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LCEP</vt:lpstr>
      <vt:lpstr>Document</vt:lpstr>
      <vt:lpstr>Acrobat Document</vt:lpstr>
      <vt:lpstr>Slide 1</vt:lpstr>
      <vt:lpstr>Welcome</vt:lpstr>
      <vt:lpstr>AGC’s Lean Construction  Education Program Overview</vt:lpstr>
      <vt:lpstr>Course Schedule</vt:lpstr>
      <vt:lpstr>Session 1</vt:lpstr>
      <vt:lpstr>Today’s Course Schedule</vt:lpstr>
      <vt:lpstr>   Session 1 Learning Objectives</vt:lpstr>
      <vt:lpstr>Parade of Trades Simulation: Getting Started</vt:lpstr>
      <vt:lpstr>       Parade of Trades Simulation Setup</vt:lpstr>
      <vt:lpstr>Week 1 Example</vt:lpstr>
      <vt:lpstr>Week 2 Example</vt:lpstr>
      <vt:lpstr>Week 3 Example</vt:lpstr>
      <vt:lpstr>When Work Is Complete…</vt:lpstr>
      <vt:lpstr>Parade of Trades  Wrap-up Discussion</vt:lpstr>
      <vt:lpstr>Slide 15</vt:lpstr>
      <vt:lpstr>Workflow</vt:lpstr>
      <vt:lpstr>Variation</vt:lpstr>
      <vt:lpstr>Types of Variation</vt:lpstr>
      <vt:lpstr>Variation Discussion</vt:lpstr>
      <vt:lpstr>Variation, Lead Time, and Capacity Utilization</vt:lpstr>
      <vt:lpstr>Common Strategies for  Variation Mitigation</vt:lpstr>
      <vt:lpstr>    Light Fixture Assembly Simulation:    Getting Started1</vt:lpstr>
      <vt:lpstr>How You Play</vt:lpstr>
      <vt:lpstr>How to Play (Continued)</vt:lpstr>
      <vt:lpstr>Rules to Keep in Mind</vt:lpstr>
      <vt:lpstr>Predict Your Performance</vt:lpstr>
      <vt:lpstr>   Light Fixture Assembly Discussion</vt:lpstr>
      <vt:lpstr>Important Concepts and Definitions</vt:lpstr>
      <vt:lpstr>Types of Production Systems</vt:lpstr>
      <vt:lpstr>Batch-and-Queue</vt:lpstr>
      <vt:lpstr>Hidden Inefficiencies in  Batch-and-Queue Systems</vt:lpstr>
      <vt:lpstr>Batch-and-Queue  Systems Discussion</vt:lpstr>
      <vt:lpstr>Continuous-Flow</vt:lpstr>
      <vt:lpstr>Continuous-Flow System Examples</vt:lpstr>
      <vt:lpstr>Push vs. Pull </vt:lpstr>
      <vt:lpstr>Push Production Systems</vt:lpstr>
      <vt:lpstr>Push System Examples</vt:lpstr>
      <vt:lpstr>Pull Production Systems</vt:lpstr>
      <vt:lpstr>Pull System Examples</vt:lpstr>
      <vt:lpstr>Pull Strategies in Construction Example 1: Using a Supermarket</vt:lpstr>
      <vt:lpstr>Pull Strategies in Lean Construction Example 2: Shared Work as a Trigger </vt:lpstr>
      <vt:lpstr>Push vs. Pull Discussion</vt:lpstr>
      <vt:lpstr>Session Summary</vt:lpstr>
      <vt:lpstr>Session Summary</vt:lpstr>
      <vt:lpstr>Session 2</vt:lpstr>
      <vt:lpstr>Today’s Course Schedule</vt:lpstr>
      <vt:lpstr>   Session 2 Learning Objectives</vt:lpstr>
      <vt:lpstr>What We’ve Learned So Far</vt:lpstr>
      <vt:lpstr>Push Planning Defined</vt:lpstr>
      <vt:lpstr>Push Planning Discussion</vt:lpstr>
      <vt:lpstr>Pull Planning Defined</vt:lpstr>
      <vt:lpstr>Pull Planning Process</vt:lpstr>
      <vt:lpstr>Pull Planning Process:  Collaborative Planning Sessions</vt:lpstr>
      <vt:lpstr>Pull Planning Process: Discussions</vt:lpstr>
      <vt:lpstr>Pull Planning Simulation2: Before You Begin</vt:lpstr>
      <vt:lpstr>Pull Planning Simulation:      Projects as Networks of Commitments</vt:lpstr>
      <vt:lpstr>Pull Planning Simulation: “I Get/I Give” Card</vt:lpstr>
      <vt:lpstr>    Card Numbering and Placement</vt:lpstr>
      <vt:lpstr>Pull Planning Simulation: Example “I Get/I Give” Card</vt:lpstr>
      <vt:lpstr> Pull Planning Simulation:  Building Schematic</vt:lpstr>
      <vt:lpstr> Pull Planning Simulation:  The Building</vt:lpstr>
      <vt:lpstr>Blocks for the Simulation</vt:lpstr>
      <vt:lpstr> Pull Planning Simulation:   The Customer Invitation Method</vt:lpstr>
      <vt:lpstr>Pull Planning Simulation:  Pre-Planning Discussion</vt:lpstr>
      <vt:lpstr>Pull Planning Simulation: Planning</vt:lpstr>
      <vt:lpstr>Pull Planning Simulation:  Building</vt:lpstr>
      <vt:lpstr>     Pull Planning Simulation:       Post-Building Discussion</vt:lpstr>
      <vt:lpstr>Levels of the Last Planner System</vt:lpstr>
      <vt:lpstr>Master Schedules</vt:lpstr>
      <vt:lpstr>Phase Schedules</vt:lpstr>
      <vt:lpstr>Six-week Look-ahead/Make-ready Planning</vt:lpstr>
      <vt:lpstr>Six-week Look-ahead/Make-ready Planning</vt:lpstr>
      <vt:lpstr>Six-week Look-ahead/Make-ready Planning</vt:lpstr>
      <vt:lpstr>Weekly Work Planning</vt:lpstr>
      <vt:lpstr>Weekly Work Planning</vt:lpstr>
      <vt:lpstr>Weekly Work Planning</vt:lpstr>
      <vt:lpstr>Weekly Work Planning</vt:lpstr>
      <vt:lpstr>Weekly Work Planning</vt:lpstr>
      <vt:lpstr>Weekly Planning Cycle</vt:lpstr>
      <vt:lpstr>The Lean Commitment</vt:lpstr>
      <vt:lpstr>The Lean Commitment</vt:lpstr>
      <vt:lpstr>Percent Plan Complete</vt:lpstr>
      <vt:lpstr>Percent Plan Complete</vt:lpstr>
      <vt:lpstr>Percent Plan Complete</vt:lpstr>
      <vt:lpstr>Reasons Analysis for PPC</vt:lpstr>
      <vt:lpstr>Reasons Analysis for PPC</vt:lpstr>
      <vt:lpstr>Reasons Analysis for PPC</vt:lpstr>
      <vt:lpstr>Daily Huddles</vt:lpstr>
      <vt:lpstr>LPS Summary</vt:lpstr>
      <vt:lpstr>Communicating the Plan</vt:lpstr>
      <vt:lpstr>Session 2 Summary</vt:lpstr>
      <vt:lpstr>Session 2 Summary</vt:lpstr>
    </vt:vector>
  </TitlesOfParts>
  <Company>HBP,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Root</dc:creator>
  <cp:lastModifiedBy>admin</cp:lastModifiedBy>
  <cp:revision>948</cp:revision>
  <cp:lastPrinted>2014-09-19T14:37:09Z</cp:lastPrinted>
  <dcterms:created xsi:type="dcterms:W3CDTF">2010-05-20T16:50:58Z</dcterms:created>
  <dcterms:modified xsi:type="dcterms:W3CDTF">2015-03-20T19:37:48Z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0x0101006303470B21F32047AB8F8B1849CCB525</vt:lpwstr>
  </property>
</Properties>
</file>