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MOV" ContentType="video/quicktime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105"/>
  </p:notesMasterIdLst>
  <p:handoutMasterIdLst>
    <p:handoutMasterId r:id="rId106"/>
  </p:handoutMasterIdLst>
  <p:sldIdLst>
    <p:sldId id="256" r:id="rId5"/>
    <p:sldId id="798" r:id="rId6"/>
    <p:sldId id="289" r:id="rId7"/>
    <p:sldId id="531" r:id="rId8"/>
    <p:sldId id="1037" r:id="rId9"/>
    <p:sldId id="325" r:id="rId10"/>
    <p:sldId id="655" r:id="rId11"/>
    <p:sldId id="656" r:id="rId12"/>
    <p:sldId id="1074" r:id="rId13"/>
    <p:sldId id="1075" r:id="rId14"/>
    <p:sldId id="1076" r:id="rId15"/>
    <p:sldId id="1077" r:id="rId16"/>
    <p:sldId id="1078" r:id="rId17"/>
    <p:sldId id="1079" r:id="rId18"/>
    <p:sldId id="1080" r:id="rId19"/>
    <p:sldId id="1209" r:id="rId20"/>
    <p:sldId id="1108" r:id="rId21"/>
    <p:sldId id="1085" r:id="rId22"/>
    <p:sldId id="1181" r:id="rId23"/>
    <p:sldId id="1087" r:id="rId24"/>
    <p:sldId id="1089" r:id="rId25"/>
    <p:sldId id="1201" r:id="rId26"/>
    <p:sldId id="1084" r:id="rId27"/>
    <p:sldId id="1094" r:id="rId28"/>
    <p:sldId id="1202" r:id="rId29"/>
    <p:sldId id="1184" r:id="rId30"/>
    <p:sldId id="1210" r:id="rId31"/>
    <p:sldId id="1212" r:id="rId32"/>
    <p:sldId id="1182" r:id="rId33"/>
    <p:sldId id="1200" r:id="rId34"/>
    <p:sldId id="1256" r:id="rId35"/>
    <p:sldId id="1255" r:id="rId36"/>
    <p:sldId id="1257" r:id="rId37"/>
    <p:sldId id="1258" r:id="rId38"/>
    <p:sldId id="1104" r:id="rId39"/>
    <p:sldId id="1054" r:id="rId40"/>
    <p:sldId id="1057" r:id="rId41"/>
    <p:sldId id="1224" r:id="rId42"/>
    <p:sldId id="1106" r:id="rId43"/>
    <p:sldId id="1105" r:id="rId44"/>
    <p:sldId id="1107" r:id="rId45"/>
    <p:sldId id="1185" r:id="rId46"/>
    <p:sldId id="1214" r:id="rId47"/>
    <p:sldId id="1215" r:id="rId48"/>
    <p:sldId id="1109" r:id="rId49"/>
    <p:sldId id="1110" r:id="rId50"/>
    <p:sldId id="1111" r:id="rId51"/>
    <p:sldId id="1112" r:id="rId52"/>
    <p:sldId id="1113" r:id="rId53"/>
    <p:sldId id="1241" r:id="rId54"/>
    <p:sldId id="1254" r:id="rId55"/>
    <p:sldId id="1114" r:id="rId56"/>
    <p:sldId id="1051" r:id="rId57"/>
    <p:sldId id="1055" r:id="rId58"/>
    <p:sldId id="1058" r:id="rId59"/>
    <p:sldId id="1226" r:id="rId60"/>
    <p:sldId id="1227" r:id="rId61"/>
    <p:sldId id="1228" r:id="rId62"/>
    <p:sldId id="1240" r:id="rId63"/>
    <p:sldId id="1251" r:id="rId64"/>
    <p:sldId id="1229" r:id="rId65"/>
    <p:sldId id="1232" r:id="rId66"/>
    <p:sldId id="1233" r:id="rId67"/>
    <p:sldId id="1235" r:id="rId68"/>
    <p:sldId id="1236" r:id="rId69"/>
    <p:sldId id="1127" r:id="rId70"/>
    <p:sldId id="1128" r:id="rId71"/>
    <p:sldId id="1129" r:id="rId72"/>
    <p:sldId id="1130" r:id="rId73"/>
    <p:sldId id="1131" r:id="rId74"/>
    <p:sldId id="1132" r:id="rId75"/>
    <p:sldId id="1133" r:id="rId76"/>
    <p:sldId id="1260" r:id="rId77"/>
    <p:sldId id="1136" r:id="rId78"/>
    <p:sldId id="1137" r:id="rId79"/>
    <p:sldId id="1138" r:id="rId80"/>
    <p:sldId id="1186" r:id="rId81"/>
    <p:sldId id="1243" r:id="rId82"/>
    <p:sldId id="1242" r:id="rId83"/>
    <p:sldId id="1191" r:id="rId84"/>
    <p:sldId id="1158" r:id="rId85"/>
    <p:sldId id="1159" r:id="rId86"/>
    <p:sldId id="1245" r:id="rId87"/>
    <p:sldId id="1160" r:id="rId88"/>
    <p:sldId id="1244" r:id="rId89"/>
    <p:sldId id="1161" r:id="rId90"/>
    <p:sldId id="1246" r:id="rId91"/>
    <p:sldId id="1162" r:id="rId92"/>
    <p:sldId id="1247" r:id="rId93"/>
    <p:sldId id="1164" r:id="rId94"/>
    <p:sldId id="1248" r:id="rId95"/>
    <p:sldId id="1166" r:id="rId96"/>
    <p:sldId id="1249" r:id="rId97"/>
    <p:sldId id="1167" r:id="rId98"/>
    <p:sldId id="1250" r:id="rId99"/>
    <p:sldId id="1194" r:id="rId100"/>
    <p:sldId id="1053" r:id="rId101"/>
    <p:sldId id="1049" r:id="rId102"/>
    <p:sldId id="1221" r:id="rId103"/>
    <p:sldId id="1050" r:id="rId104"/>
  </p:sldIdLst>
  <p:sldSz cx="9144000" cy="6858000" type="screen4x3"/>
  <p:notesSz cx="9601200" cy="15087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75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ckm" lastIdx="4" clrIdx="0"/>
  <p:cmAuthor id="1" name="Kathleen Root" initials="KR" lastIdx="2" clrIdx="1"/>
  <p:cmAuthor id="2" name="Abdelhamid, Tariq" initials="AT" lastIdx="10" clrIdx="2"/>
  <p:cmAuthor id="3" name="Lisa" initials="LC" lastIdx="36" clrIdx="3"/>
  <p:cmAuthor id="4" name="mullinss" initials="srm" lastIdx="5" clrIdx="4"/>
  <p:cmAuthor id="5" name="Yash" initials="Y" lastIdx="5" clrIdx="5"/>
  <p:cmAuthor id="6" name="gru-conf" initials="g" lastIdx="27" clrIdx="6"/>
  <p:cmAuthor id="7" name="Bill" initials="B" lastIdx="12" clrIdx="7"/>
  <p:cmAuthor id="8" name="billtpi" initials="b" lastIdx="1" clrIdx="8"/>
  <p:cmAuthor id="9" name="Federle, Mark" initials="FM" lastIdx="24" clrIdx="9">
    <p:extLst/>
  </p:cmAuthor>
  <p:cmAuthor id="10" name="Bill Daniels" initials="bd" lastIdx="30" clrIdx="10"/>
  <p:cmAuthor id="11" name="admin" initials="a" lastIdx="5" clrIdx="11"/>
  <p:cmAuthor id="12" name="Ted Angelo" initials="TA" lastIdx="4" clrIdx="12">
    <p:extLst/>
  </p:cmAuthor>
  <p:cmAuthor id="13" name="Thomas Garthwaite" initials="TG" lastIdx="1" clrIdx="1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227"/>
    <a:srgbClr val="00622D"/>
    <a:srgbClr val="00642D"/>
    <a:srgbClr val="006431"/>
    <a:srgbClr val="006C31"/>
    <a:srgbClr val="007434"/>
    <a:srgbClr val="FF5050"/>
    <a:srgbClr val="FF7C80"/>
    <a:srgbClr val="FF9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85169" autoAdjust="0"/>
  </p:normalViewPr>
  <p:slideViewPr>
    <p:cSldViewPr snapToGrid="0">
      <p:cViewPr varScale="1">
        <p:scale>
          <a:sx n="71" d="100"/>
          <a:sy n="71" d="100"/>
        </p:scale>
        <p:origin x="21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6096"/>
    </p:cViewPr>
  </p:sorterViewPr>
  <p:notesViewPr>
    <p:cSldViewPr snapToGrid="0">
      <p:cViewPr varScale="1">
        <p:scale>
          <a:sx n="38" d="100"/>
          <a:sy n="38" d="100"/>
        </p:scale>
        <p:origin x="2916" y="66"/>
      </p:cViewPr>
      <p:guideLst>
        <p:guide orient="horz" pos="4752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commentAuthors" Target="commentAuthor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C0721-9065-482D-9E48-B6AD6CD878E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A2360F-2263-4279-BB0D-21186A64A6F4}">
      <dgm:prSet phldrT="[Text]" custT="1"/>
      <dgm:spPr>
        <a:solidFill>
          <a:srgbClr val="92D050"/>
        </a:solidFill>
      </dgm:spPr>
      <dgm:t>
        <a:bodyPr/>
        <a:lstStyle/>
        <a:p>
          <a:endParaRPr lang="en-US" sz="2000" dirty="0"/>
        </a:p>
      </dgm:t>
    </dgm:pt>
    <dgm:pt modelId="{8D403073-5B9A-42B1-9B61-05A0577320EE}" type="parTrans" cxnId="{A5A0EB4C-7038-445B-A27B-483952A26BBE}">
      <dgm:prSet/>
      <dgm:spPr/>
      <dgm:t>
        <a:bodyPr/>
        <a:lstStyle/>
        <a:p>
          <a:endParaRPr lang="en-US"/>
        </a:p>
      </dgm:t>
    </dgm:pt>
    <dgm:pt modelId="{D8C5012E-A327-4152-9314-F179A64EE5C1}" type="sibTrans" cxnId="{A5A0EB4C-7038-445B-A27B-483952A26BBE}">
      <dgm:prSet/>
      <dgm:spPr/>
      <dgm:t>
        <a:bodyPr/>
        <a:lstStyle/>
        <a:p>
          <a:endParaRPr lang="en-US"/>
        </a:p>
      </dgm:t>
    </dgm:pt>
    <dgm:pt modelId="{944C5A24-6C55-4E01-A006-38922EEEC58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Project</a:t>
          </a:r>
        </a:p>
        <a:p>
          <a:r>
            <a:rPr lang="en-US" sz="2000" dirty="0" smtClean="0"/>
            <a:t>Environment</a:t>
          </a:r>
          <a:endParaRPr lang="en-US" sz="2000" dirty="0"/>
        </a:p>
      </dgm:t>
    </dgm:pt>
    <dgm:pt modelId="{8E3A78D4-D89D-4483-9388-F281806DDDBD}" type="parTrans" cxnId="{B34BF230-6C4F-47B6-8E23-388A8CBE3D2F}">
      <dgm:prSet/>
      <dgm:spPr/>
      <dgm:t>
        <a:bodyPr/>
        <a:lstStyle/>
        <a:p>
          <a:endParaRPr lang="en-US"/>
        </a:p>
      </dgm:t>
    </dgm:pt>
    <dgm:pt modelId="{F0BC9B9B-6C1E-4FB3-B673-120ED9A1B130}" type="sibTrans" cxnId="{B34BF230-6C4F-47B6-8E23-388A8CBE3D2F}">
      <dgm:prSet/>
      <dgm:spPr/>
      <dgm:t>
        <a:bodyPr/>
        <a:lstStyle/>
        <a:p>
          <a:endParaRPr lang="en-US"/>
        </a:p>
      </dgm:t>
    </dgm:pt>
    <dgm:pt modelId="{039F16C9-646A-471D-A419-44D4CA82CC1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dirty="0" smtClean="0"/>
            <a:t>Corporate Culture</a:t>
          </a:r>
          <a:endParaRPr lang="en-US" sz="2000" dirty="0"/>
        </a:p>
      </dgm:t>
    </dgm:pt>
    <dgm:pt modelId="{215BACEB-C10E-44CF-BAAA-8118DC317D4D}" type="parTrans" cxnId="{C32C2718-0579-4027-8D37-F2A73EE6AFB3}">
      <dgm:prSet/>
      <dgm:spPr/>
      <dgm:t>
        <a:bodyPr/>
        <a:lstStyle/>
        <a:p>
          <a:endParaRPr lang="en-US"/>
        </a:p>
      </dgm:t>
    </dgm:pt>
    <dgm:pt modelId="{441476F9-A41C-4318-A1B7-4A5F0F668724}" type="sibTrans" cxnId="{C32C2718-0579-4027-8D37-F2A73EE6AFB3}">
      <dgm:prSet/>
      <dgm:spPr/>
      <dgm:t>
        <a:bodyPr/>
        <a:lstStyle/>
        <a:p>
          <a:endParaRPr lang="en-US"/>
        </a:p>
      </dgm:t>
    </dgm:pt>
    <dgm:pt modelId="{0E75F7EB-1426-4A2D-9413-10CF864425BB}" type="pres">
      <dgm:prSet presAssocID="{6DBC0721-9065-482D-9E48-B6AD6CD878EA}" presName="Name0" presStyleCnt="0">
        <dgm:presLayoutVars>
          <dgm:dir/>
          <dgm:animLvl val="lvl"/>
          <dgm:resizeHandles val="exact"/>
        </dgm:presLayoutVars>
      </dgm:prSet>
      <dgm:spPr/>
    </dgm:pt>
    <dgm:pt modelId="{9D734653-AEBB-44A5-B9E9-60132A38868E}" type="pres">
      <dgm:prSet presAssocID="{51A2360F-2263-4279-BB0D-21186A64A6F4}" presName="Name8" presStyleCnt="0"/>
      <dgm:spPr/>
    </dgm:pt>
    <dgm:pt modelId="{24741458-4B94-4FC6-9E40-4F7FF8028A08}" type="pres">
      <dgm:prSet presAssocID="{51A2360F-2263-4279-BB0D-21186A64A6F4}" presName="level" presStyleLbl="node1" presStyleIdx="0" presStyleCnt="3" custScaleX="95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917C6-C788-4AC2-9658-EBC430167A23}" type="pres">
      <dgm:prSet presAssocID="{51A2360F-2263-4279-BB0D-21186A64A6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B4C06-BC27-4FAA-8CC9-9E728AF3C346}" type="pres">
      <dgm:prSet presAssocID="{944C5A24-6C55-4E01-A006-38922EEEC580}" presName="Name8" presStyleCnt="0"/>
      <dgm:spPr/>
    </dgm:pt>
    <dgm:pt modelId="{13BB13B8-BBF9-4F3D-94A5-96F6A4661919}" type="pres">
      <dgm:prSet presAssocID="{944C5A24-6C55-4E01-A006-38922EEEC58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676EE-E4DA-4CA7-9A8E-C116FDAD802E}" type="pres">
      <dgm:prSet presAssocID="{944C5A24-6C55-4E01-A006-38922EEEC5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93F98-EFA7-4B4D-9BCC-288C4B22E23C}" type="pres">
      <dgm:prSet presAssocID="{039F16C9-646A-471D-A419-44D4CA82CC16}" presName="Name8" presStyleCnt="0"/>
      <dgm:spPr/>
    </dgm:pt>
    <dgm:pt modelId="{D909E14A-2D9A-4FA6-A712-F0A26361F867}" type="pres">
      <dgm:prSet presAssocID="{039F16C9-646A-471D-A419-44D4CA82CC1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9C822-D861-4707-893C-112A0BA6A8FF}" type="pres">
      <dgm:prSet presAssocID="{039F16C9-646A-471D-A419-44D4CA82CC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BF230-6C4F-47B6-8E23-388A8CBE3D2F}" srcId="{6DBC0721-9065-482D-9E48-B6AD6CD878EA}" destId="{944C5A24-6C55-4E01-A006-38922EEEC580}" srcOrd="1" destOrd="0" parTransId="{8E3A78D4-D89D-4483-9388-F281806DDDBD}" sibTransId="{F0BC9B9B-6C1E-4FB3-B673-120ED9A1B130}"/>
    <dgm:cxn modelId="{88FAA7DB-A63C-4165-8F7D-F2A6B1D116B5}" type="presOf" srcId="{51A2360F-2263-4279-BB0D-21186A64A6F4}" destId="{BB2917C6-C788-4AC2-9658-EBC430167A23}" srcOrd="1" destOrd="0" presId="urn:microsoft.com/office/officeart/2005/8/layout/pyramid1"/>
    <dgm:cxn modelId="{BB1C1244-9E98-44BB-909B-E3DA030F11E2}" type="presOf" srcId="{944C5A24-6C55-4E01-A006-38922EEEC580}" destId="{13BB13B8-BBF9-4F3D-94A5-96F6A4661919}" srcOrd="0" destOrd="0" presId="urn:microsoft.com/office/officeart/2005/8/layout/pyramid1"/>
    <dgm:cxn modelId="{C29A164E-6F8C-4650-9B48-6B78A5E7E981}" type="presOf" srcId="{51A2360F-2263-4279-BB0D-21186A64A6F4}" destId="{24741458-4B94-4FC6-9E40-4F7FF8028A08}" srcOrd="0" destOrd="0" presId="urn:microsoft.com/office/officeart/2005/8/layout/pyramid1"/>
    <dgm:cxn modelId="{C32C2718-0579-4027-8D37-F2A73EE6AFB3}" srcId="{6DBC0721-9065-482D-9E48-B6AD6CD878EA}" destId="{039F16C9-646A-471D-A419-44D4CA82CC16}" srcOrd="2" destOrd="0" parTransId="{215BACEB-C10E-44CF-BAAA-8118DC317D4D}" sibTransId="{441476F9-A41C-4318-A1B7-4A5F0F668724}"/>
    <dgm:cxn modelId="{D1623B05-70CD-4866-B435-91C968566CD8}" type="presOf" srcId="{039F16C9-646A-471D-A419-44D4CA82CC16}" destId="{2109C822-D861-4707-893C-112A0BA6A8FF}" srcOrd="1" destOrd="0" presId="urn:microsoft.com/office/officeart/2005/8/layout/pyramid1"/>
    <dgm:cxn modelId="{EDC35F66-2C4E-4FB6-8C6B-7AD24AD72295}" type="presOf" srcId="{944C5A24-6C55-4E01-A006-38922EEEC580}" destId="{603676EE-E4DA-4CA7-9A8E-C116FDAD802E}" srcOrd="1" destOrd="0" presId="urn:microsoft.com/office/officeart/2005/8/layout/pyramid1"/>
    <dgm:cxn modelId="{A5A0EB4C-7038-445B-A27B-483952A26BBE}" srcId="{6DBC0721-9065-482D-9E48-B6AD6CD878EA}" destId="{51A2360F-2263-4279-BB0D-21186A64A6F4}" srcOrd="0" destOrd="0" parTransId="{8D403073-5B9A-42B1-9B61-05A0577320EE}" sibTransId="{D8C5012E-A327-4152-9314-F179A64EE5C1}"/>
    <dgm:cxn modelId="{5F79B628-D5C9-4E2D-9EF3-8714C80E2E9F}" type="presOf" srcId="{6DBC0721-9065-482D-9E48-B6AD6CD878EA}" destId="{0E75F7EB-1426-4A2D-9413-10CF864425BB}" srcOrd="0" destOrd="0" presId="urn:microsoft.com/office/officeart/2005/8/layout/pyramid1"/>
    <dgm:cxn modelId="{10208A3A-6BE7-4937-95CF-605ACC86AC40}" type="presOf" srcId="{039F16C9-646A-471D-A419-44D4CA82CC16}" destId="{D909E14A-2D9A-4FA6-A712-F0A26361F867}" srcOrd="0" destOrd="0" presId="urn:microsoft.com/office/officeart/2005/8/layout/pyramid1"/>
    <dgm:cxn modelId="{4BDF440B-6354-42CE-8916-6AF461E627C4}" type="presParOf" srcId="{0E75F7EB-1426-4A2D-9413-10CF864425BB}" destId="{9D734653-AEBB-44A5-B9E9-60132A38868E}" srcOrd="0" destOrd="0" presId="urn:microsoft.com/office/officeart/2005/8/layout/pyramid1"/>
    <dgm:cxn modelId="{4BF48B05-DFE0-47B2-B8D0-4798DDB01D5B}" type="presParOf" srcId="{9D734653-AEBB-44A5-B9E9-60132A38868E}" destId="{24741458-4B94-4FC6-9E40-4F7FF8028A08}" srcOrd="0" destOrd="0" presId="urn:microsoft.com/office/officeart/2005/8/layout/pyramid1"/>
    <dgm:cxn modelId="{31A5CD29-9091-41BD-8405-97988C26D404}" type="presParOf" srcId="{9D734653-AEBB-44A5-B9E9-60132A38868E}" destId="{BB2917C6-C788-4AC2-9658-EBC430167A23}" srcOrd="1" destOrd="0" presId="urn:microsoft.com/office/officeart/2005/8/layout/pyramid1"/>
    <dgm:cxn modelId="{8C7062E2-63ED-4EE8-9234-B90BC6E8D6FD}" type="presParOf" srcId="{0E75F7EB-1426-4A2D-9413-10CF864425BB}" destId="{73EB4C06-BC27-4FAA-8CC9-9E728AF3C346}" srcOrd="1" destOrd="0" presId="urn:microsoft.com/office/officeart/2005/8/layout/pyramid1"/>
    <dgm:cxn modelId="{8D9742CD-AC07-48A7-ACF9-27ED7D432558}" type="presParOf" srcId="{73EB4C06-BC27-4FAA-8CC9-9E728AF3C346}" destId="{13BB13B8-BBF9-4F3D-94A5-96F6A4661919}" srcOrd="0" destOrd="0" presId="urn:microsoft.com/office/officeart/2005/8/layout/pyramid1"/>
    <dgm:cxn modelId="{26FC7B84-9624-4D5A-81AC-4F0E5CFD3D1C}" type="presParOf" srcId="{73EB4C06-BC27-4FAA-8CC9-9E728AF3C346}" destId="{603676EE-E4DA-4CA7-9A8E-C116FDAD802E}" srcOrd="1" destOrd="0" presId="urn:microsoft.com/office/officeart/2005/8/layout/pyramid1"/>
    <dgm:cxn modelId="{BA485621-CC0E-452A-804F-9F487D50CBBD}" type="presParOf" srcId="{0E75F7EB-1426-4A2D-9413-10CF864425BB}" destId="{06C93F98-EFA7-4B4D-9BCC-288C4B22E23C}" srcOrd="2" destOrd="0" presId="urn:microsoft.com/office/officeart/2005/8/layout/pyramid1"/>
    <dgm:cxn modelId="{4541649F-E5BE-4B5D-849C-4C2A439A327F}" type="presParOf" srcId="{06C93F98-EFA7-4B4D-9BCC-288C4B22E23C}" destId="{D909E14A-2D9A-4FA6-A712-F0A26361F867}" srcOrd="0" destOrd="0" presId="urn:microsoft.com/office/officeart/2005/8/layout/pyramid1"/>
    <dgm:cxn modelId="{1B24C13B-55F0-4488-B3D4-A0A530F00578}" type="presParOf" srcId="{06C93F98-EFA7-4B4D-9BCC-288C4B22E23C}" destId="{2109C822-D861-4707-893C-112A0BA6A8F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4380"/>
          </a:xfrm>
          <a:prstGeom prst="rect">
            <a:avLst/>
          </a:prstGeom>
        </p:spPr>
        <p:txBody>
          <a:bodyPr vert="horz" lIns="139716" tIns="69857" rIns="139716" bIns="69857" rtlCol="0"/>
          <a:lstStyle>
            <a:lvl1pPr algn="l" eaLnBrk="0" hangingPunct="0">
              <a:defRPr sz="1900">
                <a:latin typeface="Lucida Grande" pitchFamily="28" charset="0"/>
                <a:ea typeface="Geneva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754380"/>
          </a:xfrm>
          <a:prstGeom prst="rect">
            <a:avLst/>
          </a:prstGeom>
        </p:spPr>
        <p:txBody>
          <a:bodyPr vert="horz" lIns="139716" tIns="69857" rIns="139716" bIns="69857" rtlCol="0"/>
          <a:lstStyle>
            <a:lvl1pPr algn="r" eaLnBrk="0" hangingPunct="0">
              <a:defRPr sz="1900">
                <a:latin typeface="Lucida Grande" pitchFamily="28" charset="0"/>
                <a:ea typeface="Geneva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330602"/>
            <a:ext cx="4160520" cy="754380"/>
          </a:xfrm>
          <a:prstGeom prst="rect">
            <a:avLst/>
          </a:prstGeom>
        </p:spPr>
        <p:txBody>
          <a:bodyPr vert="horz" lIns="139716" tIns="69857" rIns="139716" bIns="69857" rtlCol="0" anchor="b"/>
          <a:lstStyle>
            <a:lvl1pPr algn="l" eaLnBrk="0" hangingPunct="0">
              <a:defRPr sz="1900">
                <a:latin typeface="Lucida Grande" pitchFamily="28" charset="0"/>
                <a:ea typeface="Geneva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14330602"/>
            <a:ext cx="4160520" cy="754380"/>
          </a:xfrm>
          <a:prstGeom prst="rect">
            <a:avLst/>
          </a:prstGeom>
        </p:spPr>
        <p:txBody>
          <a:bodyPr vert="horz" lIns="139716" tIns="69857" rIns="139716" bIns="69857" rtlCol="0" anchor="b"/>
          <a:lstStyle>
            <a:lvl1pPr algn="r" eaLnBrk="0" hangingPunct="0">
              <a:defRPr sz="1900">
                <a:latin typeface="Lucida Grande" pitchFamily="28" charset="0"/>
                <a:ea typeface="Geneva" pitchFamily="28" charset="-128"/>
                <a:cs typeface="+mn-cs"/>
              </a:defRPr>
            </a:lvl1pPr>
          </a:lstStyle>
          <a:p>
            <a:pPr>
              <a:defRPr/>
            </a:pPr>
            <a:fld id="{F4FA59DD-EDB3-4A28-B5BC-198D36564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4380"/>
          </a:xfrm>
          <a:prstGeom prst="rect">
            <a:avLst/>
          </a:prstGeom>
        </p:spPr>
        <p:txBody>
          <a:bodyPr vert="horz" lIns="139716" tIns="69857" rIns="139716" bIns="69857" rtlCol="0"/>
          <a:lstStyle>
            <a:lvl1pPr algn="l" eaLnBrk="0" hangingPunct="0">
              <a:defRPr sz="1900">
                <a:latin typeface="Lucida Grande" pitchFamily="28" charset="0"/>
                <a:ea typeface="Geneva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754380"/>
          </a:xfrm>
          <a:prstGeom prst="rect">
            <a:avLst/>
          </a:prstGeom>
        </p:spPr>
        <p:txBody>
          <a:bodyPr vert="horz" lIns="139716" tIns="69857" rIns="139716" bIns="69857" rtlCol="0"/>
          <a:lstStyle>
            <a:lvl1pPr algn="r" eaLnBrk="0" hangingPunct="0">
              <a:defRPr sz="1900">
                <a:latin typeface="Lucida Grande" pitchFamily="28" charset="0"/>
                <a:ea typeface="Geneva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130300"/>
            <a:ext cx="7542212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716" tIns="69857" rIns="139716" bIns="698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166610"/>
            <a:ext cx="7680960" cy="6789420"/>
          </a:xfrm>
          <a:prstGeom prst="rect">
            <a:avLst/>
          </a:prstGeom>
        </p:spPr>
        <p:txBody>
          <a:bodyPr vert="horz" lIns="139716" tIns="69857" rIns="139716" bIns="698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4380"/>
          </a:xfrm>
          <a:prstGeom prst="rect">
            <a:avLst/>
          </a:prstGeom>
        </p:spPr>
        <p:txBody>
          <a:bodyPr vert="horz" lIns="139716" tIns="69857" rIns="139716" bIns="69857" rtlCol="0" anchor="b"/>
          <a:lstStyle>
            <a:lvl1pPr algn="l" eaLnBrk="0" hangingPunct="0">
              <a:defRPr sz="1900">
                <a:latin typeface="Lucida Grande" pitchFamily="28" charset="0"/>
                <a:ea typeface="Geneva" pitchFamily="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4380"/>
          </a:xfrm>
          <a:prstGeom prst="rect">
            <a:avLst/>
          </a:prstGeom>
        </p:spPr>
        <p:txBody>
          <a:bodyPr vert="horz" lIns="139716" tIns="69857" rIns="139716" bIns="69857" rtlCol="0" anchor="b"/>
          <a:lstStyle>
            <a:lvl1pPr algn="r" eaLnBrk="0" hangingPunct="0">
              <a:defRPr sz="1900">
                <a:latin typeface="Lucida Grande" pitchFamily="28" charset="0"/>
                <a:ea typeface="Geneva" pitchFamily="28" charset="-128"/>
                <a:cs typeface="+mn-cs"/>
              </a:defRPr>
            </a:lvl1pPr>
          </a:lstStyle>
          <a:p>
            <a:pPr>
              <a:defRPr/>
            </a:pPr>
            <a:fld id="{9776165D-B52A-444F-BF94-2E7D02AA3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366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3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8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00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3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95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86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6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F489F-607C-416C-BCF2-D7E573A7164F}" type="slidenum">
              <a:rPr lang="en-US" smtClean="0">
                <a:latin typeface="Arial" pitchFamily="34" charset="0"/>
              </a:rPr>
              <a:pPr/>
              <a:t>17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3" tIns="69021" rIns="138043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429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9716FD-D759-4EE9-9C5A-FECE2B5EBF8E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66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39914B-79B3-40BD-B686-1CD71202238A}" type="slidenum">
              <a:rPr lang="en-US" smtClean="0">
                <a:latin typeface="Lucida Grande"/>
                <a:ea typeface="Geneva"/>
                <a:cs typeface="Geneva"/>
              </a:rPr>
              <a:pPr/>
              <a:t>2</a:t>
            </a:fld>
            <a:endParaRPr lang="en-US" dirty="0" smtClean="0">
              <a:latin typeface="Lucida Grande"/>
              <a:ea typeface="Geneva"/>
              <a:cs typeface="Genev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0302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516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16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8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18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</a:t>
            </a:r>
            <a:r>
              <a:rPr lang="en-US" baseline="0" dirty="0" smtClean="0"/>
              <a:t> image to </a:t>
            </a:r>
            <a:r>
              <a:rPr lang="en-US" baseline="0" smtClean="0"/>
              <a:t>start the video.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07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51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06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6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8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F0CE71-77C7-4AC4-8B72-EA7C137AC02E}" type="slidenum">
              <a:rPr lang="en-US" smtClean="0">
                <a:latin typeface="Lucida Grande"/>
                <a:ea typeface="Geneva"/>
                <a:cs typeface="Geneva"/>
              </a:rPr>
              <a:pPr/>
              <a:t>3</a:t>
            </a:fld>
            <a:endParaRPr lang="en-US" dirty="0" smtClean="0">
              <a:latin typeface="Lucida Grande"/>
              <a:ea typeface="Geneva"/>
              <a:cs typeface="Genev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05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5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37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2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2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F6DE9-5D53-485A-98A8-7197AFD9EF8C}" type="slidenum">
              <a:rPr lang="en-US" smtClean="0">
                <a:latin typeface="Lucida Grande"/>
                <a:ea typeface="Geneva"/>
                <a:cs typeface="Geneva"/>
              </a:rPr>
              <a:pPr/>
              <a:t>37</a:t>
            </a:fld>
            <a:endParaRPr lang="en-US" dirty="0" smtClean="0">
              <a:latin typeface="Lucida Grande"/>
              <a:ea typeface="Geneva"/>
              <a:cs typeface="Genev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05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53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C6581-D0DF-4787-9E56-F4A29131C3A5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0288" y="1131888"/>
            <a:ext cx="7540625" cy="565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9726" tIns="69863" rIns="139726" bIns="6986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7433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B72B5-3BB9-4A1F-AAF2-AAD1DFED1D97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98307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2C9DAFE-DA8A-4C58-A18E-32740A33B099}" type="datetime1">
              <a:rPr lang="en-US" smtClean="0"/>
              <a:pPr/>
              <a:t>6/8/2015</a:t>
            </a:fld>
            <a:endParaRPr lang="en-US" dirty="0" smtClean="0"/>
          </a:p>
        </p:txBody>
      </p:sp>
      <p:sp>
        <p:nvSpPr>
          <p:cNvPr id="98308" name="Rectangle 1029"/>
          <p:cNvSpPr txBox="1">
            <a:spLocks noGrp="1" noChangeArrowheads="1"/>
          </p:cNvSpPr>
          <p:nvPr/>
        </p:nvSpPr>
        <p:spPr bwMode="auto">
          <a:xfrm>
            <a:off x="5362736" y="4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/>
          <a:lstStyle/>
          <a:p>
            <a:pPr algn="r"/>
            <a:fld id="{03612D1A-4B1F-4EDA-8110-CC2044D407C4}" type="datetime1">
              <a:rPr lang="en-US" sz="1900">
                <a:latin typeface="Arial" charset="0"/>
              </a:rPr>
              <a:pPr algn="r"/>
              <a:t>6/8/2015</a:t>
            </a:fld>
            <a:endParaRPr lang="en-US" sz="1900" dirty="0">
              <a:latin typeface="Arial" charset="0"/>
            </a:endParaRPr>
          </a:p>
        </p:txBody>
      </p:sp>
      <p:sp>
        <p:nvSpPr>
          <p:cNvPr id="98309" name="Rectangle 1030"/>
          <p:cNvSpPr txBox="1">
            <a:spLocks noGrp="1" noChangeArrowheads="1"/>
          </p:cNvSpPr>
          <p:nvPr/>
        </p:nvSpPr>
        <p:spPr bwMode="auto">
          <a:xfrm>
            <a:off x="5362736" y="14180429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 anchor="b"/>
          <a:lstStyle/>
          <a:p>
            <a:pPr algn="r"/>
            <a:fld id="{914E49C4-0E08-49E0-AB55-35DAA32DD655}" type="slidenum">
              <a:rPr lang="en-US" sz="1900">
                <a:latin typeface="Arial" charset="0"/>
              </a:rPr>
              <a:pPr algn="r"/>
              <a:t>40</a:t>
            </a:fld>
            <a:endParaRPr lang="en-US" sz="1900" dirty="0">
              <a:latin typeface="Arial" charset="0"/>
            </a:endParaRP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10" tIns="69003" rIns="138010" bIns="6900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7665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1055F03-1FD8-4D16-B409-D2A06D4CF176}" type="datetime1">
              <a:rPr lang="en-US" smtClean="0"/>
              <a:pPr/>
              <a:t>6/8/2015</a:t>
            </a:fld>
            <a:endParaRPr lang="en-US" dirty="0" smtClean="0"/>
          </a:p>
        </p:txBody>
      </p:sp>
      <p:sp>
        <p:nvSpPr>
          <p:cNvPr id="283652" name="Rectangle 1029"/>
          <p:cNvSpPr txBox="1">
            <a:spLocks noGrp="1" noChangeArrowheads="1"/>
          </p:cNvSpPr>
          <p:nvPr/>
        </p:nvSpPr>
        <p:spPr bwMode="auto">
          <a:xfrm>
            <a:off x="5362736" y="4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/>
          <a:lstStyle/>
          <a:p>
            <a:pPr algn="r"/>
            <a:fld id="{AF18EFA8-F311-4272-A679-B0975C227E9E}" type="datetime1">
              <a:rPr lang="en-US" sz="1900">
                <a:latin typeface="Arial" charset="0"/>
              </a:rPr>
              <a:pPr algn="r"/>
              <a:t>6/8/2015</a:t>
            </a:fld>
            <a:endParaRPr lang="en-US" sz="1900" dirty="0">
              <a:latin typeface="Arial" charset="0"/>
            </a:endParaRPr>
          </a:p>
        </p:txBody>
      </p:sp>
      <p:sp>
        <p:nvSpPr>
          <p:cNvPr id="283653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91EA1-BC52-4782-85E5-22A04EAE15A4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283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1" y="7166678"/>
            <a:ext cx="8049580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10" tIns="69003" rIns="138010" bIns="69003"/>
          <a:lstStyle/>
          <a:p>
            <a:endParaRPr lang="en-US" sz="25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1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8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40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37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B72B5-3BB9-4A1F-AAF2-AAD1DFED1D97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98307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2C9DAFE-DA8A-4C58-A18E-32740A33B099}" type="datetime1">
              <a:rPr lang="en-US" smtClean="0"/>
              <a:pPr/>
              <a:t>6/8/2015</a:t>
            </a:fld>
            <a:endParaRPr lang="en-US" dirty="0" smtClean="0"/>
          </a:p>
        </p:txBody>
      </p:sp>
      <p:sp>
        <p:nvSpPr>
          <p:cNvPr id="98308" name="Rectangle 1029"/>
          <p:cNvSpPr txBox="1">
            <a:spLocks noGrp="1" noChangeArrowheads="1"/>
          </p:cNvSpPr>
          <p:nvPr/>
        </p:nvSpPr>
        <p:spPr bwMode="auto">
          <a:xfrm>
            <a:off x="5362736" y="4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/>
          <a:lstStyle/>
          <a:p>
            <a:pPr algn="r"/>
            <a:fld id="{03612D1A-4B1F-4EDA-8110-CC2044D407C4}" type="datetime1">
              <a:rPr lang="en-US" sz="1900">
                <a:latin typeface="Arial" charset="0"/>
              </a:rPr>
              <a:pPr algn="r"/>
              <a:t>6/8/2015</a:t>
            </a:fld>
            <a:endParaRPr lang="en-US" sz="1900" dirty="0">
              <a:latin typeface="Arial" charset="0"/>
            </a:endParaRPr>
          </a:p>
        </p:txBody>
      </p:sp>
      <p:sp>
        <p:nvSpPr>
          <p:cNvPr id="98309" name="Rectangle 1030"/>
          <p:cNvSpPr txBox="1">
            <a:spLocks noGrp="1" noChangeArrowheads="1"/>
          </p:cNvSpPr>
          <p:nvPr/>
        </p:nvSpPr>
        <p:spPr bwMode="auto">
          <a:xfrm>
            <a:off x="5362736" y="14180429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 anchor="b"/>
          <a:lstStyle/>
          <a:p>
            <a:pPr algn="r"/>
            <a:fld id="{914E49C4-0E08-49E0-AB55-35DAA32DD655}" type="slidenum">
              <a:rPr lang="en-US" sz="1900">
                <a:latin typeface="Arial" charset="0"/>
              </a:rPr>
              <a:pPr algn="r"/>
              <a:t>44</a:t>
            </a:fld>
            <a:endParaRPr lang="en-US" sz="1900" dirty="0">
              <a:latin typeface="Arial" charset="0"/>
            </a:endParaRP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10" tIns="69003" rIns="138010" bIns="6900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541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F9302-B8BF-49B0-AAE4-8EAA13994CD8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baseline="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53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E24EC-3A44-4B7A-A30B-1108E6D2572D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2190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E88D-5605-4E90-9D8B-0284EB3A4C6B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525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BD363-E62E-45F3-82E6-9BB9C70BCC76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3868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55269-204F-4908-9434-76BF2030C9BB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880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138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11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5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16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283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F6DE9-5D53-485A-98A8-7197AFD9EF8C}" type="slidenum">
              <a:rPr lang="en-US" smtClean="0">
                <a:latin typeface="Lucida Grande"/>
                <a:ea typeface="Geneva"/>
                <a:cs typeface="Geneva"/>
              </a:rPr>
              <a:pPr/>
              <a:t>55</a:t>
            </a:fld>
            <a:endParaRPr lang="en-US" dirty="0" smtClean="0">
              <a:latin typeface="Lucida Grande"/>
              <a:ea typeface="Geneva"/>
              <a:cs typeface="Genev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174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63938D4-299F-4474-99CF-F502FA70DDEE}" type="datetime1">
              <a:rPr lang="en-US">
                <a:solidFill>
                  <a:prstClr val="black"/>
                </a:solidFill>
              </a:rPr>
              <a:pPr/>
              <a:t>6/8/2015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4676" name="Rectangle 1029"/>
          <p:cNvSpPr txBox="1">
            <a:spLocks noGrp="1" noChangeArrowheads="1"/>
          </p:cNvSpPr>
          <p:nvPr/>
        </p:nvSpPr>
        <p:spPr bwMode="auto">
          <a:xfrm>
            <a:off x="5362736" y="4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9E63B5B-4509-43BE-8C7E-B8A762459B44}" type="datetime1">
              <a:rPr lang="en-US" sz="19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6/8/2015</a:t>
            </a:fld>
            <a:endParaRPr lang="en-US" sz="1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4677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4E453-315E-41A6-BCB9-A4C906743441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4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10" tIns="69003" rIns="138010" bIns="6900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6642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A069672-247A-4B0D-9FDF-D6F17ACBCA8D}" type="datetime1">
              <a:rPr lang="en-US">
                <a:solidFill>
                  <a:prstClr val="black"/>
                </a:solidFill>
              </a:rPr>
              <a:pPr/>
              <a:t>6/8/2015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8772" name="Rectangle 1029"/>
          <p:cNvSpPr txBox="1">
            <a:spLocks noGrp="1" noChangeArrowheads="1"/>
          </p:cNvSpPr>
          <p:nvPr/>
        </p:nvSpPr>
        <p:spPr bwMode="auto">
          <a:xfrm>
            <a:off x="5362736" y="4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9B1FC72-F1C9-44F1-B284-9B8B362BAAC5}" type="datetime1">
              <a:rPr lang="en-US" sz="19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6/8/2015</a:t>
            </a:fld>
            <a:endParaRPr lang="en-US" sz="1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8773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EEC45-7973-4404-A5D7-86F891509B41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8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10" tIns="69003" rIns="138010" bIns="6900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19154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170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2D10F81-82CF-4890-8F7F-676F3A7B892B}" type="datetime1">
              <a:rPr lang="en-US">
                <a:solidFill>
                  <a:prstClr val="black"/>
                </a:solidFill>
              </a:rPr>
              <a:pPr/>
              <a:t>6/8/2015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1844" name="Rectangle 1029"/>
          <p:cNvSpPr txBox="1">
            <a:spLocks noGrp="1" noChangeArrowheads="1"/>
          </p:cNvSpPr>
          <p:nvPr/>
        </p:nvSpPr>
        <p:spPr bwMode="auto">
          <a:xfrm>
            <a:off x="5362736" y="4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FA521CE-C6CD-44C4-AC79-203208D00576}" type="datetime1">
              <a:rPr lang="en-US" sz="19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6/8/2015</a:t>
            </a:fld>
            <a:endParaRPr lang="en-US" sz="1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1845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41748-221E-41E0-8CAC-47DB8EAC6C71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1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10" tIns="69003" rIns="138010" bIns="6900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07765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81853AB-90D3-4562-9F37-021613FCB52F}" type="datetime1">
              <a:rPr lang="en-US">
                <a:solidFill>
                  <a:prstClr val="black"/>
                </a:solidFill>
              </a:rPr>
              <a:pPr/>
              <a:t>6/8/2015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3892" name="Rectangle 1029"/>
          <p:cNvSpPr txBox="1">
            <a:spLocks noGrp="1" noChangeArrowheads="1"/>
          </p:cNvSpPr>
          <p:nvPr/>
        </p:nvSpPr>
        <p:spPr bwMode="auto">
          <a:xfrm>
            <a:off x="5362736" y="4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BC97F65-74AB-428F-A83F-5A91BB18A78B}" type="datetime1">
              <a:rPr lang="en-US" sz="19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6/8/2015</a:t>
            </a:fld>
            <a:endParaRPr lang="en-US" sz="1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3893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DA83D-B107-4FA2-ADA8-316C0D46BBD5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3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75" y="1130300"/>
            <a:ext cx="7542213" cy="5657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10" tIns="69003" rIns="138010" bIns="6900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66802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689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62B802E-BB92-4A1E-A48F-DB8C4C844C31}" type="datetime1">
              <a:rPr lang="en-US">
                <a:solidFill>
                  <a:prstClr val="black"/>
                </a:solidFill>
              </a:rPr>
              <a:pPr/>
              <a:t>6/8/2015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4916" name="Rectangle 1029"/>
          <p:cNvSpPr txBox="1">
            <a:spLocks noGrp="1" noChangeArrowheads="1"/>
          </p:cNvSpPr>
          <p:nvPr/>
        </p:nvSpPr>
        <p:spPr bwMode="auto">
          <a:xfrm>
            <a:off x="3830526" y="1"/>
            <a:ext cx="2930421" cy="4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2" tIns="45155" rIns="90312" bIns="45155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DF8491F-1EBF-4167-B244-75DE5ADCDD4A}" type="datetime1">
              <a:rPr lang="en-US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6/8/2015</a:t>
            </a:fld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4917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322ED-9EE0-4061-ADC4-777DFCCEBDA4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4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8825" cy="34274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46" y="4343440"/>
            <a:ext cx="5486713" cy="41140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12" tIns="45155" rIns="90312" bIns="45155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1669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1029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743EC1-EA96-4A0F-B1CF-D8C83C7714D8}" type="datetime1">
              <a:rPr lang="en-US">
                <a:solidFill>
                  <a:prstClr val="black"/>
                </a:solidFill>
              </a:rPr>
              <a:pPr/>
              <a:t>6/8/2015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5940" name="Rectangle 1029"/>
          <p:cNvSpPr txBox="1">
            <a:spLocks noGrp="1" noChangeArrowheads="1"/>
          </p:cNvSpPr>
          <p:nvPr/>
        </p:nvSpPr>
        <p:spPr bwMode="auto">
          <a:xfrm>
            <a:off x="5362736" y="4"/>
            <a:ext cx="4102589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8010" tIns="69003" rIns="138010" bIns="69003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6666871-9B22-4785-8F68-5EC0F84F4619}" type="datetime1">
              <a:rPr lang="en-US" sz="19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6/8/2015</a:t>
            </a:fld>
            <a:endParaRPr lang="en-US" sz="1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5941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4C030-3BA8-4F3E-AE2C-2E5EDF377F20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5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904" y="7166678"/>
            <a:ext cx="7681398" cy="6788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10" tIns="69003" rIns="138010" bIns="69003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02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4908C-3781-4CEE-BA14-0F400B297DE5}" type="slidenum">
              <a:rPr lang="en-US" smtClean="0">
                <a:latin typeface="Lucida Grande"/>
                <a:ea typeface="Geneva"/>
                <a:cs typeface="Geneva"/>
              </a:rPr>
              <a:pPr/>
              <a:t>6</a:t>
            </a:fld>
            <a:endParaRPr lang="en-US" dirty="0" smtClean="0">
              <a:latin typeface="Lucida Grande"/>
              <a:ea typeface="Geneva"/>
              <a:cs typeface="Genev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496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39037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13892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74C1D-B47C-459F-BDC5-80F468436FD2}" type="slidenum">
              <a:rPr lang="en-US" smtClean="0">
                <a:latin typeface="Arial" pitchFamily="34" charset="0"/>
              </a:rPr>
              <a:pPr/>
              <a:t>67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1840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8E0F8-6C52-4A02-B11C-D6D139D0C089}" type="slidenum">
              <a:rPr lang="en-US" smtClean="0">
                <a:latin typeface="Arial" pitchFamily="34" charset="0"/>
              </a:rPr>
              <a:pPr/>
              <a:t>68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752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22DBE-C143-42BD-A3DF-80EA6B0B7EE3}" type="slidenum">
              <a:rPr lang="en-US" smtClean="0">
                <a:latin typeface="Arial" pitchFamily="34" charset="0"/>
              </a:rPr>
              <a:pPr/>
              <a:t>69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pPr defTabSz="139732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71383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EDAD8-96BA-4D15-9AB8-283970D54CB6}" type="slidenum">
              <a:rPr lang="en-US" smtClean="0">
                <a:latin typeface="Arial" pitchFamily="34" charset="0"/>
              </a:rPr>
              <a:pPr/>
              <a:t>70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2860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7F8E2-AF33-4EFC-A146-822BF1D486C8}" type="slidenum">
              <a:rPr lang="en-US" smtClean="0">
                <a:latin typeface="Arial" pitchFamily="34" charset="0"/>
              </a:rPr>
              <a:pPr/>
              <a:t>71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68230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15AB1-4C57-4573-A2A7-7549BEF62FC3}" type="slidenum">
              <a:rPr lang="en-US" smtClean="0">
                <a:latin typeface="Arial" pitchFamily="34" charset="0"/>
              </a:rPr>
              <a:pPr/>
              <a:t>72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8898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15AB1-4C57-4573-A2A7-7549BEF62FC3}" type="slidenum">
              <a:rPr lang="en-US" smtClean="0">
                <a:latin typeface="Arial" pitchFamily="34" charset="0"/>
              </a:rPr>
              <a:pPr/>
              <a:t>73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8898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CDFAA-E1EF-4C03-91D0-F52B761D8416}" type="slidenum">
              <a:rPr lang="en-US" smtClean="0">
                <a:latin typeface="Arial" pitchFamily="34" charset="0"/>
              </a:rPr>
              <a:pPr/>
              <a:t>74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7098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29987-40FE-4760-BAF7-FBEE81BFBA8E}" type="slidenum">
              <a:rPr lang="en-US" smtClean="0">
                <a:latin typeface="Arial" pitchFamily="34" charset="0"/>
              </a:rPr>
              <a:pPr/>
              <a:t>75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475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FC870-588E-49E6-B89D-C1693BD1F232}" type="slidenum">
              <a:rPr lang="en-US" smtClean="0">
                <a:latin typeface="Arial" pitchFamily="34" charset="0"/>
              </a:rPr>
              <a:pPr/>
              <a:t>76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6703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744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DEF6C-6660-4787-A0AE-D0A1E9539ADD}" type="slidenum">
              <a:rPr lang="en-US" smtClean="0">
                <a:latin typeface="Arial" pitchFamily="34" charset="0"/>
              </a:rPr>
              <a:pPr/>
              <a:t>80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>
            <a:normAutofit/>
          </a:bodyPr>
          <a:lstStyle/>
          <a:p>
            <a:pPr marL="344201" indent="-344201">
              <a:lnSpc>
                <a:spcPct val="8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0547990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7768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3C620-179B-4A5F-91B7-067E86F3AB1A}" type="slidenum">
              <a:rPr lang="en-US" smtClean="0">
                <a:latin typeface="Arial" pitchFamily="34" charset="0"/>
              </a:rPr>
              <a:pPr/>
              <a:t>82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9635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7E167-3DAB-4EAE-BB69-F8E30D19E211}" type="slidenum">
              <a:rPr lang="en-US" smtClean="0">
                <a:latin typeface="Arial" pitchFamily="34" charset="0"/>
              </a:rPr>
              <a:pPr/>
              <a:t>84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sz="2200" u="none" dirty="0"/>
          </a:p>
        </p:txBody>
      </p:sp>
    </p:spTree>
    <p:extLst>
      <p:ext uri="{BB962C8B-B14F-4D97-AF65-F5344CB8AC3E}">
        <p14:creationId xmlns:p14="http://schemas.microsoft.com/office/powerpoint/2010/main" val="16687663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BDD98-D7EE-42A3-9235-ADBE821ADB29}" type="slidenum">
              <a:rPr lang="en-US" smtClean="0">
                <a:latin typeface="Arial" pitchFamily="34" charset="0"/>
              </a:rPr>
              <a:pPr/>
              <a:t>86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8337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26C7-86B8-4DA7-9806-FDF0BA896A84}" type="slidenum">
              <a:rPr lang="en-US" smtClean="0">
                <a:latin typeface="Arial" pitchFamily="34" charset="0"/>
              </a:rPr>
              <a:pPr/>
              <a:t>88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09965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ACECB-B7E9-43F5-B5D2-909B1B61474C}" type="slidenum">
              <a:rPr lang="en-US" smtClean="0">
                <a:latin typeface="Arial" pitchFamily="34" charset="0"/>
              </a:rPr>
              <a:pPr/>
              <a:t>90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9186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C1EE4-F29B-4700-9648-057489D6D47A}" type="slidenum">
              <a:rPr lang="en-US" smtClean="0">
                <a:latin typeface="Arial" pitchFamily="34" charset="0"/>
              </a:rPr>
              <a:pPr/>
              <a:t>92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627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F6DE9-5D53-485A-98A8-7197AFD9EF8C}" type="slidenum">
              <a:rPr lang="en-US" smtClean="0">
                <a:latin typeface="Lucida Grande"/>
                <a:ea typeface="Geneva"/>
                <a:cs typeface="Geneva"/>
              </a:rPr>
              <a:pPr/>
              <a:t>8</a:t>
            </a:fld>
            <a:endParaRPr lang="en-US" dirty="0" smtClean="0">
              <a:latin typeface="Lucida Grande"/>
              <a:ea typeface="Geneva"/>
              <a:cs typeface="Genev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767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9FB9F-E94E-4C43-9EBD-D8A7A4D0CB87}" type="slidenum">
              <a:rPr lang="en-US" smtClean="0">
                <a:latin typeface="Arial" pitchFamily="34" charset="0"/>
              </a:rPr>
              <a:pPr/>
              <a:t>94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1131888"/>
            <a:ext cx="7540625" cy="56562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540" y="7167114"/>
            <a:ext cx="7680127" cy="6787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38042" tIns="69021" rIns="138042" bIns="6902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4450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465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373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7562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467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37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76165D-B52A-444F-BF94-2E7D02AA37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ussio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95103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C:\Documents and Settings\Christine Miller\Local Settings\Temporary Internet Files\Content.IE5\UNM73O2G\MC900023689[1].wmf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553200"/>
            <a:ext cx="2362200" cy="215592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FC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FFC000"/>
                </a:solidFill>
              </a:defRPr>
            </a:lvl1pPr>
          </a:lstStyle>
          <a:p>
            <a:fld id="{767B12E8-2D64-42DE-A857-3D118705C6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43000" y="0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smtClean="0"/>
              <a:t>MSU Construction Industry</a:t>
            </a:r>
            <a:r>
              <a:rPr lang="en-US" sz="1000" b="1" baseline="0" dirty="0" smtClean="0"/>
              <a:t> Research and Education Center (CIREC)</a:t>
            </a:r>
            <a:endParaRPr lang="en-US" sz="10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95103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1447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FFC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©T.Abdelhamid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6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833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" y="6629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5643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92D4-A0BF-4A04-92E6-EF1396F48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0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896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>
            <a:lvl1pPr>
              <a:buClr>
                <a:srgbClr val="63503F"/>
              </a:buClr>
              <a:buSzPct val="110000"/>
              <a:defRPr>
                <a:solidFill>
                  <a:schemeClr val="tx1"/>
                </a:solidFill>
              </a:defRPr>
            </a:lvl1pPr>
            <a:lvl2pPr>
              <a:buClr>
                <a:srgbClr val="00638C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4B2A4"/>
              </a:buClr>
              <a:buSzPct val="110000"/>
              <a:defRPr>
                <a:solidFill>
                  <a:schemeClr val="tx1"/>
                </a:solidFill>
              </a:defRPr>
            </a:lvl3pPr>
            <a:lvl4pPr>
              <a:buClr>
                <a:srgbClr val="63503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38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152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dirty="0" smtClean="0">
                <a:latin typeface="Wingdings 3" pitchFamily="18" charset="2"/>
                <a:ea typeface="Calibri" pitchFamily="34" charset="0"/>
                <a:cs typeface="Times New Roman" pitchFamily="18" charset="0"/>
              </a:rPr>
              <a:t>Q</a:t>
            </a:r>
            <a:endParaRPr lang="en-US" sz="6000" dirty="0" smtClean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924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66800" y="6400800"/>
            <a:ext cx="8077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066800" y="6400800"/>
            <a:ext cx="8077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>
            <a:lvl1pPr>
              <a:defRPr sz="3600">
                <a:solidFill>
                  <a:srgbClr val="0063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>
            <a:lvl1pPr>
              <a:buClr>
                <a:srgbClr val="63503F"/>
              </a:buClr>
              <a:buSzPct val="110000"/>
              <a:defRPr>
                <a:solidFill>
                  <a:schemeClr val="tx1"/>
                </a:solidFill>
              </a:defRPr>
            </a:lvl1pPr>
            <a:lvl2pPr>
              <a:buClr>
                <a:srgbClr val="00638C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4B2A4"/>
              </a:buClr>
              <a:buSzPct val="110000"/>
              <a:defRPr>
                <a:solidFill>
                  <a:schemeClr val="tx1"/>
                </a:solidFill>
              </a:defRPr>
            </a:lvl3pPr>
            <a:lvl4pPr>
              <a:buClr>
                <a:srgbClr val="63503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38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Intr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6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6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 userDrawn="1"/>
        </p:nvGrpSpPr>
        <p:grpSpPr bwMode="auto">
          <a:xfrm>
            <a:off x="533400" y="304800"/>
            <a:ext cx="685800" cy="685800"/>
            <a:chOff x="4191000" y="1447800"/>
            <a:chExt cx="2743200" cy="27432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4191000" y="1447800"/>
              <a:ext cx="2743200" cy="274320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417121" y="1673921"/>
              <a:ext cx="2290958" cy="22909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4649190" y="1905990"/>
              <a:ext cx="1826820" cy="182682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875311" y="2132111"/>
              <a:ext cx="1374578" cy="13745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107384" y="2364184"/>
              <a:ext cx="910432" cy="910432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333505" y="2590305"/>
              <a:ext cx="458190" cy="458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446563" y="2703363"/>
              <a:ext cx="232073" cy="232073"/>
            </a:xfrm>
            <a:prstGeom prst="ellipse">
              <a:avLst/>
            </a:prstGeom>
            <a:solidFill>
              <a:srgbClr val="620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896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>
            <a:lvl1pPr>
              <a:buClr>
                <a:srgbClr val="63503F"/>
              </a:buClr>
              <a:buSzPct val="110000"/>
              <a:defRPr>
                <a:solidFill>
                  <a:schemeClr val="tx1"/>
                </a:solidFill>
              </a:defRPr>
            </a:lvl1pPr>
            <a:lvl2pPr>
              <a:buClr>
                <a:srgbClr val="00638C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4B2A4"/>
              </a:buClr>
              <a:buSzPct val="110000"/>
              <a:defRPr>
                <a:solidFill>
                  <a:schemeClr val="tx1"/>
                </a:solidFill>
              </a:defRPr>
            </a:lvl3pPr>
            <a:lvl4pPr>
              <a:buClr>
                <a:srgbClr val="63503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38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896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Group 16"/>
          <p:cNvGrpSpPr>
            <a:grpSpLocks noChangeAspect="1"/>
          </p:cNvGrpSpPr>
          <p:nvPr userDrawn="1"/>
        </p:nvGrpSpPr>
        <p:grpSpPr bwMode="auto">
          <a:xfrm>
            <a:off x="533401" y="304801"/>
            <a:ext cx="609600" cy="634954"/>
            <a:chOff x="3429000" y="2209800"/>
            <a:chExt cx="1828800" cy="1905000"/>
          </a:xfrm>
        </p:grpSpPr>
        <p:sp>
          <p:nvSpPr>
            <p:cNvPr id="5" name="Cube 4"/>
            <p:cNvSpPr/>
            <p:nvPr/>
          </p:nvSpPr>
          <p:spPr>
            <a:xfrm>
              <a:off x="4189622" y="2209800"/>
              <a:ext cx="992116" cy="992188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6" name="Cube 5"/>
            <p:cNvSpPr/>
            <p:nvPr/>
          </p:nvSpPr>
          <p:spPr>
            <a:xfrm>
              <a:off x="3429000" y="2361935"/>
              <a:ext cx="992116" cy="992188"/>
            </a:xfrm>
            <a:prstGeom prst="cube">
              <a:avLst/>
            </a:prstGeom>
            <a:noFill/>
            <a:ln>
              <a:solidFill>
                <a:srgbClr val="2F4F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7" name="Cube 6"/>
            <p:cNvSpPr/>
            <p:nvPr/>
          </p:nvSpPr>
          <p:spPr>
            <a:xfrm>
              <a:off x="3809310" y="2742275"/>
              <a:ext cx="992116" cy="992188"/>
            </a:xfrm>
            <a:prstGeom prst="cube">
              <a:avLst/>
            </a:prstGeom>
            <a:noFill/>
            <a:ln>
              <a:solidFill>
                <a:srgbClr val="D7D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8" name="Cube 7"/>
            <p:cNvSpPr/>
            <p:nvPr/>
          </p:nvSpPr>
          <p:spPr>
            <a:xfrm>
              <a:off x="4265684" y="3122613"/>
              <a:ext cx="992116" cy="992188"/>
            </a:xfrm>
            <a:prstGeom prst="cube">
              <a:avLst/>
            </a:prstGeom>
            <a:noFill/>
            <a:ln>
              <a:solidFill>
                <a:srgbClr val="620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>
            <a:lvl1pPr>
              <a:buClr>
                <a:srgbClr val="63503F"/>
              </a:buClr>
              <a:buSzPct val="110000"/>
              <a:defRPr>
                <a:solidFill>
                  <a:schemeClr val="tx1"/>
                </a:solidFill>
              </a:defRPr>
            </a:lvl1pPr>
            <a:lvl2pPr>
              <a:buClr>
                <a:srgbClr val="00638C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4B2A4"/>
              </a:buClr>
              <a:buSzPct val="110000"/>
              <a:defRPr>
                <a:solidFill>
                  <a:schemeClr val="tx1"/>
                </a:solidFill>
              </a:defRPr>
            </a:lvl3pPr>
            <a:lvl4pPr>
              <a:buClr>
                <a:srgbClr val="63503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38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>
            <a:lvl1pPr>
              <a:buClr>
                <a:srgbClr val="63503F"/>
              </a:buClr>
              <a:buSzPct val="110000"/>
              <a:defRPr>
                <a:solidFill>
                  <a:schemeClr val="tx1"/>
                </a:solidFill>
              </a:defRPr>
            </a:lvl1pPr>
            <a:lvl2pPr>
              <a:buClr>
                <a:srgbClr val="00638C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94B2A4"/>
              </a:buClr>
              <a:buSzPct val="110000"/>
              <a:defRPr>
                <a:solidFill>
                  <a:schemeClr val="tx1"/>
                </a:solidFill>
              </a:defRPr>
            </a:lvl3pPr>
            <a:lvl4pPr>
              <a:buClr>
                <a:srgbClr val="63503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38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18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553200"/>
            <a:ext cx="2362200" cy="215592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FC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FFC000"/>
                </a:solidFill>
              </a:defRPr>
            </a:lvl1pPr>
          </a:lstStyle>
          <a:p>
            <a:fld id="{767B12E8-2D64-42DE-A857-3D118705C6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6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272130" y="6096000"/>
            <a:ext cx="360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0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</a:t>
            </a:r>
            <a:endParaRPr lang="en-US" sz="10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5" r:id="rId5"/>
    <p:sldLayoutId id="2147483732" r:id="rId6"/>
    <p:sldLayoutId id="2147483733" r:id="rId7"/>
    <p:sldLayoutId id="2147483760" r:id="rId8"/>
    <p:sldLayoutId id="2147483750" r:id="rId9"/>
    <p:sldLayoutId id="2147483751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9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3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F4F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F4F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F4F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F4F6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3503F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38C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4B2A4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3503F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38C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594" y="5105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Unit 7: Problem-solving Principles and Tools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310978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Review of </a:t>
            </a: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Unit 1: Variation in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Production Systems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8" y="1617053"/>
            <a:ext cx="8229600" cy="4463955"/>
          </a:xfrm>
        </p:spPr>
        <p:txBody>
          <a:bodyPr/>
          <a:lstStyle/>
          <a:p>
            <a:r>
              <a:rPr lang="en-US" sz="2400" dirty="0"/>
              <a:t>Define the different types of </a:t>
            </a:r>
            <a:r>
              <a:rPr lang="en-US" sz="2400" dirty="0" smtClean="0"/>
              <a:t>variation.</a:t>
            </a:r>
            <a:endParaRPr lang="en-US" sz="2400" dirty="0"/>
          </a:p>
          <a:p>
            <a:r>
              <a:rPr lang="en-US" sz="2400" dirty="0"/>
              <a:t>Explain the concept of </a:t>
            </a:r>
            <a:r>
              <a:rPr lang="en-US" sz="2400" dirty="0" smtClean="0"/>
              <a:t>throughput.</a:t>
            </a:r>
            <a:endParaRPr lang="en-US" sz="2400" dirty="0"/>
          </a:p>
          <a:p>
            <a:r>
              <a:rPr lang="en-US" sz="2400" dirty="0"/>
              <a:t>Distinguish the concepts of throughput and work in </a:t>
            </a:r>
            <a:r>
              <a:rPr lang="en-US" sz="2400" dirty="0" smtClean="0"/>
              <a:t>progress.</a:t>
            </a:r>
            <a:endParaRPr lang="en-US" sz="2400" dirty="0"/>
          </a:p>
          <a:p>
            <a:r>
              <a:rPr lang="en-US" sz="2400" dirty="0"/>
              <a:t>Describe the role of variation in production </a:t>
            </a:r>
            <a:r>
              <a:rPr lang="en-US" sz="2400" dirty="0" smtClean="0"/>
              <a:t>operations.</a:t>
            </a:r>
            <a:endParaRPr lang="en-US" sz="2400" dirty="0"/>
          </a:p>
          <a:p>
            <a:r>
              <a:rPr lang="en-US" sz="2400" dirty="0"/>
              <a:t>List sources of variation in construction </a:t>
            </a:r>
            <a:r>
              <a:rPr lang="en-US" sz="2400" dirty="0" smtClean="0"/>
              <a:t>settings.</a:t>
            </a:r>
            <a:endParaRPr lang="en-US" sz="2400" dirty="0"/>
          </a:p>
          <a:p>
            <a:r>
              <a:rPr lang="en-US" sz="2400" dirty="0"/>
              <a:t>Explain variation mitigation </a:t>
            </a:r>
            <a:r>
              <a:rPr lang="en-US" sz="2400" dirty="0" smtClean="0"/>
              <a:t>techniques.</a:t>
            </a:r>
            <a:endParaRPr lang="en-US" sz="2400" dirty="0"/>
          </a:p>
          <a:p>
            <a:r>
              <a:rPr lang="en-US" sz="2400" dirty="0"/>
              <a:t>Contrast variation mitigation </a:t>
            </a:r>
            <a:r>
              <a:rPr lang="en-US" sz="2400" dirty="0" smtClean="0"/>
              <a:t>techniques.</a:t>
            </a:r>
            <a:endParaRPr lang="en-US" sz="2400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57072" y="6224336"/>
            <a:ext cx="57575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1-10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Closing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5" y="1295399"/>
            <a:ext cx="8754035" cy="4809566"/>
          </a:xfrm>
        </p:spPr>
        <p:txBody>
          <a:bodyPr/>
          <a:lstStyle/>
          <a:p>
            <a:r>
              <a:rPr lang="en-US" sz="2400" dirty="0"/>
              <a:t>Plus/delta review.</a:t>
            </a:r>
          </a:p>
          <a:p>
            <a:r>
              <a:rPr lang="en-US" sz="2400" dirty="0" smtClean="0"/>
              <a:t>Please </a:t>
            </a:r>
            <a:r>
              <a:rPr lang="en-US" sz="2400" dirty="0" smtClean="0"/>
              <a:t>be </a:t>
            </a:r>
            <a:r>
              <a:rPr lang="en-US" sz="2400" dirty="0"/>
              <a:t>sure to go online and fill </a:t>
            </a:r>
            <a:r>
              <a:rPr lang="en-US" sz="2400" dirty="0" smtClean="0"/>
              <a:t>out your </a:t>
            </a:r>
            <a:r>
              <a:rPr lang="en-US" sz="2400" i="1" dirty="0" smtClean="0"/>
              <a:t>Unit 7: Problem-solving Principles and Tools </a:t>
            </a:r>
            <a:r>
              <a:rPr lang="en-US" sz="2400" dirty="0" smtClean="0"/>
              <a:t>Participant’s Registration </a:t>
            </a:r>
            <a:r>
              <a:rPr lang="en-US" sz="2400" dirty="0" smtClean="0"/>
              <a:t>and Evaluation Form at </a:t>
            </a:r>
            <a:r>
              <a:rPr lang="en-US" sz="2400" u="sng" dirty="0" smtClean="0">
                <a:solidFill>
                  <a:srgbClr val="00638C"/>
                </a:solidFill>
              </a:rPr>
              <a:t>www.agc.org/LCEP/Evaluation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/>
            <a:r>
              <a:rPr lang="en-US" sz="2000" dirty="0" smtClean="0"/>
              <a:t>This form </a:t>
            </a:r>
            <a:r>
              <a:rPr lang="en-US" sz="2000" dirty="0" smtClean="0"/>
              <a:t>must be </a:t>
            </a:r>
            <a:r>
              <a:rPr lang="en-US" sz="2000" dirty="0" smtClean="0"/>
              <a:t>completed </a:t>
            </a:r>
            <a:r>
              <a:rPr lang="en-US" sz="2000" dirty="0" smtClean="0"/>
              <a:t>for you to obtain credit for attending this course</a:t>
            </a:r>
            <a:r>
              <a:rPr lang="en-US" sz="2000" dirty="0" smtClean="0"/>
              <a:t>.</a:t>
            </a:r>
          </a:p>
          <a:p>
            <a:r>
              <a:rPr lang="en-US" sz="2400"/>
              <a:t>Learn more about AGC’s Lean Construction efforts at </a:t>
            </a:r>
            <a:r>
              <a:rPr lang="en-US" sz="2400" u="sng">
                <a:solidFill>
                  <a:srgbClr val="00638C"/>
                </a:solidFill>
              </a:rPr>
              <a:t>www.agc.org/LCEP</a:t>
            </a:r>
            <a:r>
              <a:rPr lang="en-US" sz="2400"/>
              <a:t> and </a:t>
            </a:r>
            <a:r>
              <a:rPr lang="en-US" sz="2400" u="sng">
                <a:solidFill>
                  <a:srgbClr val="00638C"/>
                </a:solidFill>
              </a:rPr>
              <a:t>www.agcleanforum.org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3600" dirty="0"/>
              <a:t>Review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Unit 2: Pull in Production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482"/>
            <a:ext cx="8229600" cy="4572000"/>
          </a:xfrm>
        </p:spPr>
        <p:txBody>
          <a:bodyPr/>
          <a:lstStyle/>
          <a:p>
            <a:r>
              <a:rPr lang="en-US" sz="2400" dirty="0"/>
              <a:t>Compare </a:t>
            </a:r>
            <a:r>
              <a:rPr lang="en-US" sz="2400" dirty="0" smtClean="0"/>
              <a:t>batch-and-queue </a:t>
            </a:r>
            <a:r>
              <a:rPr lang="en-US" sz="2400" dirty="0"/>
              <a:t>and </a:t>
            </a:r>
            <a:r>
              <a:rPr lang="en-US" sz="2400" dirty="0" smtClean="0"/>
              <a:t>continuous-flow </a:t>
            </a:r>
            <a:r>
              <a:rPr lang="en-US" sz="2400" dirty="0"/>
              <a:t>production </a:t>
            </a:r>
            <a:r>
              <a:rPr lang="en-US" sz="2400" dirty="0" smtClean="0"/>
              <a:t>systems.</a:t>
            </a:r>
            <a:endParaRPr lang="en-US" sz="2400" dirty="0"/>
          </a:p>
          <a:p>
            <a:r>
              <a:rPr lang="en-US" sz="2400" dirty="0"/>
              <a:t>Distinguish push systems from pull </a:t>
            </a:r>
            <a:r>
              <a:rPr lang="en-US" sz="2400" dirty="0" smtClean="0"/>
              <a:t>systems.</a:t>
            </a:r>
            <a:endParaRPr lang="en-US" sz="2400" dirty="0"/>
          </a:p>
          <a:p>
            <a:pPr lvl="0"/>
            <a:r>
              <a:rPr lang="en-US" sz="2400" dirty="0"/>
              <a:t>Describe the impact of pull on production </a:t>
            </a:r>
            <a:r>
              <a:rPr lang="en-US" sz="2400" dirty="0" smtClean="0"/>
              <a:t>systems.</a:t>
            </a:r>
            <a:endParaRPr lang="en-US" sz="2400" dirty="0"/>
          </a:p>
          <a:p>
            <a:pPr lvl="0"/>
            <a:r>
              <a:rPr lang="en-US" sz="2400" dirty="0"/>
              <a:t>Explain pull strategies in construction </a:t>
            </a:r>
            <a:r>
              <a:rPr lang="en-US" sz="2400" dirty="0" smtClean="0"/>
              <a:t>operations.</a:t>
            </a:r>
            <a:endParaRPr lang="en-US" sz="2400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57072" y="6224336"/>
            <a:ext cx="57575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1-11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2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86"/>
            <a:ext cx="8229600" cy="1143000"/>
          </a:xfrm>
        </p:spPr>
        <p:txBody>
          <a:bodyPr/>
          <a:lstStyle/>
          <a:p>
            <a:r>
              <a:rPr lang="en-US" sz="3600" dirty="0" smtClean="0"/>
              <a:t>Review of </a:t>
            </a:r>
            <a:r>
              <a:rPr lang="en-US" sz="3600" i="1" dirty="0" smtClean="0"/>
              <a:t>Unit 3: </a:t>
            </a:r>
            <a:br>
              <a:rPr lang="en-US" sz="3600" i="1" dirty="0" smtClean="0"/>
            </a:br>
            <a:r>
              <a:rPr lang="en-US" sz="3600" dirty="0"/>
              <a:t>Lean</a:t>
            </a:r>
            <a:r>
              <a:rPr lang="en-US" sz="3600" i="1" dirty="0" smtClean="0"/>
              <a:t> Workstructuring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791217"/>
            <a:ext cx="8229600" cy="4231943"/>
          </a:xfrm>
        </p:spPr>
        <p:txBody>
          <a:bodyPr/>
          <a:lstStyle/>
          <a:p>
            <a:r>
              <a:rPr lang="en-US" sz="2400" dirty="0" smtClean="0"/>
              <a:t>Apply the methods and tools utilized in pull planning.</a:t>
            </a:r>
          </a:p>
          <a:p>
            <a:r>
              <a:rPr lang="en-US" sz="2400" dirty="0" smtClean="0"/>
              <a:t>Describe the concept of Lean Workstructuring.</a:t>
            </a:r>
          </a:p>
          <a:p>
            <a:r>
              <a:rPr lang="en-US" sz="2400" dirty="0" smtClean="0"/>
              <a:t>Outline the desired products of Lean Workstructuring.</a:t>
            </a:r>
          </a:p>
          <a:p>
            <a:r>
              <a:rPr lang="en-US" sz="2400" dirty="0" smtClean="0"/>
              <a:t>Describe the characteristics and application of the Last Planner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System.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57072" y="6224336"/>
            <a:ext cx="57575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443"/>
            <a:ext cx="8229600" cy="1143000"/>
          </a:xfrm>
        </p:spPr>
        <p:txBody>
          <a:bodyPr/>
          <a:lstStyle/>
          <a:p>
            <a:r>
              <a:rPr lang="en-US" sz="3600" dirty="0" smtClean="0"/>
              <a:t>Review of </a:t>
            </a:r>
            <a:r>
              <a:rPr lang="en-US" sz="3600" i="1" dirty="0" smtClean="0"/>
              <a:t>Unit 4: </a:t>
            </a:r>
            <a:br>
              <a:rPr lang="en-US" sz="3600" i="1" dirty="0" smtClean="0"/>
            </a:br>
            <a:r>
              <a:rPr lang="en-US" sz="3600" i="1" dirty="0" smtClean="0"/>
              <a:t>The </a:t>
            </a:r>
            <a:r>
              <a:rPr lang="en-US" sz="3600" dirty="0"/>
              <a:t>Last</a:t>
            </a:r>
            <a:r>
              <a:rPr lang="en-US" sz="3600" i="1" dirty="0" smtClean="0"/>
              <a:t> Planner</a:t>
            </a:r>
            <a:r>
              <a:rPr lang="en-US" sz="3600" i="1" baseline="42000" dirty="0" smtClean="0"/>
              <a:t>® </a:t>
            </a:r>
            <a:r>
              <a:rPr lang="en-US" sz="3600" i="1" dirty="0" smtClean="0"/>
              <a:t>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865194"/>
            <a:ext cx="8229600" cy="4036843"/>
          </a:xfrm>
        </p:spPr>
        <p:txBody>
          <a:bodyPr/>
          <a:lstStyle/>
          <a:p>
            <a:pPr lvl="0"/>
            <a:r>
              <a:rPr lang="en-US" sz="2400" dirty="0" smtClean="0"/>
              <a:t>Apply the Last Planner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System on a project.</a:t>
            </a:r>
            <a:endParaRPr lang="en-US" sz="2400" b="1" dirty="0" smtClean="0"/>
          </a:p>
          <a:p>
            <a:pPr lvl="0"/>
            <a:r>
              <a:rPr lang="en-US" sz="2400" dirty="0" smtClean="0"/>
              <a:t>Hold make-ready and weekly work planning sessions.</a:t>
            </a:r>
            <a:endParaRPr lang="en-US" sz="2400" b="1" dirty="0" smtClean="0"/>
          </a:p>
          <a:p>
            <a:pPr lvl="0"/>
            <a:r>
              <a:rPr lang="en-US" sz="2400" dirty="0" smtClean="0"/>
              <a:t>Calculate, track and analyze percent plan complete for a project.</a:t>
            </a:r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65698" y="6224336"/>
            <a:ext cx="56712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215444"/>
            <a:ext cx="8229600" cy="1143000"/>
          </a:xfrm>
        </p:spPr>
        <p:txBody>
          <a:bodyPr/>
          <a:lstStyle/>
          <a:p>
            <a:r>
              <a:rPr lang="en-US" sz="3600" dirty="0"/>
              <a:t>Review</a:t>
            </a:r>
            <a:r>
              <a:rPr lang="en-US" sz="3600" dirty="0" smtClean="0"/>
              <a:t> of </a:t>
            </a:r>
            <a:r>
              <a:rPr lang="en-US" sz="3600" i="1" dirty="0" smtClean="0"/>
              <a:t>Unit 5: </a:t>
            </a:r>
            <a:br>
              <a:rPr lang="en-US" sz="3600" i="1" dirty="0" smtClean="0"/>
            </a:br>
            <a:r>
              <a:rPr lang="en-US" sz="3600" i="1" dirty="0" smtClean="0"/>
              <a:t>Lean Supply Chain and Assembly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4" y="1554707"/>
            <a:ext cx="8229600" cy="4572000"/>
          </a:xfrm>
        </p:spPr>
        <p:txBody>
          <a:bodyPr/>
          <a:lstStyle/>
          <a:p>
            <a:pPr lvl="0"/>
            <a:r>
              <a:rPr lang="en-US" sz="2000" dirty="0" smtClean="0"/>
              <a:t>Differentiate between traditional procurement practices and lean supply chain applications.</a:t>
            </a:r>
            <a:endParaRPr lang="en-US" sz="2000" b="1" dirty="0" smtClean="0"/>
          </a:p>
          <a:p>
            <a:pPr lvl="0"/>
            <a:r>
              <a:rPr lang="en-US" sz="2000" dirty="0" smtClean="0"/>
              <a:t>Identify waste and value-adding activities within the supply chain and assembly.</a:t>
            </a:r>
            <a:endParaRPr lang="en-US" sz="2000" b="1" dirty="0" smtClean="0"/>
          </a:p>
          <a:p>
            <a:pPr lvl="0"/>
            <a:r>
              <a:rPr lang="en-US" sz="2000" dirty="0" smtClean="0"/>
              <a:t>Evaluate the impact of using lean supply chain on waste elimination, continuous flow and site operations pull.</a:t>
            </a:r>
            <a:endParaRPr lang="en-US" sz="2000" b="1" dirty="0" smtClean="0"/>
          </a:p>
          <a:p>
            <a:pPr lvl="0"/>
            <a:r>
              <a:rPr lang="en-US" sz="2000" dirty="0" smtClean="0"/>
              <a:t>Identify strategies needed at the project and company levels to support the lean supply chain.</a:t>
            </a:r>
            <a:endParaRPr lang="en-US" sz="2000" b="1" dirty="0" smtClean="0"/>
          </a:p>
          <a:p>
            <a:pPr lvl="0"/>
            <a:r>
              <a:rPr lang="en-US" sz="2000" dirty="0" smtClean="0"/>
              <a:t>List examples of process improvements to the lean supply chain;</a:t>
            </a:r>
            <a:endParaRPr lang="en-US" sz="2000" b="1" dirty="0" smtClean="0"/>
          </a:p>
          <a:p>
            <a:pPr lvl="0"/>
            <a:r>
              <a:rPr lang="en-US" sz="2000" dirty="0" smtClean="0"/>
              <a:t>Expand lean beyond the individual project.</a:t>
            </a:r>
            <a:endParaRPr lang="en-US" sz="2000" b="1" dirty="0" smtClean="0"/>
          </a:p>
          <a:p>
            <a:pPr lvl="0"/>
            <a:r>
              <a:rPr lang="en-US" sz="2000" dirty="0" smtClean="0"/>
              <a:t>Create a value stream map to diagnose and improve the supply chain.</a:t>
            </a:r>
            <a:endParaRPr lang="en-US" sz="20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57072" y="6224336"/>
            <a:ext cx="57575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229091"/>
            <a:ext cx="8229600" cy="1143000"/>
          </a:xfrm>
        </p:spPr>
        <p:txBody>
          <a:bodyPr/>
          <a:lstStyle/>
          <a:p>
            <a:r>
              <a:rPr lang="en-US" sz="3600" dirty="0"/>
              <a:t>Review</a:t>
            </a:r>
            <a:r>
              <a:rPr lang="en-US" sz="3600" dirty="0" smtClean="0"/>
              <a:t> of </a:t>
            </a:r>
            <a:r>
              <a:rPr lang="en-US" sz="3600" i="1" dirty="0" smtClean="0"/>
              <a:t>Unit 6: </a:t>
            </a:r>
            <a:br>
              <a:rPr lang="en-US" sz="3600" i="1" dirty="0" smtClean="0"/>
            </a:br>
            <a:r>
              <a:rPr lang="en-US" sz="3600" i="1" dirty="0" smtClean="0"/>
              <a:t>Lean Design and Pre-construction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34402"/>
            <a:ext cx="8229600" cy="436245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Distinguish between the varying definitions for design.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Define value and commonly used methods to maximize it.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Discuss waste and commonly used methods to minimize it.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Distinguish between traditional project methods and lean design.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Explain the various lean tools that are used in design and how to deploy them. </a:t>
            </a:r>
          </a:p>
          <a:p>
            <a:pPr lvl="0"/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31192" y="6224336"/>
            <a:ext cx="60163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46" y="448256"/>
            <a:ext cx="7772400" cy="857250"/>
          </a:xfrm>
        </p:spPr>
        <p:txBody>
          <a:bodyPr/>
          <a:lstStyle/>
          <a:p>
            <a:r>
              <a:rPr lang="en-US" sz="4000" dirty="0"/>
              <a:t>Traditional 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18" y="1629513"/>
            <a:ext cx="8229600" cy="4158224"/>
          </a:xfrm>
        </p:spPr>
        <p:txBody>
          <a:bodyPr/>
          <a:lstStyle/>
          <a:p>
            <a:r>
              <a:rPr lang="en-US" dirty="0"/>
              <a:t>Focus on </a:t>
            </a:r>
            <a:r>
              <a:rPr lang="en-US" dirty="0" smtClean="0"/>
              <a:t>Solutions.</a:t>
            </a:r>
            <a:endParaRPr lang="en-US" dirty="0"/>
          </a:p>
          <a:p>
            <a:pPr lvl="1"/>
            <a:r>
              <a:rPr lang="en-US" dirty="0"/>
              <a:t>Speed is more important than </a:t>
            </a:r>
            <a:r>
              <a:rPr lang="en-US" dirty="0" smtClean="0"/>
              <a:t>facts.</a:t>
            </a:r>
            <a:endParaRPr lang="en-US" dirty="0"/>
          </a:p>
          <a:p>
            <a:r>
              <a:rPr lang="en-US" dirty="0"/>
              <a:t>Focus on Individual Managers </a:t>
            </a:r>
            <a:r>
              <a:rPr lang="en-US" dirty="0" smtClean="0"/>
              <a:t>solving/dictating solution.</a:t>
            </a:r>
            <a:endParaRPr lang="en-US" dirty="0"/>
          </a:p>
          <a:p>
            <a:pPr lvl="1"/>
            <a:r>
              <a:rPr lang="en-US" dirty="0"/>
              <a:t>Crews look to the </a:t>
            </a:r>
            <a:r>
              <a:rPr lang="en-US" dirty="0" smtClean="0"/>
              <a:t>Foreman/Superintendent </a:t>
            </a:r>
            <a:r>
              <a:rPr lang="en-US" dirty="0"/>
              <a:t>to tell them what to </a:t>
            </a:r>
            <a:r>
              <a:rPr lang="en-US" dirty="0" smtClean="0"/>
              <a:t>do.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22566" y="6224336"/>
            <a:ext cx="61026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3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8209" y="218209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Traditional Problem Solving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  Ready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  Fire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  Aim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942263" y="6224336"/>
            <a:ext cx="69056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6" name="Picture 5" descr="Ready, Fire, A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053" y="1250657"/>
            <a:ext cx="5937819" cy="44541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31082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1" y="561108"/>
            <a:ext cx="7478316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Current</a:t>
            </a:r>
            <a:r>
              <a:rPr lang="en-US" dirty="0" smtClean="0"/>
              <a:t> Situation:</a:t>
            </a:r>
            <a:br>
              <a:rPr lang="en-US" dirty="0" smtClean="0"/>
            </a:br>
            <a:r>
              <a:rPr lang="en-US" dirty="0" smtClean="0"/>
              <a:t>Trial and Error Problem Solving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982" y="1972542"/>
            <a:ext cx="8229600" cy="3929494"/>
          </a:xfrm>
        </p:spPr>
        <p:txBody>
          <a:bodyPr/>
          <a:lstStyle/>
          <a:p>
            <a:pPr eaLnBrk="1" hangingPunct="1">
              <a:buClr>
                <a:srgbClr val="71232D"/>
              </a:buClr>
            </a:pPr>
            <a:r>
              <a:rPr lang="en-US" dirty="0" smtClean="0"/>
              <a:t>Problem arises.</a:t>
            </a:r>
          </a:p>
          <a:p>
            <a:pPr eaLnBrk="1" hangingPunct="1">
              <a:buClr>
                <a:srgbClr val="71232D"/>
              </a:buClr>
            </a:pPr>
            <a:r>
              <a:rPr lang="en-US" dirty="0" smtClean="0"/>
              <a:t>Jump to a solution before the cause of the problem is identified.</a:t>
            </a:r>
          </a:p>
          <a:p>
            <a:pPr eaLnBrk="1" hangingPunct="1">
              <a:buClr>
                <a:srgbClr val="71232D"/>
              </a:buClr>
            </a:pPr>
            <a:r>
              <a:rPr lang="en-US" dirty="0" smtClean="0"/>
              <a:t>No time is spent assessing the solution to see if it fixes the problem.</a:t>
            </a:r>
          </a:p>
          <a:p>
            <a:pPr eaLnBrk="1" hangingPunct="1">
              <a:buClr>
                <a:srgbClr val="71232D"/>
              </a:buClr>
            </a:pPr>
            <a:r>
              <a:rPr lang="en-US" dirty="0" smtClean="0"/>
              <a:t>This solution might actually cause another problem.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21782" y="6224336"/>
            <a:ext cx="61104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0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248" y="738116"/>
            <a:ext cx="7772400" cy="857250"/>
          </a:xfrm>
        </p:spPr>
        <p:txBody>
          <a:bodyPr/>
          <a:lstStyle/>
          <a:p>
            <a:r>
              <a:rPr lang="en-US" dirty="0" smtClean="0"/>
              <a:t>Examples of Traditional Problem Solving/Issues on Your Job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2" y="2138074"/>
            <a:ext cx="7983940" cy="3821966"/>
          </a:xfrm>
        </p:spPr>
        <p:txBody>
          <a:bodyPr/>
          <a:lstStyle/>
          <a:p>
            <a:r>
              <a:rPr lang="en-US" dirty="0"/>
              <a:t>Describe an instance where you experienced traditional problem </a:t>
            </a:r>
            <a:r>
              <a:rPr lang="en-US" dirty="0" smtClean="0"/>
              <a:t>solving</a:t>
            </a:r>
            <a:r>
              <a:rPr lang="en-US" dirty="0"/>
              <a:t> </a:t>
            </a:r>
            <a:r>
              <a:rPr lang="en-US" dirty="0" smtClean="0"/>
              <a:t>in solving issues on a project.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1-19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" name="Title 7"/>
          <p:cNvSpPr>
            <a:spLocks noGrp="1"/>
          </p:cNvSpPr>
          <p:nvPr>
            <p:ph type="title"/>
          </p:nvPr>
        </p:nvSpPr>
        <p:spPr>
          <a:xfrm>
            <a:off x="3636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Today’s Course Schedule</a:t>
            </a:r>
          </a:p>
        </p:txBody>
      </p:sp>
      <p:graphicFrame>
        <p:nvGraphicFramePr>
          <p:cNvPr id="6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97759"/>
              </p:ext>
            </p:extLst>
          </p:nvPr>
        </p:nvGraphicFramePr>
        <p:xfrm>
          <a:off x="381000" y="980208"/>
          <a:ext cx="8217090" cy="5118970"/>
        </p:xfrm>
        <a:graphic>
          <a:graphicData uri="http://schemas.openxmlformats.org/drawingml/2006/table">
            <a:tbl>
              <a:tblPr/>
              <a:tblGrid>
                <a:gridCol w="2325592"/>
                <a:gridCol w="1317835"/>
                <a:gridCol w="4573663"/>
              </a:tblGrid>
              <a:tr h="8493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Session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3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Topic/Activity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38C"/>
                    </a:solidFill>
                  </a:tcPr>
                </a:tc>
              </a:tr>
              <a:tr h="5136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8:00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8:15 a.m.</a:t>
                      </a: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Welcome and Orientation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36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8:15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10:30 a.m.</a:t>
                      </a: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Team Problem Solving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10:30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:45 a.m.</a:t>
                      </a: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Break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10:45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 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.m.</a:t>
                      </a: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Lean Construction Problem Solving Tools</a:t>
                      </a: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12:30 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1:30 p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.m.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Lunch </a:t>
                      </a: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050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1:30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3:00 p.m.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Using the Tools</a:t>
                      </a: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3:00 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3:15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.m.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Break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953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3:15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4:20 p.m.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3 - Activity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A3 Creation, Review of other Tools</a:t>
                      </a: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4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4:20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4:35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p.m.</a:t>
                      </a:r>
                    </a:p>
                  </a:txBody>
                  <a:tcPr marL="9236" marR="9236" marT="92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9236"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Summary and Closing Activities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R="9236" marT="923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85900" y="228600"/>
            <a:ext cx="6172200" cy="1143000"/>
          </a:xfrm>
        </p:spPr>
        <p:txBody>
          <a:bodyPr/>
          <a:lstStyle/>
          <a:p>
            <a:r>
              <a:rPr lang="en-US" dirty="0"/>
              <a:t>Common Issues in Construction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My List:</a:t>
            </a:r>
          </a:p>
          <a:p>
            <a:pPr lvl="1">
              <a:defRPr/>
            </a:pPr>
            <a:r>
              <a:rPr lang="en-US" dirty="0" smtClean="0"/>
              <a:t>Complete documents.</a:t>
            </a:r>
          </a:p>
          <a:p>
            <a:pPr lvl="1">
              <a:defRPr/>
            </a:pPr>
            <a:r>
              <a:rPr lang="en-US" dirty="0" smtClean="0"/>
              <a:t>Knowledgeable owner.</a:t>
            </a:r>
          </a:p>
          <a:p>
            <a:pPr lvl="1">
              <a:defRPr/>
            </a:pPr>
            <a:r>
              <a:rPr lang="en-US" dirty="0" smtClean="0"/>
              <a:t>Contractor staffing/performance.</a:t>
            </a:r>
          </a:p>
          <a:p>
            <a:pPr lvl="1">
              <a:defRPr/>
            </a:pPr>
            <a:r>
              <a:rPr lang="en-US" dirty="0" smtClean="0"/>
              <a:t>Safety.</a:t>
            </a:r>
          </a:p>
          <a:p>
            <a:pPr lvl="1">
              <a:defRPr/>
            </a:pPr>
            <a:r>
              <a:rPr lang="en-US" dirty="0" smtClean="0"/>
              <a:t>Laydown are/work access.</a:t>
            </a:r>
          </a:p>
          <a:p>
            <a:pPr lvl="1">
              <a:defRPr/>
            </a:pPr>
            <a:r>
              <a:rPr lang="en-US" dirty="0" smtClean="0"/>
              <a:t>Information access/accuracy.</a:t>
            </a:r>
          </a:p>
          <a:p>
            <a:pPr lvl="1">
              <a:defRPr/>
            </a:pPr>
            <a:r>
              <a:rPr lang="en-US" dirty="0" smtClean="0"/>
              <a:t>Payment/contractor viability.</a:t>
            </a:r>
          </a:p>
          <a:p>
            <a:pPr lvl="1">
              <a:defRPr/>
            </a:pPr>
            <a:r>
              <a:rPr lang="en-US" dirty="0" smtClean="0"/>
              <a:t>Tight schedules.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1-20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315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852055" y="332510"/>
            <a:ext cx="7398327" cy="1745672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Einstein’s Definition of Insanity: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smtClean="0"/>
              <a:t>Doing </a:t>
            </a:r>
            <a:r>
              <a:rPr lang="en-US" i="1" dirty="0"/>
              <a:t>the same thing over and over again and expecting different results</a:t>
            </a:r>
            <a:r>
              <a:rPr lang="en-US" i="1" dirty="0" smtClean="0"/>
              <a:t>.”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endParaRPr lang="en-US" sz="3200" dirty="0" smtClean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1-21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8" name="Picture 7" descr="180520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2592" y="1627863"/>
            <a:ext cx="5271975" cy="3691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290" y="5382492"/>
            <a:ext cx="8229601" cy="47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So what will you do differently in solving your next issues?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98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Lean Problem Solving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6728" y="1132367"/>
            <a:ext cx="8117542" cy="4735033"/>
            <a:chOff x="436728" y="1132367"/>
            <a:chExt cx="8117542" cy="4735033"/>
          </a:xfrm>
        </p:grpSpPr>
        <p:sp>
          <p:nvSpPr>
            <p:cNvPr id="4" name="TextBox 3"/>
            <p:cNvSpPr txBox="1"/>
            <p:nvPr/>
          </p:nvSpPr>
          <p:spPr>
            <a:xfrm>
              <a:off x="1193749" y="3056745"/>
              <a:ext cx="1778051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Understand</a:t>
              </a:r>
              <a:br>
                <a:rPr lang="en-US" dirty="0" smtClean="0"/>
              </a:br>
              <a:r>
                <a:rPr lang="en-US" dirty="0" smtClean="0"/>
                <a:t>Problem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58160" y="2895600"/>
              <a:ext cx="1983235" cy="1200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Implement</a:t>
              </a:r>
              <a:br>
                <a:rPr lang="en-US" dirty="0" smtClean="0"/>
              </a:br>
              <a:r>
                <a:rPr lang="en-US" dirty="0" smtClean="0"/>
                <a:t>Solution and </a:t>
              </a:r>
              <a:br>
                <a:rPr lang="en-US" dirty="0" smtClean="0"/>
              </a:br>
              <a:r>
                <a:rPr lang="en-US" dirty="0" smtClean="0"/>
                <a:t>Review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79288" y="3048000"/>
              <a:ext cx="2274982" cy="83099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Problem </a:t>
              </a:r>
              <a:br>
                <a:rPr lang="en-US" dirty="0" smtClean="0"/>
              </a:br>
              <a:r>
                <a:rPr lang="en-US" dirty="0" smtClean="0"/>
                <a:t>Solving Culture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36728" y="1132367"/>
              <a:ext cx="1358896" cy="838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Know What Questions to Ask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28182" y="1143000"/>
              <a:ext cx="1604042" cy="838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Understand What is of Value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1396" y="5029200"/>
              <a:ext cx="1486786" cy="838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Employee Development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4688" y="5029200"/>
              <a:ext cx="1149806" cy="838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Observe Walks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34770" y="1752600"/>
              <a:ext cx="1418230" cy="838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Virtual Construction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232424" y="1756144"/>
              <a:ext cx="1280160" cy="838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Lean Project Delivery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32424" y="4343400"/>
              <a:ext cx="1400388" cy="838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Office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</a:rPr>
                <a:t>Procedures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Arc 19"/>
            <p:cNvSpPr/>
            <p:nvPr/>
          </p:nvSpPr>
          <p:spPr>
            <a:xfrm rot="5400000">
              <a:off x="3581400" y="609601"/>
              <a:ext cx="2743201" cy="6553199"/>
            </a:xfrm>
            <a:prstGeom prst="arc">
              <a:avLst>
                <a:gd name="adj1" fmla="val 16200000"/>
                <a:gd name="adj2" fmla="val 5416265"/>
              </a:avLst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/>
            <p:cNvCxnSpPr>
              <a:stCxn id="9" idx="4"/>
            </p:cNvCxnSpPr>
            <p:nvPr/>
          </p:nvCxnSpPr>
          <p:spPr>
            <a:xfrm>
              <a:off x="1116176" y="1970567"/>
              <a:ext cx="484023" cy="107743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4"/>
            </p:cNvCxnSpPr>
            <p:nvPr/>
          </p:nvCxnSpPr>
          <p:spPr>
            <a:xfrm flipH="1">
              <a:off x="2279197" y="1981200"/>
              <a:ext cx="551006" cy="1066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1" idx="0"/>
            </p:cNvCxnSpPr>
            <p:nvPr/>
          </p:nvCxnSpPr>
          <p:spPr>
            <a:xfrm flipH="1">
              <a:off x="1284789" y="3878997"/>
              <a:ext cx="177816" cy="11502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2" idx="0"/>
            </p:cNvCxnSpPr>
            <p:nvPr/>
          </p:nvCxnSpPr>
          <p:spPr>
            <a:xfrm>
              <a:off x="2420050" y="3868364"/>
              <a:ext cx="329541" cy="11608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486400" y="2514600"/>
              <a:ext cx="131648" cy="381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302996" y="2594344"/>
              <a:ext cx="96402" cy="3012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363132" y="4095928"/>
              <a:ext cx="199468" cy="31115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ight Arrow 36"/>
            <p:cNvSpPr/>
            <p:nvPr/>
          </p:nvSpPr>
          <p:spPr>
            <a:xfrm>
              <a:off x="2971800" y="3276600"/>
              <a:ext cx="78636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741394" y="3267164"/>
              <a:ext cx="537893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43774" y="4219664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Continuous </a:t>
              </a:r>
              <a:br>
                <a:rPr lang="en-US" sz="1800" dirty="0" smtClean="0"/>
              </a:br>
              <a:r>
                <a:rPr lang="en-US" sz="1800" dirty="0" smtClean="0"/>
                <a:t>Improvement</a:t>
              </a:r>
              <a:endParaRPr lang="en-US" sz="1800" dirty="0"/>
            </a:p>
          </p:txBody>
        </p:sp>
      </p:grp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8087" y="6259157"/>
            <a:ext cx="5534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Image courtesy of the Lean Construction Institute, www.leanconstruction.org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241474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1.2</a:t>
            </a:r>
          </a:p>
        </p:txBody>
      </p:sp>
    </p:spTree>
    <p:extLst>
      <p:ext uri="{BB962C8B-B14F-4D97-AF65-F5344CB8AC3E}">
        <p14:creationId xmlns:p14="http://schemas.microsoft.com/office/powerpoint/2010/main" val="19946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Lean</a:t>
            </a:r>
            <a:r>
              <a:rPr lang="en-US" sz="4000" dirty="0" smtClean="0"/>
              <a:t> Problem Solving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Crews involved in understanding the problem.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Why would you want the crews to be involved?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can you understand the history of the problem without their involvement?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do you involve crews?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078"/>
            <a:ext cx="8229600" cy="838200"/>
          </a:xfrm>
        </p:spPr>
        <p:txBody>
          <a:bodyPr/>
          <a:lstStyle/>
          <a:p>
            <a:r>
              <a:rPr lang="en-US" dirty="0"/>
              <a:t>Merits</a:t>
            </a:r>
            <a:r>
              <a:rPr lang="en-US" dirty="0" smtClean="0"/>
              <a:t> of Team versus Individual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5" y="2025271"/>
            <a:ext cx="8229600" cy="3783247"/>
          </a:xfrm>
        </p:spPr>
        <p:txBody>
          <a:bodyPr/>
          <a:lstStyle/>
          <a:p>
            <a:r>
              <a:rPr lang="en-US" sz="3200" dirty="0" smtClean="0"/>
              <a:t>None of us is as smart as all of us.</a:t>
            </a:r>
          </a:p>
          <a:p>
            <a:r>
              <a:rPr lang="en-US" sz="3200" dirty="0" smtClean="0"/>
              <a:t>There must be mutual trust amongst the team.</a:t>
            </a:r>
          </a:p>
          <a:p>
            <a:r>
              <a:rPr lang="en-US" sz="3200" dirty="0" smtClean="0"/>
              <a:t>Observe Walks.</a:t>
            </a:r>
            <a:endParaRPr lang="en-US" sz="32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3856"/>
            <a:ext cx="7772400" cy="857250"/>
          </a:xfrm>
        </p:spPr>
        <p:txBody>
          <a:bodyPr/>
          <a:lstStyle/>
          <a:p>
            <a:r>
              <a:rPr lang="en-US" sz="4000" dirty="0"/>
              <a:t>Using Trust</a:t>
            </a:r>
          </a:p>
        </p:txBody>
      </p:sp>
      <p:pic>
        <p:nvPicPr>
          <p:cNvPr id="4" name="Trust Fall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1219200"/>
            <a:ext cx="7910042" cy="4455943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663" y="354739"/>
            <a:ext cx="7772400" cy="857250"/>
          </a:xfrm>
        </p:spPr>
        <p:txBody>
          <a:bodyPr/>
          <a:lstStyle/>
          <a:p>
            <a:r>
              <a:rPr lang="en-US" sz="4000" dirty="0"/>
              <a:t>Trust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82" y="1774391"/>
            <a:ext cx="8229600" cy="4034127"/>
          </a:xfrm>
        </p:spPr>
        <p:txBody>
          <a:bodyPr/>
          <a:lstStyle/>
          <a:p>
            <a:r>
              <a:rPr lang="en-US" sz="3200" dirty="0" smtClean="0"/>
              <a:t>Where is trust important on your jobsite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796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Create</a:t>
            </a:r>
            <a:r>
              <a:rPr lang="en-US" dirty="0" smtClean="0"/>
              <a:t> a Team Environment to Solve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600200"/>
            <a:ext cx="4038600" cy="4525963"/>
          </a:xfrm>
        </p:spPr>
        <p:txBody>
          <a:bodyPr/>
          <a:lstStyle/>
          <a:p>
            <a:r>
              <a:rPr lang="en-US" dirty="0"/>
              <a:t>Problems should be considered opportunities for </a:t>
            </a:r>
            <a:r>
              <a:rPr lang="en-US" dirty="0" smtClean="0"/>
              <a:t>improvement.</a:t>
            </a:r>
            <a:endParaRPr lang="en-US" dirty="0"/>
          </a:p>
          <a:p>
            <a:r>
              <a:rPr lang="en-US" dirty="0"/>
              <a:t>Asking for a crew’s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participation </a:t>
            </a:r>
            <a:r>
              <a:rPr lang="en-US" dirty="0"/>
              <a:t>avoids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Waste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Underutilized human </a:t>
            </a:r>
            <a:br>
              <a:rPr lang="en-US" dirty="0" smtClean="0"/>
            </a:br>
            <a:r>
              <a:rPr lang="en-US" dirty="0" smtClean="0"/>
              <a:t>resources.</a:t>
            </a:r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11" y="1600200"/>
            <a:ext cx="5348789" cy="37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9550"/>
            <a:ext cx="4884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Image courtesy of Romano Nickerson and  Boulder Associates Architects 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57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709" y="356755"/>
            <a:ext cx="7772400" cy="857250"/>
          </a:xfrm>
        </p:spPr>
        <p:txBody>
          <a:bodyPr/>
          <a:lstStyle/>
          <a:p>
            <a:r>
              <a:rPr lang="en-US" sz="4000" dirty="0" smtClean="0"/>
              <a:t>	Discussion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9" y="1576964"/>
            <a:ext cx="8229600" cy="4525963"/>
          </a:xfrm>
        </p:spPr>
        <p:txBody>
          <a:bodyPr/>
          <a:lstStyle/>
          <a:p>
            <a:r>
              <a:rPr lang="en-US" dirty="0" smtClean="0"/>
              <a:t>What is the situation?</a:t>
            </a:r>
          </a:p>
          <a:p>
            <a:r>
              <a:rPr lang="en-US" dirty="0" smtClean="0"/>
              <a:t>Is the problem clearly defined?</a:t>
            </a:r>
          </a:p>
          <a:p>
            <a:r>
              <a:rPr lang="en-US" dirty="0" smtClean="0"/>
              <a:t>How did the team approach solving the problem?</a:t>
            </a:r>
          </a:p>
          <a:p>
            <a:r>
              <a:rPr lang="en-US" dirty="0" smtClean="0"/>
              <a:t>What are the controlling factors in this problem?</a:t>
            </a:r>
          </a:p>
          <a:p>
            <a:r>
              <a:rPr lang="en-US" dirty="0" smtClean="0"/>
              <a:t>What was the root cause of the problem?</a:t>
            </a:r>
          </a:p>
          <a:p>
            <a:r>
              <a:rPr lang="en-US" dirty="0" smtClean="0"/>
              <a:t>What were the opportunities realized? (better systems on future flights, etc.)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7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301335"/>
            <a:ext cx="8229600" cy="838200"/>
          </a:xfrm>
        </p:spPr>
        <p:txBody>
          <a:bodyPr/>
          <a:lstStyle/>
          <a:p>
            <a:r>
              <a:rPr lang="en-US" sz="4000" dirty="0"/>
              <a:t>Taking</a:t>
            </a:r>
            <a:r>
              <a:rPr lang="en-US" sz="4000" dirty="0" smtClean="0"/>
              <a:t> an Observation Walk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1461654"/>
            <a:ext cx="8229600" cy="4572000"/>
          </a:xfrm>
        </p:spPr>
        <p:txBody>
          <a:bodyPr/>
          <a:lstStyle/>
          <a:p>
            <a:r>
              <a:rPr lang="en-US" dirty="0"/>
              <a:t>Have to be where the problems are </a:t>
            </a:r>
            <a:r>
              <a:rPr lang="en-US" dirty="0" smtClean="0"/>
              <a:t>occurring.</a:t>
            </a:r>
            <a:endParaRPr lang="en-US" dirty="0"/>
          </a:p>
          <a:p>
            <a:r>
              <a:rPr lang="en-US" dirty="0"/>
              <a:t>Go See </a:t>
            </a:r>
            <a:r>
              <a:rPr lang="en-US" dirty="0" smtClean="0"/>
              <a:t>(called </a:t>
            </a:r>
            <a:r>
              <a:rPr lang="en-US" dirty="0"/>
              <a:t>a Gemba Walk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But must </a:t>
            </a:r>
            <a:r>
              <a:rPr lang="en-US" dirty="0" smtClean="0"/>
              <a:t>stop and see.</a:t>
            </a:r>
            <a:endParaRPr lang="en-US" dirty="0"/>
          </a:p>
          <a:p>
            <a:r>
              <a:rPr lang="en-US" dirty="0"/>
              <a:t>Ask </a:t>
            </a:r>
            <a:r>
              <a:rPr lang="en-US" dirty="0" smtClean="0"/>
              <a:t>why </a:t>
            </a:r>
            <a:r>
              <a:rPr lang="en-US" dirty="0"/>
              <a:t>and what does that mean?</a:t>
            </a:r>
          </a:p>
          <a:p>
            <a:r>
              <a:rPr lang="en-US" dirty="0" smtClean="0"/>
              <a:t>Look for:</a:t>
            </a:r>
          </a:p>
          <a:p>
            <a:pPr lvl="1"/>
            <a:r>
              <a:rPr lang="en-US" dirty="0" smtClean="0"/>
              <a:t>Waste.</a:t>
            </a:r>
          </a:p>
          <a:p>
            <a:pPr lvl="1"/>
            <a:r>
              <a:rPr lang="en-US" dirty="0" smtClean="0"/>
              <a:t>Efficiency.</a:t>
            </a:r>
          </a:p>
          <a:p>
            <a:pPr lvl="1"/>
            <a:r>
              <a:rPr lang="en-US" dirty="0" smtClean="0"/>
              <a:t>Capacity.</a:t>
            </a:r>
          </a:p>
          <a:p>
            <a:pPr lvl="1"/>
            <a:r>
              <a:rPr lang="en-US" dirty="0" smtClean="0"/>
              <a:t>First Time Quality.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1-29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92373"/>
            <a:ext cx="8229600" cy="838200"/>
          </a:xfrm>
        </p:spPr>
        <p:txBody>
          <a:bodyPr/>
          <a:lstStyle/>
          <a:p>
            <a:r>
              <a:rPr lang="en-US" dirty="0" smtClean="0"/>
              <a:t>Welcome to </a:t>
            </a:r>
            <a:r>
              <a:rPr lang="en-US" i="1" dirty="0" smtClean="0"/>
              <a:t>Unit 7: Problem-solving Principles and Tools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91" y="1752135"/>
            <a:ext cx="8229600" cy="4245592"/>
          </a:xfrm>
        </p:spPr>
        <p:txBody>
          <a:bodyPr/>
          <a:lstStyle/>
          <a:p>
            <a:r>
              <a:rPr lang="en-US" dirty="0" smtClean="0"/>
              <a:t>Your instructors</a:t>
            </a:r>
          </a:p>
          <a:p>
            <a:r>
              <a:rPr lang="en-US" dirty="0" smtClean="0"/>
              <a:t>Participant introductions</a:t>
            </a:r>
          </a:p>
          <a:p>
            <a:pPr lvl="1"/>
            <a:r>
              <a:rPr lang="en-US" dirty="0" smtClean="0"/>
              <a:t>Your name, company, and what do you do?</a:t>
            </a:r>
          </a:p>
          <a:p>
            <a:pPr lvl="1"/>
            <a:r>
              <a:rPr lang="en-US" dirty="0" smtClean="0"/>
              <a:t>What is your level of Lean Construction experience?</a:t>
            </a:r>
          </a:p>
          <a:p>
            <a:pPr lvl="1"/>
            <a:r>
              <a:rPr lang="en-US" dirty="0" smtClean="0"/>
              <a:t>What you want to get out of this course?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691" y="733454"/>
            <a:ext cx="9012714" cy="5363601"/>
            <a:chOff x="47691" y="733454"/>
            <a:chExt cx="9012714" cy="5363601"/>
          </a:xfrm>
        </p:grpSpPr>
        <p:sp>
          <p:nvSpPr>
            <p:cNvPr id="56" name="Oval 55"/>
            <p:cNvSpPr/>
            <p:nvPr/>
          </p:nvSpPr>
          <p:spPr>
            <a:xfrm>
              <a:off x="152400" y="4194384"/>
              <a:ext cx="3386014" cy="182541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24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280" y="868382"/>
              <a:ext cx="3667125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97"/>
            <p:cNvGrpSpPr>
              <a:grpSpLocks/>
            </p:cNvGrpSpPr>
            <p:nvPr/>
          </p:nvGrpSpPr>
          <p:grpSpPr bwMode="auto">
            <a:xfrm rot="420000">
              <a:off x="547975" y="2981611"/>
              <a:ext cx="6134459" cy="3115444"/>
              <a:chOff x="1771" y="1341"/>
              <a:chExt cx="2805" cy="1587"/>
            </a:xfrm>
          </p:grpSpPr>
          <p:sp>
            <p:nvSpPr>
              <p:cNvPr id="5" name="Freeform 48"/>
              <p:cNvSpPr>
                <a:spLocks/>
              </p:cNvSpPr>
              <p:nvPr/>
            </p:nvSpPr>
            <p:spPr bwMode="auto">
              <a:xfrm>
                <a:off x="4412" y="1401"/>
                <a:ext cx="111" cy="97"/>
              </a:xfrm>
              <a:custGeom>
                <a:avLst/>
                <a:gdLst>
                  <a:gd name="T0" fmla="*/ 110 w 111"/>
                  <a:gd name="T1" fmla="*/ 39 h 97"/>
                  <a:gd name="T2" fmla="*/ 107 w 111"/>
                  <a:gd name="T3" fmla="*/ 46 h 97"/>
                  <a:gd name="T4" fmla="*/ 102 w 111"/>
                  <a:gd name="T5" fmla="*/ 54 h 97"/>
                  <a:gd name="T6" fmla="*/ 97 w 111"/>
                  <a:gd name="T7" fmla="*/ 61 h 97"/>
                  <a:gd name="T8" fmla="*/ 90 w 111"/>
                  <a:gd name="T9" fmla="*/ 67 h 97"/>
                  <a:gd name="T10" fmla="*/ 80 w 111"/>
                  <a:gd name="T11" fmla="*/ 74 h 97"/>
                  <a:gd name="T12" fmla="*/ 69 w 111"/>
                  <a:gd name="T13" fmla="*/ 79 h 97"/>
                  <a:gd name="T14" fmla="*/ 57 w 111"/>
                  <a:gd name="T15" fmla="*/ 86 h 97"/>
                  <a:gd name="T16" fmla="*/ 46 w 111"/>
                  <a:gd name="T17" fmla="*/ 90 h 97"/>
                  <a:gd name="T18" fmla="*/ 34 w 111"/>
                  <a:gd name="T19" fmla="*/ 95 h 97"/>
                  <a:gd name="T20" fmla="*/ 24 w 111"/>
                  <a:gd name="T21" fmla="*/ 96 h 97"/>
                  <a:gd name="T22" fmla="*/ 16 w 111"/>
                  <a:gd name="T23" fmla="*/ 96 h 97"/>
                  <a:gd name="T24" fmla="*/ 11 w 111"/>
                  <a:gd name="T25" fmla="*/ 94 h 97"/>
                  <a:gd name="T26" fmla="*/ 6 w 111"/>
                  <a:gd name="T27" fmla="*/ 90 h 97"/>
                  <a:gd name="T28" fmla="*/ 3 w 111"/>
                  <a:gd name="T29" fmla="*/ 83 h 97"/>
                  <a:gd name="T30" fmla="*/ 0 w 111"/>
                  <a:gd name="T31" fmla="*/ 77 h 97"/>
                  <a:gd name="T32" fmla="*/ 0 w 111"/>
                  <a:gd name="T33" fmla="*/ 67 h 97"/>
                  <a:gd name="T34" fmla="*/ 3 w 111"/>
                  <a:gd name="T35" fmla="*/ 58 h 97"/>
                  <a:gd name="T36" fmla="*/ 8 w 111"/>
                  <a:gd name="T37" fmla="*/ 48 h 97"/>
                  <a:gd name="T38" fmla="*/ 15 w 111"/>
                  <a:gd name="T39" fmla="*/ 36 h 97"/>
                  <a:gd name="T40" fmla="*/ 23 w 111"/>
                  <a:gd name="T41" fmla="*/ 25 h 97"/>
                  <a:gd name="T42" fmla="*/ 33 w 111"/>
                  <a:gd name="T43" fmla="*/ 16 h 97"/>
                  <a:gd name="T44" fmla="*/ 43 w 111"/>
                  <a:gd name="T45" fmla="*/ 8 h 97"/>
                  <a:gd name="T46" fmla="*/ 53 w 111"/>
                  <a:gd name="T47" fmla="*/ 3 h 97"/>
                  <a:gd name="T48" fmla="*/ 58 w 111"/>
                  <a:gd name="T49" fmla="*/ 2 h 97"/>
                  <a:gd name="T50" fmla="*/ 65 w 111"/>
                  <a:gd name="T51" fmla="*/ 0 h 97"/>
                  <a:gd name="T52" fmla="*/ 69 w 111"/>
                  <a:gd name="T53" fmla="*/ 7 h 97"/>
                  <a:gd name="T54" fmla="*/ 77 w 111"/>
                  <a:gd name="T55" fmla="*/ 15 h 97"/>
                  <a:gd name="T56" fmla="*/ 89 w 111"/>
                  <a:gd name="T57" fmla="*/ 25 h 97"/>
                  <a:gd name="T58" fmla="*/ 102 w 111"/>
                  <a:gd name="T59" fmla="*/ 33 h 97"/>
                  <a:gd name="T60" fmla="*/ 110 w 111"/>
                  <a:gd name="T61" fmla="*/ 36 h 97"/>
                  <a:gd name="T62" fmla="*/ 110 w 111"/>
                  <a:gd name="T63" fmla="*/ 3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97">
                    <a:moveTo>
                      <a:pt x="110" y="39"/>
                    </a:moveTo>
                    <a:lnTo>
                      <a:pt x="107" y="46"/>
                    </a:lnTo>
                    <a:lnTo>
                      <a:pt x="102" y="54"/>
                    </a:lnTo>
                    <a:lnTo>
                      <a:pt x="97" y="61"/>
                    </a:lnTo>
                    <a:lnTo>
                      <a:pt x="90" y="67"/>
                    </a:lnTo>
                    <a:lnTo>
                      <a:pt x="80" y="74"/>
                    </a:lnTo>
                    <a:lnTo>
                      <a:pt x="69" y="79"/>
                    </a:lnTo>
                    <a:lnTo>
                      <a:pt x="57" y="86"/>
                    </a:lnTo>
                    <a:lnTo>
                      <a:pt x="46" y="90"/>
                    </a:lnTo>
                    <a:lnTo>
                      <a:pt x="34" y="95"/>
                    </a:lnTo>
                    <a:lnTo>
                      <a:pt x="24" y="96"/>
                    </a:lnTo>
                    <a:lnTo>
                      <a:pt x="16" y="96"/>
                    </a:lnTo>
                    <a:lnTo>
                      <a:pt x="11" y="94"/>
                    </a:lnTo>
                    <a:lnTo>
                      <a:pt x="6" y="90"/>
                    </a:lnTo>
                    <a:lnTo>
                      <a:pt x="3" y="83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3" y="58"/>
                    </a:lnTo>
                    <a:lnTo>
                      <a:pt x="8" y="48"/>
                    </a:lnTo>
                    <a:lnTo>
                      <a:pt x="15" y="36"/>
                    </a:lnTo>
                    <a:lnTo>
                      <a:pt x="23" y="25"/>
                    </a:lnTo>
                    <a:lnTo>
                      <a:pt x="33" y="16"/>
                    </a:lnTo>
                    <a:lnTo>
                      <a:pt x="43" y="8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69" y="7"/>
                    </a:lnTo>
                    <a:lnTo>
                      <a:pt x="77" y="15"/>
                    </a:lnTo>
                    <a:lnTo>
                      <a:pt x="89" y="25"/>
                    </a:lnTo>
                    <a:lnTo>
                      <a:pt x="102" y="33"/>
                    </a:lnTo>
                    <a:lnTo>
                      <a:pt x="110" y="36"/>
                    </a:lnTo>
                    <a:lnTo>
                      <a:pt x="110" y="3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6" name="Freeform 49"/>
              <p:cNvSpPr>
                <a:spLocks/>
              </p:cNvSpPr>
              <p:nvPr/>
            </p:nvSpPr>
            <p:spPr bwMode="auto">
              <a:xfrm>
                <a:off x="4514" y="1341"/>
                <a:ext cx="62" cy="65"/>
              </a:xfrm>
              <a:custGeom>
                <a:avLst/>
                <a:gdLst>
                  <a:gd name="T0" fmla="*/ 1 w 62"/>
                  <a:gd name="T1" fmla="*/ 36 h 65"/>
                  <a:gd name="T2" fmla="*/ 0 w 62"/>
                  <a:gd name="T3" fmla="*/ 34 h 65"/>
                  <a:gd name="T4" fmla="*/ 6 w 62"/>
                  <a:gd name="T5" fmla="*/ 27 h 65"/>
                  <a:gd name="T6" fmla="*/ 12 w 62"/>
                  <a:gd name="T7" fmla="*/ 20 h 65"/>
                  <a:gd name="T8" fmla="*/ 18 w 62"/>
                  <a:gd name="T9" fmla="*/ 13 h 65"/>
                  <a:gd name="T10" fmla="*/ 23 w 62"/>
                  <a:gd name="T11" fmla="*/ 8 h 65"/>
                  <a:gd name="T12" fmla="*/ 29 w 62"/>
                  <a:gd name="T13" fmla="*/ 4 h 65"/>
                  <a:gd name="T14" fmla="*/ 33 w 62"/>
                  <a:gd name="T15" fmla="*/ 2 h 65"/>
                  <a:gd name="T16" fmla="*/ 39 w 62"/>
                  <a:gd name="T17" fmla="*/ 0 h 65"/>
                  <a:gd name="T18" fmla="*/ 42 w 62"/>
                  <a:gd name="T19" fmla="*/ 0 h 65"/>
                  <a:gd name="T20" fmla="*/ 46 w 62"/>
                  <a:gd name="T21" fmla="*/ 0 h 65"/>
                  <a:gd name="T22" fmla="*/ 50 w 62"/>
                  <a:gd name="T23" fmla="*/ 1 h 65"/>
                  <a:gd name="T24" fmla="*/ 53 w 62"/>
                  <a:gd name="T25" fmla="*/ 4 h 65"/>
                  <a:gd name="T26" fmla="*/ 57 w 62"/>
                  <a:gd name="T27" fmla="*/ 7 h 65"/>
                  <a:gd name="T28" fmla="*/ 59 w 62"/>
                  <a:gd name="T29" fmla="*/ 10 h 65"/>
                  <a:gd name="T30" fmla="*/ 60 w 62"/>
                  <a:gd name="T31" fmla="*/ 12 h 65"/>
                  <a:gd name="T32" fmla="*/ 61 w 62"/>
                  <a:gd name="T33" fmla="*/ 14 h 65"/>
                  <a:gd name="T34" fmla="*/ 60 w 62"/>
                  <a:gd name="T35" fmla="*/ 16 h 65"/>
                  <a:gd name="T36" fmla="*/ 61 w 62"/>
                  <a:gd name="T37" fmla="*/ 17 h 65"/>
                  <a:gd name="T38" fmla="*/ 61 w 62"/>
                  <a:gd name="T39" fmla="*/ 20 h 65"/>
                  <a:gd name="T40" fmla="*/ 61 w 62"/>
                  <a:gd name="T41" fmla="*/ 21 h 65"/>
                  <a:gd name="T42" fmla="*/ 59 w 62"/>
                  <a:gd name="T43" fmla="*/ 26 h 65"/>
                  <a:gd name="T44" fmla="*/ 59 w 62"/>
                  <a:gd name="T45" fmla="*/ 29 h 65"/>
                  <a:gd name="T46" fmla="*/ 55 w 62"/>
                  <a:gd name="T47" fmla="*/ 36 h 65"/>
                  <a:gd name="T48" fmla="*/ 53 w 62"/>
                  <a:gd name="T49" fmla="*/ 39 h 65"/>
                  <a:gd name="T50" fmla="*/ 50 w 62"/>
                  <a:gd name="T51" fmla="*/ 43 h 65"/>
                  <a:gd name="T52" fmla="*/ 47 w 62"/>
                  <a:gd name="T53" fmla="*/ 47 h 65"/>
                  <a:gd name="T54" fmla="*/ 41 w 62"/>
                  <a:gd name="T55" fmla="*/ 54 h 65"/>
                  <a:gd name="T56" fmla="*/ 37 w 62"/>
                  <a:gd name="T57" fmla="*/ 60 h 65"/>
                  <a:gd name="T58" fmla="*/ 34 w 62"/>
                  <a:gd name="T59" fmla="*/ 64 h 65"/>
                  <a:gd name="T60" fmla="*/ 1 w 62"/>
                  <a:gd name="T61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2" h="65">
                    <a:moveTo>
                      <a:pt x="1" y="36"/>
                    </a:moveTo>
                    <a:lnTo>
                      <a:pt x="0" y="34"/>
                    </a:lnTo>
                    <a:lnTo>
                      <a:pt x="6" y="27"/>
                    </a:lnTo>
                    <a:lnTo>
                      <a:pt x="12" y="20"/>
                    </a:lnTo>
                    <a:lnTo>
                      <a:pt x="18" y="13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3" y="4"/>
                    </a:lnTo>
                    <a:lnTo>
                      <a:pt x="57" y="7"/>
                    </a:lnTo>
                    <a:lnTo>
                      <a:pt x="59" y="10"/>
                    </a:lnTo>
                    <a:lnTo>
                      <a:pt x="60" y="12"/>
                    </a:lnTo>
                    <a:lnTo>
                      <a:pt x="61" y="14"/>
                    </a:lnTo>
                    <a:lnTo>
                      <a:pt x="60" y="16"/>
                    </a:lnTo>
                    <a:lnTo>
                      <a:pt x="61" y="17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59" y="26"/>
                    </a:lnTo>
                    <a:lnTo>
                      <a:pt x="59" y="29"/>
                    </a:lnTo>
                    <a:lnTo>
                      <a:pt x="55" y="36"/>
                    </a:lnTo>
                    <a:lnTo>
                      <a:pt x="53" y="39"/>
                    </a:lnTo>
                    <a:lnTo>
                      <a:pt x="50" y="43"/>
                    </a:lnTo>
                    <a:lnTo>
                      <a:pt x="47" y="47"/>
                    </a:lnTo>
                    <a:lnTo>
                      <a:pt x="41" y="54"/>
                    </a:lnTo>
                    <a:lnTo>
                      <a:pt x="37" y="60"/>
                    </a:lnTo>
                    <a:lnTo>
                      <a:pt x="34" y="64"/>
                    </a:lnTo>
                    <a:lnTo>
                      <a:pt x="1" y="3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7" name="Freeform 50"/>
              <p:cNvSpPr>
                <a:spLocks/>
              </p:cNvSpPr>
              <p:nvPr/>
            </p:nvSpPr>
            <p:spPr bwMode="auto">
              <a:xfrm>
                <a:off x="4215" y="1455"/>
                <a:ext cx="96" cy="113"/>
              </a:xfrm>
              <a:custGeom>
                <a:avLst/>
                <a:gdLst>
                  <a:gd name="T0" fmla="*/ 54 w 96"/>
                  <a:gd name="T1" fmla="*/ 0 h 113"/>
                  <a:gd name="T2" fmla="*/ 46 w 96"/>
                  <a:gd name="T3" fmla="*/ 3 h 113"/>
                  <a:gd name="T4" fmla="*/ 39 w 96"/>
                  <a:gd name="T5" fmla="*/ 8 h 113"/>
                  <a:gd name="T6" fmla="*/ 33 w 96"/>
                  <a:gd name="T7" fmla="*/ 15 h 113"/>
                  <a:gd name="T8" fmla="*/ 27 w 96"/>
                  <a:gd name="T9" fmla="*/ 22 h 113"/>
                  <a:gd name="T10" fmla="*/ 20 w 96"/>
                  <a:gd name="T11" fmla="*/ 33 h 113"/>
                  <a:gd name="T12" fmla="*/ 14 w 96"/>
                  <a:gd name="T13" fmla="*/ 44 h 113"/>
                  <a:gd name="T14" fmla="*/ 9 w 96"/>
                  <a:gd name="T15" fmla="*/ 55 h 113"/>
                  <a:gd name="T16" fmla="*/ 5 w 96"/>
                  <a:gd name="T17" fmla="*/ 67 h 113"/>
                  <a:gd name="T18" fmla="*/ 2 w 96"/>
                  <a:gd name="T19" fmla="*/ 79 h 113"/>
                  <a:gd name="T20" fmla="*/ 0 w 96"/>
                  <a:gd name="T21" fmla="*/ 89 h 113"/>
                  <a:gd name="T22" fmla="*/ 1 w 96"/>
                  <a:gd name="T23" fmla="*/ 96 h 113"/>
                  <a:gd name="T24" fmla="*/ 5 w 96"/>
                  <a:gd name="T25" fmla="*/ 103 h 113"/>
                  <a:gd name="T26" fmla="*/ 8 w 96"/>
                  <a:gd name="T27" fmla="*/ 106 h 113"/>
                  <a:gd name="T28" fmla="*/ 14 w 96"/>
                  <a:gd name="T29" fmla="*/ 109 h 113"/>
                  <a:gd name="T30" fmla="*/ 22 w 96"/>
                  <a:gd name="T31" fmla="*/ 112 h 113"/>
                  <a:gd name="T32" fmla="*/ 31 w 96"/>
                  <a:gd name="T33" fmla="*/ 111 h 113"/>
                  <a:gd name="T34" fmla="*/ 39 w 96"/>
                  <a:gd name="T35" fmla="*/ 107 h 113"/>
                  <a:gd name="T36" fmla="*/ 50 w 96"/>
                  <a:gd name="T37" fmla="*/ 103 h 113"/>
                  <a:gd name="T38" fmla="*/ 61 w 96"/>
                  <a:gd name="T39" fmla="*/ 95 h 113"/>
                  <a:gd name="T40" fmla="*/ 72 w 96"/>
                  <a:gd name="T41" fmla="*/ 85 h 113"/>
                  <a:gd name="T42" fmla="*/ 81 w 96"/>
                  <a:gd name="T43" fmla="*/ 76 h 113"/>
                  <a:gd name="T44" fmla="*/ 88 w 96"/>
                  <a:gd name="T45" fmla="*/ 65 h 113"/>
                  <a:gd name="T46" fmla="*/ 92 w 96"/>
                  <a:gd name="T47" fmla="*/ 55 h 113"/>
                  <a:gd name="T48" fmla="*/ 93 w 96"/>
                  <a:gd name="T49" fmla="*/ 50 h 113"/>
                  <a:gd name="T50" fmla="*/ 95 w 96"/>
                  <a:gd name="T51" fmla="*/ 42 h 113"/>
                  <a:gd name="T52" fmla="*/ 88 w 96"/>
                  <a:gd name="T53" fmla="*/ 38 h 113"/>
                  <a:gd name="T54" fmla="*/ 79 w 96"/>
                  <a:gd name="T55" fmla="*/ 32 h 113"/>
                  <a:gd name="T56" fmla="*/ 68 w 96"/>
                  <a:gd name="T57" fmla="*/ 20 h 113"/>
                  <a:gd name="T58" fmla="*/ 59 w 96"/>
                  <a:gd name="T59" fmla="*/ 9 h 113"/>
                  <a:gd name="T60" fmla="*/ 56 w 96"/>
                  <a:gd name="T61" fmla="*/ 0 h 113"/>
                  <a:gd name="T62" fmla="*/ 54 w 96"/>
                  <a:gd name="T6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113">
                    <a:moveTo>
                      <a:pt x="54" y="0"/>
                    </a:moveTo>
                    <a:lnTo>
                      <a:pt x="46" y="3"/>
                    </a:lnTo>
                    <a:lnTo>
                      <a:pt x="39" y="8"/>
                    </a:lnTo>
                    <a:lnTo>
                      <a:pt x="33" y="15"/>
                    </a:lnTo>
                    <a:lnTo>
                      <a:pt x="27" y="22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9" y="55"/>
                    </a:lnTo>
                    <a:lnTo>
                      <a:pt x="5" y="67"/>
                    </a:lnTo>
                    <a:lnTo>
                      <a:pt x="2" y="79"/>
                    </a:lnTo>
                    <a:lnTo>
                      <a:pt x="0" y="89"/>
                    </a:lnTo>
                    <a:lnTo>
                      <a:pt x="1" y="96"/>
                    </a:lnTo>
                    <a:lnTo>
                      <a:pt x="5" y="103"/>
                    </a:lnTo>
                    <a:lnTo>
                      <a:pt x="8" y="106"/>
                    </a:lnTo>
                    <a:lnTo>
                      <a:pt x="14" y="109"/>
                    </a:lnTo>
                    <a:lnTo>
                      <a:pt x="22" y="112"/>
                    </a:lnTo>
                    <a:lnTo>
                      <a:pt x="31" y="111"/>
                    </a:lnTo>
                    <a:lnTo>
                      <a:pt x="39" y="107"/>
                    </a:lnTo>
                    <a:lnTo>
                      <a:pt x="50" y="103"/>
                    </a:lnTo>
                    <a:lnTo>
                      <a:pt x="61" y="95"/>
                    </a:lnTo>
                    <a:lnTo>
                      <a:pt x="72" y="85"/>
                    </a:lnTo>
                    <a:lnTo>
                      <a:pt x="81" y="76"/>
                    </a:lnTo>
                    <a:lnTo>
                      <a:pt x="88" y="65"/>
                    </a:lnTo>
                    <a:lnTo>
                      <a:pt x="92" y="55"/>
                    </a:lnTo>
                    <a:lnTo>
                      <a:pt x="93" y="50"/>
                    </a:lnTo>
                    <a:lnTo>
                      <a:pt x="95" y="42"/>
                    </a:lnTo>
                    <a:lnTo>
                      <a:pt x="88" y="38"/>
                    </a:lnTo>
                    <a:lnTo>
                      <a:pt x="79" y="32"/>
                    </a:lnTo>
                    <a:lnTo>
                      <a:pt x="68" y="20"/>
                    </a:lnTo>
                    <a:lnTo>
                      <a:pt x="59" y="9"/>
                    </a:lnTo>
                    <a:lnTo>
                      <a:pt x="56" y="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8" name="Freeform 51"/>
              <p:cNvSpPr>
                <a:spLocks/>
              </p:cNvSpPr>
              <p:nvPr/>
            </p:nvSpPr>
            <p:spPr bwMode="auto">
              <a:xfrm>
                <a:off x="4302" y="1399"/>
                <a:ext cx="65" cy="61"/>
              </a:xfrm>
              <a:custGeom>
                <a:avLst/>
                <a:gdLst>
                  <a:gd name="T0" fmla="*/ 31 w 65"/>
                  <a:gd name="T1" fmla="*/ 60 h 61"/>
                  <a:gd name="T2" fmla="*/ 31 w 65"/>
                  <a:gd name="T3" fmla="*/ 60 h 61"/>
                  <a:gd name="T4" fmla="*/ 38 w 65"/>
                  <a:gd name="T5" fmla="*/ 55 h 61"/>
                  <a:gd name="T6" fmla="*/ 45 w 65"/>
                  <a:gd name="T7" fmla="*/ 48 h 61"/>
                  <a:gd name="T8" fmla="*/ 51 w 65"/>
                  <a:gd name="T9" fmla="*/ 42 h 61"/>
                  <a:gd name="T10" fmla="*/ 56 w 65"/>
                  <a:gd name="T11" fmla="*/ 37 h 61"/>
                  <a:gd name="T12" fmla="*/ 60 w 65"/>
                  <a:gd name="T13" fmla="*/ 31 h 61"/>
                  <a:gd name="T14" fmla="*/ 63 w 65"/>
                  <a:gd name="T15" fmla="*/ 27 h 61"/>
                  <a:gd name="T16" fmla="*/ 64 w 65"/>
                  <a:gd name="T17" fmla="*/ 21 h 61"/>
                  <a:gd name="T18" fmla="*/ 64 w 65"/>
                  <a:gd name="T19" fmla="*/ 17 h 61"/>
                  <a:gd name="T20" fmla="*/ 63 w 65"/>
                  <a:gd name="T21" fmla="*/ 13 h 61"/>
                  <a:gd name="T22" fmla="*/ 62 w 65"/>
                  <a:gd name="T23" fmla="*/ 10 h 61"/>
                  <a:gd name="T24" fmla="*/ 59 w 65"/>
                  <a:gd name="T25" fmla="*/ 6 h 61"/>
                  <a:gd name="T26" fmla="*/ 56 w 65"/>
                  <a:gd name="T27" fmla="*/ 4 h 61"/>
                  <a:gd name="T28" fmla="*/ 53 w 65"/>
                  <a:gd name="T29" fmla="*/ 2 h 61"/>
                  <a:gd name="T30" fmla="*/ 51 w 65"/>
                  <a:gd name="T31" fmla="*/ 1 h 61"/>
                  <a:gd name="T32" fmla="*/ 49 w 65"/>
                  <a:gd name="T33" fmla="*/ 1 h 61"/>
                  <a:gd name="T34" fmla="*/ 47 w 65"/>
                  <a:gd name="T35" fmla="*/ 0 h 61"/>
                  <a:gd name="T36" fmla="*/ 44 w 65"/>
                  <a:gd name="T37" fmla="*/ 0 h 61"/>
                  <a:gd name="T38" fmla="*/ 43 w 65"/>
                  <a:gd name="T39" fmla="*/ 0 h 61"/>
                  <a:gd name="T40" fmla="*/ 42 w 65"/>
                  <a:gd name="T41" fmla="*/ 0 h 61"/>
                  <a:gd name="T42" fmla="*/ 37 w 65"/>
                  <a:gd name="T43" fmla="*/ 2 h 61"/>
                  <a:gd name="T44" fmla="*/ 34 w 65"/>
                  <a:gd name="T45" fmla="*/ 2 h 61"/>
                  <a:gd name="T46" fmla="*/ 26 w 65"/>
                  <a:gd name="T47" fmla="*/ 8 h 61"/>
                  <a:gd name="T48" fmla="*/ 24 w 65"/>
                  <a:gd name="T49" fmla="*/ 9 h 61"/>
                  <a:gd name="T50" fmla="*/ 20 w 65"/>
                  <a:gd name="T51" fmla="*/ 12 h 61"/>
                  <a:gd name="T52" fmla="*/ 16 w 65"/>
                  <a:gd name="T53" fmla="*/ 15 h 61"/>
                  <a:gd name="T54" fmla="*/ 9 w 65"/>
                  <a:gd name="T55" fmla="*/ 21 h 61"/>
                  <a:gd name="T56" fmla="*/ 4 w 65"/>
                  <a:gd name="T57" fmla="*/ 26 h 61"/>
                  <a:gd name="T58" fmla="*/ 0 w 65"/>
                  <a:gd name="T59" fmla="*/ 29 h 61"/>
                  <a:gd name="T60" fmla="*/ 31 w 65"/>
                  <a:gd name="T61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61">
                    <a:moveTo>
                      <a:pt x="31" y="60"/>
                    </a:moveTo>
                    <a:lnTo>
                      <a:pt x="31" y="60"/>
                    </a:lnTo>
                    <a:lnTo>
                      <a:pt x="38" y="55"/>
                    </a:lnTo>
                    <a:lnTo>
                      <a:pt x="45" y="48"/>
                    </a:lnTo>
                    <a:lnTo>
                      <a:pt x="51" y="42"/>
                    </a:lnTo>
                    <a:lnTo>
                      <a:pt x="56" y="37"/>
                    </a:lnTo>
                    <a:lnTo>
                      <a:pt x="60" y="31"/>
                    </a:lnTo>
                    <a:lnTo>
                      <a:pt x="63" y="27"/>
                    </a:lnTo>
                    <a:lnTo>
                      <a:pt x="64" y="21"/>
                    </a:lnTo>
                    <a:lnTo>
                      <a:pt x="64" y="17"/>
                    </a:lnTo>
                    <a:lnTo>
                      <a:pt x="63" y="13"/>
                    </a:lnTo>
                    <a:lnTo>
                      <a:pt x="62" y="10"/>
                    </a:lnTo>
                    <a:lnTo>
                      <a:pt x="59" y="6"/>
                    </a:lnTo>
                    <a:lnTo>
                      <a:pt x="56" y="4"/>
                    </a:lnTo>
                    <a:lnTo>
                      <a:pt x="53" y="2"/>
                    </a:lnTo>
                    <a:lnTo>
                      <a:pt x="51" y="1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24" y="9"/>
                    </a:lnTo>
                    <a:lnTo>
                      <a:pt x="20" y="12"/>
                    </a:lnTo>
                    <a:lnTo>
                      <a:pt x="16" y="15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0" y="29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9" name="Freeform 52"/>
              <p:cNvSpPr>
                <a:spLocks/>
              </p:cNvSpPr>
              <p:nvPr/>
            </p:nvSpPr>
            <p:spPr bwMode="auto">
              <a:xfrm>
                <a:off x="4032" y="1715"/>
                <a:ext cx="107" cy="99"/>
              </a:xfrm>
              <a:custGeom>
                <a:avLst/>
                <a:gdLst>
                  <a:gd name="T0" fmla="*/ 106 w 107"/>
                  <a:gd name="T1" fmla="*/ 35 h 99"/>
                  <a:gd name="T2" fmla="*/ 104 w 107"/>
                  <a:gd name="T3" fmla="*/ 43 h 99"/>
                  <a:gd name="T4" fmla="*/ 99 w 107"/>
                  <a:gd name="T5" fmla="*/ 51 h 99"/>
                  <a:gd name="T6" fmla="*/ 94 w 107"/>
                  <a:gd name="T7" fmla="*/ 59 h 99"/>
                  <a:gd name="T8" fmla="*/ 88 w 107"/>
                  <a:gd name="T9" fmla="*/ 65 h 99"/>
                  <a:gd name="T10" fmla="*/ 78 w 107"/>
                  <a:gd name="T11" fmla="*/ 73 h 99"/>
                  <a:gd name="T12" fmla="*/ 68 w 107"/>
                  <a:gd name="T13" fmla="*/ 79 h 99"/>
                  <a:gd name="T14" fmla="*/ 57 w 107"/>
                  <a:gd name="T15" fmla="*/ 86 h 99"/>
                  <a:gd name="T16" fmla="*/ 46 w 107"/>
                  <a:gd name="T17" fmla="*/ 90 h 99"/>
                  <a:gd name="T18" fmla="*/ 35 w 107"/>
                  <a:gd name="T19" fmla="*/ 95 h 99"/>
                  <a:gd name="T20" fmla="*/ 25 w 107"/>
                  <a:gd name="T21" fmla="*/ 97 h 99"/>
                  <a:gd name="T22" fmla="*/ 17 w 107"/>
                  <a:gd name="T23" fmla="*/ 98 h 99"/>
                  <a:gd name="T24" fmla="*/ 12 w 107"/>
                  <a:gd name="T25" fmla="*/ 96 h 99"/>
                  <a:gd name="T26" fmla="*/ 6 w 107"/>
                  <a:gd name="T27" fmla="*/ 92 h 99"/>
                  <a:gd name="T28" fmla="*/ 4 w 107"/>
                  <a:gd name="T29" fmla="*/ 86 h 99"/>
                  <a:gd name="T30" fmla="*/ 1 w 107"/>
                  <a:gd name="T31" fmla="*/ 80 h 99"/>
                  <a:gd name="T32" fmla="*/ 0 w 107"/>
                  <a:gd name="T33" fmla="*/ 70 h 99"/>
                  <a:gd name="T34" fmla="*/ 3 w 107"/>
                  <a:gd name="T35" fmla="*/ 60 h 99"/>
                  <a:gd name="T36" fmla="*/ 7 w 107"/>
                  <a:gd name="T37" fmla="*/ 50 h 99"/>
                  <a:gd name="T38" fmla="*/ 13 w 107"/>
                  <a:gd name="T39" fmla="*/ 39 h 99"/>
                  <a:gd name="T40" fmla="*/ 21 w 107"/>
                  <a:gd name="T41" fmla="*/ 27 h 99"/>
                  <a:gd name="T42" fmla="*/ 30 w 107"/>
                  <a:gd name="T43" fmla="*/ 17 h 99"/>
                  <a:gd name="T44" fmla="*/ 39 w 107"/>
                  <a:gd name="T45" fmla="*/ 8 h 99"/>
                  <a:gd name="T46" fmla="*/ 49 w 107"/>
                  <a:gd name="T47" fmla="*/ 3 h 99"/>
                  <a:gd name="T48" fmla="*/ 54 w 107"/>
                  <a:gd name="T49" fmla="*/ 2 h 99"/>
                  <a:gd name="T50" fmla="*/ 60 w 107"/>
                  <a:gd name="T51" fmla="*/ 0 h 99"/>
                  <a:gd name="T52" fmla="*/ 65 w 107"/>
                  <a:gd name="T53" fmla="*/ 6 h 99"/>
                  <a:gd name="T54" fmla="*/ 73 w 107"/>
                  <a:gd name="T55" fmla="*/ 14 h 99"/>
                  <a:gd name="T56" fmla="*/ 84 w 107"/>
                  <a:gd name="T57" fmla="*/ 24 h 99"/>
                  <a:gd name="T58" fmla="*/ 98 w 107"/>
                  <a:gd name="T59" fmla="*/ 31 h 99"/>
                  <a:gd name="T60" fmla="*/ 106 w 107"/>
                  <a:gd name="T61" fmla="*/ 33 h 99"/>
                  <a:gd name="T62" fmla="*/ 106 w 107"/>
                  <a:gd name="T63" fmla="*/ 3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99">
                    <a:moveTo>
                      <a:pt x="106" y="35"/>
                    </a:moveTo>
                    <a:lnTo>
                      <a:pt x="104" y="43"/>
                    </a:lnTo>
                    <a:lnTo>
                      <a:pt x="99" y="51"/>
                    </a:lnTo>
                    <a:lnTo>
                      <a:pt x="94" y="59"/>
                    </a:lnTo>
                    <a:lnTo>
                      <a:pt x="88" y="65"/>
                    </a:lnTo>
                    <a:lnTo>
                      <a:pt x="78" y="73"/>
                    </a:lnTo>
                    <a:lnTo>
                      <a:pt x="68" y="79"/>
                    </a:lnTo>
                    <a:lnTo>
                      <a:pt x="57" y="86"/>
                    </a:lnTo>
                    <a:lnTo>
                      <a:pt x="46" y="90"/>
                    </a:lnTo>
                    <a:lnTo>
                      <a:pt x="35" y="95"/>
                    </a:lnTo>
                    <a:lnTo>
                      <a:pt x="25" y="97"/>
                    </a:lnTo>
                    <a:lnTo>
                      <a:pt x="17" y="98"/>
                    </a:lnTo>
                    <a:lnTo>
                      <a:pt x="12" y="96"/>
                    </a:lnTo>
                    <a:lnTo>
                      <a:pt x="6" y="92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0"/>
                    </a:lnTo>
                    <a:lnTo>
                      <a:pt x="3" y="60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21" y="27"/>
                    </a:lnTo>
                    <a:lnTo>
                      <a:pt x="30" y="17"/>
                    </a:lnTo>
                    <a:lnTo>
                      <a:pt x="39" y="8"/>
                    </a:lnTo>
                    <a:lnTo>
                      <a:pt x="49" y="3"/>
                    </a:lnTo>
                    <a:lnTo>
                      <a:pt x="54" y="2"/>
                    </a:lnTo>
                    <a:lnTo>
                      <a:pt x="60" y="0"/>
                    </a:lnTo>
                    <a:lnTo>
                      <a:pt x="65" y="6"/>
                    </a:lnTo>
                    <a:lnTo>
                      <a:pt x="73" y="14"/>
                    </a:lnTo>
                    <a:lnTo>
                      <a:pt x="84" y="24"/>
                    </a:lnTo>
                    <a:lnTo>
                      <a:pt x="98" y="31"/>
                    </a:lnTo>
                    <a:lnTo>
                      <a:pt x="106" y="33"/>
                    </a:lnTo>
                    <a:lnTo>
                      <a:pt x="106" y="3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Freeform 53"/>
              <p:cNvSpPr>
                <a:spLocks/>
              </p:cNvSpPr>
              <p:nvPr/>
            </p:nvSpPr>
            <p:spPr bwMode="auto">
              <a:xfrm>
                <a:off x="4128" y="1649"/>
                <a:ext cx="60" cy="66"/>
              </a:xfrm>
              <a:custGeom>
                <a:avLst/>
                <a:gdLst>
                  <a:gd name="T0" fmla="*/ 0 w 60"/>
                  <a:gd name="T1" fmla="*/ 38 h 66"/>
                  <a:gd name="T2" fmla="*/ 0 w 60"/>
                  <a:gd name="T3" fmla="*/ 38 h 66"/>
                  <a:gd name="T4" fmla="*/ 4 w 60"/>
                  <a:gd name="T5" fmla="*/ 30 h 66"/>
                  <a:gd name="T6" fmla="*/ 10 w 60"/>
                  <a:gd name="T7" fmla="*/ 23 h 66"/>
                  <a:gd name="T8" fmla="*/ 16 w 60"/>
                  <a:gd name="T9" fmla="*/ 16 h 66"/>
                  <a:gd name="T10" fmla="*/ 21 w 60"/>
                  <a:gd name="T11" fmla="*/ 10 h 66"/>
                  <a:gd name="T12" fmla="*/ 26 w 60"/>
                  <a:gd name="T13" fmla="*/ 6 h 66"/>
                  <a:gd name="T14" fmla="*/ 29 w 60"/>
                  <a:gd name="T15" fmla="*/ 3 h 66"/>
                  <a:gd name="T16" fmla="*/ 36 w 60"/>
                  <a:gd name="T17" fmla="*/ 1 h 66"/>
                  <a:gd name="T18" fmla="*/ 39 w 60"/>
                  <a:gd name="T19" fmla="*/ 0 h 66"/>
                  <a:gd name="T20" fmla="*/ 43 w 60"/>
                  <a:gd name="T21" fmla="*/ 1 h 66"/>
                  <a:gd name="T22" fmla="*/ 46 w 60"/>
                  <a:gd name="T23" fmla="*/ 2 h 66"/>
                  <a:gd name="T24" fmla="*/ 50 w 60"/>
                  <a:gd name="T25" fmla="*/ 5 h 66"/>
                  <a:gd name="T26" fmla="*/ 53 w 60"/>
                  <a:gd name="T27" fmla="*/ 7 h 66"/>
                  <a:gd name="T28" fmla="*/ 56 w 60"/>
                  <a:gd name="T29" fmla="*/ 10 h 66"/>
                  <a:gd name="T30" fmla="*/ 57 w 60"/>
                  <a:gd name="T31" fmla="*/ 12 h 66"/>
                  <a:gd name="T32" fmla="*/ 58 w 60"/>
                  <a:gd name="T33" fmla="*/ 14 h 66"/>
                  <a:gd name="T34" fmla="*/ 58 w 60"/>
                  <a:gd name="T35" fmla="*/ 17 h 66"/>
                  <a:gd name="T36" fmla="*/ 58 w 60"/>
                  <a:gd name="T37" fmla="*/ 17 h 66"/>
                  <a:gd name="T38" fmla="*/ 59 w 60"/>
                  <a:gd name="T39" fmla="*/ 20 h 66"/>
                  <a:gd name="T40" fmla="*/ 58 w 60"/>
                  <a:gd name="T41" fmla="*/ 21 h 66"/>
                  <a:gd name="T42" fmla="*/ 57 w 60"/>
                  <a:gd name="T43" fmla="*/ 27 h 66"/>
                  <a:gd name="T44" fmla="*/ 56 w 60"/>
                  <a:gd name="T45" fmla="*/ 29 h 66"/>
                  <a:gd name="T46" fmla="*/ 53 w 60"/>
                  <a:gd name="T47" fmla="*/ 36 h 66"/>
                  <a:gd name="T48" fmla="*/ 51 w 60"/>
                  <a:gd name="T49" fmla="*/ 40 h 66"/>
                  <a:gd name="T50" fmla="*/ 48 w 60"/>
                  <a:gd name="T51" fmla="*/ 44 h 66"/>
                  <a:gd name="T52" fmla="*/ 46 w 60"/>
                  <a:gd name="T53" fmla="*/ 48 h 66"/>
                  <a:gd name="T54" fmla="*/ 41 w 60"/>
                  <a:gd name="T55" fmla="*/ 55 h 66"/>
                  <a:gd name="T56" fmla="*/ 37 w 60"/>
                  <a:gd name="T57" fmla="*/ 61 h 66"/>
                  <a:gd name="T58" fmla="*/ 33 w 60"/>
                  <a:gd name="T59" fmla="*/ 65 h 66"/>
                  <a:gd name="T60" fmla="*/ 0 w 60"/>
                  <a:gd name="T61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66">
                    <a:moveTo>
                      <a:pt x="0" y="38"/>
                    </a:moveTo>
                    <a:lnTo>
                      <a:pt x="0" y="38"/>
                    </a:lnTo>
                    <a:lnTo>
                      <a:pt x="4" y="30"/>
                    </a:lnTo>
                    <a:lnTo>
                      <a:pt x="10" y="23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6" y="6"/>
                    </a:lnTo>
                    <a:lnTo>
                      <a:pt x="29" y="3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6" y="2"/>
                    </a:lnTo>
                    <a:lnTo>
                      <a:pt x="50" y="5"/>
                    </a:lnTo>
                    <a:lnTo>
                      <a:pt x="53" y="7"/>
                    </a:lnTo>
                    <a:lnTo>
                      <a:pt x="56" y="10"/>
                    </a:lnTo>
                    <a:lnTo>
                      <a:pt x="57" y="12"/>
                    </a:lnTo>
                    <a:lnTo>
                      <a:pt x="58" y="14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59" y="20"/>
                    </a:lnTo>
                    <a:lnTo>
                      <a:pt x="58" y="21"/>
                    </a:lnTo>
                    <a:lnTo>
                      <a:pt x="57" y="27"/>
                    </a:lnTo>
                    <a:lnTo>
                      <a:pt x="56" y="29"/>
                    </a:lnTo>
                    <a:lnTo>
                      <a:pt x="53" y="36"/>
                    </a:lnTo>
                    <a:lnTo>
                      <a:pt x="51" y="40"/>
                    </a:lnTo>
                    <a:lnTo>
                      <a:pt x="48" y="44"/>
                    </a:lnTo>
                    <a:lnTo>
                      <a:pt x="46" y="48"/>
                    </a:lnTo>
                    <a:lnTo>
                      <a:pt x="41" y="55"/>
                    </a:lnTo>
                    <a:lnTo>
                      <a:pt x="37" y="61"/>
                    </a:lnTo>
                    <a:lnTo>
                      <a:pt x="33" y="65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1" name="Freeform 54"/>
              <p:cNvSpPr>
                <a:spLocks/>
              </p:cNvSpPr>
              <p:nvPr/>
            </p:nvSpPr>
            <p:spPr bwMode="auto">
              <a:xfrm>
                <a:off x="3843" y="1780"/>
                <a:ext cx="92" cy="114"/>
              </a:xfrm>
              <a:custGeom>
                <a:avLst/>
                <a:gdLst>
                  <a:gd name="T0" fmla="*/ 50 w 92"/>
                  <a:gd name="T1" fmla="*/ 0 h 114"/>
                  <a:gd name="T2" fmla="*/ 42 w 92"/>
                  <a:gd name="T3" fmla="*/ 4 h 114"/>
                  <a:gd name="T4" fmla="*/ 35 w 92"/>
                  <a:gd name="T5" fmla="*/ 10 h 114"/>
                  <a:gd name="T6" fmla="*/ 29 w 92"/>
                  <a:gd name="T7" fmla="*/ 16 h 114"/>
                  <a:gd name="T8" fmla="*/ 24 w 92"/>
                  <a:gd name="T9" fmla="*/ 24 h 114"/>
                  <a:gd name="T10" fmla="*/ 18 w 92"/>
                  <a:gd name="T11" fmla="*/ 34 h 114"/>
                  <a:gd name="T12" fmla="*/ 12 w 92"/>
                  <a:gd name="T13" fmla="*/ 46 h 114"/>
                  <a:gd name="T14" fmla="*/ 8 w 92"/>
                  <a:gd name="T15" fmla="*/ 58 h 114"/>
                  <a:gd name="T16" fmla="*/ 4 w 92"/>
                  <a:gd name="T17" fmla="*/ 69 h 114"/>
                  <a:gd name="T18" fmla="*/ 2 w 92"/>
                  <a:gd name="T19" fmla="*/ 82 h 114"/>
                  <a:gd name="T20" fmla="*/ 0 w 92"/>
                  <a:gd name="T21" fmla="*/ 91 h 114"/>
                  <a:gd name="T22" fmla="*/ 2 w 92"/>
                  <a:gd name="T23" fmla="*/ 99 h 114"/>
                  <a:gd name="T24" fmla="*/ 6 w 92"/>
                  <a:gd name="T25" fmla="*/ 105 h 114"/>
                  <a:gd name="T26" fmla="*/ 10 w 92"/>
                  <a:gd name="T27" fmla="*/ 109 h 114"/>
                  <a:gd name="T28" fmla="*/ 15 w 92"/>
                  <a:gd name="T29" fmla="*/ 112 h 114"/>
                  <a:gd name="T30" fmla="*/ 23 w 92"/>
                  <a:gd name="T31" fmla="*/ 113 h 114"/>
                  <a:gd name="T32" fmla="*/ 32 w 92"/>
                  <a:gd name="T33" fmla="*/ 112 h 114"/>
                  <a:gd name="T34" fmla="*/ 40 w 92"/>
                  <a:gd name="T35" fmla="*/ 108 h 114"/>
                  <a:gd name="T36" fmla="*/ 50 w 92"/>
                  <a:gd name="T37" fmla="*/ 102 h 114"/>
                  <a:gd name="T38" fmla="*/ 61 w 92"/>
                  <a:gd name="T39" fmla="*/ 94 h 114"/>
                  <a:gd name="T40" fmla="*/ 71 w 92"/>
                  <a:gd name="T41" fmla="*/ 84 h 114"/>
                  <a:gd name="T42" fmla="*/ 79 w 92"/>
                  <a:gd name="T43" fmla="*/ 74 h 114"/>
                  <a:gd name="T44" fmla="*/ 86 w 92"/>
                  <a:gd name="T45" fmla="*/ 63 h 114"/>
                  <a:gd name="T46" fmla="*/ 89 w 92"/>
                  <a:gd name="T47" fmla="*/ 53 h 114"/>
                  <a:gd name="T48" fmla="*/ 90 w 92"/>
                  <a:gd name="T49" fmla="*/ 47 h 114"/>
                  <a:gd name="T50" fmla="*/ 91 w 92"/>
                  <a:gd name="T51" fmla="*/ 40 h 114"/>
                  <a:gd name="T52" fmla="*/ 85 w 92"/>
                  <a:gd name="T53" fmla="*/ 36 h 114"/>
                  <a:gd name="T54" fmla="*/ 75 w 92"/>
                  <a:gd name="T55" fmla="*/ 31 h 114"/>
                  <a:gd name="T56" fmla="*/ 64 w 92"/>
                  <a:gd name="T57" fmla="*/ 20 h 114"/>
                  <a:gd name="T58" fmla="*/ 56 w 92"/>
                  <a:gd name="T59" fmla="*/ 8 h 114"/>
                  <a:gd name="T60" fmla="*/ 52 w 92"/>
                  <a:gd name="T61" fmla="*/ 0 h 114"/>
                  <a:gd name="T62" fmla="*/ 50 w 92"/>
                  <a:gd name="T6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14">
                    <a:moveTo>
                      <a:pt x="50" y="0"/>
                    </a:moveTo>
                    <a:lnTo>
                      <a:pt x="42" y="4"/>
                    </a:lnTo>
                    <a:lnTo>
                      <a:pt x="35" y="10"/>
                    </a:lnTo>
                    <a:lnTo>
                      <a:pt x="29" y="16"/>
                    </a:lnTo>
                    <a:lnTo>
                      <a:pt x="24" y="24"/>
                    </a:lnTo>
                    <a:lnTo>
                      <a:pt x="18" y="34"/>
                    </a:lnTo>
                    <a:lnTo>
                      <a:pt x="12" y="46"/>
                    </a:lnTo>
                    <a:lnTo>
                      <a:pt x="8" y="58"/>
                    </a:lnTo>
                    <a:lnTo>
                      <a:pt x="4" y="69"/>
                    </a:lnTo>
                    <a:lnTo>
                      <a:pt x="2" y="82"/>
                    </a:lnTo>
                    <a:lnTo>
                      <a:pt x="0" y="91"/>
                    </a:lnTo>
                    <a:lnTo>
                      <a:pt x="2" y="99"/>
                    </a:lnTo>
                    <a:lnTo>
                      <a:pt x="6" y="105"/>
                    </a:lnTo>
                    <a:lnTo>
                      <a:pt x="10" y="109"/>
                    </a:lnTo>
                    <a:lnTo>
                      <a:pt x="15" y="112"/>
                    </a:lnTo>
                    <a:lnTo>
                      <a:pt x="23" y="113"/>
                    </a:lnTo>
                    <a:lnTo>
                      <a:pt x="32" y="112"/>
                    </a:lnTo>
                    <a:lnTo>
                      <a:pt x="40" y="108"/>
                    </a:lnTo>
                    <a:lnTo>
                      <a:pt x="50" y="102"/>
                    </a:lnTo>
                    <a:lnTo>
                      <a:pt x="61" y="94"/>
                    </a:lnTo>
                    <a:lnTo>
                      <a:pt x="71" y="84"/>
                    </a:lnTo>
                    <a:lnTo>
                      <a:pt x="79" y="74"/>
                    </a:lnTo>
                    <a:lnTo>
                      <a:pt x="86" y="63"/>
                    </a:lnTo>
                    <a:lnTo>
                      <a:pt x="89" y="53"/>
                    </a:lnTo>
                    <a:lnTo>
                      <a:pt x="90" y="47"/>
                    </a:lnTo>
                    <a:lnTo>
                      <a:pt x="91" y="40"/>
                    </a:lnTo>
                    <a:lnTo>
                      <a:pt x="85" y="36"/>
                    </a:lnTo>
                    <a:lnTo>
                      <a:pt x="75" y="31"/>
                    </a:lnTo>
                    <a:lnTo>
                      <a:pt x="64" y="20"/>
                    </a:lnTo>
                    <a:lnTo>
                      <a:pt x="56" y="8"/>
                    </a:lnTo>
                    <a:lnTo>
                      <a:pt x="52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auto">
              <a:xfrm>
                <a:off x="3924" y="1720"/>
                <a:ext cx="62" cy="62"/>
              </a:xfrm>
              <a:custGeom>
                <a:avLst/>
                <a:gdLst>
                  <a:gd name="T0" fmla="*/ 31 w 62"/>
                  <a:gd name="T1" fmla="*/ 60 h 62"/>
                  <a:gd name="T2" fmla="*/ 31 w 62"/>
                  <a:gd name="T3" fmla="*/ 61 h 62"/>
                  <a:gd name="T4" fmla="*/ 38 w 62"/>
                  <a:gd name="T5" fmla="*/ 55 h 62"/>
                  <a:gd name="T6" fmla="*/ 44 w 62"/>
                  <a:gd name="T7" fmla="*/ 48 h 62"/>
                  <a:gd name="T8" fmla="*/ 50 w 62"/>
                  <a:gd name="T9" fmla="*/ 41 h 62"/>
                  <a:gd name="T10" fmla="*/ 54 w 62"/>
                  <a:gd name="T11" fmla="*/ 36 h 62"/>
                  <a:gd name="T12" fmla="*/ 58 w 62"/>
                  <a:gd name="T13" fmla="*/ 30 h 62"/>
                  <a:gd name="T14" fmla="*/ 60 w 62"/>
                  <a:gd name="T15" fmla="*/ 26 h 62"/>
                  <a:gd name="T16" fmla="*/ 61 w 62"/>
                  <a:gd name="T17" fmla="*/ 20 h 62"/>
                  <a:gd name="T18" fmla="*/ 61 w 62"/>
                  <a:gd name="T19" fmla="*/ 16 h 62"/>
                  <a:gd name="T20" fmla="*/ 59 w 62"/>
                  <a:gd name="T21" fmla="*/ 12 h 62"/>
                  <a:gd name="T22" fmla="*/ 58 w 62"/>
                  <a:gd name="T23" fmla="*/ 9 h 62"/>
                  <a:gd name="T24" fmla="*/ 55 w 62"/>
                  <a:gd name="T25" fmla="*/ 5 h 62"/>
                  <a:gd name="T26" fmla="*/ 52 w 62"/>
                  <a:gd name="T27" fmla="*/ 3 h 62"/>
                  <a:gd name="T28" fmla="*/ 50 w 62"/>
                  <a:gd name="T29" fmla="*/ 1 h 62"/>
                  <a:gd name="T30" fmla="*/ 47 w 62"/>
                  <a:gd name="T31" fmla="*/ 0 h 62"/>
                  <a:gd name="T32" fmla="*/ 45 w 62"/>
                  <a:gd name="T33" fmla="*/ 0 h 62"/>
                  <a:gd name="T34" fmla="*/ 43 w 62"/>
                  <a:gd name="T35" fmla="*/ 0 h 62"/>
                  <a:gd name="T36" fmla="*/ 41 w 62"/>
                  <a:gd name="T37" fmla="*/ 0 h 62"/>
                  <a:gd name="T38" fmla="*/ 39 w 62"/>
                  <a:gd name="T39" fmla="*/ 0 h 62"/>
                  <a:gd name="T40" fmla="*/ 38 w 62"/>
                  <a:gd name="T41" fmla="*/ 0 h 62"/>
                  <a:gd name="T42" fmla="*/ 33 w 62"/>
                  <a:gd name="T43" fmla="*/ 2 h 62"/>
                  <a:gd name="T44" fmla="*/ 31 w 62"/>
                  <a:gd name="T45" fmla="*/ 3 h 62"/>
                  <a:gd name="T46" fmla="*/ 25 w 62"/>
                  <a:gd name="T47" fmla="*/ 8 h 62"/>
                  <a:gd name="T48" fmla="*/ 22 w 62"/>
                  <a:gd name="T49" fmla="*/ 10 h 62"/>
                  <a:gd name="T50" fmla="*/ 18 w 62"/>
                  <a:gd name="T51" fmla="*/ 14 h 62"/>
                  <a:gd name="T52" fmla="*/ 14 w 62"/>
                  <a:gd name="T53" fmla="*/ 16 h 62"/>
                  <a:gd name="T54" fmla="*/ 8 w 62"/>
                  <a:gd name="T55" fmla="*/ 23 h 62"/>
                  <a:gd name="T56" fmla="*/ 3 w 62"/>
                  <a:gd name="T57" fmla="*/ 28 h 62"/>
                  <a:gd name="T58" fmla="*/ 0 w 62"/>
                  <a:gd name="T59" fmla="*/ 32 h 62"/>
                  <a:gd name="T60" fmla="*/ 31 w 62"/>
                  <a:gd name="T61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2" h="62">
                    <a:moveTo>
                      <a:pt x="31" y="60"/>
                    </a:moveTo>
                    <a:lnTo>
                      <a:pt x="31" y="61"/>
                    </a:lnTo>
                    <a:lnTo>
                      <a:pt x="38" y="55"/>
                    </a:lnTo>
                    <a:lnTo>
                      <a:pt x="44" y="48"/>
                    </a:lnTo>
                    <a:lnTo>
                      <a:pt x="50" y="41"/>
                    </a:lnTo>
                    <a:lnTo>
                      <a:pt x="54" y="36"/>
                    </a:lnTo>
                    <a:lnTo>
                      <a:pt x="58" y="30"/>
                    </a:lnTo>
                    <a:lnTo>
                      <a:pt x="60" y="26"/>
                    </a:lnTo>
                    <a:lnTo>
                      <a:pt x="61" y="20"/>
                    </a:lnTo>
                    <a:lnTo>
                      <a:pt x="61" y="16"/>
                    </a:lnTo>
                    <a:lnTo>
                      <a:pt x="59" y="12"/>
                    </a:lnTo>
                    <a:lnTo>
                      <a:pt x="58" y="9"/>
                    </a:lnTo>
                    <a:lnTo>
                      <a:pt x="55" y="5"/>
                    </a:lnTo>
                    <a:lnTo>
                      <a:pt x="52" y="3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31" y="3"/>
                    </a:lnTo>
                    <a:lnTo>
                      <a:pt x="25" y="8"/>
                    </a:lnTo>
                    <a:lnTo>
                      <a:pt x="22" y="1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8" y="23"/>
                    </a:lnTo>
                    <a:lnTo>
                      <a:pt x="3" y="28"/>
                    </a:lnTo>
                    <a:lnTo>
                      <a:pt x="0" y="3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3" name="Freeform 56"/>
              <p:cNvSpPr>
                <a:spLocks/>
              </p:cNvSpPr>
              <p:nvPr/>
            </p:nvSpPr>
            <p:spPr bwMode="auto">
              <a:xfrm>
                <a:off x="3676" y="2036"/>
                <a:ext cx="115" cy="91"/>
              </a:xfrm>
              <a:custGeom>
                <a:avLst/>
                <a:gdLst>
                  <a:gd name="T0" fmla="*/ 114 w 115"/>
                  <a:gd name="T1" fmla="*/ 43 h 91"/>
                  <a:gd name="T2" fmla="*/ 110 w 115"/>
                  <a:gd name="T3" fmla="*/ 50 h 91"/>
                  <a:gd name="T4" fmla="*/ 103 w 115"/>
                  <a:gd name="T5" fmla="*/ 57 h 91"/>
                  <a:gd name="T6" fmla="*/ 98 w 115"/>
                  <a:gd name="T7" fmla="*/ 63 h 91"/>
                  <a:gd name="T8" fmla="*/ 90 w 115"/>
                  <a:gd name="T9" fmla="*/ 68 h 91"/>
                  <a:gd name="T10" fmla="*/ 79 w 115"/>
                  <a:gd name="T11" fmla="*/ 75 h 91"/>
                  <a:gd name="T12" fmla="*/ 68 w 115"/>
                  <a:gd name="T13" fmla="*/ 79 h 91"/>
                  <a:gd name="T14" fmla="*/ 55 w 115"/>
                  <a:gd name="T15" fmla="*/ 84 h 91"/>
                  <a:gd name="T16" fmla="*/ 44 w 115"/>
                  <a:gd name="T17" fmla="*/ 87 h 91"/>
                  <a:gd name="T18" fmla="*/ 32 w 115"/>
                  <a:gd name="T19" fmla="*/ 89 h 91"/>
                  <a:gd name="T20" fmla="*/ 21 w 115"/>
                  <a:gd name="T21" fmla="*/ 90 h 91"/>
                  <a:gd name="T22" fmla="*/ 13 w 115"/>
                  <a:gd name="T23" fmla="*/ 89 h 91"/>
                  <a:gd name="T24" fmla="*/ 8 w 115"/>
                  <a:gd name="T25" fmla="*/ 85 h 91"/>
                  <a:gd name="T26" fmla="*/ 4 w 115"/>
                  <a:gd name="T27" fmla="*/ 81 h 91"/>
                  <a:gd name="T28" fmla="*/ 2 w 115"/>
                  <a:gd name="T29" fmla="*/ 75 h 91"/>
                  <a:gd name="T30" fmla="*/ 0 w 115"/>
                  <a:gd name="T31" fmla="*/ 67 h 91"/>
                  <a:gd name="T32" fmla="*/ 0 w 115"/>
                  <a:gd name="T33" fmla="*/ 58 h 91"/>
                  <a:gd name="T34" fmla="*/ 5 w 115"/>
                  <a:gd name="T35" fmla="*/ 49 h 91"/>
                  <a:gd name="T36" fmla="*/ 12 w 115"/>
                  <a:gd name="T37" fmla="*/ 40 h 91"/>
                  <a:gd name="T38" fmla="*/ 20 w 115"/>
                  <a:gd name="T39" fmla="*/ 30 h 91"/>
                  <a:gd name="T40" fmla="*/ 29 w 115"/>
                  <a:gd name="T41" fmla="*/ 19 h 91"/>
                  <a:gd name="T42" fmla="*/ 40 w 115"/>
                  <a:gd name="T43" fmla="*/ 11 h 91"/>
                  <a:gd name="T44" fmla="*/ 50 w 115"/>
                  <a:gd name="T45" fmla="*/ 4 h 91"/>
                  <a:gd name="T46" fmla="*/ 61 w 115"/>
                  <a:gd name="T47" fmla="*/ 0 h 91"/>
                  <a:gd name="T48" fmla="*/ 66 w 115"/>
                  <a:gd name="T49" fmla="*/ 0 h 91"/>
                  <a:gd name="T50" fmla="*/ 74 w 115"/>
                  <a:gd name="T51" fmla="*/ 0 h 91"/>
                  <a:gd name="T52" fmla="*/ 77 w 115"/>
                  <a:gd name="T53" fmla="*/ 7 h 91"/>
                  <a:gd name="T54" fmla="*/ 83 w 115"/>
                  <a:gd name="T55" fmla="*/ 16 h 91"/>
                  <a:gd name="T56" fmla="*/ 94 w 115"/>
                  <a:gd name="T57" fmla="*/ 28 h 91"/>
                  <a:gd name="T58" fmla="*/ 106 w 115"/>
                  <a:gd name="T59" fmla="*/ 37 h 91"/>
                  <a:gd name="T60" fmla="*/ 114 w 115"/>
                  <a:gd name="T61" fmla="*/ 41 h 91"/>
                  <a:gd name="T62" fmla="*/ 114 w 115"/>
                  <a:gd name="T63" fmla="*/ 4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91">
                    <a:moveTo>
                      <a:pt x="114" y="43"/>
                    </a:moveTo>
                    <a:lnTo>
                      <a:pt x="110" y="50"/>
                    </a:lnTo>
                    <a:lnTo>
                      <a:pt x="103" y="57"/>
                    </a:lnTo>
                    <a:lnTo>
                      <a:pt x="98" y="63"/>
                    </a:lnTo>
                    <a:lnTo>
                      <a:pt x="90" y="68"/>
                    </a:lnTo>
                    <a:lnTo>
                      <a:pt x="79" y="75"/>
                    </a:lnTo>
                    <a:lnTo>
                      <a:pt x="68" y="79"/>
                    </a:lnTo>
                    <a:lnTo>
                      <a:pt x="55" y="84"/>
                    </a:lnTo>
                    <a:lnTo>
                      <a:pt x="44" y="87"/>
                    </a:lnTo>
                    <a:lnTo>
                      <a:pt x="32" y="89"/>
                    </a:lnTo>
                    <a:lnTo>
                      <a:pt x="21" y="90"/>
                    </a:lnTo>
                    <a:lnTo>
                      <a:pt x="13" y="89"/>
                    </a:lnTo>
                    <a:lnTo>
                      <a:pt x="8" y="85"/>
                    </a:lnTo>
                    <a:lnTo>
                      <a:pt x="4" y="81"/>
                    </a:lnTo>
                    <a:lnTo>
                      <a:pt x="2" y="75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5" y="49"/>
                    </a:lnTo>
                    <a:lnTo>
                      <a:pt x="12" y="40"/>
                    </a:lnTo>
                    <a:lnTo>
                      <a:pt x="20" y="30"/>
                    </a:lnTo>
                    <a:lnTo>
                      <a:pt x="29" y="19"/>
                    </a:lnTo>
                    <a:lnTo>
                      <a:pt x="40" y="11"/>
                    </a:lnTo>
                    <a:lnTo>
                      <a:pt x="50" y="4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77" y="7"/>
                    </a:lnTo>
                    <a:lnTo>
                      <a:pt x="83" y="16"/>
                    </a:lnTo>
                    <a:lnTo>
                      <a:pt x="94" y="28"/>
                    </a:lnTo>
                    <a:lnTo>
                      <a:pt x="106" y="37"/>
                    </a:lnTo>
                    <a:lnTo>
                      <a:pt x="114" y="41"/>
                    </a:lnTo>
                    <a:lnTo>
                      <a:pt x="114" y="4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4" name="Freeform 57"/>
              <p:cNvSpPr>
                <a:spLocks/>
              </p:cNvSpPr>
              <p:nvPr/>
            </p:nvSpPr>
            <p:spPr bwMode="auto">
              <a:xfrm>
                <a:off x="3790" y="1985"/>
                <a:ext cx="62" cy="64"/>
              </a:xfrm>
              <a:custGeom>
                <a:avLst/>
                <a:gdLst>
                  <a:gd name="T0" fmla="*/ 1 w 62"/>
                  <a:gd name="T1" fmla="*/ 30 h 64"/>
                  <a:gd name="T2" fmla="*/ 0 w 62"/>
                  <a:gd name="T3" fmla="*/ 29 h 64"/>
                  <a:gd name="T4" fmla="*/ 6 w 62"/>
                  <a:gd name="T5" fmla="*/ 23 h 64"/>
                  <a:gd name="T6" fmla="*/ 13 w 62"/>
                  <a:gd name="T7" fmla="*/ 17 h 64"/>
                  <a:gd name="T8" fmla="*/ 20 w 62"/>
                  <a:gd name="T9" fmla="*/ 11 h 64"/>
                  <a:gd name="T10" fmla="*/ 26 w 62"/>
                  <a:gd name="T11" fmla="*/ 6 h 64"/>
                  <a:gd name="T12" fmla="*/ 31 w 62"/>
                  <a:gd name="T13" fmla="*/ 3 h 64"/>
                  <a:gd name="T14" fmla="*/ 35 w 62"/>
                  <a:gd name="T15" fmla="*/ 1 h 64"/>
                  <a:gd name="T16" fmla="*/ 42 w 62"/>
                  <a:gd name="T17" fmla="*/ 0 h 64"/>
                  <a:gd name="T18" fmla="*/ 44 w 62"/>
                  <a:gd name="T19" fmla="*/ 0 h 64"/>
                  <a:gd name="T20" fmla="*/ 49 w 62"/>
                  <a:gd name="T21" fmla="*/ 1 h 64"/>
                  <a:gd name="T22" fmla="*/ 52 w 62"/>
                  <a:gd name="T23" fmla="*/ 3 h 64"/>
                  <a:gd name="T24" fmla="*/ 56 w 62"/>
                  <a:gd name="T25" fmla="*/ 6 h 64"/>
                  <a:gd name="T26" fmla="*/ 59 w 62"/>
                  <a:gd name="T27" fmla="*/ 9 h 64"/>
                  <a:gd name="T28" fmla="*/ 61 w 62"/>
                  <a:gd name="T29" fmla="*/ 12 h 64"/>
                  <a:gd name="T30" fmla="*/ 61 w 62"/>
                  <a:gd name="T31" fmla="*/ 14 h 64"/>
                  <a:gd name="T32" fmla="*/ 61 w 62"/>
                  <a:gd name="T33" fmla="*/ 16 h 64"/>
                  <a:gd name="T34" fmla="*/ 60 w 62"/>
                  <a:gd name="T35" fmla="*/ 18 h 64"/>
                  <a:gd name="T36" fmla="*/ 61 w 62"/>
                  <a:gd name="T37" fmla="*/ 20 h 64"/>
                  <a:gd name="T38" fmla="*/ 61 w 62"/>
                  <a:gd name="T39" fmla="*/ 22 h 64"/>
                  <a:gd name="T40" fmla="*/ 61 w 62"/>
                  <a:gd name="T41" fmla="*/ 24 h 64"/>
                  <a:gd name="T42" fmla="*/ 59 w 62"/>
                  <a:gd name="T43" fmla="*/ 29 h 64"/>
                  <a:gd name="T44" fmla="*/ 57 w 62"/>
                  <a:gd name="T45" fmla="*/ 32 h 64"/>
                  <a:gd name="T46" fmla="*/ 53 w 62"/>
                  <a:gd name="T47" fmla="*/ 37 h 64"/>
                  <a:gd name="T48" fmla="*/ 50 w 62"/>
                  <a:gd name="T49" fmla="*/ 40 h 64"/>
                  <a:gd name="T50" fmla="*/ 47 w 62"/>
                  <a:gd name="T51" fmla="*/ 44 h 64"/>
                  <a:gd name="T52" fmla="*/ 44 w 62"/>
                  <a:gd name="T53" fmla="*/ 47 h 64"/>
                  <a:gd name="T54" fmla="*/ 38 w 62"/>
                  <a:gd name="T55" fmla="*/ 54 h 64"/>
                  <a:gd name="T56" fmla="*/ 33 w 62"/>
                  <a:gd name="T57" fmla="*/ 59 h 64"/>
                  <a:gd name="T58" fmla="*/ 30 w 62"/>
                  <a:gd name="T59" fmla="*/ 63 h 64"/>
                  <a:gd name="T60" fmla="*/ 1 w 62"/>
                  <a:gd name="T61" fmla="*/ 3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2" h="64">
                    <a:moveTo>
                      <a:pt x="1" y="30"/>
                    </a:moveTo>
                    <a:lnTo>
                      <a:pt x="0" y="29"/>
                    </a:lnTo>
                    <a:lnTo>
                      <a:pt x="6" y="23"/>
                    </a:lnTo>
                    <a:lnTo>
                      <a:pt x="13" y="17"/>
                    </a:lnTo>
                    <a:lnTo>
                      <a:pt x="20" y="11"/>
                    </a:lnTo>
                    <a:lnTo>
                      <a:pt x="26" y="6"/>
                    </a:lnTo>
                    <a:lnTo>
                      <a:pt x="31" y="3"/>
                    </a:lnTo>
                    <a:lnTo>
                      <a:pt x="35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9" y="1"/>
                    </a:lnTo>
                    <a:lnTo>
                      <a:pt x="52" y="3"/>
                    </a:lnTo>
                    <a:lnTo>
                      <a:pt x="56" y="6"/>
                    </a:lnTo>
                    <a:lnTo>
                      <a:pt x="59" y="9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0" y="18"/>
                    </a:lnTo>
                    <a:lnTo>
                      <a:pt x="61" y="20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59" y="29"/>
                    </a:lnTo>
                    <a:lnTo>
                      <a:pt x="57" y="32"/>
                    </a:lnTo>
                    <a:lnTo>
                      <a:pt x="53" y="37"/>
                    </a:lnTo>
                    <a:lnTo>
                      <a:pt x="50" y="40"/>
                    </a:lnTo>
                    <a:lnTo>
                      <a:pt x="47" y="44"/>
                    </a:lnTo>
                    <a:lnTo>
                      <a:pt x="44" y="47"/>
                    </a:lnTo>
                    <a:lnTo>
                      <a:pt x="38" y="54"/>
                    </a:lnTo>
                    <a:lnTo>
                      <a:pt x="33" y="59"/>
                    </a:lnTo>
                    <a:lnTo>
                      <a:pt x="30" y="63"/>
                    </a:lnTo>
                    <a:lnTo>
                      <a:pt x="1" y="3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5" name="Freeform 58"/>
              <p:cNvSpPr>
                <a:spLocks/>
              </p:cNvSpPr>
              <p:nvPr/>
            </p:nvSpPr>
            <p:spPr bwMode="auto">
              <a:xfrm>
                <a:off x="3472" y="2064"/>
                <a:ext cx="101" cy="108"/>
              </a:xfrm>
              <a:custGeom>
                <a:avLst/>
                <a:gdLst>
                  <a:gd name="T0" fmla="*/ 65 w 101"/>
                  <a:gd name="T1" fmla="*/ 0 h 108"/>
                  <a:gd name="T2" fmla="*/ 57 w 101"/>
                  <a:gd name="T3" fmla="*/ 2 h 108"/>
                  <a:gd name="T4" fmla="*/ 48 w 101"/>
                  <a:gd name="T5" fmla="*/ 7 h 108"/>
                  <a:gd name="T6" fmla="*/ 42 w 101"/>
                  <a:gd name="T7" fmla="*/ 13 h 108"/>
                  <a:gd name="T8" fmla="*/ 35 w 101"/>
                  <a:gd name="T9" fmla="*/ 19 h 108"/>
                  <a:gd name="T10" fmla="*/ 27 w 101"/>
                  <a:gd name="T11" fmla="*/ 28 h 108"/>
                  <a:gd name="T12" fmla="*/ 20 w 101"/>
                  <a:gd name="T13" fmla="*/ 38 h 108"/>
                  <a:gd name="T14" fmla="*/ 14 w 101"/>
                  <a:gd name="T15" fmla="*/ 49 h 108"/>
                  <a:gd name="T16" fmla="*/ 8 w 101"/>
                  <a:gd name="T17" fmla="*/ 60 h 108"/>
                  <a:gd name="T18" fmla="*/ 3 w 101"/>
                  <a:gd name="T19" fmla="*/ 72 h 108"/>
                  <a:gd name="T20" fmla="*/ 0 w 101"/>
                  <a:gd name="T21" fmla="*/ 82 h 108"/>
                  <a:gd name="T22" fmla="*/ 0 w 101"/>
                  <a:gd name="T23" fmla="*/ 89 h 108"/>
                  <a:gd name="T24" fmla="*/ 3 w 101"/>
                  <a:gd name="T25" fmla="*/ 95 h 108"/>
                  <a:gd name="T26" fmla="*/ 6 w 101"/>
                  <a:gd name="T27" fmla="*/ 100 h 108"/>
                  <a:gd name="T28" fmla="*/ 12 w 101"/>
                  <a:gd name="T29" fmla="*/ 104 h 108"/>
                  <a:gd name="T30" fmla="*/ 18 w 101"/>
                  <a:gd name="T31" fmla="*/ 107 h 108"/>
                  <a:gd name="T32" fmla="*/ 28 w 101"/>
                  <a:gd name="T33" fmla="*/ 107 h 108"/>
                  <a:gd name="T34" fmla="*/ 37 w 101"/>
                  <a:gd name="T35" fmla="*/ 105 h 108"/>
                  <a:gd name="T36" fmla="*/ 48 w 101"/>
                  <a:gd name="T37" fmla="*/ 101 h 108"/>
                  <a:gd name="T38" fmla="*/ 61 w 101"/>
                  <a:gd name="T39" fmla="*/ 95 h 108"/>
                  <a:gd name="T40" fmla="*/ 72 w 101"/>
                  <a:gd name="T41" fmla="*/ 87 h 108"/>
                  <a:gd name="T42" fmla="*/ 82 w 101"/>
                  <a:gd name="T43" fmla="*/ 78 h 108"/>
                  <a:gd name="T44" fmla="*/ 91 w 101"/>
                  <a:gd name="T45" fmla="*/ 68 h 108"/>
                  <a:gd name="T46" fmla="*/ 96 w 101"/>
                  <a:gd name="T47" fmla="*/ 59 h 108"/>
                  <a:gd name="T48" fmla="*/ 97 w 101"/>
                  <a:gd name="T49" fmla="*/ 54 h 108"/>
                  <a:gd name="T50" fmla="*/ 100 w 101"/>
                  <a:gd name="T51" fmla="*/ 46 h 108"/>
                  <a:gd name="T52" fmla="*/ 94 w 101"/>
                  <a:gd name="T53" fmla="*/ 42 h 108"/>
                  <a:gd name="T54" fmla="*/ 86 w 101"/>
                  <a:gd name="T55" fmla="*/ 35 h 108"/>
                  <a:gd name="T56" fmla="*/ 76 w 101"/>
                  <a:gd name="T57" fmla="*/ 22 h 108"/>
                  <a:gd name="T58" fmla="*/ 68 w 101"/>
                  <a:gd name="T59" fmla="*/ 9 h 108"/>
                  <a:gd name="T60" fmla="*/ 66 w 101"/>
                  <a:gd name="T61" fmla="*/ 0 h 108"/>
                  <a:gd name="T62" fmla="*/ 65 w 101"/>
                  <a:gd name="T6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" h="108">
                    <a:moveTo>
                      <a:pt x="65" y="0"/>
                    </a:moveTo>
                    <a:lnTo>
                      <a:pt x="57" y="2"/>
                    </a:lnTo>
                    <a:lnTo>
                      <a:pt x="48" y="7"/>
                    </a:lnTo>
                    <a:lnTo>
                      <a:pt x="42" y="13"/>
                    </a:lnTo>
                    <a:lnTo>
                      <a:pt x="35" y="19"/>
                    </a:lnTo>
                    <a:lnTo>
                      <a:pt x="27" y="28"/>
                    </a:lnTo>
                    <a:lnTo>
                      <a:pt x="20" y="38"/>
                    </a:lnTo>
                    <a:lnTo>
                      <a:pt x="14" y="49"/>
                    </a:lnTo>
                    <a:lnTo>
                      <a:pt x="8" y="60"/>
                    </a:lnTo>
                    <a:lnTo>
                      <a:pt x="3" y="72"/>
                    </a:lnTo>
                    <a:lnTo>
                      <a:pt x="0" y="82"/>
                    </a:lnTo>
                    <a:lnTo>
                      <a:pt x="0" y="89"/>
                    </a:lnTo>
                    <a:lnTo>
                      <a:pt x="3" y="95"/>
                    </a:lnTo>
                    <a:lnTo>
                      <a:pt x="6" y="100"/>
                    </a:lnTo>
                    <a:lnTo>
                      <a:pt x="12" y="104"/>
                    </a:lnTo>
                    <a:lnTo>
                      <a:pt x="18" y="107"/>
                    </a:lnTo>
                    <a:lnTo>
                      <a:pt x="28" y="107"/>
                    </a:lnTo>
                    <a:lnTo>
                      <a:pt x="37" y="105"/>
                    </a:lnTo>
                    <a:lnTo>
                      <a:pt x="48" y="101"/>
                    </a:lnTo>
                    <a:lnTo>
                      <a:pt x="61" y="95"/>
                    </a:lnTo>
                    <a:lnTo>
                      <a:pt x="72" y="87"/>
                    </a:lnTo>
                    <a:lnTo>
                      <a:pt x="82" y="78"/>
                    </a:lnTo>
                    <a:lnTo>
                      <a:pt x="91" y="68"/>
                    </a:lnTo>
                    <a:lnTo>
                      <a:pt x="96" y="59"/>
                    </a:lnTo>
                    <a:lnTo>
                      <a:pt x="97" y="54"/>
                    </a:lnTo>
                    <a:lnTo>
                      <a:pt x="100" y="46"/>
                    </a:lnTo>
                    <a:lnTo>
                      <a:pt x="94" y="42"/>
                    </a:lnTo>
                    <a:lnTo>
                      <a:pt x="86" y="35"/>
                    </a:lnTo>
                    <a:lnTo>
                      <a:pt x="76" y="22"/>
                    </a:lnTo>
                    <a:lnTo>
                      <a:pt x="68" y="9"/>
                    </a:lnTo>
                    <a:lnTo>
                      <a:pt x="66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6" name="Freeform 59"/>
              <p:cNvSpPr>
                <a:spLocks/>
              </p:cNvSpPr>
              <p:nvPr/>
            </p:nvSpPr>
            <p:spPr bwMode="auto">
              <a:xfrm>
                <a:off x="3572" y="2017"/>
                <a:ext cx="67" cy="60"/>
              </a:xfrm>
              <a:custGeom>
                <a:avLst/>
                <a:gdLst>
                  <a:gd name="T0" fmla="*/ 27 w 67"/>
                  <a:gd name="T1" fmla="*/ 59 h 60"/>
                  <a:gd name="T2" fmla="*/ 28 w 67"/>
                  <a:gd name="T3" fmla="*/ 59 h 60"/>
                  <a:gd name="T4" fmla="*/ 36 w 67"/>
                  <a:gd name="T5" fmla="*/ 55 h 60"/>
                  <a:gd name="T6" fmla="*/ 42 w 67"/>
                  <a:gd name="T7" fmla="*/ 49 h 60"/>
                  <a:gd name="T8" fmla="*/ 49 w 67"/>
                  <a:gd name="T9" fmla="*/ 44 h 60"/>
                  <a:gd name="T10" fmla="*/ 55 w 67"/>
                  <a:gd name="T11" fmla="*/ 39 h 60"/>
                  <a:gd name="T12" fmla="*/ 61 w 67"/>
                  <a:gd name="T13" fmla="*/ 34 h 60"/>
                  <a:gd name="T14" fmla="*/ 63 w 67"/>
                  <a:gd name="T15" fmla="*/ 30 h 60"/>
                  <a:gd name="T16" fmla="*/ 65 w 67"/>
                  <a:gd name="T17" fmla="*/ 24 h 60"/>
                  <a:gd name="T18" fmla="*/ 66 w 67"/>
                  <a:gd name="T19" fmla="*/ 20 h 60"/>
                  <a:gd name="T20" fmla="*/ 65 w 67"/>
                  <a:gd name="T21" fmla="*/ 16 h 60"/>
                  <a:gd name="T22" fmla="*/ 65 w 67"/>
                  <a:gd name="T23" fmla="*/ 13 h 60"/>
                  <a:gd name="T24" fmla="*/ 62 w 67"/>
                  <a:gd name="T25" fmla="*/ 8 h 60"/>
                  <a:gd name="T26" fmla="*/ 59 w 67"/>
                  <a:gd name="T27" fmla="*/ 6 h 60"/>
                  <a:gd name="T28" fmla="*/ 57 w 67"/>
                  <a:gd name="T29" fmla="*/ 3 h 60"/>
                  <a:gd name="T30" fmla="*/ 54 w 67"/>
                  <a:gd name="T31" fmla="*/ 2 h 60"/>
                  <a:gd name="T32" fmla="*/ 52 w 67"/>
                  <a:gd name="T33" fmla="*/ 1 h 60"/>
                  <a:gd name="T34" fmla="*/ 50 w 67"/>
                  <a:gd name="T35" fmla="*/ 1 h 60"/>
                  <a:gd name="T36" fmla="*/ 48 w 67"/>
                  <a:gd name="T37" fmla="*/ 1 h 60"/>
                  <a:gd name="T38" fmla="*/ 46 w 67"/>
                  <a:gd name="T39" fmla="*/ 0 h 60"/>
                  <a:gd name="T40" fmla="*/ 45 w 67"/>
                  <a:gd name="T41" fmla="*/ 1 h 60"/>
                  <a:gd name="T42" fmla="*/ 40 w 67"/>
                  <a:gd name="T43" fmla="*/ 1 h 60"/>
                  <a:gd name="T44" fmla="*/ 38 w 67"/>
                  <a:gd name="T45" fmla="*/ 2 h 60"/>
                  <a:gd name="T46" fmla="*/ 30 w 67"/>
                  <a:gd name="T47" fmla="*/ 6 h 60"/>
                  <a:gd name="T48" fmla="*/ 26 w 67"/>
                  <a:gd name="T49" fmla="*/ 7 h 60"/>
                  <a:gd name="T50" fmla="*/ 22 w 67"/>
                  <a:gd name="T51" fmla="*/ 10 h 60"/>
                  <a:gd name="T52" fmla="*/ 18 w 67"/>
                  <a:gd name="T53" fmla="*/ 12 h 60"/>
                  <a:gd name="T54" fmla="*/ 11 w 67"/>
                  <a:gd name="T55" fmla="*/ 17 h 60"/>
                  <a:gd name="T56" fmla="*/ 4 w 67"/>
                  <a:gd name="T57" fmla="*/ 22 h 60"/>
                  <a:gd name="T58" fmla="*/ 0 w 67"/>
                  <a:gd name="T59" fmla="*/ 25 h 60"/>
                  <a:gd name="T60" fmla="*/ 27 w 67"/>
                  <a:gd name="T61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7" h="60">
                    <a:moveTo>
                      <a:pt x="27" y="59"/>
                    </a:moveTo>
                    <a:lnTo>
                      <a:pt x="28" y="59"/>
                    </a:lnTo>
                    <a:lnTo>
                      <a:pt x="36" y="55"/>
                    </a:lnTo>
                    <a:lnTo>
                      <a:pt x="42" y="49"/>
                    </a:lnTo>
                    <a:lnTo>
                      <a:pt x="49" y="44"/>
                    </a:lnTo>
                    <a:lnTo>
                      <a:pt x="55" y="39"/>
                    </a:lnTo>
                    <a:lnTo>
                      <a:pt x="61" y="34"/>
                    </a:lnTo>
                    <a:lnTo>
                      <a:pt x="63" y="30"/>
                    </a:lnTo>
                    <a:lnTo>
                      <a:pt x="65" y="24"/>
                    </a:lnTo>
                    <a:lnTo>
                      <a:pt x="66" y="20"/>
                    </a:lnTo>
                    <a:lnTo>
                      <a:pt x="65" y="16"/>
                    </a:lnTo>
                    <a:lnTo>
                      <a:pt x="65" y="13"/>
                    </a:lnTo>
                    <a:lnTo>
                      <a:pt x="62" y="8"/>
                    </a:lnTo>
                    <a:lnTo>
                      <a:pt x="59" y="6"/>
                    </a:lnTo>
                    <a:lnTo>
                      <a:pt x="57" y="3"/>
                    </a:lnTo>
                    <a:lnTo>
                      <a:pt x="54" y="2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5" y="1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0" y="6"/>
                    </a:lnTo>
                    <a:lnTo>
                      <a:pt x="26" y="7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1" y="17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27" y="5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7" name="Freeform 60"/>
              <p:cNvSpPr>
                <a:spLocks/>
              </p:cNvSpPr>
              <p:nvPr/>
            </p:nvSpPr>
            <p:spPr bwMode="auto">
              <a:xfrm>
                <a:off x="3334" y="2326"/>
                <a:ext cx="114" cy="93"/>
              </a:xfrm>
              <a:custGeom>
                <a:avLst/>
                <a:gdLst>
                  <a:gd name="T0" fmla="*/ 113 w 114"/>
                  <a:gd name="T1" fmla="*/ 42 h 93"/>
                  <a:gd name="T2" fmla="*/ 110 w 114"/>
                  <a:gd name="T3" fmla="*/ 49 h 93"/>
                  <a:gd name="T4" fmla="*/ 104 w 114"/>
                  <a:gd name="T5" fmla="*/ 56 h 93"/>
                  <a:gd name="T6" fmla="*/ 98 w 114"/>
                  <a:gd name="T7" fmla="*/ 62 h 93"/>
                  <a:gd name="T8" fmla="*/ 91 w 114"/>
                  <a:gd name="T9" fmla="*/ 68 h 93"/>
                  <a:gd name="T10" fmla="*/ 80 w 114"/>
                  <a:gd name="T11" fmla="*/ 75 h 93"/>
                  <a:gd name="T12" fmla="*/ 69 w 114"/>
                  <a:gd name="T13" fmla="*/ 79 h 93"/>
                  <a:gd name="T14" fmla="*/ 56 w 114"/>
                  <a:gd name="T15" fmla="*/ 85 h 93"/>
                  <a:gd name="T16" fmla="*/ 45 w 114"/>
                  <a:gd name="T17" fmla="*/ 88 h 93"/>
                  <a:gd name="T18" fmla="*/ 33 w 114"/>
                  <a:gd name="T19" fmla="*/ 91 h 93"/>
                  <a:gd name="T20" fmla="*/ 23 w 114"/>
                  <a:gd name="T21" fmla="*/ 92 h 93"/>
                  <a:gd name="T22" fmla="*/ 15 w 114"/>
                  <a:gd name="T23" fmla="*/ 91 h 93"/>
                  <a:gd name="T24" fmla="*/ 10 w 114"/>
                  <a:gd name="T25" fmla="*/ 88 h 93"/>
                  <a:gd name="T26" fmla="*/ 5 w 114"/>
                  <a:gd name="T27" fmla="*/ 84 h 93"/>
                  <a:gd name="T28" fmla="*/ 2 w 114"/>
                  <a:gd name="T29" fmla="*/ 78 h 93"/>
                  <a:gd name="T30" fmla="*/ 0 w 114"/>
                  <a:gd name="T31" fmla="*/ 71 h 93"/>
                  <a:gd name="T32" fmla="*/ 1 w 114"/>
                  <a:gd name="T33" fmla="*/ 62 h 93"/>
                  <a:gd name="T34" fmla="*/ 5 w 114"/>
                  <a:gd name="T35" fmla="*/ 52 h 93"/>
                  <a:gd name="T36" fmla="*/ 11 w 114"/>
                  <a:gd name="T37" fmla="*/ 42 h 93"/>
                  <a:gd name="T38" fmla="*/ 19 w 114"/>
                  <a:gd name="T39" fmla="*/ 32 h 93"/>
                  <a:gd name="T40" fmla="*/ 27 w 114"/>
                  <a:gd name="T41" fmla="*/ 22 h 93"/>
                  <a:gd name="T42" fmla="*/ 38 w 114"/>
                  <a:gd name="T43" fmla="*/ 13 h 93"/>
                  <a:gd name="T44" fmla="*/ 48 w 114"/>
                  <a:gd name="T45" fmla="*/ 5 h 93"/>
                  <a:gd name="T46" fmla="*/ 59 w 114"/>
                  <a:gd name="T47" fmla="*/ 1 h 93"/>
                  <a:gd name="T48" fmla="*/ 64 w 114"/>
                  <a:gd name="T49" fmla="*/ 1 h 93"/>
                  <a:gd name="T50" fmla="*/ 71 w 114"/>
                  <a:gd name="T51" fmla="*/ 0 h 93"/>
                  <a:gd name="T52" fmla="*/ 75 w 114"/>
                  <a:gd name="T53" fmla="*/ 7 h 93"/>
                  <a:gd name="T54" fmla="*/ 82 w 114"/>
                  <a:gd name="T55" fmla="*/ 15 h 93"/>
                  <a:gd name="T56" fmla="*/ 92 w 114"/>
                  <a:gd name="T57" fmla="*/ 26 h 93"/>
                  <a:gd name="T58" fmla="*/ 105 w 114"/>
                  <a:gd name="T59" fmla="*/ 36 h 93"/>
                  <a:gd name="T60" fmla="*/ 113 w 114"/>
                  <a:gd name="T61" fmla="*/ 39 h 93"/>
                  <a:gd name="T62" fmla="*/ 113 w 114"/>
                  <a:gd name="T63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93">
                    <a:moveTo>
                      <a:pt x="113" y="42"/>
                    </a:moveTo>
                    <a:lnTo>
                      <a:pt x="110" y="49"/>
                    </a:lnTo>
                    <a:lnTo>
                      <a:pt x="104" y="56"/>
                    </a:lnTo>
                    <a:lnTo>
                      <a:pt x="98" y="62"/>
                    </a:lnTo>
                    <a:lnTo>
                      <a:pt x="91" y="68"/>
                    </a:lnTo>
                    <a:lnTo>
                      <a:pt x="80" y="75"/>
                    </a:lnTo>
                    <a:lnTo>
                      <a:pt x="69" y="79"/>
                    </a:lnTo>
                    <a:lnTo>
                      <a:pt x="56" y="85"/>
                    </a:lnTo>
                    <a:lnTo>
                      <a:pt x="45" y="88"/>
                    </a:lnTo>
                    <a:lnTo>
                      <a:pt x="33" y="91"/>
                    </a:lnTo>
                    <a:lnTo>
                      <a:pt x="23" y="92"/>
                    </a:lnTo>
                    <a:lnTo>
                      <a:pt x="15" y="91"/>
                    </a:lnTo>
                    <a:lnTo>
                      <a:pt x="10" y="88"/>
                    </a:lnTo>
                    <a:lnTo>
                      <a:pt x="5" y="84"/>
                    </a:lnTo>
                    <a:lnTo>
                      <a:pt x="2" y="78"/>
                    </a:lnTo>
                    <a:lnTo>
                      <a:pt x="0" y="71"/>
                    </a:lnTo>
                    <a:lnTo>
                      <a:pt x="1" y="62"/>
                    </a:lnTo>
                    <a:lnTo>
                      <a:pt x="5" y="52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27" y="22"/>
                    </a:lnTo>
                    <a:lnTo>
                      <a:pt x="38" y="13"/>
                    </a:lnTo>
                    <a:lnTo>
                      <a:pt x="48" y="5"/>
                    </a:lnTo>
                    <a:lnTo>
                      <a:pt x="59" y="1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5" y="7"/>
                    </a:lnTo>
                    <a:lnTo>
                      <a:pt x="82" y="15"/>
                    </a:lnTo>
                    <a:lnTo>
                      <a:pt x="92" y="26"/>
                    </a:lnTo>
                    <a:lnTo>
                      <a:pt x="105" y="36"/>
                    </a:lnTo>
                    <a:lnTo>
                      <a:pt x="113" y="39"/>
                    </a:lnTo>
                    <a:lnTo>
                      <a:pt x="113" y="4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8" name="Freeform 61"/>
              <p:cNvSpPr>
                <a:spLocks/>
              </p:cNvSpPr>
              <p:nvPr/>
            </p:nvSpPr>
            <p:spPr bwMode="auto">
              <a:xfrm>
                <a:off x="3444" y="2271"/>
                <a:ext cx="63" cy="65"/>
              </a:xfrm>
              <a:custGeom>
                <a:avLst/>
                <a:gdLst>
                  <a:gd name="T0" fmla="*/ 2 w 63"/>
                  <a:gd name="T1" fmla="*/ 33 h 65"/>
                  <a:gd name="T2" fmla="*/ 0 w 63"/>
                  <a:gd name="T3" fmla="*/ 32 h 65"/>
                  <a:gd name="T4" fmla="*/ 7 w 63"/>
                  <a:gd name="T5" fmla="*/ 25 h 65"/>
                  <a:gd name="T6" fmla="*/ 12 w 63"/>
                  <a:gd name="T7" fmla="*/ 19 h 65"/>
                  <a:gd name="T8" fmla="*/ 19 w 63"/>
                  <a:gd name="T9" fmla="*/ 13 h 65"/>
                  <a:gd name="T10" fmla="*/ 25 w 63"/>
                  <a:gd name="T11" fmla="*/ 8 h 65"/>
                  <a:gd name="T12" fmla="*/ 31 w 63"/>
                  <a:gd name="T13" fmla="*/ 4 h 65"/>
                  <a:gd name="T14" fmla="*/ 35 w 63"/>
                  <a:gd name="T15" fmla="*/ 2 h 65"/>
                  <a:gd name="T16" fmla="*/ 41 w 63"/>
                  <a:gd name="T17" fmla="*/ 1 h 65"/>
                  <a:gd name="T18" fmla="*/ 45 w 63"/>
                  <a:gd name="T19" fmla="*/ 0 h 65"/>
                  <a:gd name="T20" fmla="*/ 49 w 63"/>
                  <a:gd name="T21" fmla="*/ 1 h 65"/>
                  <a:gd name="T22" fmla="*/ 52 w 63"/>
                  <a:gd name="T23" fmla="*/ 4 h 65"/>
                  <a:gd name="T24" fmla="*/ 56 w 63"/>
                  <a:gd name="T25" fmla="*/ 6 h 65"/>
                  <a:gd name="T26" fmla="*/ 58 w 63"/>
                  <a:gd name="T27" fmla="*/ 9 h 65"/>
                  <a:gd name="T28" fmla="*/ 61 w 63"/>
                  <a:gd name="T29" fmla="*/ 12 h 65"/>
                  <a:gd name="T30" fmla="*/ 61 w 63"/>
                  <a:gd name="T31" fmla="*/ 14 h 65"/>
                  <a:gd name="T32" fmla="*/ 62 w 63"/>
                  <a:gd name="T33" fmla="*/ 16 h 65"/>
                  <a:gd name="T34" fmla="*/ 61 w 63"/>
                  <a:gd name="T35" fmla="*/ 19 h 65"/>
                  <a:gd name="T36" fmla="*/ 62 w 63"/>
                  <a:gd name="T37" fmla="*/ 20 h 65"/>
                  <a:gd name="T38" fmla="*/ 62 w 63"/>
                  <a:gd name="T39" fmla="*/ 22 h 65"/>
                  <a:gd name="T40" fmla="*/ 61 w 63"/>
                  <a:gd name="T41" fmla="*/ 24 h 65"/>
                  <a:gd name="T42" fmla="*/ 60 w 63"/>
                  <a:gd name="T43" fmla="*/ 28 h 65"/>
                  <a:gd name="T44" fmla="*/ 58 w 63"/>
                  <a:gd name="T45" fmla="*/ 31 h 65"/>
                  <a:gd name="T46" fmla="*/ 55 w 63"/>
                  <a:gd name="T47" fmla="*/ 38 h 65"/>
                  <a:gd name="T48" fmla="*/ 52 w 63"/>
                  <a:gd name="T49" fmla="*/ 41 h 65"/>
                  <a:gd name="T50" fmla="*/ 49 w 63"/>
                  <a:gd name="T51" fmla="*/ 45 h 65"/>
                  <a:gd name="T52" fmla="*/ 45 w 63"/>
                  <a:gd name="T53" fmla="*/ 48 h 65"/>
                  <a:gd name="T54" fmla="*/ 40 w 63"/>
                  <a:gd name="T55" fmla="*/ 55 h 65"/>
                  <a:gd name="T56" fmla="*/ 35 w 63"/>
                  <a:gd name="T57" fmla="*/ 60 h 65"/>
                  <a:gd name="T58" fmla="*/ 31 w 63"/>
                  <a:gd name="T59" fmla="*/ 64 h 65"/>
                  <a:gd name="T60" fmla="*/ 2 w 63"/>
                  <a:gd name="T61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65">
                    <a:moveTo>
                      <a:pt x="2" y="33"/>
                    </a:moveTo>
                    <a:lnTo>
                      <a:pt x="0" y="32"/>
                    </a:lnTo>
                    <a:lnTo>
                      <a:pt x="7" y="25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31" y="4"/>
                    </a:lnTo>
                    <a:lnTo>
                      <a:pt x="35" y="2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52" y="4"/>
                    </a:lnTo>
                    <a:lnTo>
                      <a:pt x="56" y="6"/>
                    </a:lnTo>
                    <a:lnTo>
                      <a:pt x="58" y="9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2" y="16"/>
                    </a:lnTo>
                    <a:lnTo>
                      <a:pt x="61" y="19"/>
                    </a:lnTo>
                    <a:lnTo>
                      <a:pt x="62" y="20"/>
                    </a:lnTo>
                    <a:lnTo>
                      <a:pt x="62" y="22"/>
                    </a:lnTo>
                    <a:lnTo>
                      <a:pt x="61" y="24"/>
                    </a:lnTo>
                    <a:lnTo>
                      <a:pt x="60" y="28"/>
                    </a:lnTo>
                    <a:lnTo>
                      <a:pt x="58" y="31"/>
                    </a:lnTo>
                    <a:lnTo>
                      <a:pt x="55" y="38"/>
                    </a:lnTo>
                    <a:lnTo>
                      <a:pt x="52" y="41"/>
                    </a:lnTo>
                    <a:lnTo>
                      <a:pt x="49" y="45"/>
                    </a:lnTo>
                    <a:lnTo>
                      <a:pt x="45" y="48"/>
                    </a:lnTo>
                    <a:lnTo>
                      <a:pt x="40" y="55"/>
                    </a:lnTo>
                    <a:lnTo>
                      <a:pt x="35" y="60"/>
                    </a:lnTo>
                    <a:lnTo>
                      <a:pt x="31" y="64"/>
                    </a:lnTo>
                    <a:lnTo>
                      <a:pt x="2" y="3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9" name="Freeform 62"/>
              <p:cNvSpPr>
                <a:spLocks/>
              </p:cNvSpPr>
              <p:nvPr/>
            </p:nvSpPr>
            <p:spPr bwMode="auto">
              <a:xfrm>
                <a:off x="3132" y="2363"/>
                <a:ext cx="100" cy="110"/>
              </a:xfrm>
              <a:custGeom>
                <a:avLst/>
                <a:gdLst>
                  <a:gd name="T0" fmla="*/ 62 w 100"/>
                  <a:gd name="T1" fmla="*/ 0 h 110"/>
                  <a:gd name="T2" fmla="*/ 54 w 100"/>
                  <a:gd name="T3" fmla="*/ 2 h 110"/>
                  <a:gd name="T4" fmla="*/ 45 w 100"/>
                  <a:gd name="T5" fmla="*/ 8 h 110"/>
                  <a:gd name="T6" fmla="*/ 39 w 100"/>
                  <a:gd name="T7" fmla="*/ 13 h 110"/>
                  <a:gd name="T8" fmla="*/ 32 w 100"/>
                  <a:gd name="T9" fmla="*/ 19 h 110"/>
                  <a:gd name="T10" fmla="*/ 25 w 100"/>
                  <a:gd name="T11" fmla="*/ 30 h 110"/>
                  <a:gd name="T12" fmla="*/ 18 w 100"/>
                  <a:gd name="T13" fmla="*/ 40 h 110"/>
                  <a:gd name="T14" fmla="*/ 13 w 100"/>
                  <a:gd name="T15" fmla="*/ 51 h 110"/>
                  <a:gd name="T16" fmla="*/ 7 w 100"/>
                  <a:gd name="T17" fmla="*/ 62 h 110"/>
                  <a:gd name="T18" fmla="*/ 3 w 100"/>
                  <a:gd name="T19" fmla="*/ 74 h 110"/>
                  <a:gd name="T20" fmla="*/ 0 w 100"/>
                  <a:gd name="T21" fmla="*/ 84 h 110"/>
                  <a:gd name="T22" fmla="*/ 1 w 100"/>
                  <a:gd name="T23" fmla="*/ 92 h 110"/>
                  <a:gd name="T24" fmla="*/ 4 w 100"/>
                  <a:gd name="T25" fmla="*/ 98 h 110"/>
                  <a:gd name="T26" fmla="*/ 7 w 100"/>
                  <a:gd name="T27" fmla="*/ 103 h 110"/>
                  <a:gd name="T28" fmla="*/ 12 w 100"/>
                  <a:gd name="T29" fmla="*/ 106 h 110"/>
                  <a:gd name="T30" fmla="*/ 20 w 100"/>
                  <a:gd name="T31" fmla="*/ 109 h 110"/>
                  <a:gd name="T32" fmla="*/ 29 w 100"/>
                  <a:gd name="T33" fmla="*/ 109 h 110"/>
                  <a:gd name="T34" fmla="*/ 38 w 100"/>
                  <a:gd name="T35" fmla="*/ 106 h 110"/>
                  <a:gd name="T36" fmla="*/ 49 w 100"/>
                  <a:gd name="T37" fmla="*/ 101 h 110"/>
                  <a:gd name="T38" fmla="*/ 61 w 100"/>
                  <a:gd name="T39" fmla="*/ 95 h 110"/>
                  <a:gd name="T40" fmla="*/ 73 w 100"/>
                  <a:gd name="T41" fmla="*/ 86 h 110"/>
                  <a:gd name="T42" fmla="*/ 82 w 100"/>
                  <a:gd name="T43" fmla="*/ 78 h 110"/>
                  <a:gd name="T44" fmla="*/ 91 w 100"/>
                  <a:gd name="T45" fmla="*/ 67 h 110"/>
                  <a:gd name="T46" fmla="*/ 95 w 100"/>
                  <a:gd name="T47" fmla="*/ 58 h 110"/>
                  <a:gd name="T48" fmla="*/ 96 w 100"/>
                  <a:gd name="T49" fmla="*/ 52 h 110"/>
                  <a:gd name="T50" fmla="*/ 99 w 100"/>
                  <a:gd name="T51" fmla="*/ 45 h 110"/>
                  <a:gd name="T52" fmla="*/ 92 w 100"/>
                  <a:gd name="T53" fmla="*/ 40 h 110"/>
                  <a:gd name="T54" fmla="*/ 83 w 100"/>
                  <a:gd name="T55" fmla="*/ 34 h 110"/>
                  <a:gd name="T56" fmla="*/ 74 w 100"/>
                  <a:gd name="T57" fmla="*/ 21 h 110"/>
                  <a:gd name="T58" fmla="*/ 66 w 100"/>
                  <a:gd name="T59" fmla="*/ 9 h 110"/>
                  <a:gd name="T60" fmla="*/ 63 w 100"/>
                  <a:gd name="T61" fmla="*/ 0 h 110"/>
                  <a:gd name="T62" fmla="*/ 62 w 100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" h="110">
                    <a:moveTo>
                      <a:pt x="62" y="0"/>
                    </a:moveTo>
                    <a:lnTo>
                      <a:pt x="54" y="2"/>
                    </a:lnTo>
                    <a:lnTo>
                      <a:pt x="45" y="8"/>
                    </a:lnTo>
                    <a:lnTo>
                      <a:pt x="39" y="13"/>
                    </a:lnTo>
                    <a:lnTo>
                      <a:pt x="32" y="19"/>
                    </a:lnTo>
                    <a:lnTo>
                      <a:pt x="25" y="30"/>
                    </a:lnTo>
                    <a:lnTo>
                      <a:pt x="18" y="40"/>
                    </a:lnTo>
                    <a:lnTo>
                      <a:pt x="13" y="51"/>
                    </a:lnTo>
                    <a:lnTo>
                      <a:pt x="7" y="62"/>
                    </a:lnTo>
                    <a:lnTo>
                      <a:pt x="3" y="74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4" y="98"/>
                    </a:lnTo>
                    <a:lnTo>
                      <a:pt x="7" y="103"/>
                    </a:lnTo>
                    <a:lnTo>
                      <a:pt x="12" y="106"/>
                    </a:lnTo>
                    <a:lnTo>
                      <a:pt x="20" y="109"/>
                    </a:lnTo>
                    <a:lnTo>
                      <a:pt x="29" y="109"/>
                    </a:lnTo>
                    <a:lnTo>
                      <a:pt x="38" y="106"/>
                    </a:lnTo>
                    <a:lnTo>
                      <a:pt x="49" y="101"/>
                    </a:lnTo>
                    <a:lnTo>
                      <a:pt x="61" y="95"/>
                    </a:lnTo>
                    <a:lnTo>
                      <a:pt x="73" y="86"/>
                    </a:lnTo>
                    <a:lnTo>
                      <a:pt x="82" y="78"/>
                    </a:lnTo>
                    <a:lnTo>
                      <a:pt x="91" y="67"/>
                    </a:lnTo>
                    <a:lnTo>
                      <a:pt x="95" y="58"/>
                    </a:lnTo>
                    <a:lnTo>
                      <a:pt x="96" y="52"/>
                    </a:lnTo>
                    <a:lnTo>
                      <a:pt x="99" y="45"/>
                    </a:lnTo>
                    <a:lnTo>
                      <a:pt x="92" y="40"/>
                    </a:lnTo>
                    <a:lnTo>
                      <a:pt x="83" y="34"/>
                    </a:lnTo>
                    <a:lnTo>
                      <a:pt x="74" y="21"/>
                    </a:lnTo>
                    <a:lnTo>
                      <a:pt x="66" y="9"/>
                    </a:lnTo>
                    <a:lnTo>
                      <a:pt x="63" y="0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20" name="Freeform 63"/>
              <p:cNvSpPr>
                <a:spLocks/>
              </p:cNvSpPr>
              <p:nvPr/>
            </p:nvSpPr>
            <p:spPr bwMode="auto">
              <a:xfrm>
                <a:off x="3229" y="2313"/>
                <a:ext cx="66" cy="61"/>
              </a:xfrm>
              <a:custGeom>
                <a:avLst/>
                <a:gdLst>
                  <a:gd name="T0" fmla="*/ 27 w 66"/>
                  <a:gd name="T1" fmla="*/ 59 h 61"/>
                  <a:gd name="T2" fmla="*/ 28 w 66"/>
                  <a:gd name="T3" fmla="*/ 60 h 61"/>
                  <a:gd name="T4" fmla="*/ 36 w 66"/>
                  <a:gd name="T5" fmla="*/ 55 h 61"/>
                  <a:gd name="T6" fmla="*/ 42 w 66"/>
                  <a:gd name="T7" fmla="*/ 48 h 61"/>
                  <a:gd name="T8" fmla="*/ 49 w 66"/>
                  <a:gd name="T9" fmla="*/ 43 h 61"/>
                  <a:gd name="T10" fmla="*/ 55 w 66"/>
                  <a:gd name="T11" fmla="*/ 38 h 61"/>
                  <a:gd name="T12" fmla="*/ 60 w 66"/>
                  <a:gd name="T13" fmla="*/ 33 h 61"/>
                  <a:gd name="T14" fmla="*/ 62 w 66"/>
                  <a:gd name="T15" fmla="*/ 29 h 61"/>
                  <a:gd name="T16" fmla="*/ 64 w 66"/>
                  <a:gd name="T17" fmla="*/ 23 h 61"/>
                  <a:gd name="T18" fmla="*/ 65 w 66"/>
                  <a:gd name="T19" fmla="*/ 18 h 61"/>
                  <a:gd name="T20" fmla="*/ 63 w 66"/>
                  <a:gd name="T21" fmla="*/ 15 h 61"/>
                  <a:gd name="T22" fmla="*/ 63 w 66"/>
                  <a:gd name="T23" fmla="*/ 12 h 61"/>
                  <a:gd name="T24" fmla="*/ 60 w 66"/>
                  <a:gd name="T25" fmla="*/ 7 h 61"/>
                  <a:gd name="T26" fmla="*/ 57 w 66"/>
                  <a:gd name="T27" fmla="*/ 5 h 61"/>
                  <a:gd name="T28" fmla="*/ 55 w 66"/>
                  <a:gd name="T29" fmla="*/ 3 h 61"/>
                  <a:gd name="T30" fmla="*/ 52 w 66"/>
                  <a:gd name="T31" fmla="*/ 1 h 61"/>
                  <a:gd name="T32" fmla="*/ 50 w 66"/>
                  <a:gd name="T33" fmla="*/ 1 h 61"/>
                  <a:gd name="T34" fmla="*/ 49 w 66"/>
                  <a:gd name="T35" fmla="*/ 0 h 61"/>
                  <a:gd name="T36" fmla="*/ 46 w 66"/>
                  <a:gd name="T37" fmla="*/ 0 h 61"/>
                  <a:gd name="T38" fmla="*/ 45 w 66"/>
                  <a:gd name="T39" fmla="*/ 0 h 61"/>
                  <a:gd name="T40" fmla="*/ 43 w 66"/>
                  <a:gd name="T41" fmla="*/ 0 h 61"/>
                  <a:gd name="T42" fmla="*/ 38 w 66"/>
                  <a:gd name="T43" fmla="*/ 1 h 61"/>
                  <a:gd name="T44" fmla="*/ 36 w 66"/>
                  <a:gd name="T45" fmla="*/ 1 h 61"/>
                  <a:gd name="T46" fmla="*/ 28 w 66"/>
                  <a:gd name="T47" fmla="*/ 6 h 61"/>
                  <a:gd name="T48" fmla="*/ 25 w 66"/>
                  <a:gd name="T49" fmla="*/ 8 h 61"/>
                  <a:gd name="T50" fmla="*/ 21 w 66"/>
                  <a:gd name="T51" fmla="*/ 11 h 61"/>
                  <a:gd name="T52" fmla="*/ 16 w 66"/>
                  <a:gd name="T53" fmla="*/ 13 h 61"/>
                  <a:gd name="T54" fmla="*/ 9 w 66"/>
                  <a:gd name="T55" fmla="*/ 18 h 61"/>
                  <a:gd name="T56" fmla="*/ 3 w 66"/>
                  <a:gd name="T57" fmla="*/ 23 h 61"/>
                  <a:gd name="T58" fmla="*/ 0 w 66"/>
                  <a:gd name="T59" fmla="*/ 26 h 61"/>
                  <a:gd name="T60" fmla="*/ 27 w 66"/>
                  <a:gd name="T61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6" h="61">
                    <a:moveTo>
                      <a:pt x="27" y="59"/>
                    </a:moveTo>
                    <a:lnTo>
                      <a:pt x="28" y="60"/>
                    </a:lnTo>
                    <a:lnTo>
                      <a:pt x="36" y="55"/>
                    </a:lnTo>
                    <a:lnTo>
                      <a:pt x="42" y="48"/>
                    </a:lnTo>
                    <a:lnTo>
                      <a:pt x="49" y="43"/>
                    </a:lnTo>
                    <a:lnTo>
                      <a:pt x="55" y="38"/>
                    </a:lnTo>
                    <a:lnTo>
                      <a:pt x="60" y="33"/>
                    </a:lnTo>
                    <a:lnTo>
                      <a:pt x="62" y="29"/>
                    </a:lnTo>
                    <a:lnTo>
                      <a:pt x="64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3" y="12"/>
                    </a:lnTo>
                    <a:lnTo>
                      <a:pt x="60" y="7"/>
                    </a:lnTo>
                    <a:lnTo>
                      <a:pt x="57" y="5"/>
                    </a:lnTo>
                    <a:lnTo>
                      <a:pt x="55" y="3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28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6" y="13"/>
                    </a:lnTo>
                    <a:lnTo>
                      <a:pt x="9" y="18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27" y="5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21" name="Freeform 64"/>
              <p:cNvSpPr>
                <a:spLocks/>
              </p:cNvSpPr>
              <p:nvPr/>
            </p:nvSpPr>
            <p:spPr bwMode="auto">
              <a:xfrm>
                <a:off x="3000" y="2591"/>
                <a:ext cx="119" cy="80"/>
              </a:xfrm>
              <a:custGeom>
                <a:avLst/>
                <a:gdLst>
                  <a:gd name="T0" fmla="*/ 117 w 119"/>
                  <a:gd name="T1" fmla="*/ 54 h 80"/>
                  <a:gd name="T2" fmla="*/ 112 w 119"/>
                  <a:gd name="T3" fmla="*/ 60 h 80"/>
                  <a:gd name="T4" fmla="*/ 104 w 119"/>
                  <a:gd name="T5" fmla="*/ 65 h 80"/>
                  <a:gd name="T6" fmla="*/ 96 w 119"/>
                  <a:gd name="T7" fmla="*/ 69 h 80"/>
                  <a:gd name="T8" fmla="*/ 88 w 119"/>
                  <a:gd name="T9" fmla="*/ 73 h 80"/>
                  <a:gd name="T10" fmla="*/ 75 w 119"/>
                  <a:gd name="T11" fmla="*/ 76 h 80"/>
                  <a:gd name="T12" fmla="*/ 64 w 119"/>
                  <a:gd name="T13" fmla="*/ 77 h 80"/>
                  <a:gd name="T14" fmla="*/ 50 w 119"/>
                  <a:gd name="T15" fmla="*/ 79 h 80"/>
                  <a:gd name="T16" fmla="*/ 39 w 119"/>
                  <a:gd name="T17" fmla="*/ 79 h 80"/>
                  <a:gd name="T18" fmla="*/ 26 w 119"/>
                  <a:gd name="T19" fmla="*/ 77 h 80"/>
                  <a:gd name="T20" fmla="*/ 16 w 119"/>
                  <a:gd name="T21" fmla="*/ 76 h 80"/>
                  <a:gd name="T22" fmla="*/ 8 w 119"/>
                  <a:gd name="T23" fmla="*/ 73 h 80"/>
                  <a:gd name="T24" fmla="*/ 4 w 119"/>
                  <a:gd name="T25" fmla="*/ 68 h 80"/>
                  <a:gd name="T26" fmla="*/ 1 w 119"/>
                  <a:gd name="T27" fmla="*/ 63 h 80"/>
                  <a:gd name="T28" fmla="*/ 0 w 119"/>
                  <a:gd name="T29" fmla="*/ 56 h 80"/>
                  <a:gd name="T30" fmla="*/ 1 w 119"/>
                  <a:gd name="T31" fmla="*/ 49 h 80"/>
                  <a:gd name="T32" fmla="*/ 4 w 119"/>
                  <a:gd name="T33" fmla="*/ 40 h 80"/>
                  <a:gd name="T34" fmla="*/ 11 w 119"/>
                  <a:gd name="T35" fmla="*/ 33 h 80"/>
                  <a:gd name="T36" fmla="*/ 19 w 119"/>
                  <a:gd name="T37" fmla="*/ 25 h 80"/>
                  <a:gd name="T38" fmla="*/ 29 w 119"/>
                  <a:gd name="T39" fmla="*/ 18 h 80"/>
                  <a:gd name="T40" fmla="*/ 41 w 119"/>
                  <a:gd name="T41" fmla="*/ 10 h 80"/>
                  <a:gd name="T42" fmla="*/ 53 w 119"/>
                  <a:gd name="T43" fmla="*/ 5 h 80"/>
                  <a:gd name="T44" fmla="*/ 66 w 119"/>
                  <a:gd name="T45" fmla="*/ 1 h 80"/>
                  <a:gd name="T46" fmla="*/ 77 w 119"/>
                  <a:gd name="T47" fmla="*/ 0 h 80"/>
                  <a:gd name="T48" fmla="*/ 81 w 119"/>
                  <a:gd name="T49" fmla="*/ 1 h 80"/>
                  <a:gd name="T50" fmla="*/ 89 w 119"/>
                  <a:gd name="T51" fmla="*/ 3 h 80"/>
                  <a:gd name="T52" fmla="*/ 91 w 119"/>
                  <a:gd name="T53" fmla="*/ 10 h 80"/>
                  <a:gd name="T54" fmla="*/ 95 w 119"/>
                  <a:gd name="T55" fmla="*/ 21 h 80"/>
                  <a:gd name="T56" fmla="*/ 102 w 119"/>
                  <a:gd name="T57" fmla="*/ 34 h 80"/>
                  <a:gd name="T58" fmla="*/ 111 w 119"/>
                  <a:gd name="T59" fmla="*/ 46 h 80"/>
                  <a:gd name="T60" fmla="*/ 118 w 119"/>
                  <a:gd name="T61" fmla="*/ 52 h 80"/>
                  <a:gd name="T62" fmla="*/ 117 w 119"/>
                  <a:gd name="T63" fmla="*/ 5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80">
                    <a:moveTo>
                      <a:pt x="117" y="54"/>
                    </a:moveTo>
                    <a:lnTo>
                      <a:pt x="112" y="60"/>
                    </a:lnTo>
                    <a:lnTo>
                      <a:pt x="104" y="65"/>
                    </a:lnTo>
                    <a:lnTo>
                      <a:pt x="96" y="69"/>
                    </a:lnTo>
                    <a:lnTo>
                      <a:pt x="88" y="73"/>
                    </a:lnTo>
                    <a:lnTo>
                      <a:pt x="75" y="76"/>
                    </a:lnTo>
                    <a:lnTo>
                      <a:pt x="64" y="77"/>
                    </a:lnTo>
                    <a:lnTo>
                      <a:pt x="50" y="79"/>
                    </a:lnTo>
                    <a:lnTo>
                      <a:pt x="39" y="79"/>
                    </a:lnTo>
                    <a:lnTo>
                      <a:pt x="26" y="77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68"/>
                    </a:lnTo>
                    <a:lnTo>
                      <a:pt x="1" y="63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4" y="40"/>
                    </a:lnTo>
                    <a:lnTo>
                      <a:pt x="11" y="33"/>
                    </a:lnTo>
                    <a:lnTo>
                      <a:pt x="19" y="25"/>
                    </a:lnTo>
                    <a:lnTo>
                      <a:pt x="29" y="18"/>
                    </a:lnTo>
                    <a:lnTo>
                      <a:pt x="41" y="10"/>
                    </a:lnTo>
                    <a:lnTo>
                      <a:pt x="53" y="5"/>
                    </a:lnTo>
                    <a:lnTo>
                      <a:pt x="66" y="1"/>
                    </a:lnTo>
                    <a:lnTo>
                      <a:pt x="77" y="0"/>
                    </a:lnTo>
                    <a:lnTo>
                      <a:pt x="81" y="1"/>
                    </a:lnTo>
                    <a:lnTo>
                      <a:pt x="89" y="3"/>
                    </a:lnTo>
                    <a:lnTo>
                      <a:pt x="91" y="10"/>
                    </a:lnTo>
                    <a:lnTo>
                      <a:pt x="95" y="21"/>
                    </a:lnTo>
                    <a:lnTo>
                      <a:pt x="102" y="34"/>
                    </a:lnTo>
                    <a:lnTo>
                      <a:pt x="111" y="46"/>
                    </a:lnTo>
                    <a:lnTo>
                      <a:pt x="118" y="52"/>
                    </a:lnTo>
                    <a:lnTo>
                      <a:pt x="117" y="5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22" name="Freeform 65"/>
              <p:cNvSpPr>
                <a:spLocks/>
              </p:cNvSpPr>
              <p:nvPr/>
            </p:nvSpPr>
            <p:spPr bwMode="auto">
              <a:xfrm>
                <a:off x="3133" y="2565"/>
                <a:ext cx="65" cy="58"/>
              </a:xfrm>
              <a:custGeom>
                <a:avLst/>
                <a:gdLst>
                  <a:gd name="T0" fmla="*/ 1 w 65"/>
                  <a:gd name="T1" fmla="*/ 19 h 58"/>
                  <a:gd name="T2" fmla="*/ 0 w 65"/>
                  <a:gd name="T3" fmla="*/ 18 h 58"/>
                  <a:gd name="T4" fmla="*/ 8 w 65"/>
                  <a:gd name="T5" fmla="*/ 13 h 58"/>
                  <a:gd name="T6" fmla="*/ 15 w 65"/>
                  <a:gd name="T7" fmla="*/ 9 h 58"/>
                  <a:gd name="T8" fmla="*/ 24 w 65"/>
                  <a:gd name="T9" fmla="*/ 5 h 58"/>
                  <a:gd name="T10" fmla="*/ 31 w 65"/>
                  <a:gd name="T11" fmla="*/ 2 h 58"/>
                  <a:gd name="T12" fmla="*/ 38 w 65"/>
                  <a:gd name="T13" fmla="*/ 1 h 58"/>
                  <a:gd name="T14" fmla="*/ 42 w 65"/>
                  <a:gd name="T15" fmla="*/ 0 h 58"/>
                  <a:gd name="T16" fmla="*/ 49 w 65"/>
                  <a:gd name="T17" fmla="*/ 0 h 58"/>
                  <a:gd name="T18" fmla="*/ 52 w 65"/>
                  <a:gd name="T19" fmla="*/ 1 h 58"/>
                  <a:gd name="T20" fmla="*/ 56 w 65"/>
                  <a:gd name="T21" fmla="*/ 3 h 58"/>
                  <a:gd name="T22" fmla="*/ 58 w 65"/>
                  <a:gd name="T23" fmla="*/ 6 h 58"/>
                  <a:gd name="T24" fmla="*/ 61 w 65"/>
                  <a:gd name="T25" fmla="*/ 9 h 58"/>
                  <a:gd name="T26" fmla="*/ 62 w 65"/>
                  <a:gd name="T27" fmla="*/ 13 h 58"/>
                  <a:gd name="T28" fmla="*/ 64 w 65"/>
                  <a:gd name="T29" fmla="*/ 17 h 58"/>
                  <a:gd name="T30" fmla="*/ 64 w 65"/>
                  <a:gd name="T31" fmla="*/ 19 h 58"/>
                  <a:gd name="T32" fmla="*/ 64 w 65"/>
                  <a:gd name="T33" fmla="*/ 21 h 58"/>
                  <a:gd name="T34" fmla="*/ 62 w 65"/>
                  <a:gd name="T35" fmla="*/ 23 h 58"/>
                  <a:gd name="T36" fmla="*/ 62 w 65"/>
                  <a:gd name="T37" fmla="*/ 25 h 58"/>
                  <a:gd name="T38" fmla="*/ 62 w 65"/>
                  <a:gd name="T39" fmla="*/ 27 h 58"/>
                  <a:gd name="T40" fmla="*/ 61 w 65"/>
                  <a:gd name="T41" fmla="*/ 28 h 58"/>
                  <a:gd name="T42" fmla="*/ 58 w 65"/>
                  <a:gd name="T43" fmla="*/ 32 h 58"/>
                  <a:gd name="T44" fmla="*/ 56 w 65"/>
                  <a:gd name="T45" fmla="*/ 35 h 58"/>
                  <a:gd name="T46" fmla="*/ 51 w 65"/>
                  <a:gd name="T47" fmla="*/ 39 h 58"/>
                  <a:gd name="T48" fmla="*/ 47 w 65"/>
                  <a:gd name="T49" fmla="*/ 42 h 58"/>
                  <a:gd name="T50" fmla="*/ 43 w 65"/>
                  <a:gd name="T51" fmla="*/ 44 h 58"/>
                  <a:gd name="T52" fmla="*/ 39 w 65"/>
                  <a:gd name="T53" fmla="*/ 47 h 58"/>
                  <a:gd name="T54" fmla="*/ 31 w 65"/>
                  <a:gd name="T55" fmla="*/ 52 h 58"/>
                  <a:gd name="T56" fmla="*/ 25 w 65"/>
                  <a:gd name="T57" fmla="*/ 55 h 58"/>
                  <a:gd name="T58" fmla="*/ 20 w 65"/>
                  <a:gd name="T59" fmla="*/ 57 h 58"/>
                  <a:gd name="T60" fmla="*/ 1 w 65"/>
                  <a:gd name="T61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58">
                    <a:moveTo>
                      <a:pt x="1" y="19"/>
                    </a:moveTo>
                    <a:lnTo>
                      <a:pt x="0" y="18"/>
                    </a:lnTo>
                    <a:lnTo>
                      <a:pt x="8" y="13"/>
                    </a:lnTo>
                    <a:lnTo>
                      <a:pt x="15" y="9"/>
                    </a:lnTo>
                    <a:lnTo>
                      <a:pt x="24" y="5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6" y="3"/>
                    </a:lnTo>
                    <a:lnTo>
                      <a:pt x="58" y="6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21"/>
                    </a:lnTo>
                    <a:lnTo>
                      <a:pt x="62" y="23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8" y="32"/>
                    </a:lnTo>
                    <a:lnTo>
                      <a:pt x="56" y="35"/>
                    </a:lnTo>
                    <a:lnTo>
                      <a:pt x="51" y="39"/>
                    </a:lnTo>
                    <a:lnTo>
                      <a:pt x="47" y="42"/>
                    </a:lnTo>
                    <a:lnTo>
                      <a:pt x="43" y="44"/>
                    </a:lnTo>
                    <a:lnTo>
                      <a:pt x="39" y="47"/>
                    </a:lnTo>
                    <a:lnTo>
                      <a:pt x="31" y="52"/>
                    </a:lnTo>
                    <a:lnTo>
                      <a:pt x="25" y="55"/>
                    </a:lnTo>
                    <a:lnTo>
                      <a:pt x="20" y="57"/>
                    </a:lnTo>
                    <a:lnTo>
                      <a:pt x="1" y="1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23" name="Freeform 66"/>
              <p:cNvSpPr>
                <a:spLocks/>
              </p:cNvSpPr>
              <p:nvPr/>
            </p:nvSpPr>
            <p:spPr bwMode="auto">
              <a:xfrm>
                <a:off x="2792" y="2567"/>
                <a:ext cx="108" cy="96"/>
              </a:xfrm>
              <a:custGeom>
                <a:avLst/>
                <a:gdLst>
                  <a:gd name="T0" fmla="*/ 85 w 108"/>
                  <a:gd name="T1" fmla="*/ 0 h 96"/>
                  <a:gd name="T2" fmla="*/ 77 w 108"/>
                  <a:gd name="T3" fmla="*/ 0 h 96"/>
                  <a:gd name="T4" fmla="*/ 66 w 108"/>
                  <a:gd name="T5" fmla="*/ 3 h 96"/>
                  <a:gd name="T6" fmla="*/ 59 w 108"/>
                  <a:gd name="T7" fmla="*/ 6 h 96"/>
                  <a:gd name="T8" fmla="*/ 51 w 108"/>
                  <a:gd name="T9" fmla="*/ 9 h 96"/>
                  <a:gd name="T10" fmla="*/ 41 w 108"/>
                  <a:gd name="T11" fmla="*/ 17 h 96"/>
                  <a:gd name="T12" fmla="*/ 31 w 108"/>
                  <a:gd name="T13" fmla="*/ 25 h 96"/>
                  <a:gd name="T14" fmla="*/ 23 w 108"/>
                  <a:gd name="T15" fmla="*/ 34 h 96"/>
                  <a:gd name="T16" fmla="*/ 13 w 108"/>
                  <a:gd name="T17" fmla="*/ 43 h 96"/>
                  <a:gd name="T18" fmla="*/ 7 w 108"/>
                  <a:gd name="T19" fmla="*/ 54 h 96"/>
                  <a:gd name="T20" fmla="*/ 1 w 108"/>
                  <a:gd name="T21" fmla="*/ 62 h 96"/>
                  <a:gd name="T22" fmla="*/ 0 w 108"/>
                  <a:gd name="T23" fmla="*/ 70 h 96"/>
                  <a:gd name="T24" fmla="*/ 0 w 108"/>
                  <a:gd name="T25" fmla="*/ 76 h 96"/>
                  <a:gd name="T26" fmla="*/ 3 w 108"/>
                  <a:gd name="T27" fmla="*/ 82 h 96"/>
                  <a:gd name="T28" fmla="*/ 7 w 108"/>
                  <a:gd name="T29" fmla="*/ 87 h 96"/>
                  <a:gd name="T30" fmla="*/ 13 w 108"/>
                  <a:gd name="T31" fmla="*/ 91 h 96"/>
                  <a:gd name="T32" fmla="*/ 22 w 108"/>
                  <a:gd name="T33" fmla="*/ 95 h 96"/>
                  <a:gd name="T34" fmla="*/ 32 w 108"/>
                  <a:gd name="T35" fmla="*/ 95 h 96"/>
                  <a:gd name="T36" fmla="*/ 42 w 108"/>
                  <a:gd name="T37" fmla="*/ 93 h 96"/>
                  <a:gd name="T38" fmla="*/ 56 w 108"/>
                  <a:gd name="T39" fmla="*/ 91 h 96"/>
                  <a:gd name="T40" fmla="*/ 70 w 108"/>
                  <a:gd name="T41" fmla="*/ 86 h 96"/>
                  <a:gd name="T42" fmla="*/ 81 w 108"/>
                  <a:gd name="T43" fmla="*/ 80 h 96"/>
                  <a:gd name="T44" fmla="*/ 92 w 108"/>
                  <a:gd name="T45" fmla="*/ 72 h 96"/>
                  <a:gd name="T46" fmla="*/ 99 w 108"/>
                  <a:gd name="T47" fmla="*/ 65 h 96"/>
                  <a:gd name="T48" fmla="*/ 103 w 108"/>
                  <a:gd name="T49" fmla="*/ 60 h 96"/>
                  <a:gd name="T50" fmla="*/ 107 w 108"/>
                  <a:gd name="T51" fmla="*/ 53 h 96"/>
                  <a:gd name="T52" fmla="*/ 102 w 108"/>
                  <a:gd name="T53" fmla="*/ 48 h 96"/>
                  <a:gd name="T54" fmla="*/ 95 w 108"/>
                  <a:gd name="T55" fmla="*/ 38 h 96"/>
                  <a:gd name="T56" fmla="*/ 90 w 108"/>
                  <a:gd name="T57" fmla="*/ 24 h 96"/>
                  <a:gd name="T58" fmla="*/ 86 w 108"/>
                  <a:gd name="T59" fmla="*/ 10 h 96"/>
                  <a:gd name="T60" fmla="*/ 87 w 108"/>
                  <a:gd name="T61" fmla="*/ 0 h 96"/>
                  <a:gd name="T62" fmla="*/ 85 w 108"/>
                  <a:gd name="T6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96">
                    <a:moveTo>
                      <a:pt x="85" y="0"/>
                    </a:moveTo>
                    <a:lnTo>
                      <a:pt x="77" y="0"/>
                    </a:lnTo>
                    <a:lnTo>
                      <a:pt x="66" y="3"/>
                    </a:lnTo>
                    <a:lnTo>
                      <a:pt x="59" y="6"/>
                    </a:lnTo>
                    <a:lnTo>
                      <a:pt x="51" y="9"/>
                    </a:lnTo>
                    <a:lnTo>
                      <a:pt x="41" y="17"/>
                    </a:lnTo>
                    <a:lnTo>
                      <a:pt x="31" y="25"/>
                    </a:lnTo>
                    <a:lnTo>
                      <a:pt x="23" y="34"/>
                    </a:lnTo>
                    <a:lnTo>
                      <a:pt x="13" y="43"/>
                    </a:lnTo>
                    <a:lnTo>
                      <a:pt x="7" y="54"/>
                    </a:lnTo>
                    <a:lnTo>
                      <a:pt x="1" y="62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3" y="82"/>
                    </a:lnTo>
                    <a:lnTo>
                      <a:pt x="7" y="87"/>
                    </a:lnTo>
                    <a:lnTo>
                      <a:pt x="13" y="91"/>
                    </a:lnTo>
                    <a:lnTo>
                      <a:pt x="22" y="95"/>
                    </a:lnTo>
                    <a:lnTo>
                      <a:pt x="32" y="95"/>
                    </a:lnTo>
                    <a:lnTo>
                      <a:pt x="42" y="93"/>
                    </a:lnTo>
                    <a:lnTo>
                      <a:pt x="56" y="91"/>
                    </a:lnTo>
                    <a:lnTo>
                      <a:pt x="70" y="86"/>
                    </a:lnTo>
                    <a:lnTo>
                      <a:pt x="81" y="80"/>
                    </a:lnTo>
                    <a:lnTo>
                      <a:pt x="92" y="72"/>
                    </a:lnTo>
                    <a:lnTo>
                      <a:pt x="99" y="65"/>
                    </a:lnTo>
                    <a:lnTo>
                      <a:pt x="103" y="60"/>
                    </a:lnTo>
                    <a:lnTo>
                      <a:pt x="107" y="53"/>
                    </a:lnTo>
                    <a:lnTo>
                      <a:pt x="102" y="48"/>
                    </a:lnTo>
                    <a:lnTo>
                      <a:pt x="95" y="38"/>
                    </a:lnTo>
                    <a:lnTo>
                      <a:pt x="90" y="24"/>
                    </a:lnTo>
                    <a:lnTo>
                      <a:pt x="86" y="10"/>
                    </a:lnTo>
                    <a:lnTo>
                      <a:pt x="87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24" name="Freeform 67"/>
              <p:cNvSpPr>
                <a:spLocks/>
              </p:cNvSpPr>
              <p:nvPr/>
            </p:nvSpPr>
            <p:spPr bwMode="auto">
              <a:xfrm>
                <a:off x="2917" y="2541"/>
                <a:ext cx="65" cy="55"/>
              </a:xfrm>
              <a:custGeom>
                <a:avLst/>
                <a:gdLst>
                  <a:gd name="T0" fmla="*/ 17 w 65"/>
                  <a:gd name="T1" fmla="*/ 53 h 55"/>
                  <a:gd name="T2" fmla="*/ 18 w 65"/>
                  <a:gd name="T3" fmla="*/ 54 h 55"/>
                  <a:gd name="T4" fmla="*/ 26 w 65"/>
                  <a:gd name="T5" fmla="*/ 52 h 55"/>
                  <a:gd name="T6" fmla="*/ 34 w 65"/>
                  <a:gd name="T7" fmla="*/ 47 h 55"/>
                  <a:gd name="T8" fmla="*/ 43 w 65"/>
                  <a:gd name="T9" fmla="*/ 44 h 55"/>
                  <a:gd name="T10" fmla="*/ 49 w 65"/>
                  <a:gd name="T11" fmla="*/ 41 h 55"/>
                  <a:gd name="T12" fmla="*/ 55 w 65"/>
                  <a:gd name="T13" fmla="*/ 38 h 55"/>
                  <a:gd name="T14" fmla="*/ 59 w 65"/>
                  <a:gd name="T15" fmla="*/ 34 h 55"/>
                  <a:gd name="T16" fmla="*/ 62 w 65"/>
                  <a:gd name="T17" fmla="*/ 30 h 55"/>
                  <a:gd name="T18" fmla="*/ 64 w 65"/>
                  <a:gd name="T19" fmla="*/ 25 h 55"/>
                  <a:gd name="T20" fmla="*/ 64 w 65"/>
                  <a:gd name="T21" fmla="*/ 22 h 55"/>
                  <a:gd name="T22" fmla="*/ 64 w 65"/>
                  <a:gd name="T23" fmla="*/ 18 h 55"/>
                  <a:gd name="T24" fmla="*/ 63 w 65"/>
                  <a:gd name="T25" fmla="*/ 13 h 55"/>
                  <a:gd name="T26" fmla="*/ 61 w 65"/>
                  <a:gd name="T27" fmla="*/ 11 h 55"/>
                  <a:gd name="T28" fmla="*/ 59 w 65"/>
                  <a:gd name="T29" fmla="*/ 7 h 55"/>
                  <a:gd name="T30" fmla="*/ 58 w 65"/>
                  <a:gd name="T31" fmla="*/ 5 h 55"/>
                  <a:gd name="T32" fmla="*/ 56 w 65"/>
                  <a:gd name="T33" fmla="*/ 4 h 55"/>
                  <a:gd name="T34" fmla="*/ 54 w 65"/>
                  <a:gd name="T35" fmla="*/ 3 h 55"/>
                  <a:gd name="T36" fmla="*/ 52 w 65"/>
                  <a:gd name="T37" fmla="*/ 3 h 55"/>
                  <a:gd name="T38" fmla="*/ 50 w 65"/>
                  <a:gd name="T39" fmla="*/ 2 h 55"/>
                  <a:gd name="T40" fmla="*/ 49 w 65"/>
                  <a:gd name="T41" fmla="*/ 1 h 55"/>
                  <a:gd name="T42" fmla="*/ 44 w 65"/>
                  <a:gd name="T43" fmla="*/ 1 h 55"/>
                  <a:gd name="T44" fmla="*/ 41 w 65"/>
                  <a:gd name="T45" fmla="*/ 0 h 55"/>
                  <a:gd name="T46" fmla="*/ 33 w 65"/>
                  <a:gd name="T47" fmla="*/ 2 h 55"/>
                  <a:gd name="T48" fmla="*/ 29 w 65"/>
                  <a:gd name="T49" fmla="*/ 3 h 55"/>
                  <a:gd name="T50" fmla="*/ 25 w 65"/>
                  <a:gd name="T51" fmla="*/ 5 h 55"/>
                  <a:gd name="T52" fmla="*/ 20 w 65"/>
                  <a:gd name="T53" fmla="*/ 6 h 55"/>
                  <a:gd name="T54" fmla="*/ 11 w 65"/>
                  <a:gd name="T55" fmla="*/ 9 h 55"/>
                  <a:gd name="T56" fmla="*/ 4 w 65"/>
                  <a:gd name="T57" fmla="*/ 12 h 55"/>
                  <a:gd name="T58" fmla="*/ 0 w 65"/>
                  <a:gd name="T59" fmla="*/ 14 h 55"/>
                  <a:gd name="T60" fmla="*/ 17 w 65"/>
                  <a:gd name="T61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55">
                    <a:moveTo>
                      <a:pt x="17" y="53"/>
                    </a:moveTo>
                    <a:lnTo>
                      <a:pt x="18" y="54"/>
                    </a:lnTo>
                    <a:lnTo>
                      <a:pt x="26" y="52"/>
                    </a:lnTo>
                    <a:lnTo>
                      <a:pt x="34" y="47"/>
                    </a:lnTo>
                    <a:lnTo>
                      <a:pt x="43" y="44"/>
                    </a:lnTo>
                    <a:lnTo>
                      <a:pt x="49" y="41"/>
                    </a:lnTo>
                    <a:lnTo>
                      <a:pt x="55" y="38"/>
                    </a:lnTo>
                    <a:lnTo>
                      <a:pt x="59" y="34"/>
                    </a:lnTo>
                    <a:lnTo>
                      <a:pt x="62" y="30"/>
                    </a:lnTo>
                    <a:lnTo>
                      <a:pt x="64" y="25"/>
                    </a:lnTo>
                    <a:lnTo>
                      <a:pt x="64" y="22"/>
                    </a:lnTo>
                    <a:lnTo>
                      <a:pt x="64" y="18"/>
                    </a:lnTo>
                    <a:lnTo>
                      <a:pt x="63" y="13"/>
                    </a:lnTo>
                    <a:lnTo>
                      <a:pt x="61" y="11"/>
                    </a:lnTo>
                    <a:lnTo>
                      <a:pt x="59" y="7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4" y="3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33" y="2"/>
                    </a:lnTo>
                    <a:lnTo>
                      <a:pt x="29" y="3"/>
                    </a:lnTo>
                    <a:lnTo>
                      <a:pt x="25" y="5"/>
                    </a:lnTo>
                    <a:lnTo>
                      <a:pt x="20" y="6"/>
                    </a:lnTo>
                    <a:lnTo>
                      <a:pt x="11" y="9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17" y="5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28" name="Freeform 71"/>
              <p:cNvSpPr>
                <a:spLocks/>
              </p:cNvSpPr>
              <p:nvPr/>
            </p:nvSpPr>
            <p:spPr bwMode="auto">
              <a:xfrm>
                <a:off x="2653" y="2423"/>
                <a:ext cx="119" cy="127"/>
              </a:xfrm>
              <a:custGeom>
                <a:avLst/>
                <a:gdLst>
                  <a:gd name="T0" fmla="*/ 40 w 119"/>
                  <a:gd name="T1" fmla="*/ 126 h 127"/>
                  <a:gd name="T2" fmla="*/ 50 w 119"/>
                  <a:gd name="T3" fmla="*/ 123 h 127"/>
                  <a:gd name="T4" fmla="*/ 60 w 119"/>
                  <a:gd name="T5" fmla="*/ 118 h 127"/>
                  <a:gd name="T6" fmla="*/ 69 w 119"/>
                  <a:gd name="T7" fmla="*/ 112 h 127"/>
                  <a:gd name="T8" fmla="*/ 76 w 119"/>
                  <a:gd name="T9" fmla="*/ 105 h 127"/>
                  <a:gd name="T10" fmla="*/ 86 w 119"/>
                  <a:gd name="T11" fmla="*/ 94 h 127"/>
                  <a:gd name="T12" fmla="*/ 94 w 119"/>
                  <a:gd name="T13" fmla="*/ 81 h 127"/>
                  <a:gd name="T14" fmla="*/ 102 w 119"/>
                  <a:gd name="T15" fmla="*/ 68 h 127"/>
                  <a:gd name="T16" fmla="*/ 109 w 119"/>
                  <a:gd name="T17" fmla="*/ 56 h 127"/>
                  <a:gd name="T18" fmla="*/ 115 w 119"/>
                  <a:gd name="T19" fmla="*/ 43 h 127"/>
                  <a:gd name="T20" fmla="*/ 118 w 119"/>
                  <a:gd name="T21" fmla="*/ 32 h 127"/>
                  <a:gd name="T22" fmla="*/ 118 w 119"/>
                  <a:gd name="T23" fmla="*/ 21 h 127"/>
                  <a:gd name="T24" fmla="*/ 116 w 119"/>
                  <a:gd name="T25" fmla="*/ 14 h 127"/>
                  <a:gd name="T26" fmla="*/ 112 w 119"/>
                  <a:gd name="T27" fmla="*/ 9 h 127"/>
                  <a:gd name="T28" fmla="*/ 105 w 119"/>
                  <a:gd name="T29" fmla="*/ 4 h 127"/>
                  <a:gd name="T30" fmla="*/ 96 w 119"/>
                  <a:gd name="T31" fmla="*/ 1 h 127"/>
                  <a:gd name="T32" fmla="*/ 85 w 119"/>
                  <a:gd name="T33" fmla="*/ 0 h 127"/>
                  <a:gd name="T34" fmla="*/ 74 w 119"/>
                  <a:gd name="T35" fmla="*/ 3 h 127"/>
                  <a:gd name="T36" fmla="*/ 62 w 119"/>
                  <a:gd name="T37" fmla="*/ 8 h 127"/>
                  <a:gd name="T38" fmla="*/ 47 w 119"/>
                  <a:gd name="T39" fmla="*/ 14 h 127"/>
                  <a:gd name="T40" fmla="*/ 33 w 119"/>
                  <a:gd name="T41" fmla="*/ 23 h 127"/>
                  <a:gd name="T42" fmla="*/ 21 w 119"/>
                  <a:gd name="T43" fmla="*/ 33 h 127"/>
                  <a:gd name="T44" fmla="*/ 10 w 119"/>
                  <a:gd name="T45" fmla="*/ 43 h 127"/>
                  <a:gd name="T46" fmla="*/ 5 w 119"/>
                  <a:gd name="T47" fmla="*/ 54 h 127"/>
                  <a:gd name="T48" fmla="*/ 2 w 119"/>
                  <a:gd name="T49" fmla="*/ 61 h 127"/>
                  <a:gd name="T50" fmla="*/ 0 w 119"/>
                  <a:gd name="T51" fmla="*/ 70 h 127"/>
                  <a:gd name="T52" fmla="*/ 7 w 119"/>
                  <a:gd name="T53" fmla="*/ 75 h 127"/>
                  <a:gd name="T54" fmla="*/ 16 w 119"/>
                  <a:gd name="T55" fmla="*/ 84 h 127"/>
                  <a:gd name="T56" fmla="*/ 27 w 119"/>
                  <a:gd name="T57" fmla="*/ 99 h 127"/>
                  <a:gd name="T58" fmla="*/ 36 w 119"/>
                  <a:gd name="T59" fmla="*/ 115 h 127"/>
                  <a:gd name="T60" fmla="*/ 39 w 119"/>
                  <a:gd name="T61" fmla="*/ 126 h 127"/>
                  <a:gd name="T62" fmla="*/ 40 w 119"/>
                  <a:gd name="T63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127">
                    <a:moveTo>
                      <a:pt x="40" y="126"/>
                    </a:moveTo>
                    <a:lnTo>
                      <a:pt x="50" y="123"/>
                    </a:lnTo>
                    <a:lnTo>
                      <a:pt x="60" y="118"/>
                    </a:lnTo>
                    <a:lnTo>
                      <a:pt x="69" y="112"/>
                    </a:lnTo>
                    <a:lnTo>
                      <a:pt x="76" y="105"/>
                    </a:lnTo>
                    <a:lnTo>
                      <a:pt x="86" y="94"/>
                    </a:lnTo>
                    <a:lnTo>
                      <a:pt x="94" y="81"/>
                    </a:lnTo>
                    <a:lnTo>
                      <a:pt x="102" y="68"/>
                    </a:lnTo>
                    <a:lnTo>
                      <a:pt x="109" y="56"/>
                    </a:lnTo>
                    <a:lnTo>
                      <a:pt x="115" y="43"/>
                    </a:lnTo>
                    <a:lnTo>
                      <a:pt x="118" y="32"/>
                    </a:lnTo>
                    <a:lnTo>
                      <a:pt x="118" y="21"/>
                    </a:lnTo>
                    <a:lnTo>
                      <a:pt x="116" y="14"/>
                    </a:lnTo>
                    <a:lnTo>
                      <a:pt x="112" y="9"/>
                    </a:lnTo>
                    <a:lnTo>
                      <a:pt x="105" y="4"/>
                    </a:lnTo>
                    <a:lnTo>
                      <a:pt x="96" y="1"/>
                    </a:lnTo>
                    <a:lnTo>
                      <a:pt x="85" y="0"/>
                    </a:lnTo>
                    <a:lnTo>
                      <a:pt x="74" y="3"/>
                    </a:lnTo>
                    <a:lnTo>
                      <a:pt x="62" y="8"/>
                    </a:lnTo>
                    <a:lnTo>
                      <a:pt x="47" y="14"/>
                    </a:lnTo>
                    <a:lnTo>
                      <a:pt x="33" y="23"/>
                    </a:lnTo>
                    <a:lnTo>
                      <a:pt x="21" y="33"/>
                    </a:lnTo>
                    <a:lnTo>
                      <a:pt x="10" y="43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16" y="84"/>
                    </a:lnTo>
                    <a:lnTo>
                      <a:pt x="27" y="99"/>
                    </a:lnTo>
                    <a:lnTo>
                      <a:pt x="36" y="115"/>
                    </a:lnTo>
                    <a:lnTo>
                      <a:pt x="39" y="126"/>
                    </a:lnTo>
                    <a:lnTo>
                      <a:pt x="40" y="12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29" name="Freeform 72"/>
              <p:cNvSpPr>
                <a:spLocks/>
              </p:cNvSpPr>
              <p:nvPr/>
            </p:nvSpPr>
            <p:spPr bwMode="auto">
              <a:xfrm>
                <a:off x="2574" y="2533"/>
                <a:ext cx="77" cy="71"/>
              </a:xfrm>
              <a:custGeom>
                <a:avLst/>
                <a:gdLst>
                  <a:gd name="T0" fmla="*/ 46 w 77"/>
                  <a:gd name="T1" fmla="*/ 1 h 71"/>
                  <a:gd name="T2" fmla="*/ 46 w 77"/>
                  <a:gd name="T3" fmla="*/ 0 h 71"/>
                  <a:gd name="T4" fmla="*/ 36 w 77"/>
                  <a:gd name="T5" fmla="*/ 5 h 71"/>
                  <a:gd name="T6" fmla="*/ 27 w 77"/>
                  <a:gd name="T7" fmla="*/ 12 h 71"/>
                  <a:gd name="T8" fmla="*/ 19 w 77"/>
                  <a:gd name="T9" fmla="*/ 19 h 71"/>
                  <a:gd name="T10" fmla="*/ 12 w 77"/>
                  <a:gd name="T11" fmla="*/ 24 h 71"/>
                  <a:gd name="T12" fmla="*/ 6 w 77"/>
                  <a:gd name="T13" fmla="*/ 30 h 71"/>
                  <a:gd name="T14" fmla="*/ 2 w 77"/>
                  <a:gd name="T15" fmla="*/ 35 h 71"/>
                  <a:gd name="T16" fmla="*/ 0 w 77"/>
                  <a:gd name="T17" fmla="*/ 42 h 71"/>
                  <a:gd name="T18" fmla="*/ 0 w 77"/>
                  <a:gd name="T19" fmla="*/ 46 h 71"/>
                  <a:gd name="T20" fmla="*/ 0 w 77"/>
                  <a:gd name="T21" fmla="*/ 51 h 71"/>
                  <a:gd name="T22" fmla="*/ 2 w 77"/>
                  <a:gd name="T23" fmla="*/ 54 h 71"/>
                  <a:gd name="T24" fmla="*/ 4 w 77"/>
                  <a:gd name="T25" fmla="*/ 60 h 71"/>
                  <a:gd name="T26" fmla="*/ 6 w 77"/>
                  <a:gd name="T27" fmla="*/ 64 h 71"/>
                  <a:gd name="T28" fmla="*/ 10 w 77"/>
                  <a:gd name="T29" fmla="*/ 67 h 71"/>
                  <a:gd name="T30" fmla="*/ 13 w 77"/>
                  <a:gd name="T31" fmla="*/ 68 h 71"/>
                  <a:gd name="T32" fmla="*/ 15 w 77"/>
                  <a:gd name="T33" fmla="*/ 68 h 71"/>
                  <a:gd name="T34" fmla="*/ 18 w 77"/>
                  <a:gd name="T35" fmla="*/ 70 h 71"/>
                  <a:gd name="T36" fmla="*/ 19 w 77"/>
                  <a:gd name="T37" fmla="*/ 70 h 71"/>
                  <a:gd name="T38" fmla="*/ 22 w 77"/>
                  <a:gd name="T39" fmla="*/ 70 h 71"/>
                  <a:gd name="T40" fmla="*/ 25 w 77"/>
                  <a:gd name="T41" fmla="*/ 70 h 71"/>
                  <a:gd name="T42" fmla="*/ 30 w 77"/>
                  <a:gd name="T43" fmla="*/ 69 h 71"/>
                  <a:gd name="T44" fmla="*/ 33 w 77"/>
                  <a:gd name="T45" fmla="*/ 68 h 71"/>
                  <a:gd name="T46" fmla="*/ 42 w 77"/>
                  <a:gd name="T47" fmla="*/ 64 h 71"/>
                  <a:gd name="T48" fmla="*/ 46 w 77"/>
                  <a:gd name="T49" fmla="*/ 63 h 71"/>
                  <a:gd name="T50" fmla="*/ 51 w 77"/>
                  <a:gd name="T51" fmla="*/ 59 h 71"/>
                  <a:gd name="T52" fmla="*/ 56 w 77"/>
                  <a:gd name="T53" fmla="*/ 56 h 71"/>
                  <a:gd name="T54" fmla="*/ 64 w 77"/>
                  <a:gd name="T55" fmla="*/ 51 h 71"/>
                  <a:gd name="T56" fmla="*/ 71 w 77"/>
                  <a:gd name="T57" fmla="*/ 46 h 71"/>
                  <a:gd name="T58" fmla="*/ 76 w 77"/>
                  <a:gd name="T59" fmla="*/ 42 h 71"/>
                  <a:gd name="T60" fmla="*/ 46 w 77"/>
                  <a:gd name="T61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1">
                    <a:moveTo>
                      <a:pt x="46" y="1"/>
                    </a:moveTo>
                    <a:lnTo>
                      <a:pt x="46" y="0"/>
                    </a:lnTo>
                    <a:lnTo>
                      <a:pt x="36" y="5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2" y="35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6" y="64"/>
                    </a:lnTo>
                    <a:lnTo>
                      <a:pt x="10" y="67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2" y="70"/>
                    </a:lnTo>
                    <a:lnTo>
                      <a:pt x="25" y="70"/>
                    </a:lnTo>
                    <a:lnTo>
                      <a:pt x="30" y="69"/>
                    </a:lnTo>
                    <a:lnTo>
                      <a:pt x="33" y="68"/>
                    </a:lnTo>
                    <a:lnTo>
                      <a:pt x="42" y="64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6" y="56"/>
                    </a:lnTo>
                    <a:lnTo>
                      <a:pt x="64" y="51"/>
                    </a:lnTo>
                    <a:lnTo>
                      <a:pt x="71" y="46"/>
                    </a:lnTo>
                    <a:lnTo>
                      <a:pt x="76" y="42"/>
                    </a:lnTo>
                    <a:lnTo>
                      <a:pt x="46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0" name="Freeform 73"/>
              <p:cNvSpPr>
                <a:spLocks/>
              </p:cNvSpPr>
              <p:nvPr/>
            </p:nvSpPr>
            <p:spPr bwMode="auto">
              <a:xfrm>
                <a:off x="2578" y="2326"/>
                <a:ext cx="136" cy="108"/>
              </a:xfrm>
              <a:custGeom>
                <a:avLst/>
                <a:gdLst>
                  <a:gd name="T0" fmla="*/ 1 w 136"/>
                  <a:gd name="T1" fmla="*/ 55 h 108"/>
                  <a:gd name="T2" fmla="*/ 5 w 136"/>
                  <a:gd name="T3" fmla="*/ 46 h 108"/>
                  <a:gd name="T4" fmla="*/ 12 w 136"/>
                  <a:gd name="T5" fmla="*/ 38 h 108"/>
                  <a:gd name="T6" fmla="*/ 20 w 136"/>
                  <a:gd name="T7" fmla="*/ 31 h 108"/>
                  <a:gd name="T8" fmla="*/ 29 w 136"/>
                  <a:gd name="T9" fmla="*/ 25 h 108"/>
                  <a:gd name="T10" fmla="*/ 42 w 136"/>
                  <a:gd name="T11" fmla="*/ 18 h 108"/>
                  <a:gd name="T12" fmla="*/ 55 w 136"/>
                  <a:gd name="T13" fmla="*/ 12 h 108"/>
                  <a:gd name="T14" fmla="*/ 69 w 136"/>
                  <a:gd name="T15" fmla="*/ 7 h 108"/>
                  <a:gd name="T16" fmla="*/ 84 w 136"/>
                  <a:gd name="T17" fmla="*/ 4 h 108"/>
                  <a:gd name="T18" fmla="*/ 98 w 136"/>
                  <a:gd name="T19" fmla="*/ 1 h 108"/>
                  <a:gd name="T20" fmla="*/ 110 w 136"/>
                  <a:gd name="T21" fmla="*/ 0 h 108"/>
                  <a:gd name="T22" fmla="*/ 119 w 136"/>
                  <a:gd name="T23" fmla="*/ 2 h 108"/>
                  <a:gd name="T24" fmla="*/ 126 w 136"/>
                  <a:gd name="T25" fmla="*/ 7 h 108"/>
                  <a:gd name="T26" fmla="*/ 130 w 136"/>
                  <a:gd name="T27" fmla="*/ 12 h 108"/>
                  <a:gd name="T28" fmla="*/ 133 w 136"/>
                  <a:gd name="T29" fmla="*/ 18 h 108"/>
                  <a:gd name="T30" fmla="*/ 135 w 136"/>
                  <a:gd name="T31" fmla="*/ 28 h 108"/>
                  <a:gd name="T32" fmla="*/ 134 w 136"/>
                  <a:gd name="T33" fmla="*/ 38 h 108"/>
                  <a:gd name="T34" fmla="*/ 129 w 136"/>
                  <a:gd name="T35" fmla="*/ 50 h 108"/>
                  <a:gd name="T36" fmla="*/ 121 w 136"/>
                  <a:gd name="T37" fmla="*/ 60 h 108"/>
                  <a:gd name="T38" fmla="*/ 111 w 136"/>
                  <a:gd name="T39" fmla="*/ 73 h 108"/>
                  <a:gd name="T40" fmla="*/ 99 w 136"/>
                  <a:gd name="T41" fmla="*/ 85 h 108"/>
                  <a:gd name="T42" fmla="*/ 88 w 136"/>
                  <a:gd name="T43" fmla="*/ 94 h 108"/>
                  <a:gd name="T44" fmla="*/ 73 w 136"/>
                  <a:gd name="T45" fmla="*/ 102 h 108"/>
                  <a:gd name="T46" fmla="*/ 61 w 136"/>
                  <a:gd name="T47" fmla="*/ 105 h 108"/>
                  <a:gd name="T48" fmla="*/ 55 w 136"/>
                  <a:gd name="T49" fmla="*/ 106 h 108"/>
                  <a:gd name="T50" fmla="*/ 46 w 136"/>
                  <a:gd name="T51" fmla="*/ 107 h 108"/>
                  <a:gd name="T52" fmla="*/ 43 w 136"/>
                  <a:gd name="T53" fmla="*/ 99 h 108"/>
                  <a:gd name="T54" fmla="*/ 36 w 136"/>
                  <a:gd name="T55" fmla="*/ 88 h 108"/>
                  <a:gd name="T56" fmla="*/ 24 w 136"/>
                  <a:gd name="T57" fmla="*/ 74 h 108"/>
                  <a:gd name="T58" fmla="*/ 10 w 136"/>
                  <a:gd name="T59" fmla="*/ 62 h 108"/>
                  <a:gd name="T60" fmla="*/ 0 w 136"/>
                  <a:gd name="T61" fmla="*/ 57 h 108"/>
                  <a:gd name="T62" fmla="*/ 1 w 136"/>
                  <a:gd name="T63" fmla="*/ 5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108">
                    <a:moveTo>
                      <a:pt x="1" y="55"/>
                    </a:moveTo>
                    <a:lnTo>
                      <a:pt x="5" y="46"/>
                    </a:lnTo>
                    <a:lnTo>
                      <a:pt x="12" y="38"/>
                    </a:lnTo>
                    <a:lnTo>
                      <a:pt x="20" y="31"/>
                    </a:lnTo>
                    <a:lnTo>
                      <a:pt x="29" y="25"/>
                    </a:lnTo>
                    <a:lnTo>
                      <a:pt x="42" y="18"/>
                    </a:lnTo>
                    <a:lnTo>
                      <a:pt x="55" y="12"/>
                    </a:lnTo>
                    <a:lnTo>
                      <a:pt x="69" y="7"/>
                    </a:lnTo>
                    <a:lnTo>
                      <a:pt x="84" y="4"/>
                    </a:lnTo>
                    <a:lnTo>
                      <a:pt x="98" y="1"/>
                    </a:lnTo>
                    <a:lnTo>
                      <a:pt x="110" y="0"/>
                    </a:lnTo>
                    <a:lnTo>
                      <a:pt x="119" y="2"/>
                    </a:lnTo>
                    <a:lnTo>
                      <a:pt x="126" y="7"/>
                    </a:lnTo>
                    <a:lnTo>
                      <a:pt x="130" y="12"/>
                    </a:lnTo>
                    <a:lnTo>
                      <a:pt x="133" y="18"/>
                    </a:lnTo>
                    <a:lnTo>
                      <a:pt x="135" y="28"/>
                    </a:lnTo>
                    <a:lnTo>
                      <a:pt x="134" y="38"/>
                    </a:lnTo>
                    <a:lnTo>
                      <a:pt x="129" y="50"/>
                    </a:lnTo>
                    <a:lnTo>
                      <a:pt x="121" y="60"/>
                    </a:lnTo>
                    <a:lnTo>
                      <a:pt x="111" y="73"/>
                    </a:lnTo>
                    <a:lnTo>
                      <a:pt x="99" y="85"/>
                    </a:lnTo>
                    <a:lnTo>
                      <a:pt x="88" y="94"/>
                    </a:lnTo>
                    <a:lnTo>
                      <a:pt x="73" y="102"/>
                    </a:lnTo>
                    <a:lnTo>
                      <a:pt x="61" y="105"/>
                    </a:lnTo>
                    <a:lnTo>
                      <a:pt x="55" y="106"/>
                    </a:lnTo>
                    <a:lnTo>
                      <a:pt x="46" y="107"/>
                    </a:lnTo>
                    <a:lnTo>
                      <a:pt x="43" y="99"/>
                    </a:lnTo>
                    <a:lnTo>
                      <a:pt x="36" y="88"/>
                    </a:lnTo>
                    <a:lnTo>
                      <a:pt x="24" y="74"/>
                    </a:lnTo>
                    <a:lnTo>
                      <a:pt x="10" y="62"/>
                    </a:lnTo>
                    <a:lnTo>
                      <a:pt x="0" y="57"/>
                    </a:lnTo>
                    <a:lnTo>
                      <a:pt x="1" y="5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1" name="Freeform 74"/>
              <p:cNvSpPr>
                <a:spLocks/>
              </p:cNvSpPr>
              <p:nvPr/>
            </p:nvSpPr>
            <p:spPr bwMode="auto">
              <a:xfrm>
                <a:off x="2504" y="2417"/>
                <a:ext cx="74" cy="74"/>
              </a:xfrm>
              <a:custGeom>
                <a:avLst/>
                <a:gdLst>
                  <a:gd name="T0" fmla="*/ 72 w 74"/>
                  <a:gd name="T1" fmla="*/ 39 h 74"/>
                  <a:gd name="T2" fmla="*/ 73 w 74"/>
                  <a:gd name="T3" fmla="*/ 40 h 74"/>
                  <a:gd name="T4" fmla="*/ 66 w 74"/>
                  <a:gd name="T5" fmla="*/ 48 h 74"/>
                  <a:gd name="T6" fmla="*/ 58 w 74"/>
                  <a:gd name="T7" fmla="*/ 55 h 74"/>
                  <a:gd name="T8" fmla="*/ 49 w 74"/>
                  <a:gd name="T9" fmla="*/ 61 h 74"/>
                  <a:gd name="T10" fmla="*/ 42 w 74"/>
                  <a:gd name="T11" fmla="*/ 66 h 74"/>
                  <a:gd name="T12" fmla="*/ 35 w 74"/>
                  <a:gd name="T13" fmla="*/ 70 h 74"/>
                  <a:gd name="T14" fmla="*/ 30 w 74"/>
                  <a:gd name="T15" fmla="*/ 73 h 74"/>
                  <a:gd name="T16" fmla="*/ 22 w 74"/>
                  <a:gd name="T17" fmla="*/ 73 h 74"/>
                  <a:gd name="T18" fmla="*/ 18 w 74"/>
                  <a:gd name="T19" fmla="*/ 73 h 74"/>
                  <a:gd name="T20" fmla="*/ 13 w 74"/>
                  <a:gd name="T21" fmla="*/ 72 h 74"/>
                  <a:gd name="T22" fmla="*/ 10 w 74"/>
                  <a:gd name="T23" fmla="*/ 70 h 74"/>
                  <a:gd name="T24" fmla="*/ 6 w 74"/>
                  <a:gd name="T25" fmla="*/ 66 h 74"/>
                  <a:gd name="T26" fmla="*/ 3 w 74"/>
                  <a:gd name="T27" fmla="*/ 62 h 74"/>
                  <a:gd name="T28" fmla="*/ 1 w 74"/>
                  <a:gd name="T29" fmla="*/ 59 h 74"/>
                  <a:gd name="T30" fmla="*/ 0 w 74"/>
                  <a:gd name="T31" fmla="*/ 56 h 74"/>
                  <a:gd name="T32" fmla="*/ 0 w 74"/>
                  <a:gd name="T33" fmla="*/ 53 h 74"/>
                  <a:gd name="T34" fmla="*/ 0 w 74"/>
                  <a:gd name="T35" fmla="*/ 51 h 74"/>
                  <a:gd name="T36" fmla="*/ 0 w 74"/>
                  <a:gd name="T37" fmla="*/ 50 h 74"/>
                  <a:gd name="T38" fmla="*/ 0 w 74"/>
                  <a:gd name="T39" fmla="*/ 47 h 74"/>
                  <a:gd name="T40" fmla="*/ 0 w 74"/>
                  <a:gd name="T41" fmla="*/ 45 h 74"/>
                  <a:gd name="T42" fmla="*/ 2 w 74"/>
                  <a:gd name="T43" fmla="*/ 40 h 74"/>
                  <a:gd name="T44" fmla="*/ 4 w 74"/>
                  <a:gd name="T45" fmla="*/ 36 h 74"/>
                  <a:gd name="T46" fmla="*/ 10 w 74"/>
                  <a:gd name="T47" fmla="*/ 29 h 74"/>
                  <a:gd name="T48" fmla="*/ 13 w 74"/>
                  <a:gd name="T49" fmla="*/ 26 h 74"/>
                  <a:gd name="T50" fmla="*/ 16 w 74"/>
                  <a:gd name="T51" fmla="*/ 22 h 74"/>
                  <a:gd name="T52" fmla="*/ 21 w 74"/>
                  <a:gd name="T53" fmla="*/ 17 h 74"/>
                  <a:gd name="T54" fmla="*/ 29 w 74"/>
                  <a:gd name="T55" fmla="*/ 10 h 74"/>
                  <a:gd name="T56" fmla="*/ 34 w 74"/>
                  <a:gd name="T57" fmla="*/ 4 h 74"/>
                  <a:gd name="T58" fmla="*/ 39 w 74"/>
                  <a:gd name="T59" fmla="*/ 0 h 74"/>
                  <a:gd name="T60" fmla="*/ 72 w 74"/>
                  <a:gd name="T6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4" h="74">
                    <a:moveTo>
                      <a:pt x="72" y="39"/>
                    </a:moveTo>
                    <a:lnTo>
                      <a:pt x="73" y="40"/>
                    </a:lnTo>
                    <a:lnTo>
                      <a:pt x="66" y="48"/>
                    </a:lnTo>
                    <a:lnTo>
                      <a:pt x="58" y="55"/>
                    </a:lnTo>
                    <a:lnTo>
                      <a:pt x="49" y="61"/>
                    </a:lnTo>
                    <a:lnTo>
                      <a:pt x="42" y="66"/>
                    </a:lnTo>
                    <a:lnTo>
                      <a:pt x="35" y="70"/>
                    </a:lnTo>
                    <a:lnTo>
                      <a:pt x="30" y="73"/>
                    </a:lnTo>
                    <a:lnTo>
                      <a:pt x="22" y="73"/>
                    </a:lnTo>
                    <a:lnTo>
                      <a:pt x="18" y="73"/>
                    </a:lnTo>
                    <a:lnTo>
                      <a:pt x="13" y="72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3" y="62"/>
                    </a:lnTo>
                    <a:lnTo>
                      <a:pt x="1" y="59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10" y="29"/>
                    </a:lnTo>
                    <a:lnTo>
                      <a:pt x="13" y="26"/>
                    </a:lnTo>
                    <a:lnTo>
                      <a:pt x="16" y="22"/>
                    </a:lnTo>
                    <a:lnTo>
                      <a:pt x="21" y="17"/>
                    </a:lnTo>
                    <a:lnTo>
                      <a:pt x="29" y="10"/>
                    </a:lnTo>
                    <a:lnTo>
                      <a:pt x="34" y="4"/>
                    </a:lnTo>
                    <a:lnTo>
                      <a:pt x="39" y="0"/>
                    </a:lnTo>
                    <a:lnTo>
                      <a:pt x="72" y="3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2" name="Freeform 75"/>
              <p:cNvSpPr>
                <a:spLocks/>
              </p:cNvSpPr>
              <p:nvPr/>
            </p:nvSpPr>
            <p:spPr bwMode="auto">
              <a:xfrm>
                <a:off x="2346" y="2303"/>
                <a:ext cx="94" cy="129"/>
              </a:xfrm>
              <a:custGeom>
                <a:avLst/>
                <a:gdLst>
                  <a:gd name="T0" fmla="*/ 88 w 94"/>
                  <a:gd name="T1" fmla="*/ 127 h 129"/>
                  <a:gd name="T2" fmla="*/ 92 w 94"/>
                  <a:gd name="T3" fmla="*/ 118 h 129"/>
                  <a:gd name="T4" fmla="*/ 93 w 94"/>
                  <a:gd name="T5" fmla="*/ 107 h 129"/>
                  <a:gd name="T6" fmla="*/ 93 w 94"/>
                  <a:gd name="T7" fmla="*/ 96 h 129"/>
                  <a:gd name="T8" fmla="*/ 92 w 94"/>
                  <a:gd name="T9" fmla="*/ 86 h 129"/>
                  <a:gd name="T10" fmla="*/ 89 w 94"/>
                  <a:gd name="T11" fmla="*/ 72 h 129"/>
                  <a:gd name="T12" fmla="*/ 84 w 94"/>
                  <a:gd name="T13" fmla="*/ 58 h 129"/>
                  <a:gd name="T14" fmla="*/ 78 w 94"/>
                  <a:gd name="T15" fmla="*/ 43 h 129"/>
                  <a:gd name="T16" fmla="*/ 72 w 94"/>
                  <a:gd name="T17" fmla="*/ 30 h 129"/>
                  <a:gd name="T18" fmla="*/ 65 w 94"/>
                  <a:gd name="T19" fmla="*/ 18 h 129"/>
                  <a:gd name="T20" fmla="*/ 56 w 94"/>
                  <a:gd name="T21" fmla="*/ 9 h 129"/>
                  <a:gd name="T22" fmla="*/ 50 w 94"/>
                  <a:gd name="T23" fmla="*/ 3 h 129"/>
                  <a:gd name="T24" fmla="*/ 43 w 94"/>
                  <a:gd name="T25" fmla="*/ 1 h 129"/>
                  <a:gd name="T26" fmla="*/ 37 w 94"/>
                  <a:gd name="T27" fmla="*/ 0 h 129"/>
                  <a:gd name="T28" fmla="*/ 29 w 94"/>
                  <a:gd name="T29" fmla="*/ 3 h 129"/>
                  <a:gd name="T30" fmla="*/ 20 w 94"/>
                  <a:gd name="T31" fmla="*/ 8 h 129"/>
                  <a:gd name="T32" fmla="*/ 14 w 94"/>
                  <a:gd name="T33" fmla="*/ 15 h 129"/>
                  <a:gd name="T34" fmla="*/ 9 w 94"/>
                  <a:gd name="T35" fmla="*/ 27 h 129"/>
                  <a:gd name="T36" fmla="*/ 6 w 94"/>
                  <a:gd name="T37" fmla="*/ 39 h 129"/>
                  <a:gd name="T38" fmla="*/ 2 w 94"/>
                  <a:gd name="T39" fmla="*/ 55 h 129"/>
                  <a:gd name="T40" fmla="*/ 0 w 94"/>
                  <a:gd name="T41" fmla="*/ 72 h 129"/>
                  <a:gd name="T42" fmla="*/ 1 w 94"/>
                  <a:gd name="T43" fmla="*/ 87 h 129"/>
                  <a:gd name="T44" fmla="*/ 3 w 94"/>
                  <a:gd name="T45" fmla="*/ 102 h 129"/>
                  <a:gd name="T46" fmla="*/ 9 w 94"/>
                  <a:gd name="T47" fmla="*/ 113 h 129"/>
                  <a:gd name="T48" fmla="*/ 13 w 94"/>
                  <a:gd name="T49" fmla="*/ 119 h 129"/>
                  <a:gd name="T50" fmla="*/ 18 w 94"/>
                  <a:gd name="T51" fmla="*/ 126 h 129"/>
                  <a:gd name="T52" fmla="*/ 26 w 94"/>
                  <a:gd name="T53" fmla="*/ 123 h 129"/>
                  <a:gd name="T54" fmla="*/ 39 w 94"/>
                  <a:gd name="T55" fmla="*/ 121 h 129"/>
                  <a:gd name="T56" fmla="*/ 58 w 94"/>
                  <a:gd name="T57" fmla="*/ 121 h 129"/>
                  <a:gd name="T58" fmla="*/ 76 w 94"/>
                  <a:gd name="T59" fmla="*/ 124 h 129"/>
                  <a:gd name="T60" fmla="*/ 86 w 94"/>
                  <a:gd name="T61" fmla="*/ 128 h 129"/>
                  <a:gd name="T62" fmla="*/ 88 w 94"/>
                  <a:gd name="T63" fmla="*/ 12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" h="129">
                    <a:moveTo>
                      <a:pt x="88" y="127"/>
                    </a:moveTo>
                    <a:lnTo>
                      <a:pt x="92" y="118"/>
                    </a:lnTo>
                    <a:lnTo>
                      <a:pt x="93" y="107"/>
                    </a:lnTo>
                    <a:lnTo>
                      <a:pt x="93" y="96"/>
                    </a:lnTo>
                    <a:lnTo>
                      <a:pt x="92" y="86"/>
                    </a:lnTo>
                    <a:lnTo>
                      <a:pt x="89" y="72"/>
                    </a:lnTo>
                    <a:lnTo>
                      <a:pt x="84" y="58"/>
                    </a:lnTo>
                    <a:lnTo>
                      <a:pt x="78" y="43"/>
                    </a:lnTo>
                    <a:lnTo>
                      <a:pt x="72" y="30"/>
                    </a:lnTo>
                    <a:lnTo>
                      <a:pt x="65" y="18"/>
                    </a:lnTo>
                    <a:lnTo>
                      <a:pt x="56" y="9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29" y="3"/>
                    </a:lnTo>
                    <a:lnTo>
                      <a:pt x="20" y="8"/>
                    </a:lnTo>
                    <a:lnTo>
                      <a:pt x="14" y="15"/>
                    </a:lnTo>
                    <a:lnTo>
                      <a:pt x="9" y="27"/>
                    </a:lnTo>
                    <a:lnTo>
                      <a:pt x="6" y="39"/>
                    </a:lnTo>
                    <a:lnTo>
                      <a:pt x="2" y="55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3" y="102"/>
                    </a:lnTo>
                    <a:lnTo>
                      <a:pt x="9" y="113"/>
                    </a:lnTo>
                    <a:lnTo>
                      <a:pt x="13" y="119"/>
                    </a:lnTo>
                    <a:lnTo>
                      <a:pt x="18" y="126"/>
                    </a:lnTo>
                    <a:lnTo>
                      <a:pt x="26" y="123"/>
                    </a:lnTo>
                    <a:lnTo>
                      <a:pt x="39" y="121"/>
                    </a:lnTo>
                    <a:lnTo>
                      <a:pt x="58" y="121"/>
                    </a:lnTo>
                    <a:lnTo>
                      <a:pt x="76" y="124"/>
                    </a:lnTo>
                    <a:lnTo>
                      <a:pt x="86" y="128"/>
                    </a:lnTo>
                    <a:lnTo>
                      <a:pt x="88" y="127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3" name="Freeform 76"/>
              <p:cNvSpPr>
                <a:spLocks/>
              </p:cNvSpPr>
              <p:nvPr/>
            </p:nvSpPr>
            <p:spPr bwMode="auto">
              <a:xfrm>
                <a:off x="2375" y="2479"/>
                <a:ext cx="56" cy="70"/>
              </a:xfrm>
              <a:custGeom>
                <a:avLst/>
                <a:gdLst>
                  <a:gd name="T0" fmla="*/ 2 w 56"/>
                  <a:gd name="T1" fmla="*/ 0 h 70"/>
                  <a:gd name="T2" fmla="*/ 1 w 56"/>
                  <a:gd name="T3" fmla="*/ 0 h 70"/>
                  <a:gd name="T4" fmla="*/ 0 w 56"/>
                  <a:gd name="T5" fmla="*/ 11 h 70"/>
                  <a:gd name="T6" fmla="*/ 0 w 56"/>
                  <a:gd name="T7" fmla="*/ 21 h 70"/>
                  <a:gd name="T8" fmla="*/ 0 w 56"/>
                  <a:gd name="T9" fmla="*/ 32 h 70"/>
                  <a:gd name="T10" fmla="*/ 1 w 56"/>
                  <a:gd name="T11" fmla="*/ 41 h 70"/>
                  <a:gd name="T12" fmla="*/ 3 w 56"/>
                  <a:gd name="T13" fmla="*/ 49 h 70"/>
                  <a:gd name="T14" fmla="*/ 5 w 56"/>
                  <a:gd name="T15" fmla="*/ 54 h 70"/>
                  <a:gd name="T16" fmla="*/ 8 w 56"/>
                  <a:gd name="T17" fmla="*/ 61 h 70"/>
                  <a:gd name="T18" fmla="*/ 12 w 56"/>
                  <a:gd name="T19" fmla="*/ 63 h 70"/>
                  <a:gd name="T20" fmla="*/ 15 w 56"/>
                  <a:gd name="T21" fmla="*/ 66 h 70"/>
                  <a:gd name="T22" fmla="*/ 18 w 56"/>
                  <a:gd name="T23" fmla="*/ 67 h 70"/>
                  <a:gd name="T24" fmla="*/ 25 w 56"/>
                  <a:gd name="T25" fmla="*/ 69 h 70"/>
                  <a:gd name="T26" fmla="*/ 30 w 56"/>
                  <a:gd name="T27" fmla="*/ 69 h 70"/>
                  <a:gd name="T28" fmla="*/ 34 w 56"/>
                  <a:gd name="T29" fmla="*/ 68 h 70"/>
                  <a:gd name="T30" fmla="*/ 37 w 56"/>
                  <a:gd name="T31" fmla="*/ 66 h 70"/>
                  <a:gd name="T32" fmla="*/ 38 w 56"/>
                  <a:gd name="T33" fmla="*/ 66 h 70"/>
                  <a:gd name="T34" fmla="*/ 41 w 56"/>
                  <a:gd name="T35" fmla="*/ 64 h 70"/>
                  <a:gd name="T36" fmla="*/ 42 w 56"/>
                  <a:gd name="T37" fmla="*/ 62 h 70"/>
                  <a:gd name="T38" fmla="*/ 43 w 56"/>
                  <a:gd name="T39" fmla="*/ 60 h 70"/>
                  <a:gd name="T40" fmla="*/ 46 w 56"/>
                  <a:gd name="T41" fmla="*/ 59 h 70"/>
                  <a:gd name="T42" fmla="*/ 47 w 56"/>
                  <a:gd name="T43" fmla="*/ 54 h 70"/>
                  <a:gd name="T44" fmla="*/ 49 w 56"/>
                  <a:gd name="T45" fmla="*/ 50 h 70"/>
                  <a:gd name="T46" fmla="*/ 50 w 56"/>
                  <a:gd name="T47" fmla="*/ 41 h 70"/>
                  <a:gd name="T48" fmla="*/ 52 w 56"/>
                  <a:gd name="T49" fmla="*/ 37 h 70"/>
                  <a:gd name="T50" fmla="*/ 52 w 56"/>
                  <a:gd name="T51" fmla="*/ 31 h 70"/>
                  <a:gd name="T52" fmla="*/ 52 w 56"/>
                  <a:gd name="T53" fmla="*/ 25 h 70"/>
                  <a:gd name="T54" fmla="*/ 54 w 56"/>
                  <a:gd name="T55" fmla="*/ 15 h 70"/>
                  <a:gd name="T56" fmla="*/ 55 w 56"/>
                  <a:gd name="T57" fmla="*/ 6 h 70"/>
                  <a:gd name="T58" fmla="*/ 54 w 56"/>
                  <a:gd name="T59" fmla="*/ 0 h 70"/>
                  <a:gd name="T60" fmla="*/ 25 w 56"/>
                  <a:gd name="T61" fmla="*/ 0 h 70"/>
                  <a:gd name="T62" fmla="*/ 9 w 56"/>
                  <a:gd name="T63" fmla="*/ 0 h 70"/>
                  <a:gd name="T64" fmla="*/ 2 w 56"/>
                  <a:gd name="T6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" h="70">
                    <a:moveTo>
                      <a:pt x="2" y="0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3" y="49"/>
                    </a:lnTo>
                    <a:lnTo>
                      <a:pt x="5" y="54"/>
                    </a:lnTo>
                    <a:lnTo>
                      <a:pt x="8" y="61"/>
                    </a:lnTo>
                    <a:lnTo>
                      <a:pt x="12" y="63"/>
                    </a:lnTo>
                    <a:lnTo>
                      <a:pt x="15" y="66"/>
                    </a:lnTo>
                    <a:lnTo>
                      <a:pt x="18" y="67"/>
                    </a:lnTo>
                    <a:lnTo>
                      <a:pt x="25" y="69"/>
                    </a:lnTo>
                    <a:lnTo>
                      <a:pt x="30" y="69"/>
                    </a:lnTo>
                    <a:lnTo>
                      <a:pt x="34" y="68"/>
                    </a:lnTo>
                    <a:lnTo>
                      <a:pt x="37" y="66"/>
                    </a:lnTo>
                    <a:lnTo>
                      <a:pt x="38" y="66"/>
                    </a:lnTo>
                    <a:lnTo>
                      <a:pt x="41" y="64"/>
                    </a:lnTo>
                    <a:lnTo>
                      <a:pt x="42" y="62"/>
                    </a:lnTo>
                    <a:lnTo>
                      <a:pt x="43" y="60"/>
                    </a:lnTo>
                    <a:lnTo>
                      <a:pt x="46" y="59"/>
                    </a:lnTo>
                    <a:lnTo>
                      <a:pt x="47" y="54"/>
                    </a:lnTo>
                    <a:lnTo>
                      <a:pt x="49" y="50"/>
                    </a:lnTo>
                    <a:lnTo>
                      <a:pt x="50" y="41"/>
                    </a:lnTo>
                    <a:lnTo>
                      <a:pt x="52" y="37"/>
                    </a:lnTo>
                    <a:lnTo>
                      <a:pt x="52" y="31"/>
                    </a:lnTo>
                    <a:lnTo>
                      <a:pt x="52" y="25"/>
                    </a:lnTo>
                    <a:lnTo>
                      <a:pt x="54" y="15"/>
                    </a:lnTo>
                    <a:lnTo>
                      <a:pt x="55" y="6"/>
                    </a:lnTo>
                    <a:lnTo>
                      <a:pt x="54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4" name="Freeform 77"/>
              <p:cNvSpPr>
                <a:spLocks/>
              </p:cNvSpPr>
              <p:nvPr/>
            </p:nvSpPr>
            <p:spPr bwMode="auto">
              <a:xfrm>
                <a:off x="2224" y="2292"/>
                <a:ext cx="92" cy="131"/>
              </a:xfrm>
              <a:custGeom>
                <a:avLst/>
                <a:gdLst>
                  <a:gd name="T0" fmla="*/ 7 w 92"/>
                  <a:gd name="T1" fmla="*/ 128 h 131"/>
                  <a:gd name="T2" fmla="*/ 3 w 92"/>
                  <a:gd name="T3" fmla="*/ 121 h 131"/>
                  <a:gd name="T4" fmla="*/ 1 w 92"/>
                  <a:gd name="T5" fmla="*/ 110 h 131"/>
                  <a:gd name="T6" fmla="*/ 1 w 92"/>
                  <a:gd name="T7" fmla="*/ 100 h 131"/>
                  <a:gd name="T8" fmla="*/ 0 w 92"/>
                  <a:gd name="T9" fmla="*/ 89 h 131"/>
                  <a:gd name="T10" fmla="*/ 2 w 92"/>
                  <a:gd name="T11" fmla="*/ 75 h 131"/>
                  <a:gd name="T12" fmla="*/ 6 w 92"/>
                  <a:gd name="T13" fmla="*/ 60 h 131"/>
                  <a:gd name="T14" fmla="*/ 10 w 92"/>
                  <a:gd name="T15" fmla="*/ 47 h 131"/>
                  <a:gd name="T16" fmla="*/ 16 w 92"/>
                  <a:gd name="T17" fmla="*/ 33 h 131"/>
                  <a:gd name="T18" fmla="*/ 23 w 92"/>
                  <a:gd name="T19" fmla="*/ 20 h 131"/>
                  <a:gd name="T20" fmla="*/ 30 w 92"/>
                  <a:gd name="T21" fmla="*/ 9 h 131"/>
                  <a:gd name="T22" fmla="*/ 36 w 92"/>
                  <a:gd name="T23" fmla="*/ 3 h 131"/>
                  <a:gd name="T24" fmla="*/ 43 w 92"/>
                  <a:gd name="T25" fmla="*/ 0 h 131"/>
                  <a:gd name="T26" fmla="*/ 51 w 92"/>
                  <a:gd name="T27" fmla="*/ 0 h 131"/>
                  <a:gd name="T28" fmla="*/ 58 w 92"/>
                  <a:gd name="T29" fmla="*/ 1 h 131"/>
                  <a:gd name="T30" fmla="*/ 66 w 92"/>
                  <a:gd name="T31" fmla="*/ 6 h 131"/>
                  <a:gd name="T32" fmla="*/ 73 w 92"/>
                  <a:gd name="T33" fmla="*/ 13 h 131"/>
                  <a:gd name="T34" fmla="*/ 79 w 92"/>
                  <a:gd name="T35" fmla="*/ 24 h 131"/>
                  <a:gd name="T36" fmla="*/ 84 w 92"/>
                  <a:gd name="T37" fmla="*/ 37 h 131"/>
                  <a:gd name="T38" fmla="*/ 88 w 92"/>
                  <a:gd name="T39" fmla="*/ 52 h 131"/>
                  <a:gd name="T40" fmla="*/ 90 w 92"/>
                  <a:gd name="T41" fmla="*/ 70 h 131"/>
                  <a:gd name="T42" fmla="*/ 91 w 92"/>
                  <a:gd name="T43" fmla="*/ 84 h 131"/>
                  <a:gd name="T44" fmla="*/ 89 w 92"/>
                  <a:gd name="T45" fmla="*/ 100 h 131"/>
                  <a:gd name="T46" fmla="*/ 85 w 92"/>
                  <a:gd name="T47" fmla="*/ 111 h 131"/>
                  <a:gd name="T48" fmla="*/ 81 w 92"/>
                  <a:gd name="T49" fmla="*/ 117 h 131"/>
                  <a:gd name="T50" fmla="*/ 77 w 92"/>
                  <a:gd name="T51" fmla="*/ 124 h 131"/>
                  <a:gd name="T52" fmla="*/ 68 w 92"/>
                  <a:gd name="T53" fmla="*/ 122 h 131"/>
                  <a:gd name="T54" fmla="*/ 55 w 92"/>
                  <a:gd name="T55" fmla="*/ 121 h 131"/>
                  <a:gd name="T56" fmla="*/ 36 w 92"/>
                  <a:gd name="T57" fmla="*/ 122 h 131"/>
                  <a:gd name="T58" fmla="*/ 19 w 92"/>
                  <a:gd name="T59" fmla="*/ 125 h 131"/>
                  <a:gd name="T60" fmla="*/ 8 w 92"/>
                  <a:gd name="T61" fmla="*/ 130 h 131"/>
                  <a:gd name="T62" fmla="*/ 7 w 92"/>
                  <a:gd name="T63" fmla="*/ 12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31">
                    <a:moveTo>
                      <a:pt x="7" y="128"/>
                    </a:moveTo>
                    <a:lnTo>
                      <a:pt x="3" y="121"/>
                    </a:lnTo>
                    <a:lnTo>
                      <a:pt x="1" y="110"/>
                    </a:lnTo>
                    <a:lnTo>
                      <a:pt x="1" y="100"/>
                    </a:lnTo>
                    <a:lnTo>
                      <a:pt x="0" y="89"/>
                    </a:lnTo>
                    <a:lnTo>
                      <a:pt x="2" y="75"/>
                    </a:lnTo>
                    <a:lnTo>
                      <a:pt x="6" y="60"/>
                    </a:lnTo>
                    <a:lnTo>
                      <a:pt x="10" y="47"/>
                    </a:lnTo>
                    <a:lnTo>
                      <a:pt x="16" y="33"/>
                    </a:lnTo>
                    <a:lnTo>
                      <a:pt x="23" y="20"/>
                    </a:lnTo>
                    <a:lnTo>
                      <a:pt x="30" y="9"/>
                    </a:lnTo>
                    <a:lnTo>
                      <a:pt x="36" y="3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8" y="1"/>
                    </a:lnTo>
                    <a:lnTo>
                      <a:pt x="66" y="6"/>
                    </a:lnTo>
                    <a:lnTo>
                      <a:pt x="73" y="13"/>
                    </a:lnTo>
                    <a:lnTo>
                      <a:pt x="79" y="24"/>
                    </a:lnTo>
                    <a:lnTo>
                      <a:pt x="84" y="37"/>
                    </a:lnTo>
                    <a:lnTo>
                      <a:pt x="88" y="52"/>
                    </a:lnTo>
                    <a:lnTo>
                      <a:pt x="90" y="70"/>
                    </a:lnTo>
                    <a:lnTo>
                      <a:pt x="91" y="84"/>
                    </a:lnTo>
                    <a:lnTo>
                      <a:pt x="89" y="100"/>
                    </a:lnTo>
                    <a:lnTo>
                      <a:pt x="85" y="111"/>
                    </a:lnTo>
                    <a:lnTo>
                      <a:pt x="81" y="117"/>
                    </a:lnTo>
                    <a:lnTo>
                      <a:pt x="77" y="124"/>
                    </a:lnTo>
                    <a:lnTo>
                      <a:pt x="68" y="122"/>
                    </a:lnTo>
                    <a:lnTo>
                      <a:pt x="55" y="121"/>
                    </a:lnTo>
                    <a:lnTo>
                      <a:pt x="36" y="122"/>
                    </a:lnTo>
                    <a:lnTo>
                      <a:pt x="19" y="125"/>
                    </a:lnTo>
                    <a:lnTo>
                      <a:pt x="8" y="130"/>
                    </a:lnTo>
                    <a:lnTo>
                      <a:pt x="7" y="12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5" name="Freeform 78"/>
              <p:cNvSpPr>
                <a:spLocks/>
              </p:cNvSpPr>
              <p:nvPr/>
            </p:nvSpPr>
            <p:spPr bwMode="auto">
              <a:xfrm>
                <a:off x="2239" y="2467"/>
                <a:ext cx="56" cy="71"/>
              </a:xfrm>
              <a:custGeom>
                <a:avLst/>
                <a:gdLst>
                  <a:gd name="T0" fmla="*/ 52 w 56"/>
                  <a:gd name="T1" fmla="*/ 0 h 71"/>
                  <a:gd name="T2" fmla="*/ 53 w 56"/>
                  <a:gd name="T3" fmla="*/ 0 h 71"/>
                  <a:gd name="T4" fmla="*/ 54 w 56"/>
                  <a:gd name="T5" fmla="*/ 10 h 71"/>
                  <a:gd name="T6" fmla="*/ 55 w 56"/>
                  <a:gd name="T7" fmla="*/ 20 h 71"/>
                  <a:gd name="T8" fmla="*/ 55 w 56"/>
                  <a:gd name="T9" fmla="*/ 32 h 71"/>
                  <a:gd name="T10" fmla="*/ 55 w 56"/>
                  <a:gd name="T11" fmla="*/ 40 h 71"/>
                  <a:gd name="T12" fmla="*/ 54 w 56"/>
                  <a:gd name="T13" fmla="*/ 49 h 71"/>
                  <a:gd name="T14" fmla="*/ 53 w 56"/>
                  <a:gd name="T15" fmla="*/ 54 h 71"/>
                  <a:gd name="T16" fmla="*/ 49 w 56"/>
                  <a:gd name="T17" fmla="*/ 60 h 71"/>
                  <a:gd name="T18" fmla="*/ 46 w 56"/>
                  <a:gd name="T19" fmla="*/ 64 h 71"/>
                  <a:gd name="T20" fmla="*/ 42 w 56"/>
                  <a:gd name="T21" fmla="*/ 66 h 71"/>
                  <a:gd name="T22" fmla="*/ 39 w 56"/>
                  <a:gd name="T23" fmla="*/ 68 h 71"/>
                  <a:gd name="T24" fmla="*/ 33 w 56"/>
                  <a:gd name="T25" fmla="*/ 69 h 71"/>
                  <a:gd name="T26" fmla="*/ 29 w 56"/>
                  <a:gd name="T27" fmla="*/ 69 h 71"/>
                  <a:gd name="T28" fmla="*/ 25 w 56"/>
                  <a:gd name="T29" fmla="*/ 70 h 71"/>
                  <a:gd name="T30" fmla="*/ 22 w 56"/>
                  <a:gd name="T31" fmla="*/ 68 h 71"/>
                  <a:gd name="T32" fmla="*/ 19 w 56"/>
                  <a:gd name="T33" fmla="*/ 66 h 71"/>
                  <a:gd name="T34" fmla="*/ 18 w 56"/>
                  <a:gd name="T35" fmla="*/ 65 h 71"/>
                  <a:gd name="T36" fmla="*/ 16 w 56"/>
                  <a:gd name="T37" fmla="*/ 64 h 71"/>
                  <a:gd name="T38" fmla="*/ 15 w 56"/>
                  <a:gd name="T39" fmla="*/ 63 h 71"/>
                  <a:gd name="T40" fmla="*/ 13 w 56"/>
                  <a:gd name="T41" fmla="*/ 62 h 71"/>
                  <a:gd name="T42" fmla="*/ 10 w 56"/>
                  <a:gd name="T43" fmla="*/ 56 h 71"/>
                  <a:gd name="T44" fmla="*/ 8 w 56"/>
                  <a:gd name="T45" fmla="*/ 53 h 71"/>
                  <a:gd name="T46" fmla="*/ 7 w 56"/>
                  <a:gd name="T47" fmla="*/ 44 h 71"/>
                  <a:gd name="T48" fmla="*/ 5 w 56"/>
                  <a:gd name="T49" fmla="*/ 39 h 71"/>
                  <a:gd name="T50" fmla="*/ 4 w 56"/>
                  <a:gd name="T51" fmla="*/ 33 h 71"/>
                  <a:gd name="T52" fmla="*/ 3 w 56"/>
                  <a:gd name="T53" fmla="*/ 28 h 71"/>
                  <a:gd name="T54" fmla="*/ 1 w 56"/>
                  <a:gd name="T55" fmla="*/ 18 h 71"/>
                  <a:gd name="T56" fmla="*/ 1 w 56"/>
                  <a:gd name="T57" fmla="*/ 9 h 71"/>
                  <a:gd name="T58" fmla="*/ 0 w 56"/>
                  <a:gd name="T59" fmla="*/ 3 h 71"/>
                  <a:gd name="T60" fmla="*/ 52 w 56"/>
                  <a:gd name="T6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1">
                    <a:moveTo>
                      <a:pt x="52" y="0"/>
                    </a:moveTo>
                    <a:lnTo>
                      <a:pt x="53" y="0"/>
                    </a:lnTo>
                    <a:lnTo>
                      <a:pt x="54" y="10"/>
                    </a:lnTo>
                    <a:lnTo>
                      <a:pt x="55" y="20"/>
                    </a:lnTo>
                    <a:lnTo>
                      <a:pt x="55" y="32"/>
                    </a:lnTo>
                    <a:lnTo>
                      <a:pt x="55" y="40"/>
                    </a:lnTo>
                    <a:lnTo>
                      <a:pt x="54" y="49"/>
                    </a:lnTo>
                    <a:lnTo>
                      <a:pt x="53" y="54"/>
                    </a:lnTo>
                    <a:lnTo>
                      <a:pt x="49" y="60"/>
                    </a:lnTo>
                    <a:lnTo>
                      <a:pt x="46" y="64"/>
                    </a:lnTo>
                    <a:lnTo>
                      <a:pt x="42" y="66"/>
                    </a:lnTo>
                    <a:lnTo>
                      <a:pt x="39" y="68"/>
                    </a:lnTo>
                    <a:lnTo>
                      <a:pt x="33" y="69"/>
                    </a:lnTo>
                    <a:lnTo>
                      <a:pt x="29" y="69"/>
                    </a:lnTo>
                    <a:lnTo>
                      <a:pt x="25" y="70"/>
                    </a:lnTo>
                    <a:lnTo>
                      <a:pt x="22" y="68"/>
                    </a:lnTo>
                    <a:lnTo>
                      <a:pt x="19" y="66"/>
                    </a:lnTo>
                    <a:lnTo>
                      <a:pt x="18" y="65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3" y="62"/>
                    </a:lnTo>
                    <a:lnTo>
                      <a:pt x="10" y="56"/>
                    </a:lnTo>
                    <a:lnTo>
                      <a:pt x="8" y="53"/>
                    </a:lnTo>
                    <a:lnTo>
                      <a:pt x="7" y="44"/>
                    </a:lnTo>
                    <a:lnTo>
                      <a:pt x="5" y="39"/>
                    </a:lnTo>
                    <a:lnTo>
                      <a:pt x="4" y="33"/>
                    </a:lnTo>
                    <a:lnTo>
                      <a:pt x="3" y="28"/>
                    </a:lnTo>
                    <a:lnTo>
                      <a:pt x="1" y="18"/>
                    </a:lnTo>
                    <a:lnTo>
                      <a:pt x="1" y="9"/>
                    </a:lnTo>
                    <a:lnTo>
                      <a:pt x="0" y="3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6" name="Freeform 79"/>
              <p:cNvSpPr>
                <a:spLocks/>
              </p:cNvSpPr>
              <p:nvPr/>
            </p:nvSpPr>
            <p:spPr bwMode="auto">
              <a:xfrm>
                <a:off x="1771" y="2680"/>
                <a:ext cx="119" cy="127"/>
              </a:xfrm>
              <a:custGeom>
                <a:avLst/>
                <a:gdLst>
                  <a:gd name="T0" fmla="*/ 77 w 119"/>
                  <a:gd name="T1" fmla="*/ 0 h 127"/>
                  <a:gd name="T2" fmla="*/ 68 w 119"/>
                  <a:gd name="T3" fmla="*/ 3 h 127"/>
                  <a:gd name="T4" fmla="*/ 58 w 119"/>
                  <a:gd name="T5" fmla="*/ 8 h 127"/>
                  <a:gd name="T6" fmla="*/ 50 w 119"/>
                  <a:gd name="T7" fmla="*/ 15 h 127"/>
                  <a:gd name="T8" fmla="*/ 41 w 119"/>
                  <a:gd name="T9" fmla="*/ 21 h 127"/>
                  <a:gd name="T10" fmla="*/ 32 w 119"/>
                  <a:gd name="T11" fmla="*/ 33 h 127"/>
                  <a:gd name="T12" fmla="*/ 24 w 119"/>
                  <a:gd name="T13" fmla="*/ 45 h 127"/>
                  <a:gd name="T14" fmla="*/ 16 w 119"/>
                  <a:gd name="T15" fmla="*/ 58 h 127"/>
                  <a:gd name="T16" fmla="*/ 10 w 119"/>
                  <a:gd name="T17" fmla="*/ 71 h 127"/>
                  <a:gd name="T18" fmla="*/ 3 w 119"/>
                  <a:gd name="T19" fmla="*/ 84 h 127"/>
                  <a:gd name="T20" fmla="*/ 0 w 119"/>
                  <a:gd name="T21" fmla="*/ 96 h 127"/>
                  <a:gd name="T22" fmla="*/ 0 w 119"/>
                  <a:gd name="T23" fmla="*/ 105 h 127"/>
                  <a:gd name="T24" fmla="*/ 3 w 119"/>
                  <a:gd name="T25" fmla="*/ 112 h 127"/>
                  <a:gd name="T26" fmla="*/ 7 w 119"/>
                  <a:gd name="T27" fmla="*/ 118 h 127"/>
                  <a:gd name="T28" fmla="*/ 14 w 119"/>
                  <a:gd name="T29" fmla="*/ 122 h 127"/>
                  <a:gd name="T30" fmla="*/ 21 w 119"/>
                  <a:gd name="T31" fmla="*/ 126 h 127"/>
                  <a:gd name="T32" fmla="*/ 32 w 119"/>
                  <a:gd name="T33" fmla="*/ 126 h 127"/>
                  <a:gd name="T34" fmla="*/ 44 w 119"/>
                  <a:gd name="T35" fmla="*/ 123 h 127"/>
                  <a:gd name="T36" fmla="*/ 57 w 119"/>
                  <a:gd name="T37" fmla="*/ 118 h 127"/>
                  <a:gd name="T38" fmla="*/ 72 w 119"/>
                  <a:gd name="T39" fmla="*/ 112 h 127"/>
                  <a:gd name="T40" fmla="*/ 86 w 119"/>
                  <a:gd name="T41" fmla="*/ 103 h 127"/>
                  <a:gd name="T42" fmla="*/ 98 w 119"/>
                  <a:gd name="T43" fmla="*/ 93 h 127"/>
                  <a:gd name="T44" fmla="*/ 108 w 119"/>
                  <a:gd name="T45" fmla="*/ 82 h 127"/>
                  <a:gd name="T46" fmla="*/ 114 w 119"/>
                  <a:gd name="T47" fmla="*/ 72 h 127"/>
                  <a:gd name="T48" fmla="*/ 116 w 119"/>
                  <a:gd name="T49" fmla="*/ 66 h 127"/>
                  <a:gd name="T50" fmla="*/ 118 w 119"/>
                  <a:gd name="T51" fmla="*/ 57 h 127"/>
                  <a:gd name="T52" fmla="*/ 111 w 119"/>
                  <a:gd name="T53" fmla="*/ 51 h 127"/>
                  <a:gd name="T54" fmla="*/ 102 w 119"/>
                  <a:gd name="T55" fmla="*/ 42 h 127"/>
                  <a:gd name="T56" fmla="*/ 91 w 119"/>
                  <a:gd name="T57" fmla="*/ 28 h 127"/>
                  <a:gd name="T58" fmla="*/ 82 w 119"/>
                  <a:gd name="T59" fmla="*/ 11 h 127"/>
                  <a:gd name="T60" fmla="*/ 79 w 119"/>
                  <a:gd name="T61" fmla="*/ 1 h 127"/>
                  <a:gd name="T62" fmla="*/ 77 w 119"/>
                  <a:gd name="T6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127">
                    <a:moveTo>
                      <a:pt x="77" y="0"/>
                    </a:moveTo>
                    <a:lnTo>
                      <a:pt x="68" y="3"/>
                    </a:lnTo>
                    <a:lnTo>
                      <a:pt x="58" y="8"/>
                    </a:lnTo>
                    <a:lnTo>
                      <a:pt x="50" y="15"/>
                    </a:lnTo>
                    <a:lnTo>
                      <a:pt x="41" y="21"/>
                    </a:lnTo>
                    <a:lnTo>
                      <a:pt x="32" y="33"/>
                    </a:lnTo>
                    <a:lnTo>
                      <a:pt x="24" y="45"/>
                    </a:lnTo>
                    <a:lnTo>
                      <a:pt x="16" y="58"/>
                    </a:lnTo>
                    <a:lnTo>
                      <a:pt x="10" y="71"/>
                    </a:lnTo>
                    <a:lnTo>
                      <a:pt x="3" y="84"/>
                    </a:lnTo>
                    <a:lnTo>
                      <a:pt x="0" y="96"/>
                    </a:lnTo>
                    <a:lnTo>
                      <a:pt x="0" y="105"/>
                    </a:lnTo>
                    <a:lnTo>
                      <a:pt x="3" y="112"/>
                    </a:lnTo>
                    <a:lnTo>
                      <a:pt x="7" y="118"/>
                    </a:lnTo>
                    <a:lnTo>
                      <a:pt x="14" y="122"/>
                    </a:lnTo>
                    <a:lnTo>
                      <a:pt x="21" y="126"/>
                    </a:lnTo>
                    <a:lnTo>
                      <a:pt x="32" y="126"/>
                    </a:lnTo>
                    <a:lnTo>
                      <a:pt x="44" y="123"/>
                    </a:lnTo>
                    <a:lnTo>
                      <a:pt x="57" y="118"/>
                    </a:lnTo>
                    <a:lnTo>
                      <a:pt x="72" y="112"/>
                    </a:lnTo>
                    <a:lnTo>
                      <a:pt x="86" y="103"/>
                    </a:lnTo>
                    <a:lnTo>
                      <a:pt x="98" y="93"/>
                    </a:lnTo>
                    <a:lnTo>
                      <a:pt x="108" y="82"/>
                    </a:lnTo>
                    <a:lnTo>
                      <a:pt x="114" y="72"/>
                    </a:lnTo>
                    <a:lnTo>
                      <a:pt x="116" y="66"/>
                    </a:lnTo>
                    <a:lnTo>
                      <a:pt x="118" y="57"/>
                    </a:lnTo>
                    <a:lnTo>
                      <a:pt x="111" y="51"/>
                    </a:lnTo>
                    <a:lnTo>
                      <a:pt x="102" y="42"/>
                    </a:lnTo>
                    <a:lnTo>
                      <a:pt x="91" y="28"/>
                    </a:lnTo>
                    <a:lnTo>
                      <a:pt x="82" y="11"/>
                    </a:lnTo>
                    <a:lnTo>
                      <a:pt x="79" y="1"/>
                    </a:lnTo>
                    <a:lnTo>
                      <a:pt x="77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7" name="Freeform 80"/>
              <p:cNvSpPr>
                <a:spLocks/>
              </p:cNvSpPr>
              <p:nvPr/>
            </p:nvSpPr>
            <p:spPr bwMode="auto">
              <a:xfrm>
                <a:off x="1891" y="2625"/>
                <a:ext cx="77" cy="72"/>
              </a:xfrm>
              <a:custGeom>
                <a:avLst/>
                <a:gdLst>
                  <a:gd name="T0" fmla="*/ 30 w 77"/>
                  <a:gd name="T1" fmla="*/ 70 h 72"/>
                  <a:gd name="T2" fmla="*/ 31 w 77"/>
                  <a:gd name="T3" fmla="*/ 71 h 72"/>
                  <a:gd name="T4" fmla="*/ 41 w 77"/>
                  <a:gd name="T5" fmla="*/ 66 h 72"/>
                  <a:gd name="T6" fmla="*/ 49 w 77"/>
                  <a:gd name="T7" fmla="*/ 59 h 72"/>
                  <a:gd name="T8" fmla="*/ 58 w 77"/>
                  <a:gd name="T9" fmla="*/ 53 h 72"/>
                  <a:gd name="T10" fmla="*/ 64 w 77"/>
                  <a:gd name="T11" fmla="*/ 47 h 72"/>
                  <a:gd name="T12" fmla="*/ 69 w 77"/>
                  <a:gd name="T13" fmla="*/ 40 h 72"/>
                  <a:gd name="T14" fmla="*/ 73 w 77"/>
                  <a:gd name="T15" fmla="*/ 36 h 72"/>
                  <a:gd name="T16" fmla="*/ 76 w 77"/>
                  <a:gd name="T17" fmla="*/ 29 h 72"/>
                  <a:gd name="T18" fmla="*/ 76 w 77"/>
                  <a:gd name="T19" fmla="*/ 25 h 72"/>
                  <a:gd name="T20" fmla="*/ 76 w 77"/>
                  <a:gd name="T21" fmla="*/ 20 h 72"/>
                  <a:gd name="T22" fmla="*/ 74 w 77"/>
                  <a:gd name="T23" fmla="*/ 16 h 72"/>
                  <a:gd name="T24" fmla="*/ 73 w 77"/>
                  <a:gd name="T25" fmla="*/ 11 h 72"/>
                  <a:gd name="T26" fmla="*/ 69 w 77"/>
                  <a:gd name="T27" fmla="*/ 8 h 72"/>
                  <a:gd name="T28" fmla="*/ 66 w 77"/>
                  <a:gd name="T29" fmla="*/ 4 h 72"/>
                  <a:gd name="T30" fmla="*/ 63 w 77"/>
                  <a:gd name="T31" fmla="*/ 4 h 72"/>
                  <a:gd name="T32" fmla="*/ 61 w 77"/>
                  <a:gd name="T33" fmla="*/ 2 h 72"/>
                  <a:gd name="T34" fmla="*/ 58 w 77"/>
                  <a:gd name="T35" fmla="*/ 1 h 72"/>
                  <a:gd name="T36" fmla="*/ 57 w 77"/>
                  <a:gd name="T37" fmla="*/ 2 h 72"/>
                  <a:gd name="T38" fmla="*/ 54 w 77"/>
                  <a:gd name="T39" fmla="*/ 1 h 72"/>
                  <a:gd name="T40" fmla="*/ 51 w 77"/>
                  <a:gd name="T41" fmla="*/ 0 h 72"/>
                  <a:gd name="T42" fmla="*/ 46 w 77"/>
                  <a:gd name="T43" fmla="*/ 2 h 72"/>
                  <a:gd name="T44" fmla="*/ 42 w 77"/>
                  <a:gd name="T45" fmla="*/ 3 h 72"/>
                  <a:gd name="T46" fmla="*/ 35 w 77"/>
                  <a:gd name="T47" fmla="*/ 7 h 72"/>
                  <a:gd name="T48" fmla="*/ 31 w 77"/>
                  <a:gd name="T49" fmla="*/ 9 h 72"/>
                  <a:gd name="T50" fmla="*/ 25 w 77"/>
                  <a:gd name="T51" fmla="*/ 12 h 72"/>
                  <a:gd name="T52" fmla="*/ 20 w 77"/>
                  <a:gd name="T53" fmla="*/ 15 h 72"/>
                  <a:gd name="T54" fmla="*/ 12 w 77"/>
                  <a:gd name="T55" fmla="*/ 20 h 72"/>
                  <a:gd name="T56" fmla="*/ 5 w 77"/>
                  <a:gd name="T57" fmla="*/ 25 h 72"/>
                  <a:gd name="T58" fmla="*/ 0 w 77"/>
                  <a:gd name="T59" fmla="*/ 29 h 72"/>
                  <a:gd name="T60" fmla="*/ 30 w 77"/>
                  <a:gd name="T61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30" y="70"/>
                    </a:moveTo>
                    <a:lnTo>
                      <a:pt x="31" y="71"/>
                    </a:lnTo>
                    <a:lnTo>
                      <a:pt x="41" y="66"/>
                    </a:lnTo>
                    <a:lnTo>
                      <a:pt x="49" y="59"/>
                    </a:lnTo>
                    <a:lnTo>
                      <a:pt x="58" y="53"/>
                    </a:lnTo>
                    <a:lnTo>
                      <a:pt x="64" y="47"/>
                    </a:lnTo>
                    <a:lnTo>
                      <a:pt x="69" y="40"/>
                    </a:lnTo>
                    <a:lnTo>
                      <a:pt x="73" y="36"/>
                    </a:lnTo>
                    <a:lnTo>
                      <a:pt x="76" y="29"/>
                    </a:lnTo>
                    <a:lnTo>
                      <a:pt x="76" y="25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3" y="11"/>
                    </a:lnTo>
                    <a:lnTo>
                      <a:pt x="69" y="8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4" y="1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2" y="3"/>
                    </a:lnTo>
                    <a:lnTo>
                      <a:pt x="35" y="7"/>
                    </a:lnTo>
                    <a:lnTo>
                      <a:pt x="31" y="9"/>
                    </a:lnTo>
                    <a:lnTo>
                      <a:pt x="25" y="12"/>
                    </a:lnTo>
                    <a:lnTo>
                      <a:pt x="20" y="15"/>
                    </a:lnTo>
                    <a:lnTo>
                      <a:pt x="12" y="20"/>
                    </a:lnTo>
                    <a:lnTo>
                      <a:pt x="5" y="25"/>
                    </a:lnTo>
                    <a:lnTo>
                      <a:pt x="0" y="29"/>
                    </a:lnTo>
                    <a:lnTo>
                      <a:pt x="30" y="7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8" name="Freeform 81"/>
              <p:cNvSpPr>
                <a:spLocks/>
              </p:cNvSpPr>
              <p:nvPr/>
            </p:nvSpPr>
            <p:spPr bwMode="auto">
              <a:xfrm>
                <a:off x="1829" y="2794"/>
                <a:ext cx="136" cy="109"/>
              </a:xfrm>
              <a:custGeom>
                <a:avLst/>
                <a:gdLst>
                  <a:gd name="T0" fmla="*/ 134 w 136"/>
                  <a:gd name="T1" fmla="*/ 53 h 109"/>
                  <a:gd name="T2" fmla="*/ 131 w 136"/>
                  <a:gd name="T3" fmla="*/ 62 h 109"/>
                  <a:gd name="T4" fmla="*/ 123 w 136"/>
                  <a:gd name="T5" fmla="*/ 70 h 109"/>
                  <a:gd name="T6" fmla="*/ 115 w 136"/>
                  <a:gd name="T7" fmla="*/ 76 h 109"/>
                  <a:gd name="T8" fmla="*/ 107 w 136"/>
                  <a:gd name="T9" fmla="*/ 83 h 109"/>
                  <a:gd name="T10" fmla="*/ 94 w 136"/>
                  <a:gd name="T11" fmla="*/ 90 h 109"/>
                  <a:gd name="T12" fmla="*/ 80 w 136"/>
                  <a:gd name="T13" fmla="*/ 96 h 109"/>
                  <a:gd name="T14" fmla="*/ 66 w 136"/>
                  <a:gd name="T15" fmla="*/ 100 h 109"/>
                  <a:gd name="T16" fmla="*/ 52 w 136"/>
                  <a:gd name="T17" fmla="*/ 105 h 109"/>
                  <a:gd name="T18" fmla="*/ 38 w 136"/>
                  <a:gd name="T19" fmla="*/ 107 h 109"/>
                  <a:gd name="T20" fmla="*/ 25 w 136"/>
                  <a:gd name="T21" fmla="*/ 108 h 109"/>
                  <a:gd name="T22" fmla="*/ 16 w 136"/>
                  <a:gd name="T23" fmla="*/ 106 h 109"/>
                  <a:gd name="T24" fmla="*/ 10 w 136"/>
                  <a:gd name="T25" fmla="*/ 102 h 109"/>
                  <a:gd name="T26" fmla="*/ 5 w 136"/>
                  <a:gd name="T27" fmla="*/ 97 h 109"/>
                  <a:gd name="T28" fmla="*/ 2 w 136"/>
                  <a:gd name="T29" fmla="*/ 90 h 109"/>
                  <a:gd name="T30" fmla="*/ 0 w 136"/>
                  <a:gd name="T31" fmla="*/ 81 h 109"/>
                  <a:gd name="T32" fmla="*/ 2 w 136"/>
                  <a:gd name="T33" fmla="*/ 71 h 109"/>
                  <a:gd name="T34" fmla="*/ 7 w 136"/>
                  <a:gd name="T35" fmla="*/ 59 h 109"/>
                  <a:gd name="T36" fmla="*/ 15 w 136"/>
                  <a:gd name="T37" fmla="*/ 48 h 109"/>
                  <a:gd name="T38" fmla="*/ 25 w 136"/>
                  <a:gd name="T39" fmla="*/ 35 h 109"/>
                  <a:gd name="T40" fmla="*/ 37 w 136"/>
                  <a:gd name="T41" fmla="*/ 23 h 109"/>
                  <a:gd name="T42" fmla="*/ 48 w 136"/>
                  <a:gd name="T43" fmla="*/ 13 h 109"/>
                  <a:gd name="T44" fmla="*/ 62 w 136"/>
                  <a:gd name="T45" fmla="*/ 6 h 109"/>
                  <a:gd name="T46" fmla="*/ 73 w 136"/>
                  <a:gd name="T47" fmla="*/ 3 h 109"/>
                  <a:gd name="T48" fmla="*/ 79 w 136"/>
                  <a:gd name="T49" fmla="*/ 2 h 109"/>
                  <a:gd name="T50" fmla="*/ 88 w 136"/>
                  <a:gd name="T51" fmla="*/ 0 h 109"/>
                  <a:gd name="T52" fmla="*/ 91 w 136"/>
                  <a:gd name="T53" fmla="*/ 9 h 109"/>
                  <a:gd name="T54" fmla="*/ 99 w 136"/>
                  <a:gd name="T55" fmla="*/ 20 h 109"/>
                  <a:gd name="T56" fmla="*/ 111 w 136"/>
                  <a:gd name="T57" fmla="*/ 34 h 109"/>
                  <a:gd name="T58" fmla="*/ 124 w 136"/>
                  <a:gd name="T59" fmla="*/ 46 h 109"/>
                  <a:gd name="T60" fmla="*/ 135 w 136"/>
                  <a:gd name="T61" fmla="*/ 51 h 109"/>
                  <a:gd name="T62" fmla="*/ 134 w 136"/>
                  <a:gd name="T63" fmla="*/ 5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109">
                    <a:moveTo>
                      <a:pt x="134" y="53"/>
                    </a:moveTo>
                    <a:lnTo>
                      <a:pt x="131" y="62"/>
                    </a:lnTo>
                    <a:lnTo>
                      <a:pt x="123" y="70"/>
                    </a:lnTo>
                    <a:lnTo>
                      <a:pt x="115" y="76"/>
                    </a:lnTo>
                    <a:lnTo>
                      <a:pt x="107" y="83"/>
                    </a:lnTo>
                    <a:lnTo>
                      <a:pt x="94" y="90"/>
                    </a:lnTo>
                    <a:lnTo>
                      <a:pt x="80" y="96"/>
                    </a:lnTo>
                    <a:lnTo>
                      <a:pt x="66" y="100"/>
                    </a:lnTo>
                    <a:lnTo>
                      <a:pt x="52" y="105"/>
                    </a:lnTo>
                    <a:lnTo>
                      <a:pt x="38" y="107"/>
                    </a:lnTo>
                    <a:lnTo>
                      <a:pt x="25" y="108"/>
                    </a:lnTo>
                    <a:lnTo>
                      <a:pt x="16" y="106"/>
                    </a:lnTo>
                    <a:lnTo>
                      <a:pt x="10" y="102"/>
                    </a:lnTo>
                    <a:lnTo>
                      <a:pt x="5" y="97"/>
                    </a:lnTo>
                    <a:lnTo>
                      <a:pt x="2" y="90"/>
                    </a:lnTo>
                    <a:lnTo>
                      <a:pt x="0" y="81"/>
                    </a:lnTo>
                    <a:lnTo>
                      <a:pt x="2" y="71"/>
                    </a:lnTo>
                    <a:lnTo>
                      <a:pt x="7" y="59"/>
                    </a:lnTo>
                    <a:lnTo>
                      <a:pt x="15" y="48"/>
                    </a:lnTo>
                    <a:lnTo>
                      <a:pt x="25" y="35"/>
                    </a:lnTo>
                    <a:lnTo>
                      <a:pt x="37" y="23"/>
                    </a:lnTo>
                    <a:lnTo>
                      <a:pt x="48" y="13"/>
                    </a:lnTo>
                    <a:lnTo>
                      <a:pt x="62" y="6"/>
                    </a:lnTo>
                    <a:lnTo>
                      <a:pt x="73" y="3"/>
                    </a:lnTo>
                    <a:lnTo>
                      <a:pt x="79" y="2"/>
                    </a:lnTo>
                    <a:lnTo>
                      <a:pt x="88" y="0"/>
                    </a:lnTo>
                    <a:lnTo>
                      <a:pt x="91" y="9"/>
                    </a:lnTo>
                    <a:lnTo>
                      <a:pt x="99" y="20"/>
                    </a:lnTo>
                    <a:lnTo>
                      <a:pt x="111" y="34"/>
                    </a:lnTo>
                    <a:lnTo>
                      <a:pt x="124" y="46"/>
                    </a:lnTo>
                    <a:lnTo>
                      <a:pt x="135" y="51"/>
                    </a:lnTo>
                    <a:lnTo>
                      <a:pt x="134" y="5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9" name="Freeform 82"/>
              <p:cNvSpPr>
                <a:spLocks/>
              </p:cNvSpPr>
              <p:nvPr/>
            </p:nvSpPr>
            <p:spPr bwMode="auto">
              <a:xfrm>
                <a:off x="1964" y="2738"/>
                <a:ext cx="75" cy="74"/>
              </a:xfrm>
              <a:custGeom>
                <a:avLst/>
                <a:gdLst>
                  <a:gd name="T0" fmla="*/ 1 w 75"/>
                  <a:gd name="T1" fmla="*/ 34 h 74"/>
                  <a:gd name="T2" fmla="*/ 0 w 75"/>
                  <a:gd name="T3" fmla="*/ 33 h 74"/>
                  <a:gd name="T4" fmla="*/ 8 w 75"/>
                  <a:gd name="T5" fmla="*/ 25 h 74"/>
                  <a:gd name="T6" fmla="*/ 15 w 75"/>
                  <a:gd name="T7" fmla="*/ 19 h 74"/>
                  <a:gd name="T8" fmla="*/ 23 w 75"/>
                  <a:gd name="T9" fmla="*/ 13 h 74"/>
                  <a:gd name="T10" fmla="*/ 31 w 75"/>
                  <a:gd name="T11" fmla="*/ 6 h 74"/>
                  <a:gd name="T12" fmla="*/ 38 w 75"/>
                  <a:gd name="T13" fmla="*/ 2 h 74"/>
                  <a:gd name="T14" fmla="*/ 43 w 75"/>
                  <a:gd name="T15" fmla="*/ 0 h 74"/>
                  <a:gd name="T16" fmla="*/ 51 w 75"/>
                  <a:gd name="T17" fmla="*/ 0 h 74"/>
                  <a:gd name="T18" fmla="*/ 55 w 75"/>
                  <a:gd name="T19" fmla="*/ 0 h 74"/>
                  <a:gd name="T20" fmla="*/ 59 w 75"/>
                  <a:gd name="T21" fmla="*/ 1 h 74"/>
                  <a:gd name="T22" fmla="*/ 63 w 75"/>
                  <a:gd name="T23" fmla="*/ 4 h 74"/>
                  <a:gd name="T24" fmla="*/ 68 w 75"/>
                  <a:gd name="T25" fmla="*/ 6 h 74"/>
                  <a:gd name="T26" fmla="*/ 70 w 75"/>
                  <a:gd name="T27" fmla="*/ 10 h 74"/>
                  <a:gd name="T28" fmla="*/ 72 w 75"/>
                  <a:gd name="T29" fmla="*/ 13 h 74"/>
                  <a:gd name="T30" fmla="*/ 73 w 75"/>
                  <a:gd name="T31" fmla="*/ 17 h 74"/>
                  <a:gd name="T32" fmla="*/ 73 w 75"/>
                  <a:gd name="T33" fmla="*/ 19 h 74"/>
                  <a:gd name="T34" fmla="*/ 73 w 75"/>
                  <a:gd name="T35" fmla="*/ 22 h 74"/>
                  <a:gd name="T36" fmla="*/ 74 w 75"/>
                  <a:gd name="T37" fmla="*/ 23 h 74"/>
                  <a:gd name="T38" fmla="*/ 73 w 75"/>
                  <a:gd name="T39" fmla="*/ 25 h 74"/>
                  <a:gd name="T40" fmla="*/ 73 w 75"/>
                  <a:gd name="T41" fmla="*/ 28 h 74"/>
                  <a:gd name="T42" fmla="*/ 71 w 75"/>
                  <a:gd name="T43" fmla="*/ 33 h 74"/>
                  <a:gd name="T44" fmla="*/ 70 w 75"/>
                  <a:gd name="T45" fmla="*/ 37 h 74"/>
                  <a:gd name="T46" fmla="*/ 64 w 75"/>
                  <a:gd name="T47" fmla="*/ 43 h 74"/>
                  <a:gd name="T48" fmla="*/ 61 w 75"/>
                  <a:gd name="T49" fmla="*/ 47 h 74"/>
                  <a:gd name="T50" fmla="*/ 56 w 75"/>
                  <a:gd name="T51" fmla="*/ 51 h 74"/>
                  <a:gd name="T52" fmla="*/ 53 w 75"/>
                  <a:gd name="T53" fmla="*/ 56 h 74"/>
                  <a:gd name="T54" fmla="*/ 45 w 75"/>
                  <a:gd name="T55" fmla="*/ 63 h 74"/>
                  <a:gd name="T56" fmla="*/ 39 w 75"/>
                  <a:gd name="T57" fmla="*/ 69 h 74"/>
                  <a:gd name="T58" fmla="*/ 34 w 75"/>
                  <a:gd name="T59" fmla="*/ 73 h 74"/>
                  <a:gd name="T60" fmla="*/ 1 w 75"/>
                  <a:gd name="T61" fmla="*/ 3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74">
                    <a:moveTo>
                      <a:pt x="1" y="34"/>
                    </a:moveTo>
                    <a:lnTo>
                      <a:pt x="0" y="33"/>
                    </a:lnTo>
                    <a:lnTo>
                      <a:pt x="8" y="25"/>
                    </a:lnTo>
                    <a:lnTo>
                      <a:pt x="15" y="19"/>
                    </a:lnTo>
                    <a:lnTo>
                      <a:pt x="23" y="13"/>
                    </a:lnTo>
                    <a:lnTo>
                      <a:pt x="31" y="6"/>
                    </a:lnTo>
                    <a:lnTo>
                      <a:pt x="38" y="2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3" y="4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2" y="13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3" y="22"/>
                    </a:lnTo>
                    <a:lnTo>
                      <a:pt x="74" y="23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1" y="33"/>
                    </a:lnTo>
                    <a:lnTo>
                      <a:pt x="70" y="37"/>
                    </a:lnTo>
                    <a:lnTo>
                      <a:pt x="64" y="43"/>
                    </a:lnTo>
                    <a:lnTo>
                      <a:pt x="61" y="47"/>
                    </a:lnTo>
                    <a:lnTo>
                      <a:pt x="56" y="51"/>
                    </a:lnTo>
                    <a:lnTo>
                      <a:pt x="53" y="56"/>
                    </a:lnTo>
                    <a:lnTo>
                      <a:pt x="45" y="63"/>
                    </a:lnTo>
                    <a:lnTo>
                      <a:pt x="39" y="69"/>
                    </a:lnTo>
                    <a:lnTo>
                      <a:pt x="34" y="73"/>
                    </a:lnTo>
                    <a:lnTo>
                      <a:pt x="1" y="3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0" name="Freeform 83"/>
              <p:cNvSpPr>
                <a:spLocks/>
              </p:cNvSpPr>
              <p:nvPr/>
            </p:nvSpPr>
            <p:spPr bwMode="auto">
              <a:xfrm>
                <a:off x="2533" y="2778"/>
                <a:ext cx="128" cy="117"/>
              </a:xfrm>
              <a:custGeom>
                <a:avLst/>
                <a:gdLst>
                  <a:gd name="T0" fmla="*/ 0 w 128"/>
                  <a:gd name="T1" fmla="*/ 44 h 117"/>
                  <a:gd name="T2" fmla="*/ 3 w 128"/>
                  <a:gd name="T3" fmla="*/ 53 h 117"/>
                  <a:gd name="T4" fmla="*/ 9 w 128"/>
                  <a:gd name="T5" fmla="*/ 63 h 117"/>
                  <a:gd name="T6" fmla="*/ 15 w 128"/>
                  <a:gd name="T7" fmla="*/ 71 h 117"/>
                  <a:gd name="T8" fmla="*/ 23 w 128"/>
                  <a:gd name="T9" fmla="*/ 78 h 117"/>
                  <a:gd name="T10" fmla="*/ 34 w 128"/>
                  <a:gd name="T11" fmla="*/ 87 h 117"/>
                  <a:gd name="T12" fmla="*/ 47 w 128"/>
                  <a:gd name="T13" fmla="*/ 95 h 117"/>
                  <a:gd name="T14" fmla="*/ 60 w 128"/>
                  <a:gd name="T15" fmla="*/ 102 h 117"/>
                  <a:gd name="T16" fmla="*/ 73 w 128"/>
                  <a:gd name="T17" fmla="*/ 108 h 117"/>
                  <a:gd name="T18" fmla="*/ 86 w 128"/>
                  <a:gd name="T19" fmla="*/ 113 h 117"/>
                  <a:gd name="T20" fmla="*/ 99 w 128"/>
                  <a:gd name="T21" fmla="*/ 116 h 117"/>
                  <a:gd name="T22" fmla="*/ 108 w 128"/>
                  <a:gd name="T23" fmla="*/ 116 h 117"/>
                  <a:gd name="T24" fmla="*/ 114 w 128"/>
                  <a:gd name="T25" fmla="*/ 113 h 117"/>
                  <a:gd name="T26" fmla="*/ 121 w 128"/>
                  <a:gd name="T27" fmla="*/ 108 h 117"/>
                  <a:gd name="T28" fmla="*/ 125 w 128"/>
                  <a:gd name="T29" fmla="*/ 101 h 117"/>
                  <a:gd name="T30" fmla="*/ 127 w 128"/>
                  <a:gd name="T31" fmla="*/ 93 h 117"/>
                  <a:gd name="T32" fmla="*/ 127 w 128"/>
                  <a:gd name="T33" fmla="*/ 83 h 117"/>
                  <a:gd name="T34" fmla="*/ 123 w 128"/>
                  <a:gd name="T35" fmla="*/ 71 h 117"/>
                  <a:gd name="T36" fmla="*/ 117 w 128"/>
                  <a:gd name="T37" fmla="*/ 58 h 117"/>
                  <a:gd name="T38" fmla="*/ 110 w 128"/>
                  <a:gd name="T39" fmla="*/ 44 h 117"/>
                  <a:gd name="T40" fmla="*/ 101 w 128"/>
                  <a:gd name="T41" fmla="*/ 30 h 117"/>
                  <a:gd name="T42" fmla="*/ 91 w 128"/>
                  <a:gd name="T43" fmla="*/ 19 h 117"/>
                  <a:gd name="T44" fmla="*/ 79 w 128"/>
                  <a:gd name="T45" fmla="*/ 10 h 117"/>
                  <a:gd name="T46" fmla="*/ 69 w 128"/>
                  <a:gd name="T47" fmla="*/ 4 h 117"/>
                  <a:gd name="T48" fmla="*/ 63 w 128"/>
                  <a:gd name="T49" fmla="*/ 3 h 117"/>
                  <a:gd name="T50" fmla="*/ 54 w 128"/>
                  <a:gd name="T51" fmla="*/ 0 h 117"/>
                  <a:gd name="T52" fmla="*/ 49 w 128"/>
                  <a:gd name="T53" fmla="*/ 7 h 117"/>
                  <a:gd name="T54" fmla="*/ 40 w 128"/>
                  <a:gd name="T55" fmla="*/ 17 h 117"/>
                  <a:gd name="T56" fmla="*/ 26 w 128"/>
                  <a:gd name="T57" fmla="*/ 29 h 117"/>
                  <a:gd name="T58" fmla="*/ 10 w 128"/>
                  <a:gd name="T59" fmla="*/ 38 h 117"/>
                  <a:gd name="T60" fmla="*/ 0 w 128"/>
                  <a:gd name="T61" fmla="*/ 42 h 117"/>
                  <a:gd name="T62" fmla="*/ 0 w 128"/>
                  <a:gd name="T63" fmla="*/ 4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8" h="117">
                    <a:moveTo>
                      <a:pt x="0" y="44"/>
                    </a:moveTo>
                    <a:lnTo>
                      <a:pt x="3" y="53"/>
                    </a:lnTo>
                    <a:lnTo>
                      <a:pt x="9" y="63"/>
                    </a:lnTo>
                    <a:lnTo>
                      <a:pt x="15" y="71"/>
                    </a:lnTo>
                    <a:lnTo>
                      <a:pt x="23" y="78"/>
                    </a:lnTo>
                    <a:lnTo>
                      <a:pt x="34" y="87"/>
                    </a:lnTo>
                    <a:lnTo>
                      <a:pt x="47" y="95"/>
                    </a:lnTo>
                    <a:lnTo>
                      <a:pt x="60" y="102"/>
                    </a:lnTo>
                    <a:lnTo>
                      <a:pt x="73" y="108"/>
                    </a:lnTo>
                    <a:lnTo>
                      <a:pt x="86" y="113"/>
                    </a:lnTo>
                    <a:lnTo>
                      <a:pt x="99" y="116"/>
                    </a:lnTo>
                    <a:lnTo>
                      <a:pt x="108" y="116"/>
                    </a:lnTo>
                    <a:lnTo>
                      <a:pt x="114" y="113"/>
                    </a:lnTo>
                    <a:lnTo>
                      <a:pt x="121" y="108"/>
                    </a:lnTo>
                    <a:lnTo>
                      <a:pt x="125" y="101"/>
                    </a:lnTo>
                    <a:lnTo>
                      <a:pt x="127" y="93"/>
                    </a:lnTo>
                    <a:lnTo>
                      <a:pt x="127" y="83"/>
                    </a:lnTo>
                    <a:lnTo>
                      <a:pt x="123" y="71"/>
                    </a:lnTo>
                    <a:lnTo>
                      <a:pt x="117" y="58"/>
                    </a:lnTo>
                    <a:lnTo>
                      <a:pt x="110" y="44"/>
                    </a:lnTo>
                    <a:lnTo>
                      <a:pt x="101" y="30"/>
                    </a:lnTo>
                    <a:lnTo>
                      <a:pt x="91" y="19"/>
                    </a:lnTo>
                    <a:lnTo>
                      <a:pt x="79" y="10"/>
                    </a:lnTo>
                    <a:lnTo>
                      <a:pt x="69" y="4"/>
                    </a:lnTo>
                    <a:lnTo>
                      <a:pt x="63" y="3"/>
                    </a:lnTo>
                    <a:lnTo>
                      <a:pt x="54" y="0"/>
                    </a:lnTo>
                    <a:lnTo>
                      <a:pt x="49" y="7"/>
                    </a:lnTo>
                    <a:lnTo>
                      <a:pt x="40" y="17"/>
                    </a:lnTo>
                    <a:lnTo>
                      <a:pt x="26" y="29"/>
                    </a:lnTo>
                    <a:lnTo>
                      <a:pt x="10" y="38"/>
                    </a:lnTo>
                    <a:lnTo>
                      <a:pt x="0" y="4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1" name="Freeform 84"/>
              <p:cNvSpPr>
                <a:spLocks/>
              </p:cNvSpPr>
              <p:nvPr/>
            </p:nvSpPr>
            <p:spPr bwMode="auto">
              <a:xfrm>
                <a:off x="2473" y="2706"/>
                <a:ext cx="73" cy="76"/>
              </a:xfrm>
              <a:custGeom>
                <a:avLst/>
                <a:gdLst>
                  <a:gd name="T0" fmla="*/ 70 w 73"/>
                  <a:gd name="T1" fmla="*/ 44 h 76"/>
                  <a:gd name="T2" fmla="*/ 72 w 73"/>
                  <a:gd name="T3" fmla="*/ 42 h 76"/>
                  <a:gd name="T4" fmla="*/ 66 w 73"/>
                  <a:gd name="T5" fmla="*/ 33 h 76"/>
                  <a:gd name="T6" fmla="*/ 59 w 73"/>
                  <a:gd name="T7" fmla="*/ 25 h 76"/>
                  <a:gd name="T8" fmla="*/ 52 w 73"/>
                  <a:gd name="T9" fmla="*/ 17 h 76"/>
                  <a:gd name="T10" fmla="*/ 45 w 73"/>
                  <a:gd name="T11" fmla="*/ 11 h 76"/>
                  <a:gd name="T12" fmla="*/ 39 w 73"/>
                  <a:gd name="T13" fmla="*/ 6 h 76"/>
                  <a:gd name="T14" fmla="*/ 35 w 73"/>
                  <a:gd name="T15" fmla="*/ 3 h 76"/>
                  <a:gd name="T16" fmla="*/ 28 w 73"/>
                  <a:gd name="T17" fmla="*/ 0 h 76"/>
                  <a:gd name="T18" fmla="*/ 23 w 73"/>
                  <a:gd name="T19" fmla="*/ 0 h 76"/>
                  <a:gd name="T20" fmla="*/ 19 w 73"/>
                  <a:gd name="T21" fmla="*/ 1 h 76"/>
                  <a:gd name="T22" fmla="*/ 15 w 73"/>
                  <a:gd name="T23" fmla="*/ 2 h 76"/>
                  <a:gd name="T24" fmla="*/ 10 w 73"/>
                  <a:gd name="T25" fmla="*/ 4 h 76"/>
                  <a:gd name="T26" fmla="*/ 6 w 73"/>
                  <a:gd name="T27" fmla="*/ 8 h 76"/>
                  <a:gd name="T28" fmla="*/ 3 w 73"/>
                  <a:gd name="T29" fmla="*/ 11 h 76"/>
                  <a:gd name="T30" fmla="*/ 3 w 73"/>
                  <a:gd name="T31" fmla="*/ 14 h 76"/>
                  <a:gd name="T32" fmla="*/ 1 w 73"/>
                  <a:gd name="T33" fmla="*/ 16 h 76"/>
                  <a:gd name="T34" fmla="*/ 0 w 73"/>
                  <a:gd name="T35" fmla="*/ 19 h 76"/>
                  <a:gd name="T36" fmla="*/ 1 w 73"/>
                  <a:gd name="T37" fmla="*/ 20 h 76"/>
                  <a:gd name="T38" fmla="*/ 0 w 73"/>
                  <a:gd name="T39" fmla="*/ 23 h 76"/>
                  <a:gd name="T40" fmla="*/ 0 w 73"/>
                  <a:gd name="T41" fmla="*/ 25 h 76"/>
                  <a:gd name="T42" fmla="*/ 2 w 73"/>
                  <a:gd name="T43" fmla="*/ 30 h 76"/>
                  <a:gd name="T44" fmla="*/ 3 w 73"/>
                  <a:gd name="T45" fmla="*/ 34 h 76"/>
                  <a:gd name="T46" fmla="*/ 7 w 73"/>
                  <a:gd name="T47" fmla="*/ 41 h 76"/>
                  <a:gd name="T48" fmla="*/ 9 w 73"/>
                  <a:gd name="T49" fmla="*/ 46 h 76"/>
                  <a:gd name="T50" fmla="*/ 13 w 73"/>
                  <a:gd name="T51" fmla="*/ 50 h 76"/>
                  <a:gd name="T52" fmla="*/ 16 w 73"/>
                  <a:gd name="T53" fmla="*/ 55 h 76"/>
                  <a:gd name="T54" fmla="*/ 22 w 73"/>
                  <a:gd name="T55" fmla="*/ 64 h 76"/>
                  <a:gd name="T56" fmla="*/ 27 w 73"/>
                  <a:gd name="T57" fmla="*/ 70 h 76"/>
                  <a:gd name="T58" fmla="*/ 31 w 73"/>
                  <a:gd name="T59" fmla="*/ 75 h 76"/>
                  <a:gd name="T60" fmla="*/ 70 w 73"/>
                  <a:gd name="T61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" h="76">
                    <a:moveTo>
                      <a:pt x="70" y="44"/>
                    </a:moveTo>
                    <a:lnTo>
                      <a:pt x="72" y="42"/>
                    </a:lnTo>
                    <a:lnTo>
                      <a:pt x="66" y="33"/>
                    </a:lnTo>
                    <a:lnTo>
                      <a:pt x="59" y="25"/>
                    </a:lnTo>
                    <a:lnTo>
                      <a:pt x="52" y="17"/>
                    </a:lnTo>
                    <a:lnTo>
                      <a:pt x="45" y="11"/>
                    </a:lnTo>
                    <a:lnTo>
                      <a:pt x="39" y="6"/>
                    </a:lnTo>
                    <a:lnTo>
                      <a:pt x="35" y="3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3" y="50"/>
                    </a:lnTo>
                    <a:lnTo>
                      <a:pt x="16" y="55"/>
                    </a:lnTo>
                    <a:lnTo>
                      <a:pt x="22" y="64"/>
                    </a:lnTo>
                    <a:lnTo>
                      <a:pt x="27" y="70"/>
                    </a:lnTo>
                    <a:lnTo>
                      <a:pt x="31" y="75"/>
                    </a:lnTo>
                    <a:lnTo>
                      <a:pt x="70" y="4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2" name="Freeform 85"/>
              <p:cNvSpPr>
                <a:spLocks/>
              </p:cNvSpPr>
              <p:nvPr/>
            </p:nvSpPr>
            <p:spPr bwMode="auto">
              <a:xfrm>
                <a:off x="2643" y="2700"/>
                <a:ext cx="111" cy="132"/>
              </a:xfrm>
              <a:custGeom>
                <a:avLst/>
                <a:gdLst>
                  <a:gd name="T0" fmla="*/ 50 w 111"/>
                  <a:gd name="T1" fmla="*/ 0 h 132"/>
                  <a:gd name="T2" fmla="*/ 60 w 111"/>
                  <a:gd name="T3" fmla="*/ 3 h 132"/>
                  <a:gd name="T4" fmla="*/ 67 w 111"/>
                  <a:gd name="T5" fmla="*/ 10 h 132"/>
                  <a:gd name="T6" fmla="*/ 74 w 111"/>
                  <a:gd name="T7" fmla="*/ 17 h 132"/>
                  <a:gd name="T8" fmla="*/ 81 w 111"/>
                  <a:gd name="T9" fmla="*/ 26 h 132"/>
                  <a:gd name="T10" fmla="*/ 89 w 111"/>
                  <a:gd name="T11" fmla="*/ 38 h 132"/>
                  <a:gd name="T12" fmla="*/ 96 w 111"/>
                  <a:gd name="T13" fmla="*/ 51 h 132"/>
                  <a:gd name="T14" fmla="*/ 101 w 111"/>
                  <a:gd name="T15" fmla="*/ 65 h 132"/>
                  <a:gd name="T16" fmla="*/ 106 w 111"/>
                  <a:gd name="T17" fmla="*/ 78 h 132"/>
                  <a:gd name="T18" fmla="*/ 109 w 111"/>
                  <a:gd name="T19" fmla="*/ 93 h 132"/>
                  <a:gd name="T20" fmla="*/ 110 w 111"/>
                  <a:gd name="T21" fmla="*/ 105 h 132"/>
                  <a:gd name="T22" fmla="*/ 109 w 111"/>
                  <a:gd name="T23" fmla="*/ 114 h 132"/>
                  <a:gd name="T24" fmla="*/ 106 w 111"/>
                  <a:gd name="T25" fmla="*/ 120 h 132"/>
                  <a:gd name="T26" fmla="*/ 100 w 111"/>
                  <a:gd name="T27" fmla="*/ 126 h 132"/>
                  <a:gd name="T28" fmla="*/ 94 w 111"/>
                  <a:gd name="T29" fmla="*/ 129 h 132"/>
                  <a:gd name="T30" fmla="*/ 84 w 111"/>
                  <a:gd name="T31" fmla="*/ 131 h 132"/>
                  <a:gd name="T32" fmla="*/ 74 w 111"/>
                  <a:gd name="T33" fmla="*/ 130 h 132"/>
                  <a:gd name="T34" fmla="*/ 62 w 111"/>
                  <a:gd name="T35" fmla="*/ 124 h 132"/>
                  <a:gd name="T36" fmla="*/ 51 w 111"/>
                  <a:gd name="T37" fmla="*/ 118 h 132"/>
                  <a:gd name="T38" fmla="*/ 38 w 111"/>
                  <a:gd name="T39" fmla="*/ 110 h 132"/>
                  <a:gd name="T40" fmla="*/ 24 w 111"/>
                  <a:gd name="T41" fmla="*/ 98 h 132"/>
                  <a:gd name="T42" fmla="*/ 15 w 111"/>
                  <a:gd name="T43" fmla="*/ 87 h 132"/>
                  <a:gd name="T44" fmla="*/ 7 w 111"/>
                  <a:gd name="T45" fmla="*/ 73 h 132"/>
                  <a:gd name="T46" fmla="*/ 3 w 111"/>
                  <a:gd name="T47" fmla="*/ 63 h 132"/>
                  <a:gd name="T48" fmla="*/ 1 w 111"/>
                  <a:gd name="T49" fmla="*/ 56 h 132"/>
                  <a:gd name="T50" fmla="*/ 0 w 111"/>
                  <a:gd name="T51" fmla="*/ 48 h 132"/>
                  <a:gd name="T52" fmla="*/ 7 w 111"/>
                  <a:gd name="T53" fmla="*/ 44 h 132"/>
                  <a:gd name="T54" fmla="*/ 19 w 111"/>
                  <a:gd name="T55" fmla="*/ 36 h 132"/>
                  <a:gd name="T56" fmla="*/ 33 w 111"/>
                  <a:gd name="T57" fmla="*/ 23 h 132"/>
                  <a:gd name="T58" fmla="*/ 44 w 111"/>
                  <a:gd name="T59" fmla="*/ 9 h 132"/>
                  <a:gd name="T60" fmla="*/ 48 w 111"/>
                  <a:gd name="T61" fmla="*/ 0 h 132"/>
                  <a:gd name="T62" fmla="*/ 50 w 111"/>
                  <a:gd name="T6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132">
                    <a:moveTo>
                      <a:pt x="50" y="0"/>
                    </a:moveTo>
                    <a:lnTo>
                      <a:pt x="60" y="3"/>
                    </a:lnTo>
                    <a:lnTo>
                      <a:pt x="67" y="10"/>
                    </a:lnTo>
                    <a:lnTo>
                      <a:pt x="74" y="17"/>
                    </a:lnTo>
                    <a:lnTo>
                      <a:pt x="81" y="26"/>
                    </a:lnTo>
                    <a:lnTo>
                      <a:pt x="89" y="38"/>
                    </a:lnTo>
                    <a:lnTo>
                      <a:pt x="96" y="51"/>
                    </a:lnTo>
                    <a:lnTo>
                      <a:pt x="101" y="65"/>
                    </a:lnTo>
                    <a:lnTo>
                      <a:pt x="106" y="78"/>
                    </a:lnTo>
                    <a:lnTo>
                      <a:pt x="109" y="93"/>
                    </a:lnTo>
                    <a:lnTo>
                      <a:pt x="110" y="105"/>
                    </a:lnTo>
                    <a:lnTo>
                      <a:pt x="109" y="114"/>
                    </a:lnTo>
                    <a:lnTo>
                      <a:pt x="106" y="120"/>
                    </a:lnTo>
                    <a:lnTo>
                      <a:pt x="100" y="126"/>
                    </a:lnTo>
                    <a:lnTo>
                      <a:pt x="94" y="129"/>
                    </a:lnTo>
                    <a:lnTo>
                      <a:pt x="84" y="131"/>
                    </a:lnTo>
                    <a:lnTo>
                      <a:pt x="74" y="130"/>
                    </a:lnTo>
                    <a:lnTo>
                      <a:pt x="62" y="124"/>
                    </a:lnTo>
                    <a:lnTo>
                      <a:pt x="51" y="118"/>
                    </a:lnTo>
                    <a:lnTo>
                      <a:pt x="38" y="110"/>
                    </a:lnTo>
                    <a:lnTo>
                      <a:pt x="24" y="98"/>
                    </a:lnTo>
                    <a:lnTo>
                      <a:pt x="15" y="87"/>
                    </a:lnTo>
                    <a:lnTo>
                      <a:pt x="7" y="73"/>
                    </a:lnTo>
                    <a:lnTo>
                      <a:pt x="3" y="63"/>
                    </a:lnTo>
                    <a:lnTo>
                      <a:pt x="1" y="56"/>
                    </a:lnTo>
                    <a:lnTo>
                      <a:pt x="0" y="48"/>
                    </a:lnTo>
                    <a:lnTo>
                      <a:pt x="7" y="44"/>
                    </a:lnTo>
                    <a:lnTo>
                      <a:pt x="19" y="36"/>
                    </a:lnTo>
                    <a:lnTo>
                      <a:pt x="33" y="23"/>
                    </a:lnTo>
                    <a:lnTo>
                      <a:pt x="44" y="9"/>
                    </a:lnTo>
                    <a:lnTo>
                      <a:pt x="48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3" name="Freeform 86"/>
              <p:cNvSpPr>
                <a:spLocks/>
              </p:cNvSpPr>
              <p:nvPr/>
            </p:nvSpPr>
            <p:spPr bwMode="auto">
              <a:xfrm>
                <a:off x="2581" y="2630"/>
                <a:ext cx="75" cy="75"/>
              </a:xfrm>
              <a:custGeom>
                <a:avLst/>
                <a:gdLst>
                  <a:gd name="T0" fmla="*/ 38 w 75"/>
                  <a:gd name="T1" fmla="*/ 72 h 75"/>
                  <a:gd name="T2" fmla="*/ 37 w 75"/>
                  <a:gd name="T3" fmla="*/ 74 h 75"/>
                  <a:gd name="T4" fmla="*/ 28 w 75"/>
                  <a:gd name="T5" fmla="*/ 66 h 75"/>
                  <a:gd name="T6" fmla="*/ 21 w 75"/>
                  <a:gd name="T7" fmla="*/ 59 h 75"/>
                  <a:gd name="T8" fmla="*/ 14 w 75"/>
                  <a:gd name="T9" fmla="*/ 50 h 75"/>
                  <a:gd name="T10" fmla="*/ 8 w 75"/>
                  <a:gd name="T11" fmla="*/ 44 h 75"/>
                  <a:gd name="T12" fmla="*/ 3 w 75"/>
                  <a:gd name="T13" fmla="*/ 36 h 75"/>
                  <a:gd name="T14" fmla="*/ 1 w 75"/>
                  <a:gd name="T15" fmla="*/ 31 h 75"/>
                  <a:gd name="T16" fmla="*/ 0 w 75"/>
                  <a:gd name="T17" fmla="*/ 24 h 75"/>
                  <a:gd name="T18" fmla="*/ 0 w 75"/>
                  <a:gd name="T19" fmla="*/ 20 h 75"/>
                  <a:gd name="T20" fmla="*/ 2 w 75"/>
                  <a:gd name="T21" fmla="*/ 16 h 75"/>
                  <a:gd name="T22" fmla="*/ 3 w 75"/>
                  <a:gd name="T23" fmla="*/ 12 h 75"/>
                  <a:gd name="T24" fmla="*/ 7 w 75"/>
                  <a:gd name="T25" fmla="*/ 7 h 75"/>
                  <a:gd name="T26" fmla="*/ 10 w 75"/>
                  <a:gd name="T27" fmla="*/ 4 h 75"/>
                  <a:gd name="T28" fmla="*/ 14 w 75"/>
                  <a:gd name="T29" fmla="*/ 2 h 75"/>
                  <a:gd name="T30" fmla="*/ 16 w 75"/>
                  <a:gd name="T31" fmla="*/ 1 h 75"/>
                  <a:gd name="T32" fmla="*/ 19 w 75"/>
                  <a:gd name="T33" fmla="*/ 0 h 75"/>
                  <a:gd name="T34" fmla="*/ 21 w 75"/>
                  <a:gd name="T35" fmla="*/ 0 h 75"/>
                  <a:gd name="T36" fmla="*/ 23 w 75"/>
                  <a:gd name="T37" fmla="*/ 0 h 75"/>
                  <a:gd name="T38" fmla="*/ 25 w 75"/>
                  <a:gd name="T39" fmla="*/ 0 h 75"/>
                  <a:gd name="T40" fmla="*/ 28 w 75"/>
                  <a:gd name="T41" fmla="*/ 0 h 75"/>
                  <a:gd name="T42" fmla="*/ 33 w 75"/>
                  <a:gd name="T43" fmla="*/ 2 h 75"/>
                  <a:gd name="T44" fmla="*/ 36 w 75"/>
                  <a:gd name="T45" fmla="*/ 3 h 75"/>
                  <a:gd name="T46" fmla="*/ 43 w 75"/>
                  <a:gd name="T47" fmla="*/ 9 h 75"/>
                  <a:gd name="T48" fmla="*/ 47 w 75"/>
                  <a:gd name="T49" fmla="*/ 12 h 75"/>
                  <a:gd name="T50" fmla="*/ 52 w 75"/>
                  <a:gd name="T51" fmla="*/ 16 h 75"/>
                  <a:gd name="T52" fmla="*/ 56 w 75"/>
                  <a:gd name="T53" fmla="*/ 19 h 75"/>
                  <a:gd name="T54" fmla="*/ 63 w 75"/>
                  <a:gd name="T55" fmla="*/ 26 h 75"/>
                  <a:gd name="T56" fmla="*/ 70 w 75"/>
                  <a:gd name="T57" fmla="*/ 32 h 75"/>
                  <a:gd name="T58" fmla="*/ 74 w 75"/>
                  <a:gd name="T59" fmla="*/ 37 h 75"/>
                  <a:gd name="T60" fmla="*/ 38 w 75"/>
                  <a:gd name="T61" fmla="*/ 7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75">
                    <a:moveTo>
                      <a:pt x="38" y="72"/>
                    </a:moveTo>
                    <a:lnTo>
                      <a:pt x="37" y="74"/>
                    </a:lnTo>
                    <a:lnTo>
                      <a:pt x="28" y="66"/>
                    </a:lnTo>
                    <a:lnTo>
                      <a:pt x="21" y="59"/>
                    </a:lnTo>
                    <a:lnTo>
                      <a:pt x="14" y="50"/>
                    </a:lnTo>
                    <a:lnTo>
                      <a:pt x="8" y="44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6" y="3"/>
                    </a:lnTo>
                    <a:lnTo>
                      <a:pt x="43" y="9"/>
                    </a:lnTo>
                    <a:lnTo>
                      <a:pt x="47" y="12"/>
                    </a:lnTo>
                    <a:lnTo>
                      <a:pt x="52" y="16"/>
                    </a:lnTo>
                    <a:lnTo>
                      <a:pt x="56" y="19"/>
                    </a:lnTo>
                    <a:lnTo>
                      <a:pt x="63" y="26"/>
                    </a:lnTo>
                    <a:lnTo>
                      <a:pt x="70" y="32"/>
                    </a:lnTo>
                    <a:lnTo>
                      <a:pt x="74" y="37"/>
                    </a:lnTo>
                    <a:lnTo>
                      <a:pt x="38" y="7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4" name="Freeform 87"/>
              <p:cNvSpPr>
                <a:spLocks/>
              </p:cNvSpPr>
              <p:nvPr/>
            </p:nvSpPr>
            <p:spPr bwMode="auto">
              <a:xfrm>
                <a:off x="2153" y="2767"/>
                <a:ext cx="91" cy="134"/>
              </a:xfrm>
              <a:custGeom>
                <a:avLst/>
                <a:gdLst>
                  <a:gd name="T0" fmla="*/ 11 w 91"/>
                  <a:gd name="T1" fmla="*/ 1 h 134"/>
                  <a:gd name="T2" fmla="*/ 5 w 91"/>
                  <a:gd name="T3" fmla="*/ 10 h 134"/>
                  <a:gd name="T4" fmla="*/ 2 w 91"/>
                  <a:gd name="T5" fmla="*/ 21 h 134"/>
                  <a:gd name="T6" fmla="*/ 0 w 91"/>
                  <a:gd name="T7" fmla="*/ 31 h 134"/>
                  <a:gd name="T8" fmla="*/ 0 w 91"/>
                  <a:gd name="T9" fmla="*/ 41 h 134"/>
                  <a:gd name="T10" fmla="*/ 0 w 91"/>
                  <a:gd name="T11" fmla="*/ 55 h 134"/>
                  <a:gd name="T12" fmla="*/ 3 w 91"/>
                  <a:gd name="T13" fmla="*/ 70 h 134"/>
                  <a:gd name="T14" fmla="*/ 7 w 91"/>
                  <a:gd name="T15" fmla="*/ 84 h 134"/>
                  <a:gd name="T16" fmla="*/ 11 w 91"/>
                  <a:gd name="T17" fmla="*/ 98 h 134"/>
                  <a:gd name="T18" fmla="*/ 16 w 91"/>
                  <a:gd name="T19" fmla="*/ 111 h 134"/>
                  <a:gd name="T20" fmla="*/ 22 w 91"/>
                  <a:gd name="T21" fmla="*/ 123 h 134"/>
                  <a:gd name="T22" fmla="*/ 29 w 91"/>
                  <a:gd name="T23" fmla="*/ 130 h 134"/>
                  <a:gd name="T24" fmla="*/ 36 w 91"/>
                  <a:gd name="T25" fmla="*/ 132 h 134"/>
                  <a:gd name="T26" fmla="*/ 43 w 91"/>
                  <a:gd name="T27" fmla="*/ 133 h 134"/>
                  <a:gd name="T28" fmla="*/ 50 w 91"/>
                  <a:gd name="T29" fmla="*/ 132 h 134"/>
                  <a:gd name="T30" fmla="*/ 57 w 91"/>
                  <a:gd name="T31" fmla="*/ 128 h 134"/>
                  <a:gd name="T32" fmla="*/ 66 w 91"/>
                  <a:gd name="T33" fmla="*/ 121 h 134"/>
                  <a:gd name="T34" fmla="*/ 72 w 91"/>
                  <a:gd name="T35" fmla="*/ 110 h 134"/>
                  <a:gd name="T36" fmla="*/ 77 w 91"/>
                  <a:gd name="T37" fmla="*/ 98 h 134"/>
                  <a:gd name="T38" fmla="*/ 83 w 91"/>
                  <a:gd name="T39" fmla="*/ 82 h 134"/>
                  <a:gd name="T40" fmla="*/ 87 w 91"/>
                  <a:gd name="T41" fmla="*/ 67 h 134"/>
                  <a:gd name="T42" fmla="*/ 90 w 91"/>
                  <a:gd name="T43" fmla="*/ 52 h 134"/>
                  <a:gd name="T44" fmla="*/ 89 w 91"/>
                  <a:gd name="T45" fmla="*/ 37 h 134"/>
                  <a:gd name="T46" fmla="*/ 86 w 91"/>
                  <a:gd name="T47" fmla="*/ 26 h 134"/>
                  <a:gd name="T48" fmla="*/ 83 w 91"/>
                  <a:gd name="T49" fmla="*/ 21 h 134"/>
                  <a:gd name="T50" fmla="*/ 79 w 91"/>
                  <a:gd name="T51" fmla="*/ 14 h 134"/>
                  <a:gd name="T52" fmla="*/ 70 w 91"/>
                  <a:gd name="T53" fmla="*/ 14 h 134"/>
                  <a:gd name="T54" fmla="*/ 56 w 91"/>
                  <a:gd name="T55" fmla="*/ 14 h 134"/>
                  <a:gd name="T56" fmla="*/ 39 w 91"/>
                  <a:gd name="T57" fmla="*/ 10 h 134"/>
                  <a:gd name="T58" fmla="*/ 21 w 91"/>
                  <a:gd name="T59" fmla="*/ 6 h 134"/>
                  <a:gd name="T60" fmla="*/ 11 w 91"/>
                  <a:gd name="T61" fmla="*/ 0 h 134"/>
                  <a:gd name="T62" fmla="*/ 11 w 91"/>
                  <a:gd name="T63" fmla="*/ 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134">
                    <a:moveTo>
                      <a:pt x="11" y="1"/>
                    </a:moveTo>
                    <a:lnTo>
                      <a:pt x="5" y="10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0" y="41"/>
                    </a:lnTo>
                    <a:lnTo>
                      <a:pt x="0" y="55"/>
                    </a:lnTo>
                    <a:lnTo>
                      <a:pt x="3" y="70"/>
                    </a:lnTo>
                    <a:lnTo>
                      <a:pt x="7" y="84"/>
                    </a:lnTo>
                    <a:lnTo>
                      <a:pt x="11" y="98"/>
                    </a:lnTo>
                    <a:lnTo>
                      <a:pt x="16" y="111"/>
                    </a:lnTo>
                    <a:lnTo>
                      <a:pt x="22" y="123"/>
                    </a:lnTo>
                    <a:lnTo>
                      <a:pt x="29" y="130"/>
                    </a:lnTo>
                    <a:lnTo>
                      <a:pt x="36" y="132"/>
                    </a:lnTo>
                    <a:lnTo>
                      <a:pt x="43" y="133"/>
                    </a:lnTo>
                    <a:lnTo>
                      <a:pt x="50" y="132"/>
                    </a:lnTo>
                    <a:lnTo>
                      <a:pt x="57" y="128"/>
                    </a:lnTo>
                    <a:lnTo>
                      <a:pt x="66" y="121"/>
                    </a:lnTo>
                    <a:lnTo>
                      <a:pt x="72" y="110"/>
                    </a:lnTo>
                    <a:lnTo>
                      <a:pt x="77" y="98"/>
                    </a:lnTo>
                    <a:lnTo>
                      <a:pt x="83" y="82"/>
                    </a:lnTo>
                    <a:lnTo>
                      <a:pt x="87" y="67"/>
                    </a:lnTo>
                    <a:lnTo>
                      <a:pt x="90" y="52"/>
                    </a:lnTo>
                    <a:lnTo>
                      <a:pt x="89" y="37"/>
                    </a:lnTo>
                    <a:lnTo>
                      <a:pt x="86" y="26"/>
                    </a:lnTo>
                    <a:lnTo>
                      <a:pt x="83" y="21"/>
                    </a:lnTo>
                    <a:lnTo>
                      <a:pt x="79" y="14"/>
                    </a:lnTo>
                    <a:lnTo>
                      <a:pt x="70" y="14"/>
                    </a:lnTo>
                    <a:lnTo>
                      <a:pt x="56" y="14"/>
                    </a:lnTo>
                    <a:lnTo>
                      <a:pt x="39" y="10"/>
                    </a:lnTo>
                    <a:lnTo>
                      <a:pt x="21" y="6"/>
                    </a:lnTo>
                    <a:lnTo>
                      <a:pt x="11" y="0"/>
                    </a:lnTo>
                    <a:lnTo>
                      <a:pt x="11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5" name="Freeform 88"/>
              <p:cNvSpPr>
                <a:spLocks/>
              </p:cNvSpPr>
              <p:nvPr/>
            </p:nvSpPr>
            <p:spPr bwMode="auto">
              <a:xfrm>
                <a:off x="2174" y="2657"/>
                <a:ext cx="58" cy="73"/>
              </a:xfrm>
              <a:custGeom>
                <a:avLst/>
                <a:gdLst>
                  <a:gd name="T0" fmla="*/ 49 w 58"/>
                  <a:gd name="T1" fmla="*/ 72 h 73"/>
                  <a:gd name="T2" fmla="*/ 51 w 58"/>
                  <a:gd name="T3" fmla="*/ 72 h 73"/>
                  <a:gd name="T4" fmla="*/ 54 w 58"/>
                  <a:gd name="T5" fmla="*/ 62 h 73"/>
                  <a:gd name="T6" fmla="*/ 56 w 58"/>
                  <a:gd name="T7" fmla="*/ 51 h 73"/>
                  <a:gd name="T8" fmla="*/ 57 w 58"/>
                  <a:gd name="T9" fmla="*/ 41 h 73"/>
                  <a:gd name="T10" fmla="*/ 57 w 58"/>
                  <a:gd name="T11" fmla="*/ 32 h 73"/>
                  <a:gd name="T12" fmla="*/ 57 w 58"/>
                  <a:gd name="T13" fmla="*/ 23 h 73"/>
                  <a:gd name="T14" fmla="*/ 56 w 58"/>
                  <a:gd name="T15" fmla="*/ 18 h 73"/>
                  <a:gd name="T16" fmla="*/ 54 w 58"/>
                  <a:gd name="T17" fmla="*/ 11 h 73"/>
                  <a:gd name="T18" fmla="*/ 51 w 58"/>
                  <a:gd name="T19" fmla="*/ 7 h 73"/>
                  <a:gd name="T20" fmla="*/ 47 w 58"/>
                  <a:gd name="T21" fmla="*/ 5 h 73"/>
                  <a:gd name="T22" fmla="*/ 43 w 58"/>
                  <a:gd name="T23" fmla="*/ 3 h 73"/>
                  <a:gd name="T24" fmla="*/ 38 w 58"/>
                  <a:gd name="T25" fmla="*/ 1 h 73"/>
                  <a:gd name="T26" fmla="*/ 33 w 58"/>
                  <a:gd name="T27" fmla="*/ 0 h 73"/>
                  <a:gd name="T28" fmla="*/ 29 w 58"/>
                  <a:gd name="T29" fmla="*/ 0 h 73"/>
                  <a:gd name="T30" fmla="*/ 26 w 58"/>
                  <a:gd name="T31" fmla="*/ 2 h 73"/>
                  <a:gd name="T32" fmla="*/ 24 w 58"/>
                  <a:gd name="T33" fmla="*/ 2 h 73"/>
                  <a:gd name="T34" fmla="*/ 21 w 58"/>
                  <a:gd name="T35" fmla="*/ 3 h 73"/>
                  <a:gd name="T36" fmla="*/ 20 w 58"/>
                  <a:gd name="T37" fmla="*/ 5 h 73"/>
                  <a:gd name="T38" fmla="*/ 18 w 58"/>
                  <a:gd name="T39" fmla="*/ 6 h 73"/>
                  <a:gd name="T40" fmla="*/ 16 w 58"/>
                  <a:gd name="T41" fmla="*/ 7 h 73"/>
                  <a:gd name="T42" fmla="*/ 13 w 58"/>
                  <a:gd name="T43" fmla="*/ 12 h 73"/>
                  <a:gd name="T44" fmla="*/ 12 w 58"/>
                  <a:gd name="T45" fmla="*/ 16 h 73"/>
                  <a:gd name="T46" fmla="*/ 8 w 58"/>
                  <a:gd name="T47" fmla="*/ 23 h 73"/>
                  <a:gd name="T48" fmla="*/ 7 w 58"/>
                  <a:gd name="T49" fmla="*/ 28 h 73"/>
                  <a:gd name="T50" fmla="*/ 6 w 58"/>
                  <a:gd name="T51" fmla="*/ 34 h 73"/>
                  <a:gd name="T52" fmla="*/ 4 w 58"/>
                  <a:gd name="T53" fmla="*/ 40 h 73"/>
                  <a:gd name="T54" fmla="*/ 2 w 58"/>
                  <a:gd name="T55" fmla="*/ 49 h 73"/>
                  <a:gd name="T56" fmla="*/ 1 w 58"/>
                  <a:gd name="T57" fmla="*/ 57 h 73"/>
                  <a:gd name="T58" fmla="*/ 0 w 58"/>
                  <a:gd name="T59" fmla="*/ 63 h 73"/>
                  <a:gd name="T60" fmla="*/ 49 w 58"/>
                  <a:gd name="T61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73">
                    <a:moveTo>
                      <a:pt x="49" y="72"/>
                    </a:moveTo>
                    <a:lnTo>
                      <a:pt x="51" y="72"/>
                    </a:lnTo>
                    <a:lnTo>
                      <a:pt x="54" y="62"/>
                    </a:lnTo>
                    <a:lnTo>
                      <a:pt x="56" y="51"/>
                    </a:lnTo>
                    <a:lnTo>
                      <a:pt x="57" y="41"/>
                    </a:lnTo>
                    <a:lnTo>
                      <a:pt x="57" y="32"/>
                    </a:lnTo>
                    <a:lnTo>
                      <a:pt x="57" y="23"/>
                    </a:lnTo>
                    <a:lnTo>
                      <a:pt x="56" y="18"/>
                    </a:lnTo>
                    <a:lnTo>
                      <a:pt x="54" y="11"/>
                    </a:lnTo>
                    <a:lnTo>
                      <a:pt x="51" y="7"/>
                    </a:lnTo>
                    <a:lnTo>
                      <a:pt x="47" y="5"/>
                    </a:lnTo>
                    <a:lnTo>
                      <a:pt x="43" y="3"/>
                    </a:lnTo>
                    <a:lnTo>
                      <a:pt x="38" y="1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8" y="23"/>
                    </a:lnTo>
                    <a:lnTo>
                      <a:pt x="7" y="28"/>
                    </a:lnTo>
                    <a:lnTo>
                      <a:pt x="6" y="34"/>
                    </a:lnTo>
                    <a:lnTo>
                      <a:pt x="4" y="40"/>
                    </a:lnTo>
                    <a:lnTo>
                      <a:pt x="2" y="49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49" y="7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6" name="Freeform 89"/>
              <p:cNvSpPr>
                <a:spLocks/>
              </p:cNvSpPr>
              <p:nvPr/>
            </p:nvSpPr>
            <p:spPr bwMode="auto">
              <a:xfrm>
                <a:off x="2269" y="2801"/>
                <a:ext cx="95" cy="127"/>
              </a:xfrm>
              <a:custGeom>
                <a:avLst/>
                <a:gdLst>
                  <a:gd name="T0" fmla="*/ 90 w 95"/>
                  <a:gd name="T1" fmla="*/ 5 h 127"/>
                  <a:gd name="T2" fmla="*/ 94 w 95"/>
                  <a:gd name="T3" fmla="*/ 14 h 127"/>
                  <a:gd name="T4" fmla="*/ 94 w 95"/>
                  <a:gd name="T5" fmla="*/ 24 h 127"/>
                  <a:gd name="T6" fmla="*/ 94 w 95"/>
                  <a:gd name="T7" fmla="*/ 34 h 127"/>
                  <a:gd name="T8" fmla="*/ 92 w 95"/>
                  <a:gd name="T9" fmla="*/ 44 h 127"/>
                  <a:gd name="T10" fmla="*/ 88 w 95"/>
                  <a:gd name="T11" fmla="*/ 59 h 127"/>
                  <a:gd name="T12" fmla="*/ 83 w 95"/>
                  <a:gd name="T13" fmla="*/ 72 h 127"/>
                  <a:gd name="T14" fmla="*/ 76 w 95"/>
                  <a:gd name="T15" fmla="*/ 85 h 127"/>
                  <a:gd name="T16" fmla="*/ 69 w 95"/>
                  <a:gd name="T17" fmla="*/ 97 h 127"/>
                  <a:gd name="T18" fmla="*/ 61 w 95"/>
                  <a:gd name="T19" fmla="*/ 110 h 127"/>
                  <a:gd name="T20" fmla="*/ 53 w 95"/>
                  <a:gd name="T21" fmla="*/ 118 h 127"/>
                  <a:gd name="T22" fmla="*/ 45 w 95"/>
                  <a:gd name="T23" fmla="*/ 123 h 127"/>
                  <a:gd name="T24" fmla="*/ 38 w 95"/>
                  <a:gd name="T25" fmla="*/ 126 h 127"/>
                  <a:gd name="T26" fmla="*/ 30 w 95"/>
                  <a:gd name="T27" fmla="*/ 125 h 127"/>
                  <a:gd name="T28" fmla="*/ 24 w 95"/>
                  <a:gd name="T29" fmla="*/ 123 h 127"/>
                  <a:gd name="T30" fmla="*/ 16 w 95"/>
                  <a:gd name="T31" fmla="*/ 116 h 127"/>
                  <a:gd name="T32" fmla="*/ 10 w 95"/>
                  <a:gd name="T33" fmla="*/ 109 h 127"/>
                  <a:gd name="T34" fmla="*/ 6 w 95"/>
                  <a:gd name="T35" fmla="*/ 96 h 127"/>
                  <a:gd name="T36" fmla="*/ 3 w 95"/>
                  <a:gd name="T37" fmla="*/ 84 h 127"/>
                  <a:gd name="T38" fmla="*/ 0 w 95"/>
                  <a:gd name="T39" fmla="*/ 69 h 127"/>
                  <a:gd name="T40" fmla="*/ 0 w 95"/>
                  <a:gd name="T41" fmla="*/ 50 h 127"/>
                  <a:gd name="T42" fmla="*/ 2 w 95"/>
                  <a:gd name="T43" fmla="*/ 36 h 127"/>
                  <a:gd name="T44" fmla="*/ 7 w 95"/>
                  <a:gd name="T45" fmla="*/ 21 h 127"/>
                  <a:gd name="T46" fmla="*/ 11 w 95"/>
                  <a:gd name="T47" fmla="*/ 11 h 127"/>
                  <a:gd name="T48" fmla="*/ 16 w 95"/>
                  <a:gd name="T49" fmla="*/ 6 h 127"/>
                  <a:gd name="T50" fmla="*/ 20 w 95"/>
                  <a:gd name="T51" fmla="*/ 0 h 127"/>
                  <a:gd name="T52" fmla="*/ 29 w 95"/>
                  <a:gd name="T53" fmla="*/ 2 h 127"/>
                  <a:gd name="T54" fmla="*/ 42 w 95"/>
                  <a:gd name="T55" fmla="*/ 6 h 127"/>
                  <a:gd name="T56" fmla="*/ 61 w 95"/>
                  <a:gd name="T57" fmla="*/ 8 h 127"/>
                  <a:gd name="T58" fmla="*/ 79 w 95"/>
                  <a:gd name="T59" fmla="*/ 7 h 127"/>
                  <a:gd name="T60" fmla="*/ 89 w 95"/>
                  <a:gd name="T61" fmla="*/ 4 h 127"/>
                  <a:gd name="T62" fmla="*/ 90 w 95"/>
                  <a:gd name="T63" fmla="*/ 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127">
                    <a:moveTo>
                      <a:pt x="90" y="5"/>
                    </a:moveTo>
                    <a:lnTo>
                      <a:pt x="94" y="14"/>
                    </a:lnTo>
                    <a:lnTo>
                      <a:pt x="94" y="24"/>
                    </a:lnTo>
                    <a:lnTo>
                      <a:pt x="94" y="34"/>
                    </a:lnTo>
                    <a:lnTo>
                      <a:pt x="92" y="44"/>
                    </a:lnTo>
                    <a:lnTo>
                      <a:pt x="88" y="59"/>
                    </a:lnTo>
                    <a:lnTo>
                      <a:pt x="83" y="72"/>
                    </a:lnTo>
                    <a:lnTo>
                      <a:pt x="76" y="85"/>
                    </a:lnTo>
                    <a:lnTo>
                      <a:pt x="69" y="97"/>
                    </a:lnTo>
                    <a:lnTo>
                      <a:pt x="61" y="110"/>
                    </a:lnTo>
                    <a:lnTo>
                      <a:pt x="53" y="118"/>
                    </a:lnTo>
                    <a:lnTo>
                      <a:pt x="45" y="123"/>
                    </a:lnTo>
                    <a:lnTo>
                      <a:pt x="38" y="126"/>
                    </a:lnTo>
                    <a:lnTo>
                      <a:pt x="30" y="125"/>
                    </a:lnTo>
                    <a:lnTo>
                      <a:pt x="24" y="123"/>
                    </a:lnTo>
                    <a:lnTo>
                      <a:pt x="16" y="116"/>
                    </a:lnTo>
                    <a:lnTo>
                      <a:pt x="10" y="109"/>
                    </a:lnTo>
                    <a:lnTo>
                      <a:pt x="6" y="96"/>
                    </a:lnTo>
                    <a:lnTo>
                      <a:pt x="3" y="84"/>
                    </a:lnTo>
                    <a:lnTo>
                      <a:pt x="0" y="69"/>
                    </a:lnTo>
                    <a:lnTo>
                      <a:pt x="0" y="50"/>
                    </a:lnTo>
                    <a:lnTo>
                      <a:pt x="2" y="36"/>
                    </a:lnTo>
                    <a:lnTo>
                      <a:pt x="7" y="21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0" y="0"/>
                    </a:lnTo>
                    <a:lnTo>
                      <a:pt x="29" y="2"/>
                    </a:lnTo>
                    <a:lnTo>
                      <a:pt x="42" y="6"/>
                    </a:lnTo>
                    <a:lnTo>
                      <a:pt x="61" y="8"/>
                    </a:lnTo>
                    <a:lnTo>
                      <a:pt x="79" y="7"/>
                    </a:lnTo>
                    <a:lnTo>
                      <a:pt x="89" y="4"/>
                    </a:lnTo>
                    <a:lnTo>
                      <a:pt x="90" y="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7" name="Freeform 90"/>
              <p:cNvSpPr>
                <a:spLocks/>
              </p:cNvSpPr>
              <p:nvPr/>
            </p:nvSpPr>
            <p:spPr bwMode="auto">
              <a:xfrm>
                <a:off x="2306" y="2686"/>
                <a:ext cx="55" cy="70"/>
              </a:xfrm>
              <a:custGeom>
                <a:avLst/>
                <a:gdLst>
                  <a:gd name="T0" fmla="*/ 3 w 55"/>
                  <a:gd name="T1" fmla="*/ 67 h 70"/>
                  <a:gd name="T2" fmla="*/ 0 w 55"/>
                  <a:gd name="T3" fmla="*/ 67 h 70"/>
                  <a:gd name="T4" fmla="*/ 0 w 55"/>
                  <a:gd name="T5" fmla="*/ 56 h 70"/>
                  <a:gd name="T6" fmla="*/ 1 w 55"/>
                  <a:gd name="T7" fmla="*/ 45 h 70"/>
                  <a:gd name="T8" fmla="*/ 3 w 55"/>
                  <a:gd name="T9" fmla="*/ 35 h 70"/>
                  <a:gd name="T10" fmla="*/ 3 w 55"/>
                  <a:gd name="T11" fmla="*/ 26 h 70"/>
                  <a:gd name="T12" fmla="*/ 6 w 55"/>
                  <a:gd name="T13" fmla="*/ 17 h 70"/>
                  <a:gd name="T14" fmla="*/ 8 w 55"/>
                  <a:gd name="T15" fmla="*/ 12 h 70"/>
                  <a:gd name="T16" fmla="*/ 12 w 55"/>
                  <a:gd name="T17" fmla="*/ 6 h 70"/>
                  <a:gd name="T18" fmla="*/ 15 w 55"/>
                  <a:gd name="T19" fmla="*/ 4 h 70"/>
                  <a:gd name="T20" fmla="*/ 20 w 55"/>
                  <a:gd name="T21" fmla="*/ 2 h 70"/>
                  <a:gd name="T22" fmla="*/ 23 w 55"/>
                  <a:gd name="T23" fmla="*/ 1 h 70"/>
                  <a:gd name="T24" fmla="*/ 29 w 55"/>
                  <a:gd name="T25" fmla="*/ 0 h 70"/>
                  <a:gd name="T26" fmla="*/ 34 w 55"/>
                  <a:gd name="T27" fmla="*/ 1 h 70"/>
                  <a:gd name="T28" fmla="*/ 38 w 55"/>
                  <a:gd name="T29" fmla="*/ 2 h 70"/>
                  <a:gd name="T30" fmla="*/ 41 w 55"/>
                  <a:gd name="T31" fmla="*/ 3 h 70"/>
                  <a:gd name="T32" fmla="*/ 42 w 55"/>
                  <a:gd name="T33" fmla="*/ 5 h 70"/>
                  <a:gd name="T34" fmla="*/ 44 w 55"/>
                  <a:gd name="T35" fmla="*/ 6 h 70"/>
                  <a:gd name="T36" fmla="*/ 46 w 55"/>
                  <a:gd name="T37" fmla="*/ 7 h 70"/>
                  <a:gd name="T38" fmla="*/ 46 w 55"/>
                  <a:gd name="T39" fmla="*/ 9 h 70"/>
                  <a:gd name="T40" fmla="*/ 49 w 55"/>
                  <a:gd name="T41" fmla="*/ 11 h 70"/>
                  <a:gd name="T42" fmla="*/ 50 w 55"/>
                  <a:gd name="T43" fmla="*/ 16 h 70"/>
                  <a:gd name="T44" fmla="*/ 52 w 55"/>
                  <a:gd name="T45" fmla="*/ 19 h 70"/>
                  <a:gd name="T46" fmla="*/ 52 w 55"/>
                  <a:gd name="T47" fmla="*/ 29 h 70"/>
                  <a:gd name="T48" fmla="*/ 53 w 55"/>
                  <a:gd name="T49" fmla="*/ 33 h 70"/>
                  <a:gd name="T50" fmla="*/ 54 w 55"/>
                  <a:gd name="T51" fmla="*/ 40 h 70"/>
                  <a:gd name="T52" fmla="*/ 53 w 55"/>
                  <a:gd name="T53" fmla="*/ 44 h 70"/>
                  <a:gd name="T54" fmla="*/ 53 w 55"/>
                  <a:gd name="T55" fmla="*/ 54 h 70"/>
                  <a:gd name="T56" fmla="*/ 53 w 55"/>
                  <a:gd name="T57" fmla="*/ 64 h 70"/>
                  <a:gd name="T58" fmla="*/ 52 w 55"/>
                  <a:gd name="T59" fmla="*/ 69 h 70"/>
                  <a:gd name="T60" fmla="*/ 40 w 55"/>
                  <a:gd name="T61" fmla="*/ 69 h 70"/>
                  <a:gd name="T62" fmla="*/ 24 w 55"/>
                  <a:gd name="T63" fmla="*/ 69 h 70"/>
                  <a:gd name="T64" fmla="*/ 3 w 55"/>
                  <a:gd name="T65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70">
                    <a:moveTo>
                      <a:pt x="3" y="67"/>
                    </a:moveTo>
                    <a:lnTo>
                      <a:pt x="0" y="67"/>
                    </a:lnTo>
                    <a:lnTo>
                      <a:pt x="0" y="56"/>
                    </a:lnTo>
                    <a:lnTo>
                      <a:pt x="1" y="45"/>
                    </a:lnTo>
                    <a:lnTo>
                      <a:pt x="3" y="35"/>
                    </a:lnTo>
                    <a:lnTo>
                      <a:pt x="3" y="26"/>
                    </a:lnTo>
                    <a:lnTo>
                      <a:pt x="6" y="17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0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8" y="2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4" y="6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9" y="11"/>
                    </a:lnTo>
                    <a:lnTo>
                      <a:pt x="50" y="16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3" y="33"/>
                    </a:lnTo>
                    <a:lnTo>
                      <a:pt x="54" y="40"/>
                    </a:lnTo>
                    <a:lnTo>
                      <a:pt x="53" y="44"/>
                    </a:lnTo>
                    <a:lnTo>
                      <a:pt x="53" y="54"/>
                    </a:lnTo>
                    <a:lnTo>
                      <a:pt x="53" y="64"/>
                    </a:lnTo>
                    <a:lnTo>
                      <a:pt x="52" y="69"/>
                    </a:lnTo>
                    <a:lnTo>
                      <a:pt x="40" y="69"/>
                    </a:lnTo>
                    <a:lnTo>
                      <a:pt x="24" y="69"/>
                    </a:lnTo>
                    <a:lnTo>
                      <a:pt x="3" y="67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8" name="Freeform 91"/>
              <p:cNvSpPr>
                <a:spLocks/>
              </p:cNvSpPr>
              <p:nvPr/>
            </p:nvSpPr>
            <p:spPr bwMode="auto">
              <a:xfrm>
                <a:off x="1872" y="2305"/>
                <a:ext cx="136" cy="107"/>
              </a:xfrm>
              <a:custGeom>
                <a:avLst/>
                <a:gdLst>
                  <a:gd name="T0" fmla="*/ 135 w 136"/>
                  <a:gd name="T1" fmla="*/ 52 h 107"/>
                  <a:gd name="T2" fmla="*/ 130 w 136"/>
                  <a:gd name="T3" fmla="*/ 44 h 107"/>
                  <a:gd name="T4" fmla="*/ 123 w 136"/>
                  <a:gd name="T5" fmla="*/ 35 h 107"/>
                  <a:gd name="T6" fmla="*/ 114 w 136"/>
                  <a:gd name="T7" fmla="*/ 29 h 107"/>
                  <a:gd name="T8" fmla="*/ 106 w 136"/>
                  <a:gd name="T9" fmla="*/ 23 h 107"/>
                  <a:gd name="T10" fmla="*/ 93 w 136"/>
                  <a:gd name="T11" fmla="*/ 16 h 107"/>
                  <a:gd name="T12" fmla="*/ 79 w 136"/>
                  <a:gd name="T13" fmla="*/ 12 h 107"/>
                  <a:gd name="T14" fmla="*/ 65 w 136"/>
                  <a:gd name="T15" fmla="*/ 6 h 107"/>
                  <a:gd name="T16" fmla="*/ 51 w 136"/>
                  <a:gd name="T17" fmla="*/ 3 h 107"/>
                  <a:gd name="T18" fmla="*/ 36 w 136"/>
                  <a:gd name="T19" fmla="*/ 0 h 107"/>
                  <a:gd name="T20" fmla="*/ 24 w 136"/>
                  <a:gd name="T21" fmla="*/ 1 h 107"/>
                  <a:gd name="T22" fmla="*/ 15 w 136"/>
                  <a:gd name="T23" fmla="*/ 3 h 107"/>
                  <a:gd name="T24" fmla="*/ 10 w 136"/>
                  <a:gd name="T25" fmla="*/ 6 h 107"/>
                  <a:gd name="T26" fmla="*/ 5 w 136"/>
                  <a:gd name="T27" fmla="*/ 11 h 107"/>
                  <a:gd name="T28" fmla="*/ 2 w 136"/>
                  <a:gd name="T29" fmla="*/ 18 h 107"/>
                  <a:gd name="T30" fmla="*/ 0 w 136"/>
                  <a:gd name="T31" fmla="*/ 28 h 107"/>
                  <a:gd name="T32" fmla="*/ 1 w 136"/>
                  <a:gd name="T33" fmla="*/ 38 h 107"/>
                  <a:gd name="T34" fmla="*/ 7 w 136"/>
                  <a:gd name="T35" fmla="*/ 49 h 107"/>
                  <a:gd name="T36" fmla="*/ 15 w 136"/>
                  <a:gd name="T37" fmla="*/ 59 h 107"/>
                  <a:gd name="T38" fmla="*/ 26 w 136"/>
                  <a:gd name="T39" fmla="*/ 72 h 107"/>
                  <a:gd name="T40" fmla="*/ 36 w 136"/>
                  <a:gd name="T41" fmla="*/ 84 h 107"/>
                  <a:gd name="T42" fmla="*/ 49 w 136"/>
                  <a:gd name="T43" fmla="*/ 93 h 107"/>
                  <a:gd name="T44" fmla="*/ 63 w 136"/>
                  <a:gd name="T45" fmla="*/ 101 h 107"/>
                  <a:gd name="T46" fmla="*/ 74 w 136"/>
                  <a:gd name="T47" fmla="*/ 104 h 107"/>
                  <a:gd name="T48" fmla="*/ 80 w 136"/>
                  <a:gd name="T49" fmla="*/ 105 h 107"/>
                  <a:gd name="T50" fmla="*/ 89 w 136"/>
                  <a:gd name="T51" fmla="*/ 106 h 107"/>
                  <a:gd name="T52" fmla="*/ 93 w 136"/>
                  <a:gd name="T53" fmla="*/ 98 h 107"/>
                  <a:gd name="T54" fmla="*/ 100 w 136"/>
                  <a:gd name="T55" fmla="*/ 86 h 107"/>
                  <a:gd name="T56" fmla="*/ 111 w 136"/>
                  <a:gd name="T57" fmla="*/ 71 h 107"/>
                  <a:gd name="T58" fmla="*/ 126 w 136"/>
                  <a:gd name="T59" fmla="*/ 59 h 107"/>
                  <a:gd name="T60" fmla="*/ 134 w 136"/>
                  <a:gd name="T61" fmla="*/ 55 h 107"/>
                  <a:gd name="T62" fmla="*/ 135 w 136"/>
                  <a:gd name="T63" fmla="*/ 5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107">
                    <a:moveTo>
                      <a:pt x="135" y="52"/>
                    </a:moveTo>
                    <a:lnTo>
                      <a:pt x="130" y="44"/>
                    </a:lnTo>
                    <a:lnTo>
                      <a:pt x="123" y="35"/>
                    </a:lnTo>
                    <a:lnTo>
                      <a:pt x="114" y="29"/>
                    </a:lnTo>
                    <a:lnTo>
                      <a:pt x="106" y="23"/>
                    </a:lnTo>
                    <a:lnTo>
                      <a:pt x="93" y="16"/>
                    </a:lnTo>
                    <a:lnTo>
                      <a:pt x="79" y="12"/>
                    </a:lnTo>
                    <a:lnTo>
                      <a:pt x="65" y="6"/>
                    </a:lnTo>
                    <a:lnTo>
                      <a:pt x="51" y="3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1" y="38"/>
                    </a:lnTo>
                    <a:lnTo>
                      <a:pt x="7" y="49"/>
                    </a:lnTo>
                    <a:lnTo>
                      <a:pt x="15" y="59"/>
                    </a:lnTo>
                    <a:lnTo>
                      <a:pt x="26" y="72"/>
                    </a:lnTo>
                    <a:lnTo>
                      <a:pt x="36" y="84"/>
                    </a:lnTo>
                    <a:lnTo>
                      <a:pt x="49" y="93"/>
                    </a:lnTo>
                    <a:lnTo>
                      <a:pt x="63" y="101"/>
                    </a:lnTo>
                    <a:lnTo>
                      <a:pt x="74" y="104"/>
                    </a:lnTo>
                    <a:lnTo>
                      <a:pt x="80" y="105"/>
                    </a:lnTo>
                    <a:lnTo>
                      <a:pt x="89" y="106"/>
                    </a:lnTo>
                    <a:lnTo>
                      <a:pt x="93" y="98"/>
                    </a:lnTo>
                    <a:lnTo>
                      <a:pt x="100" y="86"/>
                    </a:lnTo>
                    <a:lnTo>
                      <a:pt x="111" y="71"/>
                    </a:lnTo>
                    <a:lnTo>
                      <a:pt x="126" y="59"/>
                    </a:lnTo>
                    <a:lnTo>
                      <a:pt x="134" y="55"/>
                    </a:lnTo>
                    <a:lnTo>
                      <a:pt x="135" y="5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49" name="Freeform 92"/>
              <p:cNvSpPr>
                <a:spLocks/>
              </p:cNvSpPr>
              <p:nvPr/>
            </p:nvSpPr>
            <p:spPr bwMode="auto">
              <a:xfrm>
                <a:off x="2009" y="2393"/>
                <a:ext cx="75" cy="74"/>
              </a:xfrm>
              <a:custGeom>
                <a:avLst/>
                <a:gdLst>
                  <a:gd name="T0" fmla="*/ 0 w 75"/>
                  <a:gd name="T1" fmla="*/ 39 h 74"/>
                  <a:gd name="T2" fmla="*/ 0 w 75"/>
                  <a:gd name="T3" fmla="*/ 41 h 74"/>
                  <a:gd name="T4" fmla="*/ 7 w 75"/>
                  <a:gd name="T5" fmla="*/ 47 h 74"/>
                  <a:gd name="T6" fmla="*/ 15 w 75"/>
                  <a:gd name="T7" fmla="*/ 54 h 74"/>
                  <a:gd name="T8" fmla="*/ 23 w 75"/>
                  <a:gd name="T9" fmla="*/ 61 h 74"/>
                  <a:gd name="T10" fmla="*/ 31 w 75"/>
                  <a:gd name="T11" fmla="*/ 66 h 74"/>
                  <a:gd name="T12" fmla="*/ 39 w 75"/>
                  <a:gd name="T13" fmla="*/ 70 h 74"/>
                  <a:gd name="T14" fmla="*/ 43 w 75"/>
                  <a:gd name="T15" fmla="*/ 72 h 74"/>
                  <a:gd name="T16" fmla="*/ 51 w 75"/>
                  <a:gd name="T17" fmla="*/ 73 h 74"/>
                  <a:gd name="T18" fmla="*/ 55 w 75"/>
                  <a:gd name="T19" fmla="*/ 73 h 74"/>
                  <a:gd name="T20" fmla="*/ 60 w 75"/>
                  <a:gd name="T21" fmla="*/ 71 h 74"/>
                  <a:gd name="T22" fmla="*/ 63 w 75"/>
                  <a:gd name="T23" fmla="*/ 69 h 74"/>
                  <a:gd name="T24" fmla="*/ 68 w 75"/>
                  <a:gd name="T25" fmla="*/ 67 h 74"/>
                  <a:gd name="T26" fmla="*/ 71 w 75"/>
                  <a:gd name="T27" fmla="*/ 62 h 74"/>
                  <a:gd name="T28" fmla="*/ 73 w 75"/>
                  <a:gd name="T29" fmla="*/ 58 h 74"/>
                  <a:gd name="T30" fmla="*/ 73 w 75"/>
                  <a:gd name="T31" fmla="*/ 55 h 74"/>
                  <a:gd name="T32" fmla="*/ 74 w 75"/>
                  <a:gd name="T33" fmla="*/ 53 h 74"/>
                  <a:gd name="T34" fmla="*/ 74 w 75"/>
                  <a:gd name="T35" fmla="*/ 50 h 74"/>
                  <a:gd name="T36" fmla="*/ 73 w 75"/>
                  <a:gd name="T37" fmla="*/ 48 h 74"/>
                  <a:gd name="T38" fmla="*/ 73 w 75"/>
                  <a:gd name="T39" fmla="*/ 46 h 74"/>
                  <a:gd name="T40" fmla="*/ 73 w 75"/>
                  <a:gd name="T41" fmla="*/ 43 h 74"/>
                  <a:gd name="T42" fmla="*/ 71 w 75"/>
                  <a:gd name="T43" fmla="*/ 39 h 74"/>
                  <a:gd name="T44" fmla="*/ 69 w 75"/>
                  <a:gd name="T45" fmla="*/ 36 h 74"/>
                  <a:gd name="T46" fmla="*/ 63 w 75"/>
                  <a:gd name="T47" fmla="*/ 29 h 74"/>
                  <a:gd name="T48" fmla="*/ 61 w 75"/>
                  <a:gd name="T49" fmla="*/ 25 h 74"/>
                  <a:gd name="T50" fmla="*/ 56 w 75"/>
                  <a:gd name="T51" fmla="*/ 21 h 74"/>
                  <a:gd name="T52" fmla="*/ 52 w 75"/>
                  <a:gd name="T53" fmla="*/ 17 h 74"/>
                  <a:gd name="T54" fmla="*/ 44 w 75"/>
                  <a:gd name="T55" fmla="*/ 10 h 74"/>
                  <a:gd name="T56" fmla="*/ 38 w 75"/>
                  <a:gd name="T57" fmla="*/ 3 h 74"/>
                  <a:gd name="T58" fmla="*/ 34 w 75"/>
                  <a:gd name="T59" fmla="*/ 0 h 74"/>
                  <a:gd name="T60" fmla="*/ 0 w 75"/>
                  <a:gd name="T6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74">
                    <a:moveTo>
                      <a:pt x="0" y="39"/>
                    </a:moveTo>
                    <a:lnTo>
                      <a:pt x="0" y="41"/>
                    </a:lnTo>
                    <a:lnTo>
                      <a:pt x="7" y="47"/>
                    </a:lnTo>
                    <a:lnTo>
                      <a:pt x="15" y="54"/>
                    </a:lnTo>
                    <a:lnTo>
                      <a:pt x="23" y="61"/>
                    </a:lnTo>
                    <a:lnTo>
                      <a:pt x="31" y="66"/>
                    </a:lnTo>
                    <a:lnTo>
                      <a:pt x="39" y="70"/>
                    </a:lnTo>
                    <a:lnTo>
                      <a:pt x="43" y="72"/>
                    </a:lnTo>
                    <a:lnTo>
                      <a:pt x="51" y="73"/>
                    </a:lnTo>
                    <a:lnTo>
                      <a:pt x="55" y="73"/>
                    </a:lnTo>
                    <a:lnTo>
                      <a:pt x="60" y="71"/>
                    </a:lnTo>
                    <a:lnTo>
                      <a:pt x="63" y="69"/>
                    </a:lnTo>
                    <a:lnTo>
                      <a:pt x="68" y="67"/>
                    </a:lnTo>
                    <a:lnTo>
                      <a:pt x="71" y="62"/>
                    </a:lnTo>
                    <a:lnTo>
                      <a:pt x="73" y="58"/>
                    </a:lnTo>
                    <a:lnTo>
                      <a:pt x="73" y="55"/>
                    </a:lnTo>
                    <a:lnTo>
                      <a:pt x="74" y="53"/>
                    </a:lnTo>
                    <a:lnTo>
                      <a:pt x="74" y="50"/>
                    </a:lnTo>
                    <a:lnTo>
                      <a:pt x="73" y="48"/>
                    </a:lnTo>
                    <a:lnTo>
                      <a:pt x="73" y="46"/>
                    </a:lnTo>
                    <a:lnTo>
                      <a:pt x="73" y="43"/>
                    </a:lnTo>
                    <a:lnTo>
                      <a:pt x="71" y="39"/>
                    </a:lnTo>
                    <a:lnTo>
                      <a:pt x="69" y="36"/>
                    </a:lnTo>
                    <a:lnTo>
                      <a:pt x="63" y="29"/>
                    </a:lnTo>
                    <a:lnTo>
                      <a:pt x="61" y="25"/>
                    </a:lnTo>
                    <a:lnTo>
                      <a:pt x="56" y="21"/>
                    </a:lnTo>
                    <a:lnTo>
                      <a:pt x="52" y="17"/>
                    </a:lnTo>
                    <a:lnTo>
                      <a:pt x="44" y="10"/>
                    </a:lnTo>
                    <a:lnTo>
                      <a:pt x="38" y="3"/>
                    </a:lnTo>
                    <a:lnTo>
                      <a:pt x="34" y="0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50" name="Freeform 93"/>
              <p:cNvSpPr>
                <a:spLocks/>
              </p:cNvSpPr>
              <p:nvPr/>
            </p:nvSpPr>
            <p:spPr bwMode="auto">
              <a:xfrm>
                <a:off x="1791" y="2384"/>
                <a:ext cx="121" cy="125"/>
              </a:xfrm>
              <a:custGeom>
                <a:avLst/>
                <a:gdLst>
                  <a:gd name="T0" fmla="*/ 79 w 121"/>
                  <a:gd name="T1" fmla="*/ 124 h 125"/>
                  <a:gd name="T2" fmla="*/ 70 w 121"/>
                  <a:gd name="T3" fmla="*/ 122 h 125"/>
                  <a:gd name="T4" fmla="*/ 61 w 121"/>
                  <a:gd name="T5" fmla="*/ 116 h 125"/>
                  <a:gd name="T6" fmla="*/ 53 w 121"/>
                  <a:gd name="T7" fmla="*/ 110 h 125"/>
                  <a:gd name="T8" fmla="*/ 44 w 121"/>
                  <a:gd name="T9" fmla="*/ 104 h 125"/>
                  <a:gd name="T10" fmla="*/ 34 w 121"/>
                  <a:gd name="T11" fmla="*/ 93 h 125"/>
                  <a:gd name="T12" fmla="*/ 25 w 121"/>
                  <a:gd name="T13" fmla="*/ 81 h 125"/>
                  <a:gd name="T14" fmla="*/ 17 w 121"/>
                  <a:gd name="T15" fmla="*/ 69 h 125"/>
                  <a:gd name="T16" fmla="*/ 11 w 121"/>
                  <a:gd name="T17" fmla="*/ 55 h 125"/>
                  <a:gd name="T18" fmla="*/ 5 w 121"/>
                  <a:gd name="T19" fmla="*/ 43 h 125"/>
                  <a:gd name="T20" fmla="*/ 1 w 121"/>
                  <a:gd name="T21" fmla="*/ 31 h 125"/>
                  <a:gd name="T22" fmla="*/ 0 w 121"/>
                  <a:gd name="T23" fmla="*/ 22 h 125"/>
                  <a:gd name="T24" fmla="*/ 3 w 121"/>
                  <a:gd name="T25" fmla="*/ 14 h 125"/>
                  <a:gd name="T26" fmla="*/ 7 w 121"/>
                  <a:gd name="T27" fmla="*/ 8 h 125"/>
                  <a:gd name="T28" fmla="*/ 14 w 121"/>
                  <a:gd name="T29" fmla="*/ 4 h 125"/>
                  <a:gd name="T30" fmla="*/ 22 w 121"/>
                  <a:gd name="T31" fmla="*/ 0 h 125"/>
                  <a:gd name="T32" fmla="*/ 32 w 121"/>
                  <a:gd name="T33" fmla="*/ 0 h 125"/>
                  <a:gd name="T34" fmla="*/ 44 w 121"/>
                  <a:gd name="T35" fmla="*/ 2 h 125"/>
                  <a:gd name="T36" fmla="*/ 57 w 121"/>
                  <a:gd name="T37" fmla="*/ 6 h 125"/>
                  <a:gd name="T38" fmla="*/ 72 w 121"/>
                  <a:gd name="T39" fmla="*/ 13 h 125"/>
                  <a:gd name="T40" fmla="*/ 87 w 121"/>
                  <a:gd name="T41" fmla="*/ 22 h 125"/>
                  <a:gd name="T42" fmla="*/ 98 w 121"/>
                  <a:gd name="T43" fmla="*/ 31 h 125"/>
                  <a:gd name="T44" fmla="*/ 109 w 121"/>
                  <a:gd name="T45" fmla="*/ 43 h 125"/>
                  <a:gd name="T46" fmla="*/ 115 w 121"/>
                  <a:gd name="T47" fmla="*/ 52 h 125"/>
                  <a:gd name="T48" fmla="*/ 117 w 121"/>
                  <a:gd name="T49" fmla="*/ 59 h 125"/>
                  <a:gd name="T50" fmla="*/ 120 w 121"/>
                  <a:gd name="T51" fmla="*/ 67 h 125"/>
                  <a:gd name="T52" fmla="*/ 113 w 121"/>
                  <a:gd name="T53" fmla="*/ 72 h 125"/>
                  <a:gd name="T54" fmla="*/ 104 w 121"/>
                  <a:gd name="T55" fmla="*/ 82 h 125"/>
                  <a:gd name="T56" fmla="*/ 93 w 121"/>
                  <a:gd name="T57" fmla="*/ 97 h 125"/>
                  <a:gd name="T58" fmla="*/ 84 w 121"/>
                  <a:gd name="T59" fmla="*/ 112 h 125"/>
                  <a:gd name="T60" fmla="*/ 81 w 121"/>
                  <a:gd name="T61" fmla="*/ 124 h 125"/>
                  <a:gd name="T62" fmla="*/ 79 w 121"/>
                  <a:gd name="T63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1" h="125">
                    <a:moveTo>
                      <a:pt x="79" y="124"/>
                    </a:moveTo>
                    <a:lnTo>
                      <a:pt x="70" y="122"/>
                    </a:lnTo>
                    <a:lnTo>
                      <a:pt x="61" y="116"/>
                    </a:lnTo>
                    <a:lnTo>
                      <a:pt x="53" y="110"/>
                    </a:lnTo>
                    <a:lnTo>
                      <a:pt x="44" y="104"/>
                    </a:lnTo>
                    <a:lnTo>
                      <a:pt x="34" y="93"/>
                    </a:lnTo>
                    <a:lnTo>
                      <a:pt x="25" y="81"/>
                    </a:lnTo>
                    <a:lnTo>
                      <a:pt x="17" y="69"/>
                    </a:lnTo>
                    <a:lnTo>
                      <a:pt x="11" y="55"/>
                    </a:lnTo>
                    <a:lnTo>
                      <a:pt x="5" y="43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7" y="6"/>
                    </a:lnTo>
                    <a:lnTo>
                      <a:pt x="72" y="13"/>
                    </a:lnTo>
                    <a:lnTo>
                      <a:pt x="87" y="22"/>
                    </a:lnTo>
                    <a:lnTo>
                      <a:pt x="98" y="31"/>
                    </a:lnTo>
                    <a:lnTo>
                      <a:pt x="109" y="43"/>
                    </a:lnTo>
                    <a:lnTo>
                      <a:pt x="115" y="52"/>
                    </a:lnTo>
                    <a:lnTo>
                      <a:pt x="117" y="59"/>
                    </a:lnTo>
                    <a:lnTo>
                      <a:pt x="120" y="67"/>
                    </a:lnTo>
                    <a:lnTo>
                      <a:pt x="113" y="72"/>
                    </a:lnTo>
                    <a:lnTo>
                      <a:pt x="104" y="82"/>
                    </a:lnTo>
                    <a:lnTo>
                      <a:pt x="93" y="97"/>
                    </a:lnTo>
                    <a:lnTo>
                      <a:pt x="84" y="112"/>
                    </a:lnTo>
                    <a:lnTo>
                      <a:pt x="81" y="124"/>
                    </a:lnTo>
                    <a:lnTo>
                      <a:pt x="79" y="12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51" name="Freeform 94"/>
              <p:cNvSpPr>
                <a:spLocks/>
              </p:cNvSpPr>
              <p:nvPr/>
            </p:nvSpPr>
            <p:spPr bwMode="auto">
              <a:xfrm>
                <a:off x="1914" y="2490"/>
                <a:ext cx="77" cy="72"/>
              </a:xfrm>
              <a:custGeom>
                <a:avLst/>
                <a:gdLst>
                  <a:gd name="T0" fmla="*/ 30 w 77"/>
                  <a:gd name="T1" fmla="*/ 2 h 72"/>
                  <a:gd name="T2" fmla="*/ 31 w 77"/>
                  <a:gd name="T3" fmla="*/ 0 h 72"/>
                  <a:gd name="T4" fmla="*/ 40 w 77"/>
                  <a:gd name="T5" fmla="*/ 6 h 72"/>
                  <a:gd name="T6" fmla="*/ 48 w 77"/>
                  <a:gd name="T7" fmla="*/ 12 h 72"/>
                  <a:gd name="T8" fmla="*/ 56 w 77"/>
                  <a:gd name="T9" fmla="*/ 20 h 72"/>
                  <a:gd name="T10" fmla="*/ 63 w 77"/>
                  <a:gd name="T11" fmla="*/ 25 h 72"/>
                  <a:gd name="T12" fmla="*/ 69 w 77"/>
                  <a:gd name="T13" fmla="*/ 31 h 72"/>
                  <a:gd name="T14" fmla="*/ 73 w 77"/>
                  <a:gd name="T15" fmla="*/ 35 h 72"/>
                  <a:gd name="T16" fmla="*/ 75 w 77"/>
                  <a:gd name="T17" fmla="*/ 42 h 72"/>
                  <a:gd name="T18" fmla="*/ 76 w 77"/>
                  <a:gd name="T19" fmla="*/ 47 h 72"/>
                  <a:gd name="T20" fmla="*/ 75 w 77"/>
                  <a:gd name="T21" fmla="*/ 51 h 72"/>
                  <a:gd name="T22" fmla="*/ 75 w 77"/>
                  <a:gd name="T23" fmla="*/ 55 h 72"/>
                  <a:gd name="T24" fmla="*/ 72 w 77"/>
                  <a:gd name="T25" fmla="*/ 60 h 72"/>
                  <a:gd name="T26" fmla="*/ 69 w 77"/>
                  <a:gd name="T27" fmla="*/ 64 h 72"/>
                  <a:gd name="T28" fmla="*/ 67 w 77"/>
                  <a:gd name="T29" fmla="*/ 67 h 72"/>
                  <a:gd name="T30" fmla="*/ 64 w 77"/>
                  <a:gd name="T31" fmla="*/ 68 h 72"/>
                  <a:gd name="T32" fmla="*/ 61 w 77"/>
                  <a:gd name="T33" fmla="*/ 69 h 72"/>
                  <a:gd name="T34" fmla="*/ 59 w 77"/>
                  <a:gd name="T35" fmla="*/ 69 h 72"/>
                  <a:gd name="T36" fmla="*/ 57 w 77"/>
                  <a:gd name="T37" fmla="*/ 70 h 72"/>
                  <a:gd name="T38" fmla="*/ 55 w 77"/>
                  <a:gd name="T39" fmla="*/ 71 h 72"/>
                  <a:gd name="T40" fmla="*/ 53 w 77"/>
                  <a:gd name="T41" fmla="*/ 71 h 72"/>
                  <a:gd name="T42" fmla="*/ 47 w 77"/>
                  <a:gd name="T43" fmla="*/ 70 h 72"/>
                  <a:gd name="T44" fmla="*/ 43 w 77"/>
                  <a:gd name="T45" fmla="*/ 69 h 72"/>
                  <a:gd name="T46" fmla="*/ 35 w 77"/>
                  <a:gd name="T47" fmla="*/ 65 h 72"/>
                  <a:gd name="T48" fmla="*/ 31 w 77"/>
                  <a:gd name="T49" fmla="*/ 63 h 72"/>
                  <a:gd name="T50" fmla="*/ 26 w 77"/>
                  <a:gd name="T51" fmla="*/ 60 h 72"/>
                  <a:gd name="T52" fmla="*/ 21 w 77"/>
                  <a:gd name="T53" fmla="*/ 57 h 72"/>
                  <a:gd name="T54" fmla="*/ 13 w 77"/>
                  <a:gd name="T55" fmla="*/ 52 h 72"/>
                  <a:gd name="T56" fmla="*/ 5 w 77"/>
                  <a:gd name="T57" fmla="*/ 47 h 72"/>
                  <a:gd name="T58" fmla="*/ 0 w 77"/>
                  <a:gd name="T59" fmla="*/ 43 h 72"/>
                  <a:gd name="T60" fmla="*/ 30 w 77"/>
                  <a:gd name="T6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72">
                    <a:moveTo>
                      <a:pt x="30" y="2"/>
                    </a:moveTo>
                    <a:lnTo>
                      <a:pt x="31" y="0"/>
                    </a:lnTo>
                    <a:lnTo>
                      <a:pt x="40" y="6"/>
                    </a:lnTo>
                    <a:lnTo>
                      <a:pt x="48" y="12"/>
                    </a:lnTo>
                    <a:lnTo>
                      <a:pt x="56" y="20"/>
                    </a:lnTo>
                    <a:lnTo>
                      <a:pt x="63" y="25"/>
                    </a:lnTo>
                    <a:lnTo>
                      <a:pt x="69" y="31"/>
                    </a:lnTo>
                    <a:lnTo>
                      <a:pt x="73" y="35"/>
                    </a:lnTo>
                    <a:lnTo>
                      <a:pt x="75" y="42"/>
                    </a:lnTo>
                    <a:lnTo>
                      <a:pt x="76" y="47"/>
                    </a:lnTo>
                    <a:lnTo>
                      <a:pt x="75" y="51"/>
                    </a:lnTo>
                    <a:lnTo>
                      <a:pt x="75" y="55"/>
                    </a:lnTo>
                    <a:lnTo>
                      <a:pt x="72" y="60"/>
                    </a:lnTo>
                    <a:lnTo>
                      <a:pt x="69" y="64"/>
                    </a:lnTo>
                    <a:lnTo>
                      <a:pt x="67" y="67"/>
                    </a:lnTo>
                    <a:lnTo>
                      <a:pt x="64" y="68"/>
                    </a:lnTo>
                    <a:lnTo>
                      <a:pt x="61" y="69"/>
                    </a:lnTo>
                    <a:lnTo>
                      <a:pt x="59" y="69"/>
                    </a:lnTo>
                    <a:lnTo>
                      <a:pt x="57" y="70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7" y="70"/>
                    </a:lnTo>
                    <a:lnTo>
                      <a:pt x="43" y="69"/>
                    </a:lnTo>
                    <a:lnTo>
                      <a:pt x="35" y="65"/>
                    </a:lnTo>
                    <a:lnTo>
                      <a:pt x="31" y="63"/>
                    </a:lnTo>
                    <a:lnTo>
                      <a:pt x="26" y="60"/>
                    </a:lnTo>
                    <a:lnTo>
                      <a:pt x="21" y="57"/>
                    </a:lnTo>
                    <a:lnTo>
                      <a:pt x="13" y="52"/>
                    </a:lnTo>
                    <a:lnTo>
                      <a:pt x="5" y="47"/>
                    </a:lnTo>
                    <a:lnTo>
                      <a:pt x="0" y="43"/>
                    </a:lnTo>
                    <a:lnTo>
                      <a:pt x="30" y="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  <p:graphicFrame>
          <p:nvGraphicFramePr>
            <p:cNvPr id="54" name="Diagram 53"/>
            <p:cNvGraphicFramePr/>
            <p:nvPr>
              <p:extLst>
                <p:ext uri="{D42A27DB-BD31-4B8C-83A1-F6EECF244321}">
                  <p14:modId xmlns:p14="http://schemas.microsoft.com/office/powerpoint/2010/main" val="2745894289"/>
                </p:ext>
              </p:extLst>
            </p:nvPr>
          </p:nvGraphicFramePr>
          <p:xfrm>
            <a:off x="47691" y="786997"/>
            <a:ext cx="3493126" cy="29814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3413253" y="2833082"/>
              <a:ext cx="26645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Company Executives </a:t>
              </a:r>
            </a:p>
            <a:p>
              <a:pPr algn="ctr"/>
              <a:r>
                <a:rPr lang="en-US" sz="2000" dirty="0" smtClean="0"/>
                <a:t>&amp; Support Staff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11121" y="1981200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Project Leaders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05447" y="1143000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Crews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75858" y="733454"/>
              <a:ext cx="14047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Efficient &amp; </a:t>
              </a:r>
            </a:p>
            <a:p>
              <a:pPr algn="ctr"/>
              <a:r>
                <a:rPr lang="en-US" sz="2000" dirty="0" smtClean="0"/>
                <a:t>Effective </a:t>
              </a:r>
            </a:p>
            <a:p>
              <a:pPr algn="ctr"/>
              <a:r>
                <a:rPr lang="en-US" sz="2000" dirty="0" smtClean="0"/>
                <a:t>Work</a:t>
              </a: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4953000" y="4596365"/>
              <a:ext cx="1641616" cy="631421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Information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579643" y="4572000"/>
              <a:ext cx="1411957" cy="631421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Materials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6517357" y="4594924"/>
              <a:ext cx="1102643" cy="631421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Tools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7291828" y="5272110"/>
              <a:ext cx="1547373" cy="631421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Equipment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6166266" y="5298378"/>
              <a:ext cx="1225134" cy="631421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People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4800600" y="5288198"/>
              <a:ext cx="1451600" cy="631421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67400" y="4171890"/>
              <a:ext cx="2848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Resource Management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85871" y="4081270"/>
              <a:ext cx="14191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Work Face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2405250" y="2667000"/>
              <a:ext cx="2420002" cy="27472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11727" y="136813"/>
            <a:ext cx="8229600" cy="764766"/>
          </a:xfrm>
        </p:spPr>
        <p:txBody>
          <a:bodyPr/>
          <a:lstStyle/>
          <a:p>
            <a:r>
              <a:rPr lang="en-US" sz="4000" dirty="0"/>
              <a:t>Observation Walk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1-30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0" y="6241474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1.3</a:t>
            </a:r>
          </a:p>
        </p:txBody>
      </p:sp>
    </p:spTree>
    <p:extLst>
      <p:ext uri="{BB962C8B-B14F-4D97-AF65-F5344CB8AC3E}">
        <p14:creationId xmlns:p14="http://schemas.microsoft.com/office/powerpoint/2010/main" val="1538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Brainstorming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generate ideas.</a:t>
            </a:r>
          </a:p>
          <a:p>
            <a:r>
              <a:rPr lang="en-US" dirty="0" smtClean="0"/>
              <a:t>Builds teamwork.</a:t>
            </a:r>
          </a:p>
          <a:p>
            <a:r>
              <a:rPr lang="en-US" dirty="0" smtClean="0"/>
              <a:t>Builds trust.</a:t>
            </a:r>
          </a:p>
          <a:p>
            <a:r>
              <a:rPr lang="en-US" dirty="0" smtClean="0"/>
              <a:t>Stimulates creative thought.</a:t>
            </a:r>
          </a:p>
          <a:p>
            <a:r>
              <a:rPr lang="en-US" dirty="0" smtClean="0"/>
              <a:t>Unstructured method allows anybody to contribute an idea at any time.</a:t>
            </a:r>
            <a:endParaRPr lang="en-US" dirty="0"/>
          </a:p>
          <a:p>
            <a:r>
              <a:rPr lang="en-US" dirty="0" smtClean="0"/>
              <a:t>Structured method controls input by giving everybody an equal chance to contribute.</a:t>
            </a:r>
          </a:p>
          <a:p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1-31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7" y="351430"/>
            <a:ext cx="8229600" cy="838200"/>
          </a:xfrm>
        </p:spPr>
        <p:txBody>
          <a:bodyPr/>
          <a:lstStyle/>
          <a:p>
            <a:r>
              <a:rPr lang="en-US" dirty="0" smtClean="0"/>
              <a:t>Hints on Conducting a Brainstorming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472820"/>
            <a:ext cx="8229600" cy="4572000"/>
          </a:xfrm>
        </p:spPr>
        <p:txBody>
          <a:bodyPr/>
          <a:lstStyle/>
          <a:p>
            <a:r>
              <a:rPr lang="en-US" dirty="0" smtClean="0"/>
              <a:t>Ideas recorded.</a:t>
            </a:r>
          </a:p>
          <a:p>
            <a:r>
              <a:rPr lang="en-US" dirty="0" smtClean="0"/>
              <a:t>Quantity of ideas.</a:t>
            </a:r>
          </a:p>
          <a:p>
            <a:r>
              <a:rPr lang="en-US" dirty="0" smtClean="0"/>
              <a:t>No discussion or judgment.</a:t>
            </a:r>
          </a:p>
          <a:p>
            <a:r>
              <a:rPr lang="en-US" dirty="0"/>
              <a:t>No one opposes outright.</a:t>
            </a:r>
          </a:p>
          <a:p>
            <a:r>
              <a:rPr lang="en-US" dirty="0"/>
              <a:t>Team </a:t>
            </a:r>
            <a:r>
              <a:rPr lang="en-US" dirty="0" smtClean="0"/>
              <a:t>leader summarizes.</a:t>
            </a:r>
            <a:endParaRPr lang="en-US" dirty="0"/>
          </a:p>
          <a:p>
            <a:r>
              <a:rPr lang="en-US" dirty="0" smtClean="0"/>
              <a:t>Everyone supports, even if NOT first choice.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Brainstorming Causes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9" y="1482436"/>
            <a:ext cx="8229600" cy="4357255"/>
          </a:xfrm>
        </p:spPr>
        <p:txBody>
          <a:bodyPr/>
          <a:lstStyle/>
          <a:p>
            <a:r>
              <a:rPr lang="en-US" dirty="0" smtClean="0"/>
              <a:t>Identify as many potential causes as possible.</a:t>
            </a:r>
          </a:p>
          <a:p>
            <a:r>
              <a:rPr lang="en-US" dirty="0" smtClean="0"/>
              <a:t>Use the hints provided.</a:t>
            </a:r>
          </a:p>
          <a:p>
            <a:pPr lvl="1"/>
            <a:r>
              <a:rPr lang="en-US" dirty="0"/>
              <a:t>Ideas recorded.</a:t>
            </a:r>
          </a:p>
          <a:p>
            <a:pPr lvl="1"/>
            <a:r>
              <a:rPr lang="en-US" dirty="0"/>
              <a:t>Quantity of ideas.</a:t>
            </a:r>
          </a:p>
          <a:p>
            <a:pPr lvl="1"/>
            <a:r>
              <a:rPr lang="en-US" dirty="0"/>
              <a:t>No discussion or judgment.</a:t>
            </a:r>
          </a:p>
          <a:p>
            <a:pPr lvl="1"/>
            <a:r>
              <a:rPr lang="en-US" dirty="0"/>
              <a:t>No one opposes outright.</a:t>
            </a:r>
          </a:p>
          <a:p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9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Did It Work?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4855" y="1607127"/>
            <a:ext cx="8229600" cy="4409210"/>
          </a:xfrm>
        </p:spPr>
        <p:txBody>
          <a:bodyPr/>
          <a:lstStyle/>
          <a:p>
            <a:r>
              <a:rPr lang="en-US" dirty="0" smtClean="0"/>
              <a:t>Were you able to follow the hints?</a:t>
            </a:r>
          </a:p>
          <a:p>
            <a:r>
              <a:rPr lang="en-US" dirty="0" smtClean="0"/>
              <a:t>Did everybody get to contribute?</a:t>
            </a:r>
          </a:p>
          <a:p>
            <a:r>
              <a:rPr lang="en-US" dirty="0" smtClean="0"/>
              <a:t>Did anybody dominate?</a:t>
            </a:r>
          </a:p>
          <a:p>
            <a:r>
              <a:rPr lang="en-US" dirty="0" smtClean="0"/>
              <a:t>What did you do to get everybody to contribute?</a:t>
            </a:r>
          </a:p>
          <a:p>
            <a:r>
              <a:rPr lang="en-US" dirty="0" smtClean="0"/>
              <a:t>Did you have to revert to a structured approach?</a:t>
            </a: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Session</a:t>
            </a:r>
            <a:r>
              <a:rPr lang="en-US" sz="4000" dirty="0" smtClean="0"/>
              <a:t> 1 Summary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Where traditional problem solving focuses on immediate implementation of action, lean problem solving is a deliberate process to clearly identify the problem and root causes before defining a solution.</a:t>
            </a:r>
          </a:p>
          <a:p>
            <a:pPr eaLnBrk="1" hangingPunct="1"/>
            <a:r>
              <a:rPr lang="en-US" sz="2400" dirty="0" smtClean="0"/>
              <a:t>Improved trust allows workers to report issues and to avoid problems.</a:t>
            </a:r>
          </a:p>
          <a:p>
            <a:pPr eaLnBrk="1" hangingPunct="1"/>
            <a:r>
              <a:rPr lang="en-US" sz="2400" dirty="0" smtClean="0"/>
              <a:t>Observation Walks create the opportunity to see operations and identify the source of problems.</a:t>
            </a:r>
            <a:endParaRPr lang="en-US" sz="2400" dirty="0"/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dirty="0"/>
              <a:t>team environment </a:t>
            </a:r>
            <a:r>
              <a:rPr lang="en-US" sz="2400" dirty="0" smtClean="0"/>
              <a:t>is required to identify all the factors needed to </a:t>
            </a:r>
            <a:r>
              <a:rPr lang="en-US" sz="2400" dirty="0"/>
              <a:t>solve </a:t>
            </a:r>
            <a:r>
              <a:rPr lang="en-US" sz="2400" dirty="0" smtClean="0"/>
              <a:t>problems.</a:t>
            </a:r>
            <a:endParaRPr lang="en-US" sz="2400" dirty="0"/>
          </a:p>
          <a:p>
            <a:pPr eaLnBrk="1" hangingPunct="1"/>
            <a:r>
              <a:rPr lang="en-US" sz="2400" dirty="0" smtClean="0"/>
              <a:t>Recognizing root </a:t>
            </a:r>
            <a:r>
              <a:rPr lang="en-US" sz="2400" dirty="0"/>
              <a:t>causes of </a:t>
            </a:r>
            <a:r>
              <a:rPr lang="en-US" sz="2400" dirty="0" smtClean="0"/>
              <a:t>problems requires a search for facts and ideas.</a:t>
            </a: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35636" y="6224336"/>
            <a:ext cx="59719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0" y="5029200"/>
            <a:ext cx="4114800" cy="762000"/>
          </a:xfrm>
        </p:spPr>
        <p:txBody>
          <a:bodyPr/>
          <a:lstStyle/>
          <a:p>
            <a:r>
              <a:rPr lang="en-US" sz="2000" b="0" cap="none" dirty="0" smtClean="0">
                <a:solidFill>
                  <a:schemeClr val="bg1"/>
                </a:solidFill>
                <a:latin typeface="+mn-lt"/>
              </a:rPr>
              <a:t>Session 2: Lean Construction Problem Solving Tools</a:t>
            </a:r>
            <a:endParaRPr lang="en-US" sz="2000" b="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  Session </a:t>
            </a:r>
            <a:r>
              <a:rPr lang="en-US" sz="4000" dirty="0"/>
              <a:t>2 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15636" y="1679864"/>
            <a:ext cx="8229600" cy="401435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Following this session, you will be able to:</a:t>
            </a:r>
          </a:p>
          <a:p>
            <a:pPr lvl="1" eaLnBrk="1" hangingPunct="1"/>
            <a:endParaRPr lang="en-US" sz="2000" dirty="0" smtClean="0"/>
          </a:p>
          <a:p>
            <a:pPr lvl="0"/>
            <a:r>
              <a:rPr lang="en-US" sz="2400" dirty="0"/>
              <a:t>Explain how to use the Plan-Do-Check-Act </a:t>
            </a:r>
            <a:r>
              <a:rPr lang="en-US" sz="2400" dirty="0" smtClean="0"/>
              <a:t>methodology.</a:t>
            </a:r>
            <a:endParaRPr lang="en-US" sz="2400" dirty="0"/>
          </a:p>
          <a:p>
            <a:pPr lvl="0"/>
            <a:r>
              <a:rPr lang="en-US" sz="2400" dirty="0"/>
              <a:t>Explain how to define problems.</a:t>
            </a:r>
          </a:p>
          <a:p>
            <a:pPr lvl="0"/>
            <a:r>
              <a:rPr lang="en-US" sz="2400" dirty="0"/>
              <a:t>Identify the use of the 5 Whys for root cause </a:t>
            </a:r>
            <a:r>
              <a:rPr lang="en-US" sz="2400" dirty="0" smtClean="0"/>
              <a:t>analysis.</a:t>
            </a: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33400" y="304800"/>
            <a:ext cx="685800" cy="685800"/>
            <a:chOff x="4191000" y="1447800"/>
            <a:chExt cx="2743200" cy="27432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191000" y="1447800"/>
              <a:ext cx="2743200" cy="274320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417121" y="1673921"/>
              <a:ext cx="2290958" cy="22909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649190" y="1905990"/>
              <a:ext cx="1826820" cy="182682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75311" y="2132111"/>
              <a:ext cx="1374578" cy="13745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107384" y="2364184"/>
              <a:ext cx="910432" cy="910432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333505" y="2590305"/>
              <a:ext cx="458190" cy="458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446563" y="2703363"/>
              <a:ext cx="232073" cy="232073"/>
            </a:xfrm>
            <a:prstGeom prst="ellipse">
              <a:avLst/>
            </a:prstGeom>
            <a:solidFill>
              <a:srgbClr val="620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-2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2882"/>
            <a:ext cx="8229600" cy="4525963"/>
          </a:xfrm>
        </p:spPr>
        <p:txBody>
          <a:bodyPr/>
          <a:lstStyle/>
          <a:p>
            <a:r>
              <a:rPr lang="en-US" dirty="0" smtClean="0"/>
              <a:t>Firefighting as a last resort not the goal—back to not avoiding problems, make them visible. </a:t>
            </a:r>
            <a:endParaRPr lang="en-US" sz="3200" dirty="0" smtClean="0"/>
          </a:p>
          <a:p>
            <a:r>
              <a:rPr lang="en-US" dirty="0" smtClean="0"/>
              <a:t>How you take past problems and prevent them from happening again. Error-proofing.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923" y="1501254"/>
            <a:ext cx="7772400" cy="4572000"/>
          </a:xfrm>
        </p:spPr>
        <p:txBody>
          <a:bodyPr/>
          <a:lstStyle/>
          <a:p>
            <a:pPr marL="223838" indent="-223838">
              <a:spcBef>
                <a:spcPct val="0"/>
              </a:spcBef>
            </a:pPr>
            <a:r>
              <a:rPr lang="en-US" sz="3200" dirty="0" smtClean="0"/>
              <a:t> Obtain history of problem.</a:t>
            </a:r>
          </a:p>
          <a:p>
            <a:pPr marL="223838" indent="-223838">
              <a:spcBef>
                <a:spcPct val="0"/>
              </a:spcBef>
              <a:buFontTx/>
              <a:buNone/>
            </a:pPr>
            <a:endParaRPr lang="en-US" sz="3200" dirty="0" smtClean="0"/>
          </a:p>
          <a:p>
            <a:pPr marL="223838" indent="-223838">
              <a:spcBef>
                <a:spcPct val="0"/>
              </a:spcBef>
            </a:pPr>
            <a:r>
              <a:rPr lang="en-US" sz="3200" dirty="0" smtClean="0"/>
              <a:t> Observe process where problem is</a:t>
            </a:r>
          </a:p>
          <a:p>
            <a:pPr marL="223838" indent="-223838">
              <a:spcBef>
                <a:spcPct val="0"/>
              </a:spcBef>
              <a:buFontTx/>
              <a:buNone/>
            </a:pPr>
            <a:r>
              <a:rPr lang="en-US" sz="3200" dirty="0" smtClean="0"/>
              <a:t>   occurring (Observation Walk).</a:t>
            </a:r>
          </a:p>
          <a:p>
            <a:pPr marL="223838" indent="-223838">
              <a:spcBef>
                <a:spcPct val="0"/>
              </a:spcBef>
              <a:buFontTx/>
              <a:buNone/>
            </a:pPr>
            <a:endParaRPr lang="en-US" sz="3200" dirty="0" smtClean="0"/>
          </a:p>
          <a:p>
            <a:pPr marL="223838" indent="-223838">
              <a:spcBef>
                <a:spcPct val="0"/>
              </a:spcBef>
            </a:pPr>
            <a:r>
              <a:rPr lang="en-US" sz="3200" dirty="0" smtClean="0"/>
              <a:t> Identify place in process where</a:t>
            </a:r>
          </a:p>
          <a:p>
            <a:pPr marL="223838" indent="-223838">
              <a:spcBef>
                <a:spcPct val="0"/>
              </a:spcBef>
              <a:buFontTx/>
              <a:buNone/>
            </a:pPr>
            <a:r>
              <a:rPr lang="en-US" sz="3200" dirty="0" smtClean="0"/>
              <a:t>   problem originates.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/>
              <a:t>Define the Problem</a:t>
            </a:r>
          </a:p>
        </p:txBody>
      </p:sp>
      <p:sp>
        <p:nvSpPr>
          <p:cNvPr id="16388" name="Footer Placeholder 3"/>
          <p:cNvSpPr txBox="1">
            <a:spLocks noGrp="1"/>
          </p:cNvSpPr>
          <p:nvPr/>
        </p:nvSpPr>
        <p:spPr bwMode="auto">
          <a:xfrm>
            <a:off x="1066800" y="6400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US" sz="1200" dirty="0">
              <a:solidFill>
                <a:srgbClr val="C0C0C0"/>
              </a:solidFill>
              <a:latin typeface="Verdana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392374"/>
            <a:ext cx="8229600" cy="838200"/>
          </a:xfrm>
        </p:spPr>
        <p:txBody>
          <a:bodyPr/>
          <a:lstStyle/>
          <a:p>
            <a:r>
              <a:rPr lang="en-US" dirty="0" smtClean="0"/>
              <a:t>AGC’s Lean Construction </a:t>
            </a:r>
            <a:br>
              <a:rPr lang="en-US" dirty="0" smtClean="0"/>
            </a:br>
            <a:r>
              <a:rPr lang="en-US" dirty="0" smtClean="0"/>
              <a:t>Education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96" y="1593634"/>
            <a:ext cx="8229600" cy="4391530"/>
          </a:xfrm>
        </p:spPr>
        <p:txBody>
          <a:bodyPr/>
          <a:lstStyle/>
          <a:p>
            <a:r>
              <a:rPr lang="en-US" sz="2400" dirty="0" smtClean="0"/>
              <a:t>A series of courses that progressively cover a range of topics in Lean Construction including:</a:t>
            </a:r>
          </a:p>
          <a:p>
            <a:pPr lvl="1"/>
            <a:r>
              <a:rPr lang="en-US" sz="2000" dirty="0"/>
              <a:t>Variation and pull in </a:t>
            </a:r>
            <a:r>
              <a:rPr lang="en-US" sz="2000" dirty="0" smtClean="0"/>
              <a:t>production.</a:t>
            </a:r>
            <a:endParaRPr lang="en-US" sz="2000" dirty="0"/>
          </a:p>
          <a:p>
            <a:pPr lvl="1"/>
            <a:r>
              <a:rPr lang="en-US" sz="2000" dirty="0"/>
              <a:t>Lean </a:t>
            </a:r>
            <a:r>
              <a:rPr lang="en-US" sz="2000" dirty="0" smtClean="0"/>
              <a:t>Workstructuring.</a:t>
            </a:r>
            <a:endParaRPr lang="en-US" sz="2000" dirty="0"/>
          </a:p>
          <a:p>
            <a:pPr lvl="1"/>
            <a:r>
              <a:rPr lang="en-US" sz="2000" dirty="0"/>
              <a:t>The Last Planner</a:t>
            </a:r>
            <a:r>
              <a:rPr lang="en-US" sz="2000" baseline="30000" dirty="0"/>
              <a:t>®</a:t>
            </a:r>
            <a:r>
              <a:rPr lang="en-US" sz="2000" dirty="0"/>
              <a:t> </a:t>
            </a:r>
            <a:r>
              <a:rPr lang="en-US" sz="2000" dirty="0" smtClean="0"/>
              <a:t>System.</a:t>
            </a:r>
            <a:endParaRPr lang="en-US" sz="2000" dirty="0"/>
          </a:p>
          <a:p>
            <a:pPr lvl="1"/>
            <a:r>
              <a:rPr lang="en-US" sz="2000" dirty="0"/>
              <a:t>Lean supply chains and </a:t>
            </a:r>
            <a:r>
              <a:rPr lang="en-US" sz="2000" dirty="0" smtClean="0"/>
              <a:t>assembly.</a:t>
            </a:r>
            <a:endParaRPr lang="en-US" sz="2000" dirty="0"/>
          </a:p>
          <a:p>
            <a:pPr lvl="1"/>
            <a:r>
              <a:rPr lang="en-US" sz="2000" dirty="0"/>
              <a:t>Lean design and </a:t>
            </a:r>
            <a:r>
              <a:rPr lang="en-US" sz="2000" dirty="0" smtClean="0"/>
              <a:t>pre-construction.</a:t>
            </a:r>
            <a:endParaRPr lang="en-US" sz="2000" dirty="0"/>
          </a:p>
          <a:p>
            <a:pPr lvl="1"/>
            <a:r>
              <a:rPr lang="en-US" sz="2000" dirty="0"/>
              <a:t>Problem-solving principles and </a:t>
            </a:r>
            <a:r>
              <a:rPr lang="en-US" sz="2000" dirty="0" smtClean="0"/>
              <a:t>tools.</a:t>
            </a:r>
            <a:endParaRPr lang="en-US" sz="2000" dirty="0"/>
          </a:p>
          <a:p>
            <a:r>
              <a:rPr lang="en-US" sz="2400" dirty="0" smtClean="0"/>
              <a:t>For more information, including information on credentialing, visit </a:t>
            </a:r>
            <a:r>
              <a:rPr lang="en-US" sz="2400" u="sng" dirty="0" smtClean="0">
                <a:solidFill>
                  <a:srgbClr val="00638C"/>
                </a:solidFill>
              </a:rPr>
              <a:t>www.agc.org/LCEP</a:t>
            </a:r>
            <a:r>
              <a:rPr lang="en-US" sz="2400" dirty="0" smtClean="0"/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1295400" y="0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Root Cause Analysis: </a:t>
            </a:r>
            <a:br>
              <a:rPr lang="en-US" sz="36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5 Whys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8115" y="1981200"/>
            <a:ext cx="739762" cy="412040"/>
            <a:chOff x="1109331" y="1828800"/>
            <a:chExt cx="774571" cy="609600"/>
          </a:xfrm>
        </p:grpSpPr>
        <p:sp>
          <p:nvSpPr>
            <p:cNvPr id="11" name="Rectangle 10"/>
            <p:cNvSpPr/>
            <p:nvPr/>
          </p:nvSpPr>
          <p:spPr>
            <a:xfrm>
              <a:off x="1143001" y="1828800"/>
              <a:ext cx="6858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09331" y="194893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Why?</a:t>
              </a:r>
              <a:endParaRPr lang="en-US" sz="1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200" y="1293167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Question: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2" idx="3"/>
            <a:endCxn id="573440" idx="1"/>
          </p:cNvCxnSpPr>
          <p:nvPr/>
        </p:nvCxnSpPr>
        <p:spPr>
          <a:xfrm>
            <a:off x="1647877" y="2187220"/>
            <a:ext cx="333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40" name="Rectangle 573439"/>
          <p:cNvSpPr/>
          <p:nvPr/>
        </p:nvSpPr>
        <p:spPr>
          <a:xfrm>
            <a:off x="1981200" y="1981200"/>
            <a:ext cx="1038276" cy="412040"/>
          </a:xfrm>
          <a:prstGeom prst="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3443" name="Straight Arrow Connector 573442"/>
          <p:cNvCxnSpPr/>
          <p:nvPr/>
        </p:nvCxnSpPr>
        <p:spPr>
          <a:xfrm>
            <a:off x="2514600" y="2393240"/>
            <a:ext cx="7573" cy="349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155838" y="2743200"/>
            <a:ext cx="739762" cy="412040"/>
            <a:chOff x="1109331" y="1828800"/>
            <a:chExt cx="774571" cy="609600"/>
          </a:xfrm>
        </p:grpSpPr>
        <p:sp>
          <p:nvSpPr>
            <p:cNvPr id="60" name="Rectangle 59"/>
            <p:cNvSpPr/>
            <p:nvPr/>
          </p:nvSpPr>
          <p:spPr>
            <a:xfrm>
              <a:off x="1143001" y="1828800"/>
              <a:ext cx="6858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09331" y="194893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Why?</a:t>
              </a:r>
              <a:endParaRPr lang="en-US" sz="1800" dirty="0"/>
            </a:p>
          </p:txBody>
        </p:sp>
      </p:grpSp>
      <p:cxnSp>
        <p:nvCxnSpPr>
          <p:cNvPr id="105" name="Straight Arrow Connector 104"/>
          <p:cNvCxnSpPr>
            <a:endCxn id="106" idx="1"/>
          </p:cNvCxnSpPr>
          <p:nvPr/>
        </p:nvCxnSpPr>
        <p:spPr>
          <a:xfrm>
            <a:off x="2895601" y="2963854"/>
            <a:ext cx="333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228924" y="2757834"/>
            <a:ext cx="1038276" cy="412040"/>
          </a:xfrm>
          <a:prstGeom prst="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3762324" y="3169874"/>
            <a:ext cx="7573" cy="349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3403562" y="3519834"/>
            <a:ext cx="739762" cy="412040"/>
            <a:chOff x="1109331" y="1828800"/>
            <a:chExt cx="774571" cy="609600"/>
          </a:xfrm>
        </p:grpSpPr>
        <p:sp>
          <p:nvSpPr>
            <p:cNvPr id="109" name="Rectangle 108"/>
            <p:cNvSpPr/>
            <p:nvPr/>
          </p:nvSpPr>
          <p:spPr>
            <a:xfrm>
              <a:off x="1143001" y="1828800"/>
              <a:ext cx="6858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109331" y="194893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Why?</a:t>
              </a:r>
              <a:endParaRPr lang="en-US" sz="1800" dirty="0"/>
            </a:p>
          </p:txBody>
        </p:sp>
      </p:grpSp>
      <p:cxnSp>
        <p:nvCxnSpPr>
          <p:cNvPr id="111" name="Straight Arrow Connector 110"/>
          <p:cNvCxnSpPr>
            <a:endCxn id="112" idx="1"/>
          </p:cNvCxnSpPr>
          <p:nvPr/>
        </p:nvCxnSpPr>
        <p:spPr>
          <a:xfrm>
            <a:off x="4143325" y="3740488"/>
            <a:ext cx="333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4476648" y="3534468"/>
            <a:ext cx="1038276" cy="412040"/>
          </a:xfrm>
          <a:prstGeom prst="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010048" y="3946508"/>
            <a:ext cx="7573" cy="349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4651286" y="4296468"/>
            <a:ext cx="739762" cy="412040"/>
            <a:chOff x="1109331" y="1828800"/>
            <a:chExt cx="774571" cy="609600"/>
          </a:xfrm>
        </p:grpSpPr>
        <p:sp>
          <p:nvSpPr>
            <p:cNvPr id="115" name="Rectangle 114"/>
            <p:cNvSpPr/>
            <p:nvPr/>
          </p:nvSpPr>
          <p:spPr>
            <a:xfrm>
              <a:off x="1143001" y="1828800"/>
              <a:ext cx="6858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09331" y="194893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Why?</a:t>
              </a:r>
              <a:endParaRPr lang="en-US" sz="1800" dirty="0"/>
            </a:p>
          </p:txBody>
        </p:sp>
      </p:grpSp>
      <p:cxnSp>
        <p:nvCxnSpPr>
          <p:cNvPr id="117" name="Straight Arrow Connector 116"/>
          <p:cNvCxnSpPr>
            <a:endCxn id="118" idx="1"/>
          </p:cNvCxnSpPr>
          <p:nvPr/>
        </p:nvCxnSpPr>
        <p:spPr>
          <a:xfrm>
            <a:off x="5391049" y="4517122"/>
            <a:ext cx="333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5724372" y="4311102"/>
            <a:ext cx="1038276" cy="412040"/>
          </a:xfrm>
          <a:prstGeom prst="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6257772" y="4723142"/>
            <a:ext cx="7573" cy="349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5899010" y="5073102"/>
            <a:ext cx="739762" cy="412040"/>
            <a:chOff x="1109331" y="1828800"/>
            <a:chExt cx="774571" cy="609600"/>
          </a:xfrm>
        </p:grpSpPr>
        <p:sp>
          <p:nvSpPr>
            <p:cNvPr id="121" name="Rectangle 120"/>
            <p:cNvSpPr/>
            <p:nvPr/>
          </p:nvSpPr>
          <p:spPr>
            <a:xfrm>
              <a:off x="1143001" y="1828800"/>
              <a:ext cx="6858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09331" y="194893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Why?</a:t>
              </a:r>
              <a:endParaRPr lang="en-US" sz="1800" dirty="0"/>
            </a:p>
          </p:txBody>
        </p:sp>
      </p:grpSp>
      <p:cxnSp>
        <p:nvCxnSpPr>
          <p:cNvPr id="123" name="Straight Arrow Connector 122"/>
          <p:cNvCxnSpPr>
            <a:endCxn id="124" idx="1"/>
          </p:cNvCxnSpPr>
          <p:nvPr/>
        </p:nvCxnSpPr>
        <p:spPr>
          <a:xfrm>
            <a:off x="6638773" y="5293756"/>
            <a:ext cx="333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6972096" y="5087736"/>
            <a:ext cx="1038276" cy="412040"/>
          </a:xfrm>
          <a:prstGeom prst="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ChangeArrowheads="1"/>
          </p:cNvSpPr>
          <p:nvPr/>
        </p:nvSpPr>
        <p:spPr bwMode="auto">
          <a:xfrm>
            <a:off x="1295400" y="0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Root Cause Analysis: </a:t>
            </a:r>
            <a:br>
              <a:rPr lang="en-US" sz="36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5 Whys </a:t>
            </a:r>
          </a:p>
        </p:txBody>
      </p:sp>
      <p:sp>
        <p:nvSpPr>
          <p:cNvPr id="12595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Why did the auto accident happen?</a:t>
            </a:r>
          </a:p>
        </p:txBody>
      </p:sp>
      <p:pic>
        <p:nvPicPr>
          <p:cNvPr id="125957" name="Picture 7" descr="MCTN0066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00400"/>
            <a:ext cx="3581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-6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One</a:t>
            </a:r>
            <a:r>
              <a:rPr lang="en-US" sz="4000" dirty="0" smtClean="0"/>
              <a:t> Possible Explanation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1.  </a:t>
            </a:r>
            <a:r>
              <a:rPr lang="en-US" sz="2400" u="sng" dirty="0" smtClean="0">
                <a:latin typeface="Verdana" pitchFamily="34" charset="0"/>
              </a:rPr>
              <a:t>Why </a:t>
            </a:r>
            <a:r>
              <a:rPr lang="en-US" sz="2400" dirty="0" smtClean="0">
                <a:latin typeface="Verdana" pitchFamily="34" charset="0"/>
              </a:rPr>
              <a:t>was there a rear-end collision?</a:t>
            </a:r>
          </a:p>
          <a:p>
            <a:pPr lvl="1">
              <a:buNone/>
            </a:pPr>
            <a:r>
              <a:rPr lang="en-US" dirty="0" smtClean="0">
                <a:latin typeface="Verdana" pitchFamily="34" charset="0"/>
              </a:rPr>
              <a:t>A:  Snow-covered road</a:t>
            </a:r>
            <a:endParaRPr lang="en-US" u="sng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2.  </a:t>
            </a:r>
            <a:r>
              <a:rPr lang="en-US" sz="2400" u="sng" dirty="0" smtClean="0">
                <a:latin typeface="Verdana" pitchFamily="34" charset="0"/>
              </a:rPr>
              <a:t>Why</a:t>
            </a:r>
            <a:r>
              <a:rPr lang="en-US" sz="2400" dirty="0" smtClean="0">
                <a:latin typeface="Verdana" pitchFamily="34" charset="0"/>
              </a:rPr>
              <a:t> did the snow on the road cause the accident?</a:t>
            </a:r>
          </a:p>
          <a:p>
            <a:pPr lvl="1">
              <a:buNone/>
            </a:pPr>
            <a:r>
              <a:rPr lang="en-US" dirty="0" smtClean="0">
                <a:latin typeface="Verdana" pitchFamily="34" charset="0"/>
              </a:rPr>
              <a:t>A:  The tires skid on slippery snow</a:t>
            </a:r>
            <a:endParaRPr lang="en-US" u="sng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3.  </a:t>
            </a:r>
            <a:r>
              <a:rPr lang="en-US" sz="2400" u="sng" dirty="0" smtClean="0">
                <a:latin typeface="Verdana" pitchFamily="34" charset="0"/>
              </a:rPr>
              <a:t>Why</a:t>
            </a:r>
            <a:r>
              <a:rPr lang="en-US" sz="2400" dirty="0" smtClean="0">
                <a:latin typeface="Verdana" pitchFamily="34" charset="0"/>
              </a:rPr>
              <a:t> did the tires skid?</a:t>
            </a:r>
          </a:p>
          <a:p>
            <a:pPr lvl="1">
              <a:buNone/>
            </a:pPr>
            <a:r>
              <a:rPr lang="en-US" dirty="0" smtClean="0">
                <a:latin typeface="Verdana" pitchFamily="34" charset="0"/>
              </a:rPr>
              <a:t>A:  The anti-lock brakes didn’t work right</a:t>
            </a:r>
            <a:endParaRPr lang="en-US" u="sng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4.  </a:t>
            </a:r>
            <a:r>
              <a:rPr lang="en-US" sz="2400" u="sng" dirty="0" smtClean="0">
                <a:latin typeface="Verdana" pitchFamily="34" charset="0"/>
              </a:rPr>
              <a:t>Why</a:t>
            </a:r>
            <a:r>
              <a:rPr lang="en-US" sz="2400" dirty="0" smtClean="0">
                <a:latin typeface="Verdana" pitchFamily="34" charset="0"/>
              </a:rPr>
              <a:t> didn’t the anti-lock brakes work right?</a:t>
            </a:r>
          </a:p>
          <a:p>
            <a:pPr lvl="1">
              <a:buNone/>
            </a:pPr>
            <a:r>
              <a:rPr lang="en-US" dirty="0" smtClean="0">
                <a:latin typeface="Verdana" pitchFamily="34" charset="0"/>
              </a:rPr>
              <a:t>A:  Hit brakes too fast</a:t>
            </a:r>
            <a:endParaRPr lang="en-US" u="sng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5.  </a:t>
            </a:r>
            <a:r>
              <a:rPr lang="en-US" sz="2400" u="sng" dirty="0" smtClean="0">
                <a:latin typeface="Verdana" pitchFamily="34" charset="0"/>
              </a:rPr>
              <a:t>Why</a:t>
            </a:r>
            <a:r>
              <a:rPr lang="en-US" sz="2400" dirty="0" smtClean="0">
                <a:latin typeface="Verdana" pitchFamily="34" charset="0"/>
              </a:rPr>
              <a:t> did the driver hit the brakes so fast?</a:t>
            </a:r>
          </a:p>
          <a:p>
            <a:pPr lvl="1">
              <a:buNone/>
            </a:pPr>
            <a:r>
              <a:rPr lang="en-US" dirty="0" smtClean="0">
                <a:latin typeface="Verdana" pitchFamily="34" charset="0"/>
              </a:rPr>
              <a:t>A:  Driving too close for the conditions</a:t>
            </a:r>
          </a:p>
          <a:p>
            <a:pPr>
              <a:buNone/>
            </a:pPr>
            <a:endParaRPr lang="en-US" sz="1600" dirty="0">
              <a:latin typeface="Verdana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5 </a:t>
            </a:r>
            <a:r>
              <a:rPr lang="en-US" sz="4000" dirty="0"/>
              <a:t>Whys</a:t>
            </a:r>
            <a:r>
              <a:rPr lang="en-US" sz="4000" dirty="0" smtClean="0"/>
              <a:t> Root Cause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0701"/>
            <a:ext cx="8229600" cy="4277590"/>
          </a:xfrm>
        </p:spPr>
        <p:txBody>
          <a:bodyPr/>
          <a:lstStyle/>
          <a:p>
            <a:r>
              <a:rPr lang="en-US" sz="3200" dirty="0" smtClean="0"/>
              <a:t>What did you learn from this activity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Root Cause Analysis: 5 Whys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315200" y="1931897"/>
            <a:ext cx="456406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  <a:endCxn id="21" idx="3"/>
          </p:cNvCxnSpPr>
          <p:nvPr/>
        </p:nvCxnSpPr>
        <p:spPr>
          <a:xfrm flipH="1">
            <a:off x="6151417" y="246611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86594" y="2997903"/>
            <a:ext cx="456406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7315994" y="4082632"/>
            <a:ext cx="456406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686594" y="5132297"/>
            <a:ext cx="456406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65017" y="1094510"/>
            <a:ext cx="7620000" cy="4876800"/>
            <a:chOff x="457200" y="1219200"/>
            <a:chExt cx="7620000" cy="4876800"/>
          </a:xfrm>
        </p:grpSpPr>
        <p:sp>
          <p:nvSpPr>
            <p:cNvPr id="4" name="Rectangle 3"/>
            <p:cNvSpPr/>
            <p:nvPr/>
          </p:nvSpPr>
          <p:spPr>
            <a:xfrm>
              <a:off x="457200" y="1219200"/>
              <a:ext cx="9144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Why?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86600" y="2286000"/>
              <a:ext cx="9144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Why?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1219200"/>
              <a:ext cx="2438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Wasn’t the drywall installed in room 101?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4" idx="3"/>
              <a:endCxn id="9" idx="1"/>
            </p:cNvCxnSpPr>
            <p:nvPr/>
          </p:nvCxnSpPr>
          <p:spPr>
            <a:xfrm>
              <a:off x="1371600" y="1524000"/>
              <a:ext cx="9144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638800" y="1219200"/>
              <a:ext cx="2438400" cy="60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Elec./Comm. conduit not completed.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endCxn id="18" idx="1"/>
            </p:cNvCxnSpPr>
            <p:nvPr/>
          </p:nvCxnSpPr>
          <p:spPr>
            <a:xfrm>
              <a:off x="4724400" y="1524000"/>
              <a:ext cx="9144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57200" y="2286000"/>
              <a:ext cx="2590800" cy="60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Did not have material needed to complete work.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57600" y="2286000"/>
              <a:ext cx="22860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Wasn’t the conduit installed?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3048000" y="25908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57200" y="3352800"/>
              <a:ext cx="9144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Why?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86000" y="3352800"/>
              <a:ext cx="2438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Wasn’t the material available?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>
              <a:endCxn id="31" idx="1"/>
            </p:cNvCxnSpPr>
            <p:nvPr/>
          </p:nvCxnSpPr>
          <p:spPr>
            <a:xfrm>
              <a:off x="1371600" y="3657600"/>
              <a:ext cx="9144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562600" y="3352800"/>
              <a:ext cx="2438400" cy="60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Materials ordered late.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1" idx="3"/>
            </p:cNvCxnSpPr>
            <p:nvPr/>
          </p:nvCxnSpPr>
          <p:spPr>
            <a:xfrm>
              <a:off x="4724400" y="3657600"/>
              <a:ext cx="8382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086600" y="4419600"/>
              <a:ext cx="9144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Why?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>
              <a:off x="6477000" y="4722811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267200" y="4419600"/>
              <a:ext cx="22860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Were materials ordered late?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7200" y="4419600"/>
              <a:ext cx="3200400" cy="60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Open RFI regarding a discrepancy in plans/specs.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>
              <a:off x="3657600" y="4722811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457200" y="5486400"/>
              <a:ext cx="914400" cy="609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Why?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1371600" y="5791200"/>
              <a:ext cx="9144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286000" y="5486400"/>
              <a:ext cx="24384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Did the RFI remain open?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724400" y="5791200"/>
              <a:ext cx="8382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562600" y="5486400"/>
              <a:ext cx="2438400" cy="60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RFI submitted late, lack of urgency.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2-9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5191" y="6130634"/>
            <a:ext cx="710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Copyright 2011 From Modern Construction: Lean Project Delivery and Integrated Practices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ISBN: 9781420063127 by Lincoln H. Forbes and Syed M. Ahmed. Reproduced by permission 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of Taylor and Francis Group, LLC, a division of Informa plc.</a:t>
            </a:r>
          </a:p>
          <a:p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0" y="6210302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2.1</a:t>
            </a:r>
          </a:p>
        </p:txBody>
      </p:sp>
    </p:spTree>
    <p:extLst>
      <p:ext uri="{BB962C8B-B14F-4D97-AF65-F5344CB8AC3E}">
        <p14:creationId xmlns:p14="http://schemas.microsoft.com/office/powerpoint/2010/main" val="2940606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4630937" y="1962150"/>
            <a:ext cx="171271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350" dirty="0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4705053" y="1990726"/>
            <a:ext cx="16019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o"/>
              <a:defRPr/>
            </a:pPr>
            <a:endParaRPr lang="en-US" sz="1500" dirty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66712"/>
            <a:ext cx="7772399" cy="10810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First Run Studies</a:t>
            </a:r>
            <a:br>
              <a:rPr lang="en-US" dirty="0"/>
            </a:br>
            <a:r>
              <a:rPr lang="en-US" dirty="0"/>
              <a:t>Plan – Do – Check – </a:t>
            </a:r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2-10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9" name="Picture 8" descr="PD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472" y="1743872"/>
            <a:ext cx="4168556" cy="41685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31084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2.2</a:t>
            </a:r>
          </a:p>
        </p:txBody>
      </p:sp>
    </p:spTree>
    <p:extLst>
      <p:ext uri="{BB962C8B-B14F-4D97-AF65-F5344CB8AC3E}">
        <p14:creationId xmlns:p14="http://schemas.microsoft.com/office/powerpoint/2010/main" val="532463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Plan</a:t>
            </a:r>
            <a:r>
              <a:rPr lang="en-US" sz="4000" dirty="0" smtClean="0"/>
              <a:t> – D – C - A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977736" y="2912918"/>
            <a:ext cx="55660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Plan what we are going to do.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Determine: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	-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Where we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are?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	-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Where we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need to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be.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	-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How will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we close this gap?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Identify potential solutions.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69094" y="6224336"/>
            <a:ext cx="563732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2-11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60171" y="1340425"/>
            <a:ext cx="2254828" cy="1340429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9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Plan</a:t>
            </a:r>
            <a:r>
              <a:rPr lang="en-US" sz="4000" dirty="0" smtClean="0"/>
              <a:t> – Do – C - A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905001" y="398058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Test a few solutions (more than one)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83685" y="6224336"/>
            <a:ext cx="549141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60173" y="1672934"/>
            <a:ext cx="2213264" cy="1475510"/>
          </a:xfrm>
          <a:prstGeom prst="ellipse">
            <a:avLst/>
          </a:prstGeom>
          <a:solidFill>
            <a:srgbClr val="FF66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Plan</a:t>
            </a:r>
            <a:r>
              <a:rPr lang="en-US" sz="4000" dirty="0" smtClean="0"/>
              <a:t> – Do – Check - A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914400" y="4105275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 Determine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if you have reached where you need to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be.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 Establish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on-going measures of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success.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83685" y="6224336"/>
            <a:ext cx="549141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25091" y="1839189"/>
            <a:ext cx="2389908" cy="1506684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Check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7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Plan – Do – Check - Act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85800" y="3505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Establish Controls / Establish On-going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Measurement.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Otherwise complete Cycle #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2.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083685" y="6224336"/>
            <a:ext cx="549141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356264" y="1558635"/>
            <a:ext cx="2296391" cy="1517073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1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433317"/>
            <a:ext cx="8229600" cy="838200"/>
          </a:xfrm>
        </p:spPr>
        <p:txBody>
          <a:bodyPr/>
          <a:lstStyle/>
          <a:p>
            <a:r>
              <a:rPr lang="en-US" dirty="0" smtClean="0"/>
              <a:t>AGC’s Lean Construction </a:t>
            </a:r>
            <a:br>
              <a:rPr lang="en-US" dirty="0" smtClean="0"/>
            </a:br>
            <a:r>
              <a:rPr lang="en-US" dirty="0" smtClean="0"/>
              <a:t>Education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891"/>
            <a:ext cx="8229600" cy="4114800"/>
          </a:xfrm>
        </p:spPr>
        <p:txBody>
          <a:bodyPr/>
          <a:lstStyle/>
          <a:p>
            <a:r>
              <a:rPr lang="en-US" dirty="0" smtClean="0"/>
              <a:t>The overall aims of the LCEP are to:</a:t>
            </a:r>
          </a:p>
          <a:p>
            <a:pPr lvl="1"/>
            <a:r>
              <a:rPr lang="en-US" dirty="0" smtClean="0"/>
              <a:t>Develop Lean Construction champions within construction firms.</a:t>
            </a:r>
          </a:p>
          <a:p>
            <a:pPr lvl="1"/>
            <a:r>
              <a:rPr lang="en-US" dirty="0" smtClean="0"/>
              <a:t>Advance the use of lean practices in construction through development of consistent nomenclature and practices.</a:t>
            </a:r>
          </a:p>
          <a:p>
            <a:pPr lvl="1"/>
            <a:r>
              <a:rPr lang="en-US" dirty="0" smtClean="0"/>
              <a:t>Provide an industry-recognized credential that creates a common standard of knowledge.</a:t>
            </a:r>
          </a:p>
          <a:p>
            <a:pPr>
              <a:buNone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4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PDCA in Action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809" y="1340427"/>
            <a:ext cx="8229600" cy="4759037"/>
          </a:xfrm>
        </p:spPr>
        <p:txBody>
          <a:bodyPr/>
          <a:lstStyle/>
          <a:p>
            <a:pPr>
              <a:buNone/>
            </a:pPr>
            <a:r>
              <a:rPr lang="en-US" sz="4000" dirty="0"/>
              <a:t>Lean Ball </a:t>
            </a:r>
            <a:r>
              <a:rPr lang="en-US" sz="4000" dirty="0" smtClean="0"/>
              <a:t>Game Instructions</a:t>
            </a:r>
            <a:endParaRPr lang="en-US" sz="4000" dirty="0"/>
          </a:p>
          <a:p>
            <a:r>
              <a:rPr lang="en-US" dirty="0"/>
              <a:t>You are all on the same </a:t>
            </a:r>
            <a:r>
              <a:rPr lang="en-US" dirty="0" smtClean="0"/>
              <a:t>team.</a:t>
            </a:r>
            <a:endParaRPr lang="en-US" dirty="0"/>
          </a:p>
          <a:p>
            <a:r>
              <a:rPr lang="en-US" dirty="0"/>
              <a:t>The ball must travel through the </a:t>
            </a:r>
            <a:r>
              <a:rPr lang="en-US" dirty="0" smtClean="0"/>
              <a:t>air.</a:t>
            </a:r>
            <a:endParaRPr lang="en-US" dirty="0"/>
          </a:p>
          <a:p>
            <a:r>
              <a:rPr lang="en-US" dirty="0"/>
              <a:t>No ball can go to the person next to you on either </a:t>
            </a:r>
            <a:r>
              <a:rPr lang="en-US" dirty="0" smtClean="0"/>
              <a:t>side.</a:t>
            </a:r>
            <a:endParaRPr lang="en-US" dirty="0"/>
          </a:p>
          <a:p>
            <a:r>
              <a:rPr lang="en-US" dirty="0"/>
              <a:t>The starting point is also the </a:t>
            </a:r>
            <a:r>
              <a:rPr lang="en-US" dirty="0" smtClean="0"/>
              <a:t>finish.</a:t>
            </a:r>
            <a:endParaRPr lang="en-US" dirty="0"/>
          </a:p>
          <a:p>
            <a:r>
              <a:rPr lang="en-US" dirty="0"/>
              <a:t>Each round is 2 </a:t>
            </a:r>
            <a:r>
              <a:rPr lang="en-US" dirty="0" smtClean="0"/>
              <a:t>minutes.</a:t>
            </a:r>
            <a:endParaRPr lang="en-US" dirty="0"/>
          </a:p>
          <a:p>
            <a:r>
              <a:rPr lang="en-US" dirty="0" smtClean="0"/>
              <a:t>Brainstorming time </a:t>
            </a:r>
            <a:r>
              <a:rPr lang="en-US" dirty="0"/>
              <a:t>between rounds is 1 </a:t>
            </a:r>
            <a:r>
              <a:rPr lang="en-US" dirty="0" smtClean="0"/>
              <a:t>minute.</a:t>
            </a:r>
            <a:endParaRPr lang="en-US" dirty="0"/>
          </a:p>
          <a:p>
            <a:r>
              <a:rPr lang="en-US" dirty="0"/>
              <a:t>We will complete 5 </a:t>
            </a:r>
            <a:r>
              <a:rPr lang="en-US" dirty="0" smtClean="0"/>
              <a:t>rounds 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16316"/>
            <a:ext cx="790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This activity was adapted from the Ball Point Game originally created by Boris Gloger –  © borisgloger, 2012 www.borisgloger.com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40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happened?</a:t>
            </a:r>
          </a:p>
          <a:p>
            <a:r>
              <a:rPr lang="en-US" sz="3600" dirty="0" smtClean="0"/>
              <a:t>Which round felt best, why?</a:t>
            </a:r>
          </a:p>
          <a:p>
            <a:r>
              <a:rPr lang="en-US" sz="3600" dirty="0" smtClean="0"/>
              <a:t>Were you able to get into a flow/ rhythm?</a:t>
            </a:r>
          </a:p>
          <a:p>
            <a:r>
              <a:rPr lang="en-US" sz="3600" dirty="0" smtClean="0"/>
              <a:t>How were you able to apply PDCA?</a:t>
            </a:r>
          </a:p>
          <a:p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PDCA</a:t>
            </a:r>
            <a:r>
              <a:rPr lang="en-US" sz="4000" dirty="0" smtClean="0"/>
              <a:t> in Practice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problem can you focus on?</a:t>
            </a:r>
          </a:p>
          <a:p>
            <a:r>
              <a:rPr lang="en-US" dirty="0" smtClean="0"/>
              <a:t>Determine:</a:t>
            </a:r>
          </a:p>
          <a:p>
            <a:pPr>
              <a:buFont typeface="Arial" charset="0"/>
              <a:buNone/>
            </a:pPr>
            <a:r>
              <a:rPr lang="en-US" dirty="0" smtClean="0"/>
              <a:t>	- Where we are.</a:t>
            </a:r>
          </a:p>
          <a:p>
            <a:pPr>
              <a:buFont typeface="Arial" charset="0"/>
              <a:buNone/>
            </a:pPr>
            <a:r>
              <a:rPr lang="en-US" dirty="0" smtClean="0"/>
              <a:t>	- Where we need to be.</a:t>
            </a:r>
          </a:p>
          <a:p>
            <a:pPr>
              <a:buFont typeface="Arial" charset="0"/>
              <a:buNone/>
            </a:pPr>
            <a:r>
              <a:rPr lang="en-US" dirty="0" smtClean="0"/>
              <a:t>	- How will we close this gap.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Identify potential solutions.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83685" y="6224336"/>
            <a:ext cx="549141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Session</a:t>
            </a:r>
            <a:r>
              <a:rPr lang="en-US" sz="4000" dirty="0" smtClean="0"/>
              <a:t> 2 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aseline="30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503F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38C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B2A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503F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38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/>
              <a:t>Obtaining the history of the problem is essential to defining the problem.</a:t>
            </a:r>
          </a:p>
          <a:p>
            <a:pPr eaLnBrk="1" hangingPunct="1"/>
            <a:r>
              <a:rPr lang="en-US" dirty="0"/>
              <a:t>Observing the process where it </a:t>
            </a:r>
            <a:r>
              <a:rPr lang="en-US" dirty="0" smtClean="0"/>
              <a:t>takes </a:t>
            </a:r>
            <a:r>
              <a:rPr lang="en-US" dirty="0"/>
              <a:t>place is important for defining the problem.</a:t>
            </a:r>
          </a:p>
          <a:p>
            <a:pPr eaLnBrk="1" hangingPunct="1"/>
            <a:r>
              <a:rPr lang="en-US" dirty="0" smtClean="0"/>
              <a:t>Using </a:t>
            </a:r>
            <a:r>
              <a:rPr lang="en-US" dirty="0"/>
              <a:t>the 5 Whys is useful for identifying the root cause.</a:t>
            </a:r>
          </a:p>
          <a:p>
            <a:pPr eaLnBrk="1" hangingPunct="1"/>
            <a:r>
              <a:rPr lang="en-US" dirty="0"/>
              <a:t>PDCA is a powerful approach for structuring the problem-solving process.</a:t>
            </a:r>
          </a:p>
          <a:p>
            <a:pPr eaLnBrk="1" hangingPunct="1"/>
            <a:endParaRPr lang="en-US" sz="24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83685" y="6224336"/>
            <a:ext cx="549141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2-18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0" y="5029200"/>
            <a:ext cx="4114800" cy="762000"/>
          </a:xfrm>
        </p:spPr>
        <p:txBody>
          <a:bodyPr/>
          <a:lstStyle/>
          <a:p>
            <a:r>
              <a:rPr lang="en-US" sz="2000" b="0" cap="none" dirty="0" smtClean="0">
                <a:solidFill>
                  <a:schemeClr val="bg1"/>
                </a:solidFill>
                <a:latin typeface="+mn-lt"/>
              </a:rPr>
              <a:t>Session 3: Using the Tools</a:t>
            </a:r>
            <a:endParaRPr lang="en-US" sz="2000" b="0" cap="non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3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   Session </a:t>
            </a:r>
            <a:r>
              <a:rPr lang="en-US" sz="4000" dirty="0"/>
              <a:t>3 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Following this session, you will be able to:</a:t>
            </a:r>
          </a:p>
          <a:p>
            <a:pPr eaLnBrk="1" hangingPunct="1"/>
            <a:r>
              <a:rPr lang="en-US" dirty="0" smtClean="0"/>
              <a:t>Explain how to use problem solving tools:</a:t>
            </a:r>
          </a:p>
          <a:p>
            <a:pPr lvl="1" eaLnBrk="1" hangingPunct="1"/>
            <a:r>
              <a:rPr lang="en-US" sz="2800" dirty="0" smtClean="0"/>
              <a:t>Value Stream Mapping.</a:t>
            </a:r>
          </a:p>
          <a:p>
            <a:pPr lvl="1" eaLnBrk="1" hangingPunct="1"/>
            <a:r>
              <a:rPr lang="en-US" sz="2800" dirty="0" smtClean="0"/>
              <a:t>Spaghetti Diagram.</a:t>
            </a:r>
          </a:p>
          <a:p>
            <a:pPr lvl="1" eaLnBrk="1" hangingPunct="1"/>
            <a:r>
              <a:rPr lang="en-US" sz="2800" dirty="0" smtClean="0"/>
              <a:t>Pareto Charts.</a:t>
            </a:r>
          </a:p>
          <a:p>
            <a:pPr lvl="1" eaLnBrk="1" hangingPunct="1"/>
            <a:r>
              <a:rPr lang="en-US" sz="2800" dirty="0" smtClean="0"/>
              <a:t>Fishbone diagram.</a:t>
            </a:r>
          </a:p>
          <a:p>
            <a:pPr lvl="1" eaLnBrk="1" hangingPunct="1"/>
            <a:r>
              <a:rPr lang="en-US" sz="2800" dirty="0" smtClean="0"/>
              <a:t>Brainstorming.</a:t>
            </a:r>
          </a:p>
          <a:p>
            <a:pPr lvl="1" eaLnBrk="1" hangingPunct="1"/>
            <a:r>
              <a:rPr lang="en-US" sz="2800" dirty="0" smtClean="0"/>
              <a:t>A3.</a:t>
            </a:r>
          </a:p>
          <a:p>
            <a:pPr eaLnBrk="1" hangingPunct="1"/>
            <a:r>
              <a:rPr lang="en-US" sz="2800" dirty="0" smtClean="0"/>
              <a:t>Complete </a:t>
            </a:r>
            <a:r>
              <a:rPr lang="en-US" sz="2800" dirty="0"/>
              <a:t>an </a:t>
            </a:r>
            <a:r>
              <a:rPr lang="en-US" sz="2800" dirty="0" smtClean="0"/>
              <a:t>A3.</a:t>
            </a:r>
            <a:endParaRPr lang="en-US" sz="2800" dirty="0"/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33400" y="304800"/>
            <a:ext cx="685800" cy="685800"/>
            <a:chOff x="4191000" y="1447800"/>
            <a:chExt cx="2743200" cy="27432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191000" y="1447800"/>
              <a:ext cx="2743200" cy="274320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417121" y="1673921"/>
              <a:ext cx="2290958" cy="22909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649190" y="1905990"/>
              <a:ext cx="1826820" cy="182682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75311" y="2132111"/>
              <a:ext cx="1374578" cy="13745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107384" y="2364184"/>
              <a:ext cx="910432" cy="910432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333505" y="2590305"/>
              <a:ext cx="458190" cy="458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446563" y="2703363"/>
              <a:ext cx="232073" cy="232073"/>
            </a:xfrm>
            <a:prstGeom prst="ellipse">
              <a:avLst/>
            </a:prstGeom>
            <a:solidFill>
              <a:srgbClr val="620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153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Creates a one-page picture of all company processes.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Depicts flow of information and material.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Shows value-added and non-value added (waste) process steps to help streamline.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184484" y="445169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/>
            <a:r>
              <a:rPr lang="en-US" sz="40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Value Stream Mapping (VSM)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5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-1"/>
            <a:ext cx="6096000" cy="685801"/>
          </a:xfrm>
          <a:noFill/>
        </p:spPr>
        <p:txBody>
          <a:bodyPr anchorCtr="0"/>
          <a:lstStyle/>
          <a:p>
            <a:pPr eaLnBrk="1" hangingPunct="1"/>
            <a:r>
              <a:rPr lang="en-US" dirty="0"/>
              <a:t>Value Stream Mapping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8" name="Picture 7" descr="Grunau SMTime-Before V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254" y="1"/>
            <a:ext cx="8149388" cy="6112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4876" y="6259155"/>
            <a:ext cx="5895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Image courtesy of The Grunau Company, www. Grunau.com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61707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3.1</a:t>
            </a:r>
          </a:p>
        </p:txBody>
      </p:sp>
    </p:spTree>
    <p:extLst>
      <p:ext uri="{BB962C8B-B14F-4D97-AF65-F5344CB8AC3E}">
        <p14:creationId xmlns:p14="http://schemas.microsoft.com/office/powerpoint/2010/main" val="161867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108003" y="620507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6" name="Picture 5" descr="Grunau SMTime-After V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90" y="24065"/>
            <a:ext cx="8085223" cy="6063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1750" y="6227982"/>
            <a:ext cx="5895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Image courtesy of The Grunau Company, www. Grunau.com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0925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3.2</a:t>
            </a:r>
          </a:p>
        </p:txBody>
      </p:sp>
    </p:spTree>
    <p:extLst>
      <p:ext uri="{BB962C8B-B14F-4D97-AF65-F5344CB8AC3E}">
        <p14:creationId xmlns:p14="http://schemas.microsoft.com/office/powerpoint/2010/main" val="33340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f.jpg                                                         0004A27EMacintosh HD                   B74677A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2517914"/>
            <a:ext cx="7816651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Spaghetti</a:t>
            </a:r>
            <a:r>
              <a:rPr lang="en-US" sz="4000" dirty="0" smtClean="0"/>
              <a:t> Diagrams</a:t>
            </a:r>
            <a:endParaRPr lang="en-US" sz="4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142999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dirty="0" smtClean="0"/>
              <a:t>Track path of person/product.</a:t>
            </a:r>
          </a:p>
          <a:p>
            <a:pPr eaLnBrk="1" hangingPunct="1"/>
            <a:r>
              <a:rPr lang="en-US" altLang="en-US" dirty="0" smtClean="0"/>
              <a:t>Identify travel distances between key process steps.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31081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3.3</a:t>
            </a:r>
          </a:p>
        </p:txBody>
      </p:sp>
    </p:spTree>
    <p:extLst>
      <p:ext uri="{BB962C8B-B14F-4D97-AF65-F5344CB8AC3E}">
        <p14:creationId xmlns:p14="http://schemas.microsoft.com/office/powerpoint/2010/main" val="21158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Course Learning Objectives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0848" y="1604025"/>
            <a:ext cx="8229600" cy="443309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Following this course, you will be able to:</a:t>
            </a:r>
          </a:p>
          <a:p>
            <a:r>
              <a:rPr lang="en-US" sz="2400" dirty="0" smtClean="0"/>
              <a:t>Explain the Lean Problem Solving Process.</a:t>
            </a:r>
          </a:p>
          <a:p>
            <a:r>
              <a:rPr lang="en-US" sz="2400" dirty="0" smtClean="0"/>
              <a:t>Use tools to solve problems in a lean manner.</a:t>
            </a:r>
          </a:p>
          <a:p>
            <a:r>
              <a:rPr lang="en-US" sz="2400" dirty="0" smtClean="0"/>
              <a:t>Describe how to solve problems in a team.</a:t>
            </a:r>
          </a:p>
          <a:p>
            <a:r>
              <a:rPr lang="en-US" sz="2400" dirty="0" smtClean="0"/>
              <a:t>Use an A3 as a problem solving and communication tool.</a:t>
            </a:r>
          </a:p>
          <a:p>
            <a:r>
              <a:rPr lang="en-US" sz="2400" dirty="0" smtClean="0"/>
              <a:t>Describe the use of the other tools available for problem solving.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533400" y="304800"/>
            <a:ext cx="685800" cy="685800"/>
            <a:chOff x="4191000" y="1447800"/>
            <a:chExt cx="2743200" cy="27432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191000" y="1447800"/>
              <a:ext cx="2743200" cy="274320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417121" y="1673921"/>
              <a:ext cx="2290958" cy="22909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649190" y="1905990"/>
              <a:ext cx="1826820" cy="182682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75311" y="2132111"/>
              <a:ext cx="1374578" cy="13745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107384" y="2364184"/>
              <a:ext cx="910432" cy="910432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333505" y="2590305"/>
              <a:ext cx="458190" cy="458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446563" y="2703363"/>
              <a:ext cx="232073" cy="232073"/>
            </a:xfrm>
            <a:prstGeom prst="ellipse">
              <a:avLst/>
            </a:prstGeom>
            <a:solidFill>
              <a:srgbClr val="620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Revised</a:t>
            </a:r>
            <a:r>
              <a:rPr lang="en-US" sz="4000" dirty="0" smtClean="0"/>
              <a:t> Placement and Flow</a:t>
            </a:r>
            <a:endParaRPr lang="en-US" sz="4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265592" y="1392611"/>
            <a:ext cx="6800429" cy="4408281"/>
            <a:chOff x="1981200" y="915539"/>
            <a:chExt cx="6800429" cy="4408281"/>
          </a:xfrm>
        </p:grpSpPr>
        <p:sp>
          <p:nvSpPr>
            <p:cNvPr id="18" name="TextBox 17"/>
            <p:cNvSpPr txBox="1"/>
            <p:nvPr/>
          </p:nvSpPr>
          <p:spPr>
            <a:xfrm>
              <a:off x="3886200" y="915539"/>
              <a:ext cx="132600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Inspect 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2159" y="4786349"/>
              <a:ext cx="73770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Mill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4800600"/>
              <a:ext cx="77534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Saw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34200" y="3886200"/>
              <a:ext cx="184742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Warehouse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05147" y="1952568"/>
              <a:ext cx="128811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Storage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1200" y="3048000"/>
              <a:ext cx="93936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Weld</a:t>
              </a:r>
              <a:endParaRPr lang="en-US" sz="2800" dirty="0"/>
            </a:p>
          </p:txBody>
        </p:sp>
        <p:cxnSp>
          <p:nvCxnSpPr>
            <p:cNvPr id="24" name="Curved Connector 23"/>
            <p:cNvCxnSpPr>
              <a:stCxn id="21" idx="1"/>
              <a:endCxn id="20" idx="0"/>
            </p:cNvCxnSpPr>
            <p:nvPr/>
          </p:nvCxnSpPr>
          <p:spPr>
            <a:xfrm rot="10800000" flipV="1">
              <a:off x="5797870" y="4147810"/>
              <a:ext cx="1136330" cy="652790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6200000" flipV="1">
              <a:off x="4728905" y="3715045"/>
              <a:ext cx="14251" cy="2156860"/>
            </a:xfrm>
            <a:prstGeom prst="curvedConnector3">
              <a:avLst>
                <a:gd name="adj1" fmla="val 1704098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0" idx="0"/>
              <a:endCxn id="23" idx="3"/>
            </p:cNvCxnSpPr>
            <p:nvPr/>
          </p:nvCxnSpPr>
          <p:spPr>
            <a:xfrm rot="16200000" flipV="1">
              <a:off x="3613720" y="2616450"/>
              <a:ext cx="1490990" cy="2877310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endCxn id="22" idx="2"/>
            </p:cNvCxnSpPr>
            <p:nvPr/>
          </p:nvCxnSpPr>
          <p:spPr>
            <a:xfrm flipV="1">
              <a:off x="2920559" y="2475788"/>
              <a:ext cx="1628643" cy="648412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0"/>
              <a:endCxn id="18" idx="2"/>
            </p:cNvCxnSpPr>
            <p:nvPr/>
          </p:nvCxnSpPr>
          <p:spPr>
            <a:xfrm flipV="1">
              <a:off x="4549202" y="1438759"/>
              <a:ext cx="0" cy="51380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endCxn id="23" idx="3"/>
            </p:cNvCxnSpPr>
            <p:nvPr/>
          </p:nvCxnSpPr>
          <p:spPr>
            <a:xfrm rot="16200000" flipV="1">
              <a:off x="2474510" y="3755660"/>
              <a:ext cx="1476740" cy="584640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 flipH="1" flipV="1">
              <a:off x="2965334" y="3015655"/>
              <a:ext cx="2310564" cy="123083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23" idx="2"/>
              <a:endCxn id="19" idx="1"/>
            </p:cNvCxnSpPr>
            <p:nvPr/>
          </p:nvCxnSpPr>
          <p:spPr>
            <a:xfrm rot="16200000" flipH="1">
              <a:off x="2123150" y="3898949"/>
              <a:ext cx="1476739" cy="821279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262257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3.4</a:t>
            </a:r>
          </a:p>
        </p:txBody>
      </p:sp>
    </p:spTree>
    <p:extLst>
      <p:ext uri="{BB962C8B-B14F-4D97-AF65-F5344CB8AC3E}">
        <p14:creationId xmlns:p14="http://schemas.microsoft.com/office/powerpoint/2010/main" val="11298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948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Pareto Chart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305800" cy="4267200"/>
          </a:xfrm>
        </p:spPr>
        <p:txBody>
          <a:bodyPr/>
          <a:lstStyle/>
          <a:p>
            <a:pPr eaLnBrk="1" hangingPunct="1"/>
            <a:r>
              <a:rPr lang="en-US" dirty="0"/>
              <a:t>Collected data depicted on a bar graph.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Identifies the most frequent source of problems.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dirty="0" smtClean="0"/>
              <a:t>Identifies where team should focus energy.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dirty="0" smtClean="0"/>
              <a:t>Identifies major contributing factors to a specific problem.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80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672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Pareto Chart</a:t>
            </a:r>
          </a:p>
        </p:txBody>
      </p:sp>
      <p:graphicFrame>
        <p:nvGraphicFramePr>
          <p:cNvPr id="4098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399908"/>
              </p:ext>
            </p:extLst>
          </p:nvPr>
        </p:nvGraphicFramePr>
        <p:xfrm>
          <a:off x="152400" y="784225"/>
          <a:ext cx="8991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9" name="Chart" r:id="rId5" imgW="6343616" imgH="4152833" progId="Excel.Sheet.8">
                  <p:embed followColorScheme="full"/>
                </p:oleObj>
              </mc:Choice>
              <mc:Fallback>
                <p:oleObj name="Chart" r:id="rId5" imgW="6343616" imgH="4152833" progId="Excel.Sheet.8">
                  <p:embed followColorScheme="full"/>
                  <p:pic>
                    <p:nvPicPr>
                      <p:cNvPr id="0" name="Picture 9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84225"/>
                        <a:ext cx="8991600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2971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354E"/>
                </a:solidFill>
                <a:latin typeface="Times New Roman" pitchFamily="18" charset="0"/>
              </a:rPr>
              <a:t>Reasons Why Planned Work is Not Done</a:t>
            </a:r>
          </a:p>
        </p:txBody>
      </p:sp>
      <p:sp>
        <p:nvSpPr>
          <p:cNvPr id="2" name="Rectangle 1"/>
          <p:cNvSpPr/>
          <p:nvPr/>
        </p:nvSpPr>
        <p:spPr>
          <a:xfrm>
            <a:off x="8324850" y="3486150"/>
            <a:ext cx="8191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3-9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523" y="6309470"/>
            <a:ext cx="5534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Image courtesy of the Lean Construction Institute, www.leanconstruction.org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34993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3.5</a:t>
            </a:r>
          </a:p>
        </p:txBody>
      </p:sp>
    </p:spTree>
    <p:extLst>
      <p:ext uri="{BB962C8B-B14F-4D97-AF65-F5344CB8AC3E}">
        <p14:creationId xmlns:p14="http://schemas.microsoft.com/office/powerpoint/2010/main" val="130459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78966"/>
            <a:ext cx="6172200" cy="683034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Measured Variations</a:t>
            </a:r>
          </a:p>
        </p:txBody>
      </p:sp>
      <p:pic>
        <p:nvPicPr>
          <p:cNvPr id="3" name="Picture 2" descr="figure3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6934200" cy="5181600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3-10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0041" y="6304002"/>
            <a:ext cx="6100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Gottschalk, K., &amp; </a:t>
            </a:r>
            <a:r>
              <a:rPr lang="en-US" sz="1000" dirty="0" err="1" smtClean="0">
                <a:solidFill>
                  <a:schemeClr val="bg1"/>
                </a:solidFill>
                <a:latin typeface="+mn-lt"/>
              </a:rPr>
              <a:t>Abdelhamid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, T. 2003. Implementing Last Planner as a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diagnostic tool on university projects. Unpublished report. East Lansing, MI: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Michigan State University.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4993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3.6</a:t>
            </a:r>
          </a:p>
        </p:txBody>
      </p:sp>
    </p:spTree>
    <p:extLst>
      <p:ext uri="{BB962C8B-B14F-4D97-AF65-F5344CB8AC3E}">
        <p14:creationId xmlns:p14="http://schemas.microsoft.com/office/powerpoint/2010/main" val="18169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96" y="868383"/>
            <a:ext cx="2383631" cy="165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537775" y="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Fishbone </a:t>
            </a:r>
            <a:r>
              <a:rPr lang="en-US" sz="36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Diagram</a:t>
            </a:r>
          </a:p>
        </p:txBody>
      </p:sp>
      <p:grpSp>
        <p:nvGrpSpPr>
          <p:cNvPr id="5" name="Group 97"/>
          <p:cNvGrpSpPr>
            <a:grpSpLocks/>
          </p:cNvGrpSpPr>
          <p:nvPr/>
        </p:nvGrpSpPr>
        <p:grpSpPr bwMode="auto">
          <a:xfrm rot="420000">
            <a:off x="2918257" y="2182317"/>
            <a:ext cx="4653985" cy="2001840"/>
            <a:chOff x="1771" y="1341"/>
            <a:chExt cx="2805" cy="1587"/>
          </a:xfrm>
        </p:grpSpPr>
        <p:sp>
          <p:nvSpPr>
            <p:cNvPr id="6" name="Freeform 48"/>
            <p:cNvSpPr>
              <a:spLocks/>
            </p:cNvSpPr>
            <p:nvPr/>
          </p:nvSpPr>
          <p:spPr bwMode="auto">
            <a:xfrm>
              <a:off x="4412" y="1401"/>
              <a:ext cx="111" cy="97"/>
            </a:xfrm>
            <a:custGeom>
              <a:avLst/>
              <a:gdLst>
                <a:gd name="T0" fmla="*/ 110 w 111"/>
                <a:gd name="T1" fmla="*/ 39 h 97"/>
                <a:gd name="T2" fmla="*/ 107 w 111"/>
                <a:gd name="T3" fmla="*/ 46 h 97"/>
                <a:gd name="T4" fmla="*/ 102 w 111"/>
                <a:gd name="T5" fmla="*/ 54 h 97"/>
                <a:gd name="T6" fmla="*/ 97 w 111"/>
                <a:gd name="T7" fmla="*/ 61 h 97"/>
                <a:gd name="T8" fmla="*/ 90 w 111"/>
                <a:gd name="T9" fmla="*/ 67 h 97"/>
                <a:gd name="T10" fmla="*/ 80 w 111"/>
                <a:gd name="T11" fmla="*/ 74 h 97"/>
                <a:gd name="T12" fmla="*/ 69 w 111"/>
                <a:gd name="T13" fmla="*/ 79 h 97"/>
                <a:gd name="T14" fmla="*/ 57 w 111"/>
                <a:gd name="T15" fmla="*/ 86 h 97"/>
                <a:gd name="T16" fmla="*/ 46 w 111"/>
                <a:gd name="T17" fmla="*/ 90 h 97"/>
                <a:gd name="T18" fmla="*/ 34 w 111"/>
                <a:gd name="T19" fmla="*/ 95 h 97"/>
                <a:gd name="T20" fmla="*/ 24 w 111"/>
                <a:gd name="T21" fmla="*/ 96 h 97"/>
                <a:gd name="T22" fmla="*/ 16 w 111"/>
                <a:gd name="T23" fmla="*/ 96 h 97"/>
                <a:gd name="T24" fmla="*/ 11 w 111"/>
                <a:gd name="T25" fmla="*/ 94 h 97"/>
                <a:gd name="T26" fmla="*/ 6 w 111"/>
                <a:gd name="T27" fmla="*/ 90 h 97"/>
                <a:gd name="T28" fmla="*/ 3 w 111"/>
                <a:gd name="T29" fmla="*/ 83 h 97"/>
                <a:gd name="T30" fmla="*/ 0 w 111"/>
                <a:gd name="T31" fmla="*/ 77 h 97"/>
                <a:gd name="T32" fmla="*/ 0 w 111"/>
                <a:gd name="T33" fmla="*/ 67 h 97"/>
                <a:gd name="T34" fmla="*/ 3 w 111"/>
                <a:gd name="T35" fmla="*/ 58 h 97"/>
                <a:gd name="T36" fmla="*/ 8 w 111"/>
                <a:gd name="T37" fmla="*/ 48 h 97"/>
                <a:gd name="T38" fmla="*/ 15 w 111"/>
                <a:gd name="T39" fmla="*/ 36 h 97"/>
                <a:gd name="T40" fmla="*/ 23 w 111"/>
                <a:gd name="T41" fmla="*/ 25 h 97"/>
                <a:gd name="T42" fmla="*/ 33 w 111"/>
                <a:gd name="T43" fmla="*/ 16 h 97"/>
                <a:gd name="T44" fmla="*/ 43 w 111"/>
                <a:gd name="T45" fmla="*/ 8 h 97"/>
                <a:gd name="T46" fmla="*/ 53 w 111"/>
                <a:gd name="T47" fmla="*/ 3 h 97"/>
                <a:gd name="T48" fmla="*/ 58 w 111"/>
                <a:gd name="T49" fmla="*/ 2 h 97"/>
                <a:gd name="T50" fmla="*/ 65 w 111"/>
                <a:gd name="T51" fmla="*/ 0 h 97"/>
                <a:gd name="T52" fmla="*/ 69 w 111"/>
                <a:gd name="T53" fmla="*/ 7 h 97"/>
                <a:gd name="T54" fmla="*/ 77 w 111"/>
                <a:gd name="T55" fmla="*/ 15 h 97"/>
                <a:gd name="T56" fmla="*/ 89 w 111"/>
                <a:gd name="T57" fmla="*/ 25 h 97"/>
                <a:gd name="T58" fmla="*/ 102 w 111"/>
                <a:gd name="T59" fmla="*/ 33 h 97"/>
                <a:gd name="T60" fmla="*/ 110 w 111"/>
                <a:gd name="T61" fmla="*/ 36 h 97"/>
                <a:gd name="T62" fmla="*/ 110 w 111"/>
                <a:gd name="T63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97">
                  <a:moveTo>
                    <a:pt x="110" y="39"/>
                  </a:moveTo>
                  <a:lnTo>
                    <a:pt x="107" y="46"/>
                  </a:lnTo>
                  <a:lnTo>
                    <a:pt x="102" y="54"/>
                  </a:lnTo>
                  <a:lnTo>
                    <a:pt x="97" y="61"/>
                  </a:lnTo>
                  <a:lnTo>
                    <a:pt x="90" y="67"/>
                  </a:lnTo>
                  <a:lnTo>
                    <a:pt x="80" y="74"/>
                  </a:lnTo>
                  <a:lnTo>
                    <a:pt x="69" y="79"/>
                  </a:lnTo>
                  <a:lnTo>
                    <a:pt x="57" y="86"/>
                  </a:lnTo>
                  <a:lnTo>
                    <a:pt x="46" y="90"/>
                  </a:lnTo>
                  <a:lnTo>
                    <a:pt x="34" y="95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3" y="83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3" y="58"/>
                  </a:lnTo>
                  <a:lnTo>
                    <a:pt x="8" y="48"/>
                  </a:lnTo>
                  <a:lnTo>
                    <a:pt x="15" y="36"/>
                  </a:lnTo>
                  <a:lnTo>
                    <a:pt x="23" y="25"/>
                  </a:lnTo>
                  <a:lnTo>
                    <a:pt x="33" y="16"/>
                  </a:lnTo>
                  <a:lnTo>
                    <a:pt x="43" y="8"/>
                  </a:lnTo>
                  <a:lnTo>
                    <a:pt x="53" y="3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69" y="7"/>
                  </a:lnTo>
                  <a:lnTo>
                    <a:pt x="77" y="15"/>
                  </a:lnTo>
                  <a:lnTo>
                    <a:pt x="89" y="25"/>
                  </a:lnTo>
                  <a:lnTo>
                    <a:pt x="102" y="33"/>
                  </a:lnTo>
                  <a:lnTo>
                    <a:pt x="110" y="36"/>
                  </a:lnTo>
                  <a:lnTo>
                    <a:pt x="110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4514" y="1341"/>
              <a:ext cx="62" cy="65"/>
            </a:xfrm>
            <a:custGeom>
              <a:avLst/>
              <a:gdLst>
                <a:gd name="T0" fmla="*/ 1 w 62"/>
                <a:gd name="T1" fmla="*/ 36 h 65"/>
                <a:gd name="T2" fmla="*/ 0 w 62"/>
                <a:gd name="T3" fmla="*/ 34 h 65"/>
                <a:gd name="T4" fmla="*/ 6 w 62"/>
                <a:gd name="T5" fmla="*/ 27 h 65"/>
                <a:gd name="T6" fmla="*/ 12 w 62"/>
                <a:gd name="T7" fmla="*/ 20 h 65"/>
                <a:gd name="T8" fmla="*/ 18 w 62"/>
                <a:gd name="T9" fmla="*/ 13 h 65"/>
                <a:gd name="T10" fmla="*/ 23 w 62"/>
                <a:gd name="T11" fmla="*/ 8 h 65"/>
                <a:gd name="T12" fmla="*/ 29 w 62"/>
                <a:gd name="T13" fmla="*/ 4 h 65"/>
                <a:gd name="T14" fmla="*/ 33 w 62"/>
                <a:gd name="T15" fmla="*/ 2 h 65"/>
                <a:gd name="T16" fmla="*/ 39 w 62"/>
                <a:gd name="T17" fmla="*/ 0 h 65"/>
                <a:gd name="T18" fmla="*/ 42 w 62"/>
                <a:gd name="T19" fmla="*/ 0 h 65"/>
                <a:gd name="T20" fmla="*/ 46 w 62"/>
                <a:gd name="T21" fmla="*/ 0 h 65"/>
                <a:gd name="T22" fmla="*/ 50 w 62"/>
                <a:gd name="T23" fmla="*/ 1 h 65"/>
                <a:gd name="T24" fmla="*/ 53 w 62"/>
                <a:gd name="T25" fmla="*/ 4 h 65"/>
                <a:gd name="T26" fmla="*/ 57 w 62"/>
                <a:gd name="T27" fmla="*/ 7 h 65"/>
                <a:gd name="T28" fmla="*/ 59 w 62"/>
                <a:gd name="T29" fmla="*/ 10 h 65"/>
                <a:gd name="T30" fmla="*/ 60 w 62"/>
                <a:gd name="T31" fmla="*/ 12 h 65"/>
                <a:gd name="T32" fmla="*/ 61 w 62"/>
                <a:gd name="T33" fmla="*/ 14 h 65"/>
                <a:gd name="T34" fmla="*/ 60 w 62"/>
                <a:gd name="T35" fmla="*/ 16 h 65"/>
                <a:gd name="T36" fmla="*/ 61 w 62"/>
                <a:gd name="T37" fmla="*/ 17 h 65"/>
                <a:gd name="T38" fmla="*/ 61 w 62"/>
                <a:gd name="T39" fmla="*/ 20 h 65"/>
                <a:gd name="T40" fmla="*/ 61 w 62"/>
                <a:gd name="T41" fmla="*/ 21 h 65"/>
                <a:gd name="T42" fmla="*/ 59 w 62"/>
                <a:gd name="T43" fmla="*/ 26 h 65"/>
                <a:gd name="T44" fmla="*/ 59 w 62"/>
                <a:gd name="T45" fmla="*/ 29 h 65"/>
                <a:gd name="T46" fmla="*/ 55 w 62"/>
                <a:gd name="T47" fmla="*/ 36 h 65"/>
                <a:gd name="T48" fmla="*/ 53 w 62"/>
                <a:gd name="T49" fmla="*/ 39 h 65"/>
                <a:gd name="T50" fmla="*/ 50 w 62"/>
                <a:gd name="T51" fmla="*/ 43 h 65"/>
                <a:gd name="T52" fmla="*/ 47 w 62"/>
                <a:gd name="T53" fmla="*/ 47 h 65"/>
                <a:gd name="T54" fmla="*/ 41 w 62"/>
                <a:gd name="T55" fmla="*/ 54 h 65"/>
                <a:gd name="T56" fmla="*/ 37 w 62"/>
                <a:gd name="T57" fmla="*/ 60 h 65"/>
                <a:gd name="T58" fmla="*/ 34 w 62"/>
                <a:gd name="T59" fmla="*/ 64 h 65"/>
                <a:gd name="T60" fmla="*/ 1 w 62"/>
                <a:gd name="T61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65">
                  <a:moveTo>
                    <a:pt x="1" y="36"/>
                  </a:moveTo>
                  <a:lnTo>
                    <a:pt x="0" y="34"/>
                  </a:lnTo>
                  <a:lnTo>
                    <a:pt x="6" y="27"/>
                  </a:lnTo>
                  <a:lnTo>
                    <a:pt x="12" y="20"/>
                  </a:lnTo>
                  <a:lnTo>
                    <a:pt x="18" y="13"/>
                  </a:lnTo>
                  <a:lnTo>
                    <a:pt x="23" y="8"/>
                  </a:lnTo>
                  <a:lnTo>
                    <a:pt x="29" y="4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59" y="10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3" y="39"/>
                  </a:lnTo>
                  <a:lnTo>
                    <a:pt x="50" y="43"/>
                  </a:lnTo>
                  <a:lnTo>
                    <a:pt x="47" y="47"/>
                  </a:lnTo>
                  <a:lnTo>
                    <a:pt x="41" y="54"/>
                  </a:lnTo>
                  <a:lnTo>
                    <a:pt x="37" y="60"/>
                  </a:lnTo>
                  <a:lnTo>
                    <a:pt x="34" y="64"/>
                  </a:lnTo>
                  <a:lnTo>
                    <a:pt x="1" y="3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4215" y="1455"/>
              <a:ext cx="96" cy="113"/>
            </a:xfrm>
            <a:custGeom>
              <a:avLst/>
              <a:gdLst>
                <a:gd name="T0" fmla="*/ 54 w 96"/>
                <a:gd name="T1" fmla="*/ 0 h 113"/>
                <a:gd name="T2" fmla="*/ 46 w 96"/>
                <a:gd name="T3" fmla="*/ 3 h 113"/>
                <a:gd name="T4" fmla="*/ 39 w 96"/>
                <a:gd name="T5" fmla="*/ 8 h 113"/>
                <a:gd name="T6" fmla="*/ 33 w 96"/>
                <a:gd name="T7" fmla="*/ 15 h 113"/>
                <a:gd name="T8" fmla="*/ 27 w 96"/>
                <a:gd name="T9" fmla="*/ 22 h 113"/>
                <a:gd name="T10" fmla="*/ 20 w 96"/>
                <a:gd name="T11" fmla="*/ 33 h 113"/>
                <a:gd name="T12" fmla="*/ 14 w 96"/>
                <a:gd name="T13" fmla="*/ 44 h 113"/>
                <a:gd name="T14" fmla="*/ 9 w 96"/>
                <a:gd name="T15" fmla="*/ 55 h 113"/>
                <a:gd name="T16" fmla="*/ 5 w 96"/>
                <a:gd name="T17" fmla="*/ 67 h 113"/>
                <a:gd name="T18" fmla="*/ 2 w 96"/>
                <a:gd name="T19" fmla="*/ 79 h 113"/>
                <a:gd name="T20" fmla="*/ 0 w 96"/>
                <a:gd name="T21" fmla="*/ 89 h 113"/>
                <a:gd name="T22" fmla="*/ 1 w 96"/>
                <a:gd name="T23" fmla="*/ 96 h 113"/>
                <a:gd name="T24" fmla="*/ 5 w 96"/>
                <a:gd name="T25" fmla="*/ 103 h 113"/>
                <a:gd name="T26" fmla="*/ 8 w 96"/>
                <a:gd name="T27" fmla="*/ 106 h 113"/>
                <a:gd name="T28" fmla="*/ 14 w 96"/>
                <a:gd name="T29" fmla="*/ 109 h 113"/>
                <a:gd name="T30" fmla="*/ 22 w 96"/>
                <a:gd name="T31" fmla="*/ 112 h 113"/>
                <a:gd name="T32" fmla="*/ 31 w 96"/>
                <a:gd name="T33" fmla="*/ 111 h 113"/>
                <a:gd name="T34" fmla="*/ 39 w 96"/>
                <a:gd name="T35" fmla="*/ 107 h 113"/>
                <a:gd name="T36" fmla="*/ 50 w 96"/>
                <a:gd name="T37" fmla="*/ 103 h 113"/>
                <a:gd name="T38" fmla="*/ 61 w 96"/>
                <a:gd name="T39" fmla="*/ 95 h 113"/>
                <a:gd name="T40" fmla="*/ 72 w 96"/>
                <a:gd name="T41" fmla="*/ 85 h 113"/>
                <a:gd name="T42" fmla="*/ 81 w 96"/>
                <a:gd name="T43" fmla="*/ 76 h 113"/>
                <a:gd name="T44" fmla="*/ 88 w 96"/>
                <a:gd name="T45" fmla="*/ 65 h 113"/>
                <a:gd name="T46" fmla="*/ 92 w 96"/>
                <a:gd name="T47" fmla="*/ 55 h 113"/>
                <a:gd name="T48" fmla="*/ 93 w 96"/>
                <a:gd name="T49" fmla="*/ 50 h 113"/>
                <a:gd name="T50" fmla="*/ 95 w 96"/>
                <a:gd name="T51" fmla="*/ 42 h 113"/>
                <a:gd name="T52" fmla="*/ 88 w 96"/>
                <a:gd name="T53" fmla="*/ 38 h 113"/>
                <a:gd name="T54" fmla="*/ 79 w 96"/>
                <a:gd name="T55" fmla="*/ 32 h 113"/>
                <a:gd name="T56" fmla="*/ 68 w 96"/>
                <a:gd name="T57" fmla="*/ 20 h 113"/>
                <a:gd name="T58" fmla="*/ 59 w 96"/>
                <a:gd name="T59" fmla="*/ 9 h 113"/>
                <a:gd name="T60" fmla="*/ 56 w 96"/>
                <a:gd name="T61" fmla="*/ 0 h 113"/>
                <a:gd name="T62" fmla="*/ 54 w 96"/>
                <a:gd name="T6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13">
                  <a:moveTo>
                    <a:pt x="54" y="0"/>
                  </a:moveTo>
                  <a:lnTo>
                    <a:pt x="46" y="3"/>
                  </a:lnTo>
                  <a:lnTo>
                    <a:pt x="39" y="8"/>
                  </a:lnTo>
                  <a:lnTo>
                    <a:pt x="33" y="15"/>
                  </a:lnTo>
                  <a:lnTo>
                    <a:pt x="27" y="22"/>
                  </a:lnTo>
                  <a:lnTo>
                    <a:pt x="20" y="33"/>
                  </a:lnTo>
                  <a:lnTo>
                    <a:pt x="14" y="44"/>
                  </a:lnTo>
                  <a:lnTo>
                    <a:pt x="9" y="55"/>
                  </a:lnTo>
                  <a:lnTo>
                    <a:pt x="5" y="67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1" y="96"/>
                  </a:lnTo>
                  <a:lnTo>
                    <a:pt x="5" y="103"/>
                  </a:lnTo>
                  <a:lnTo>
                    <a:pt x="8" y="106"/>
                  </a:lnTo>
                  <a:lnTo>
                    <a:pt x="14" y="109"/>
                  </a:lnTo>
                  <a:lnTo>
                    <a:pt x="22" y="112"/>
                  </a:lnTo>
                  <a:lnTo>
                    <a:pt x="31" y="111"/>
                  </a:lnTo>
                  <a:lnTo>
                    <a:pt x="39" y="107"/>
                  </a:lnTo>
                  <a:lnTo>
                    <a:pt x="50" y="103"/>
                  </a:lnTo>
                  <a:lnTo>
                    <a:pt x="61" y="95"/>
                  </a:lnTo>
                  <a:lnTo>
                    <a:pt x="72" y="85"/>
                  </a:lnTo>
                  <a:lnTo>
                    <a:pt x="81" y="76"/>
                  </a:lnTo>
                  <a:lnTo>
                    <a:pt x="88" y="65"/>
                  </a:lnTo>
                  <a:lnTo>
                    <a:pt x="92" y="55"/>
                  </a:lnTo>
                  <a:lnTo>
                    <a:pt x="93" y="50"/>
                  </a:lnTo>
                  <a:lnTo>
                    <a:pt x="95" y="42"/>
                  </a:lnTo>
                  <a:lnTo>
                    <a:pt x="88" y="38"/>
                  </a:lnTo>
                  <a:lnTo>
                    <a:pt x="79" y="32"/>
                  </a:lnTo>
                  <a:lnTo>
                    <a:pt x="68" y="20"/>
                  </a:lnTo>
                  <a:lnTo>
                    <a:pt x="59" y="9"/>
                  </a:lnTo>
                  <a:lnTo>
                    <a:pt x="56" y="0"/>
                  </a:lnTo>
                  <a:lnTo>
                    <a:pt x="5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4302" y="1399"/>
              <a:ext cx="65" cy="61"/>
            </a:xfrm>
            <a:custGeom>
              <a:avLst/>
              <a:gdLst>
                <a:gd name="T0" fmla="*/ 31 w 65"/>
                <a:gd name="T1" fmla="*/ 60 h 61"/>
                <a:gd name="T2" fmla="*/ 31 w 65"/>
                <a:gd name="T3" fmla="*/ 60 h 61"/>
                <a:gd name="T4" fmla="*/ 38 w 65"/>
                <a:gd name="T5" fmla="*/ 55 h 61"/>
                <a:gd name="T6" fmla="*/ 45 w 65"/>
                <a:gd name="T7" fmla="*/ 48 h 61"/>
                <a:gd name="T8" fmla="*/ 51 w 65"/>
                <a:gd name="T9" fmla="*/ 42 h 61"/>
                <a:gd name="T10" fmla="*/ 56 w 65"/>
                <a:gd name="T11" fmla="*/ 37 h 61"/>
                <a:gd name="T12" fmla="*/ 60 w 65"/>
                <a:gd name="T13" fmla="*/ 31 h 61"/>
                <a:gd name="T14" fmla="*/ 63 w 65"/>
                <a:gd name="T15" fmla="*/ 27 h 61"/>
                <a:gd name="T16" fmla="*/ 64 w 65"/>
                <a:gd name="T17" fmla="*/ 21 h 61"/>
                <a:gd name="T18" fmla="*/ 64 w 65"/>
                <a:gd name="T19" fmla="*/ 17 h 61"/>
                <a:gd name="T20" fmla="*/ 63 w 65"/>
                <a:gd name="T21" fmla="*/ 13 h 61"/>
                <a:gd name="T22" fmla="*/ 62 w 65"/>
                <a:gd name="T23" fmla="*/ 10 h 61"/>
                <a:gd name="T24" fmla="*/ 59 w 65"/>
                <a:gd name="T25" fmla="*/ 6 h 61"/>
                <a:gd name="T26" fmla="*/ 56 w 65"/>
                <a:gd name="T27" fmla="*/ 4 h 61"/>
                <a:gd name="T28" fmla="*/ 53 w 65"/>
                <a:gd name="T29" fmla="*/ 2 h 61"/>
                <a:gd name="T30" fmla="*/ 51 w 65"/>
                <a:gd name="T31" fmla="*/ 1 h 61"/>
                <a:gd name="T32" fmla="*/ 49 w 65"/>
                <a:gd name="T33" fmla="*/ 1 h 61"/>
                <a:gd name="T34" fmla="*/ 47 w 65"/>
                <a:gd name="T35" fmla="*/ 0 h 61"/>
                <a:gd name="T36" fmla="*/ 44 w 65"/>
                <a:gd name="T37" fmla="*/ 0 h 61"/>
                <a:gd name="T38" fmla="*/ 43 w 65"/>
                <a:gd name="T39" fmla="*/ 0 h 61"/>
                <a:gd name="T40" fmla="*/ 42 w 65"/>
                <a:gd name="T41" fmla="*/ 0 h 61"/>
                <a:gd name="T42" fmla="*/ 37 w 65"/>
                <a:gd name="T43" fmla="*/ 2 h 61"/>
                <a:gd name="T44" fmla="*/ 34 w 65"/>
                <a:gd name="T45" fmla="*/ 2 h 61"/>
                <a:gd name="T46" fmla="*/ 26 w 65"/>
                <a:gd name="T47" fmla="*/ 8 h 61"/>
                <a:gd name="T48" fmla="*/ 24 w 65"/>
                <a:gd name="T49" fmla="*/ 9 h 61"/>
                <a:gd name="T50" fmla="*/ 20 w 65"/>
                <a:gd name="T51" fmla="*/ 12 h 61"/>
                <a:gd name="T52" fmla="*/ 16 w 65"/>
                <a:gd name="T53" fmla="*/ 15 h 61"/>
                <a:gd name="T54" fmla="*/ 9 w 65"/>
                <a:gd name="T55" fmla="*/ 21 h 61"/>
                <a:gd name="T56" fmla="*/ 4 w 65"/>
                <a:gd name="T57" fmla="*/ 26 h 61"/>
                <a:gd name="T58" fmla="*/ 0 w 65"/>
                <a:gd name="T59" fmla="*/ 29 h 61"/>
                <a:gd name="T60" fmla="*/ 31 w 65"/>
                <a:gd name="T6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" h="61">
                  <a:moveTo>
                    <a:pt x="31" y="60"/>
                  </a:moveTo>
                  <a:lnTo>
                    <a:pt x="31" y="60"/>
                  </a:lnTo>
                  <a:lnTo>
                    <a:pt x="38" y="55"/>
                  </a:lnTo>
                  <a:lnTo>
                    <a:pt x="45" y="48"/>
                  </a:lnTo>
                  <a:lnTo>
                    <a:pt x="51" y="42"/>
                  </a:lnTo>
                  <a:lnTo>
                    <a:pt x="56" y="37"/>
                  </a:lnTo>
                  <a:lnTo>
                    <a:pt x="60" y="31"/>
                  </a:lnTo>
                  <a:lnTo>
                    <a:pt x="63" y="27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6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9" y="21"/>
                  </a:lnTo>
                  <a:lnTo>
                    <a:pt x="4" y="26"/>
                  </a:lnTo>
                  <a:lnTo>
                    <a:pt x="0" y="29"/>
                  </a:lnTo>
                  <a:lnTo>
                    <a:pt x="31" y="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" name="Freeform 52"/>
            <p:cNvSpPr>
              <a:spLocks/>
            </p:cNvSpPr>
            <p:nvPr/>
          </p:nvSpPr>
          <p:spPr bwMode="auto">
            <a:xfrm>
              <a:off x="4032" y="1715"/>
              <a:ext cx="107" cy="99"/>
            </a:xfrm>
            <a:custGeom>
              <a:avLst/>
              <a:gdLst>
                <a:gd name="T0" fmla="*/ 106 w 107"/>
                <a:gd name="T1" fmla="*/ 35 h 99"/>
                <a:gd name="T2" fmla="*/ 104 w 107"/>
                <a:gd name="T3" fmla="*/ 43 h 99"/>
                <a:gd name="T4" fmla="*/ 99 w 107"/>
                <a:gd name="T5" fmla="*/ 51 h 99"/>
                <a:gd name="T6" fmla="*/ 94 w 107"/>
                <a:gd name="T7" fmla="*/ 59 h 99"/>
                <a:gd name="T8" fmla="*/ 88 w 107"/>
                <a:gd name="T9" fmla="*/ 65 h 99"/>
                <a:gd name="T10" fmla="*/ 78 w 107"/>
                <a:gd name="T11" fmla="*/ 73 h 99"/>
                <a:gd name="T12" fmla="*/ 68 w 107"/>
                <a:gd name="T13" fmla="*/ 79 h 99"/>
                <a:gd name="T14" fmla="*/ 57 w 107"/>
                <a:gd name="T15" fmla="*/ 86 h 99"/>
                <a:gd name="T16" fmla="*/ 46 w 107"/>
                <a:gd name="T17" fmla="*/ 90 h 99"/>
                <a:gd name="T18" fmla="*/ 35 w 107"/>
                <a:gd name="T19" fmla="*/ 95 h 99"/>
                <a:gd name="T20" fmla="*/ 25 w 107"/>
                <a:gd name="T21" fmla="*/ 97 h 99"/>
                <a:gd name="T22" fmla="*/ 17 w 107"/>
                <a:gd name="T23" fmla="*/ 98 h 99"/>
                <a:gd name="T24" fmla="*/ 12 w 107"/>
                <a:gd name="T25" fmla="*/ 96 h 99"/>
                <a:gd name="T26" fmla="*/ 6 w 107"/>
                <a:gd name="T27" fmla="*/ 92 h 99"/>
                <a:gd name="T28" fmla="*/ 4 w 107"/>
                <a:gd name="T29" fmla="*/ 86 h 99"/>
                <a:gd name="T30" fmla="*/ 1 w 107"/>
                <a:gd name="T31" fmla="*/ 80 h 99"/>
                <a:gd name="T32" fmla="*/ 0 w 107"/>
                <a:gd name="T33" fmla="*/ 70 h 99"/>
                <a:gd name="T34" fmla="*/ 3 w 107"/>
                <a:gd name="T35" fmla="*/ 60 h 99"/>
                <a:gd name="T36" fmla="*/ 7 w 107"/>
                <a:gd name="T37" fmla="*/ 50 h 99"/>
                <a:gd name="T38" fmla="*/ 13 w 107"/>
                <a:gd name="T39" fmla="*/ 39 h 99"/>
                <a:gd name="T40" fmla="*/ 21 w 107"/>
                <a:gd name="T41" fmla="*/ 27 h 99"/>
                <a:gd name="T42" fmla="*/ 30 w 107"/>
                <a:gd name="T43" fmla="*/ 17 h 99"/>
                <a:gd name="T44" fmla="*/ 39 w 107"/>
                <a:gd name="T45" fmla="*/ 8 h 99"/>
                <a:gd name="T46" fmla="*/ 49 w 107"/>
                <a:gd name="T47" fmla="*/ 3 h 99"/>
                <a:gd name="T48" fmla="*/ 54 w 107"/>
                <a:gd name="T49" fmla="*/ 2 h 99"/>
                <a:gd name="T50" fmla="*/ 60 w 107"/>
                <a:gd name="T51" fmla="*/ 0 h 99"/>
                <a:gd name="T52" fmla="*/ 65 w 107"/>
                <a:gd name="T53" fmla="*/ 6 h 99"/>
                <a:gd name="T54" fmla="*/ 73 w 107"/>
                <a:gd name="T55" fmla="*/ 14 h 99"/>
                <a:gd name="T56" fmla="*/ 84 w 107"/>
                <a:gd name="T57" fmla="*/ 24 h 99"/>
                <a:gd name="T58" fmla="*/ 98 w 107"/>
                <a:gd name="T59" fmla="*/ 31 h 99"/>
                <a:gd name="T60" fmla="*/ 106 w 107"/>
                <a:gd name="T61" fmla="*/ 33 h 99"/>
                <a:gd name="T62" fmla="*/ 106 w 107"/>
                <a:gd name="T63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99">
                  <a:moveTo>
                    <a:pt x="106" y="35"/>
                  </a:moveTo>
                  <a:lnTo>
                    <a:pt x="104" y="43"/>
                  </a:lnTo>
                  <a:lnTo>
                    <a:pt x="99" y="51"/>
                  </a:lnTo>
                  <a:lnTo>
                    <a:pt x="94" y="59"/>
                  </a:lnTo>
                  <a:lnTo>
                    <a:pt x="88" y="65"/>
                  </a:lnTo>
                  <a:lnTo>
                    <a:pt x="78" y="73"/>
                  </a:lnTo>
                  <a:lnTo>
                    <a:pt x="68" y="79"/>
                  </a:lnTo>
                  <a:lnTo>
                    <a:pt x="57" y="86"/>
                  </a:lnTo>
                  <a:lnTo>
                    <a:pt x="46" y="90"/>
                  </a:lnTo>
                  <a:lnTo>
                    <a:pt x="35" y="95"/>
                  </a:lnTo>
                  <a:lnTo>
                    <a:pt x="25" y="97"/>
                  </a:lnTo>
                  <a:lnTo>
                    <a:pt x="17" y="98"/>
                  </a:lnTo>
                  <a:lnTo>
                    <a:pt x="12" y="96"/>
                  </a:lnTo>
                  <a:lnTo>
                    <a:pt x="6" y="92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3" y="60"/>
                  </a:lnTo>
                  <a:lnTo>
                    <a:pt x="7" y="50"/>
                  </a:lnTo>
                  <a:lnTo>
                    <a:pt x="13" y="39"/>
                  </a:lnTo>
                  <a:lnTo>
                    <a:pt x="21" y="27"/>
                  </a:lnTo>
                  <a:lnTo>
                    <a:pt x="30" y="17"/>
                  </a:lnTo>
                  <a:lnTo>
                    <a:pt x="39" y="8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65" y="6"/>
                  </a:lnTo>
                  <a:lnTo>
                    <a:pt x="73" y="14"/>
                  </a:lnTo>
                  <a:lnTo>
                    <a:pt x="84" y="24"/>
                  </a:lnTo>
                  <a:lnTo>
                    <a:pt x="98" y="31"/>
                  </a:lnTo>
                  <a:lnTo>
                    <a:pt x="106" y="33"/>
                  </a:lnTo>
                  <a:lnTo>
                    <a:pt x="106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1" name="Freeform 53"/>
            <p:cNvSpPr>
              <a:spLocks/>
            </p:cNvSpPr>
            <p:nvPr/>
          </p:nvSpPr>
          <p:spPr bwMode="auto">
            <a:xfrm>
              <a:off x="4128" y="1649"/>
              <a:ext cx="60" cy="66"/>
            </a:xfrm>
            <a:custGeom>
              <a:avLst/>
              <a:gdLst>
                <a:gd name="T0" fmla="*/ 0 w 60"/>
                <a:gd name="T1" fmla="*/ 38 h 66"/>
                <a:gd name="T2" fmla="*/ 0 w 60"/>
                <a:gd name="T3" fmla="*/ 38 h 66"/>
                <a:gd name="T4" fmla="*/ 4 w 60"/>
                <a:gd name="T5" fmla="*/ 30 h 66"/>
                <a:gd name="T6" fmla="*/ 10 w 60"/>
                <a:gd name="T7" fmla="*/ 23 h 66"/>
                <a:gd name="T8" fmla="*/ 16 w 60"/>
                <a:gd name="T9" fmla="*/ 16 h 66"/>
                <a:gd name="T10" fmla="*/ 21 w 60"/>
                <a:gd name="T11" fmla="*/ 10 h 66"/>
                <a:gd name="T12" fmla="*/ 26 w 60"/>
                <a:gd name="T13" fmla="*/ 6 h 66"/>
                <a:gd name="T14" fmla="*/ 29 w 60"/>
                <a:gd name="T15" fmla="*/ 3 h 66"/>
                <a:gd name="T16" fmla="*/ 36 w 60"/>
                <a:gd name="T17" fmla="*/ 1 h 66"/>
                <a:gd name="T18" fmla="*/ 39 w 60"/>
                <a:gd name="T19" fmla="*/ 0 h 66"/>
                <a:gd name="T20" fmla="*/ 43 w 60"/>
                <a:gd name="T21" fmla="*/ 1 h 66"/>
                <a:gd name="T22" fmla="*/ 46 w 60"/>
                <a:gd name="T23" fmla="*/ 2 h 66"/>
                <a:gd name="T24" fmla="*/ 50 w 60"/>
                <a:gd name="T25" fmla="*/ 5 h 66"/>
                <a:gd name="T26" fmla="*/ 53 w 60"/>
                <a:gd name="T27" fmla="*/ 7 h 66"/>
                <a:gd name="T28" fmla="*/ 56 w 60"/>
                <a:gd name="T29" fmla="*/ 10 h 66"/>
                <a:gd name="T30" fmla="*/ 57 w 60"/>
                <a:gd name="T31" fmla="*/ 12 h 66"/>
                <a:gd name="T32" fmla="*/ 58 w 60"/>
                <a:gd name="T33" fmla="*/ 14 h 66"/>
                <a:gd name="T34" fmla="*/ 58 w 60"/>
                <a:gd name="T35" fmla="*/ 17 h 66"/>
                <a:gd name="T36" fmla="*/ 58 w 60"/>
                <a:gd name="T37" fmla="*/ 17 h 66"/>
                <a:gd name="T38" fmla="*/ 59 w 60"/>
                <a:gd name="T39" fmla="*/ 20 h 66"/>
                <a:gd name="T40" fmla="*/ 58 w 60"/>
                <a:gd name="T41" fmla="*/ 21 h 66"/>
                <a:gd name="T42" fmla="*/ 57 w 60"/>
                <a:gd name="T43" fmla="*/ 27 h 66"/>
                <a:gd name="T44" fmla="*/ 56 w 60"/>
                <a:gd name="T45" fmla="*/ 29 h 66"/>
                <a:gd name="T46" fmla="*/ 53 w 60"/>
                <a:gd name="T47" fmla="*/ 36 h 66"/>
                <a:gd name="T48" fmla="*/ 51 w 60"/>
                <a:gd name="T49" fmla="*/ 40 h 66"/>
                <a:gd name="T50" fmla="*/ 48 w 60"/>
                <a:gd name="T51" fmla="*/ 44 h 66"/>
                <a:gd name="T52" fmla="*/ 46 w 60"/>
                <a:gd name="T53" fmla="*/ 48 h 66"/>
                <a:gd name="T54" fmla="*/ 41 w 60"/>
                <a:gd name="T55" fmla="*/ 55 h 66"/>
                <a:gd name="T56" fmla="*/ 37 w 60"/>
                <a:gd name="T57" fmla="*/ 61 h 66"/>
                <a:gd name="T58" fmla="*/ 33 w 60"/>
                <a:gd name="T59" fmla="*/ 65 h 66"/>
                <a:gd name="T60" fmla="*/ 0 w 60"/>
                <a:gd name="T61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66">
                  <a:moveTo>
                    <a:pt x="0" y="38"/>
                  </a:moveTo>
                  <a:lnTo>
                    <a:pt x="0" y="38"/>
                  </a:lnTo>
                  <a:lnTo>
                    <a:pt x="4" y="30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1" y="10"/>
                  </a:lnTo>
                  <a:lnTo>
                    <a:pt x="26" y="6"/>
                  </a:lnTo>
                  <a:lnTo>
                    <a:pt x="29" y="3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50" y="5"/>
                  </a:lnTo>
                  <a:lnTo>
                    <a:pt x="53" y="7"/>
                  </a:lnTo>
                  <a:lnTo>
                    <a:pt x="56" y="10"/>
                  </a:lnTo>
                  <a:lnTo>
                    <a:pt x="57" y="12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9" y="20"/>
                  </a:lnTo>
                  <a:lnTo>
                    <a:pt x="58" y="21"/>
                  </a:lnTo>
                  <a:lnTo>
                    <a:pt x="57" y="27"/>
                  </a:lnTo>
                  <a:lnTo>
                    <a:pt x="56" y="29"/>
                  </a:lnTo>
                  <a:lnTo>
                    <a:pt x="53" y="36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6" y="48"/>
                  </a:lnTo>
                  <a:lnTo>
                    <a:pt x="41" y="55"/>
                  </a:lnTo>
                  <a:lnTo>
                    <a:pt x="37" y="61"/>
                  </a:lnTo>
                  <a:lnTo>
                    <a:pt x="33" y="65"/>
                  </a:lnTo>
                  <a:lnTo>
                    <a:pt x="0" y="3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3843" y="1780"/>
              <a:ext cx="92" cy="114"/>
            </a:xfrm>
            <a:custGeom>
              <a:avLst/>
              <a:gdLst>
                <a:gd name="T0" fmla="*/ 50 w 92"/>
                <a:gd name="T1" fmla="*/ 0 h 114"/>
                <a:gd name="T2" fmla="*/ 42 w 92"/>
                <a:gd name="T3" fmla="*/ 4 h 114"/>
                <a:gd name="T4" fmla="*/ 35 w 92"/>
                <a:gd name="T5" fmla="*/ 10 h 114"/>
                <a:gd name="T6" fmla="*/ 29 w 92"/>
                <a:gd name="T7" fmla="*/ 16 h 114"/>
                <a:gd name="T8" fmla="*/ 24 w 92"/>
                <a:gd name="T9" fmla="*/ 24 h 114"/>
                <a:gd name="T10" fmla="*/ 18 w 92"/>
                <a:gd name="T11" fmla="*/ 34 h 114"/>
                <a:gd name="T12" fmla="*/ 12 w 92"/>
                <a:gd name="T13" fmla="*/ 46 h 114"/>
                <a:gd name="T14" fmla="*/ 8 w 92"/>
                <a:gd name="T15" fmla="*/ 58 h 114"/>
                <a:gd name="T16" fmla="*/ 4 w 92"/>
                <a:gd name="T17" fmla="*/ 69 h 114"/>
                <a:gd name="T18" fmla="*/ 2 w 92"/>
                <a:gd name="T19" fmla="*/ 82 h 114"/>
                <a:gd name="T20" fmla="*/ 0 w 92"/>
                <a:gd name="T21" fmla="*/ 91 h 114"/>
                <a:gd name="T22" fmla="*/ 2 w 92"/>
                <a:gd name="T23" fmla="*/ 99 h 114"/>
                <a:gd name="T24" fmla="*/ 6 w 92"/>
                <a:gd name="T25" fmla="*/ 105 h 114"/>
                <a:gd name="T26" fmla="*/ 10 w 92"/>
                <a:gd name="T27" fmla="*/ 109 h 114"/>
                <a:gd name="T28" fmla="*/ 15 w 92"/>
                <a:gd name="T29" fmla="*/ 112 h 114"/>
                <a:gd name="T30" fmla="*/ 23 w 92"/>
                <a:gd name="T31" fmla="*/ 113 h 114"/>
                <a:gd name="T32" fmla="*/ 32 w 92"/>
                <a:gd name="T33" fmla="*/ 112 h 114"/>
                <a:gd name="T34" fmla="*/ 40 w 92"/>
                <a:gd name="T35" fmla="*/ 108 h 114"/>
                <a:gd name="T36" fmla="*/ 50 w 92"/>
                <a:gd name="T37" fmla="*/ 102 h 114"/>
                <a:gd name="T38" fmla="*/ 61 w 92"/>
                <a:gd name="T39" fmla="*/ 94 h 114"/>
                <a:gd name="T40" fmla="*/ 71 w 92"/>
                <a:gd name="T41" fmla="*/ 84 h 114"/>
                <a:gd name="T42" fmla="*/ 79 w 92"/>
                <a:gd name="T43" fmla="*/ 74 h 114"/>
                <a:gd name="T44" fmla="*/ 86 w 92"/>
                <a:gd name="T45" fmla="*/ 63 h 114"/>
                <a:gd name="T46" fmla="*/ 89 w 92"/>
                <a:gd name="T47" fmla="*/ 53 h 114"/>
                <a:gd name="T48" fmla="*/ 90 w 92"/>
                <a:gd name="T49" fmla="*/ 47 h 114"/>
                <a:gd name="T50" fmla="*/ 91 w 92"/>
                <a:gd name="T51" fmla="*/ 40 h 114"/>
                <a:gd name="T52" fmla="*/ 85 w 92"/>
                <a:gd name="T53" fmla="*/ 36 h 114"/>
                <a:gd name="T54" fmla="*/ 75 w 92"/>
                <a:gd name="T55" fmla="*/ 31 h 114"/>
                <a:gd name="T56" fmla="*/ 64 w 92"/>
                <a:gd name="T57" fmla="*/ 20 h 114"/>
                <a:gd name="T58" fmla="*/ 56 w 92"/>
                <a:gd name="T59" fmla="*/ 8 h 114"/>
                <a:gd name="T60" fmla="*/ 52 w 92"/>
                <a:gd name="T61" fmla="*/ 0 h 114"/>
                <a:gd name="T62" fmla="*/ 50 w 92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14">
                  <a:moveTo>
                    <a:pt x="50" y="0"/>
                  </a:moveTo>
                  <a:lnTo>
                    <a:pt x="42" y="4"/>
                  </a:lnTo>
                  <a:lnTo>
                    <a:pt x="35" y="10"/>
                  </a:lnTo>
                  <a:lnTo>
                    <a:pt x="29" y="16"/>
                  </a:lnTo>
                  <a:lnTo>
                    <a:pt x="24" y="24"/>
                  </a:lnTo>
                  <a:lnTo>
                    <a:pt x="18" y="34"/>
                  </a:lnTo>
                  <a:lnTo>
                    <a:pt x="12" y="46"/>
                  </a:lnTo>
                  <a:lnTo>
                    <a:pt x="8" y="58"/>
                  </a:lnTo>
                  <a:lnTo>
                    <a:pt x="4" y="69"/>
                  </a:lnTo>
                  <a:lnTo>
                    <a:pt x="2" y="82"/>
                  </a:lnTo>
                  <a:lnTo>
                    <a:pt x="0" y="91"/>
                  </a:lnTo>
                  <a:lnTo>
                    <a:pt x="2" y="99"/>
                  </a:lnTo>
                  <a:lnTo>
                    <a:pt x="6" y="105"/>
                  </a:lnTo>
                  <a:lnTo>
                    <a:pt x="10" y="109"/>
                  </a:lnTo>
                  <a:lnTo>
                    <a:pt x="15" y="112"/>
                  </a:lnTo>
                  <a:lnTo>
                    <a:pt x="23" y="113"/>
                  </a:lnTo>
                  <a:lnTo>
                    <a:pt x="32" y="112"/>
                  </a:lnTo>
                  <a:lnTo>
                    <a:pt x="40" y="108"/>
                  </a:lnTo>
                  <a:lnTo>
                    <a:pt x="50" y="102"/>
                  </a:lnTo>
                  <a:lnTo>
                    <a:pt x="61" y="94"/>
                  </a:lnTo>
                  <a:lnTo>
                    <a:pt x="71" y="84"/>
                  </a:lnTo>
                  <a:lnTo>
                    <a:pt x="79" y="74"/>
                  </a:lnTo>
                  <a:lnTo>
                    <a:pt x="86" y="63"/>
                  </a:lnTo>
                  <a:lnTo>
                    <a:pt x="89" y="53"/>
                  </a:lnTo>
                  <a:lnTo>
                    <a:pt x="90" y="47"/>
                  </a:lnTo>
                  <a:lnTo>
                    <a:pt x="91" y="40"/>
                  </a:lnTo>
                  <a:lnTo>
                    <a:pt x="85" y="36"/>
                  </a:lnTo>
                  <a:lnTo>
                    <a:pt x="75" y="31"/>
                  </a:lnTo>
                  <a:lnTo>
                    <a:pt x="64" y="20"/>
                  </a:lnTo>
                  <a:lnTo>
                    <a:pt x="56" y="8"/>
                  </a:lnTo>
                  <a:lnTo>
                    <a:pt x="52" y="0"/>
                  </a:lnTo>
                  <a:lnTo>
                    <a:pt x="5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3924" y="1720"/>
              <a:ext cx="62" cy="62"/>
            </a:xfrm>
            <a:custGeom>
              <a:avLst/>
              <a:gdLst>
                <a:gd name="T0" fmla="*/ 31 w 62"/>
                <a:gd name="T1" fmla="*/ 60 h 62"/>
                <a:gd name="T2" fmla="*/ 31 w 62"/>
                <a:gd name="T3" fmla="*/ 61 h 62"/>
                <a:gd name="T4" fmla="*/ 38 w 62"/>
                <a:gd name="T5" fmla="*/ 55 h 62"/>
                <a:gd name="T6" fmla="*/ 44 w 62"/>
                <a:gd name="T7" fmla="*/ 48 h 62"/>
                <a:gd name="T8" fmla="*/ 50 w 62"/>
                <a:gd name="T9" fmla="*/ 41 h 62"/>
                <a:gd name="T10" fmla="*/ 54 w 62"/>
                <a:gd name="T11" fmla="*/ 36 h 62"/>
                <a:gd name="T12" fmla="*/ 58 w 62"/>
                <a:gd name="T13" fmla="*/ 30 h 62"/>
                <a:gd name="T14" fmla="*/ 60 w 62"/>
                <a:gd name="T15" fmla="*/ 26 h 62"/>
                <a:gd name="T16" fmla="*/ 61 w 62"/>
                <a:gd name="T17" fmla="*/ 20 h 62"/>
                <a:gd name="T18" fmla="*/ 61 w 62"/>
                <a:gd name="T19" fmla="*/ 16 h 62"/>
                <a:gd name="T20" fmla="*/ 59 w 62"/>
                <a:gd name="T21" fmla="*/ 12 h 62"/>
                <a:gd name="T22" fmla="*/ 58 w 62"/>
                <a:gd name="T23" fmla="*/ 9 h 62"/>
                <a:gd name="T24" fmla="*/ 55 w 62"/>
                <a:gd name="T25" fmla="*/ 5 h 62"/>
                <a:gd name="T26" fmla="*/ 52 w 62"/>
                <a:gd name="T27" fmla="*/ 3 h 62"/>
                <a:gd name="T28" fmla="*/ 50 w 62"/>
                <a:gd name="T29" fmla="*/ 1 h 62"/>
                <a:gd name="T30" fmla="*/ 47 w 62"/>
                <a:gd name="T31" fmla="*/ 0 h 62"/>
                <a:gd name="T32" fmla="*/ 45 w 62"/>
                <a:gd name="T33" fmla="*/ 0 h 62"/>
                <a:gd name="T34" fmla="*/ 43 w 62"/>
                <a:gd name="T35" fmla="*/ 0 h 62"/>
                <a:gd name="T36" fmla="*/ 41 w 62"/>
                <a:gd name="T37" fmla="*/ 0 h 62"/>
                <a:gd name="T38" fmla="*/ 39 w 62"/>
                <a:gd name="T39" fmla="*/ 0 h 62"/>
                <a:gd name="T40" fmla="*/ 38 w 62"/>
                <a:gd name="T41" fmla="*/ 0 h 62"/>
                <a:gd name="T42" fmla="*/ 33 w 62"/>
                <a:gd name="T43" fmla="*/ 2 h 62"/>
                <a:gd name="T44" fmla="*/ 31 w 62"/>
                <a:gd name="T45" fmla="*/ 3 h 62"/>
                <a:gd name="T46" fmla="*/ 25 w 62"/>
                <a:gd name="T47" fmla="*/ 8 h 62"/>
                <a:gd name="T48" fmla="*/ 22 w 62"/>
                <a:gd name="T49" fmla="*/ 10 h 62"/>
                <a:gd name="T50" fmla="*/ 18 w 62"/>
                <a:gd name="T51" fmla="*/ 14 h 62"/>
                <a:gd name="T52" fmla="*/ 14 w 62"/>
                <a:gd name="T53" fmla="*/ 16 h 62"/>
                <a:gd name="T54" fmla="*/ 8 w 62"/>
                <a:gd name="T55" fmla="*/ 23 h 62"/>
                <a:gd name="T56" fmla="*/ 3 w 62"/>
                <a:gd name="T57" fmla="*/ 28 h 62"/>
                <a:gd name="T58" fmla="*/ 0 w 62"/>
                <a:gd name="T59" fmla="*/ 32 h 62"/>
                <a:gd name="T60" fmla="*/ 31 w 62"/>
                <a:gd name="T6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62">
                  <a:moveTo>
                    <a:pt x="31" y="60"/>
                  </a:moveTo>
                  <a:lnTo>
                    <a:pt x="31" y="61"/>
                  </a:lnTo>
                  <a:lnTo>
                    <a:pt x="38" y="55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4" y="36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1" y="20"/>
                  </a:lnTo>
                  <a:lnTo>
                    <a:pt x="61" y="16"/>
                  </a:lnTo>
                  <a:lnTo>
                    <a:pt x="59" y="12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52" y="3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3" y="2"/>
                  </a:lnTo>
                  <a:lnTo>
                    <a:pt x="31" y="3"/>
                  </a:lnTo>
                  <a:lnTo>
                    <a:pt x="25" y="8"/>
                  </a:lnTo>
                  <a:lnTo>
                    <a:pt x="22" y="1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28"/>
                  </a:lnTo>
                  <a:lnTo>
                    <a:pt x="0" y="32"/>
                  </a:lnTo>
                  <a:lnTo>
                    <a:pt x="31" y="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4" name="Freeform 56"/>
            <p:cNvSpPr>
              <a:spLocks/>
            </p:cNvSpPr>
            <p:nvPr/>
          </p:nvSpPr>
          <p:spPr bwMode="auto">
            <a:xfrm>
              <a:off x="3676" y="2036"/>
              <a:ext cx="115" cy="91"/>
            </a:xfrm>
            <a:custGeom>
              <a:avLst/>
              <a:gdLst>
                <a:gd name="T0" fmla="*/ 114 w 115"/>
                <a:gd name="T1" fmla="*/ 43 h 91"/>
                <a:gd name="T2" fmla="*/ 110 w 115"/>
                <a:gd name="T3" fmla="*/ 50 h 91"/>
                <a:gd name="T4" fmla="*/ 103 w 115"/>
                <a:gd name="T5" fmla="*/ 57 h 91"/>
                <a:gd name="T6" fmla="*/ 98 w 115"/>
                <a:gd name="T7" fmla="*/ 63 h 91"/>
                <a:gd name="T8" fmla="*/ 90 w 115"/>
                <a:gd name="T9" fmla="*/ 68 h 91"/>
                <a:gd name="T10" fmla="*/ 79 w 115"/>
                <a:gd name="T11" fmla="*/ 75 h 91"/>
                <a:gd name="T12" fmla="*/ 68 w 115"/>
                <a:gd name="T13" fmla="*/ 79 h 91"/>
                <a:gd name="T14" fmla="*/ 55 w 115"/>
                <a:gd name="T15" fmla="*/ 84 h 91"/>
                <a:gd name="T16" fmla="*/ 44 w 115"/>
                <a:gd name="T17" fmla="*/ 87 h 91"/>
                <a:gd name="T18" fmla="*/ 32 w 115"/>
                <a:gd name="T19" fmla="*/ 89 h 91"/>
                <a:gd name="T20" fmla="*/ 21 w 115"/>
                <a:gd name="T21" fmla="*/ 90 h 91"/>
                <a:gd name="T22" fmla="*/ 13 w 115"/>
                <a:gd name="T23" fmla="*/ 89 h 91"/>
                <a:gd name="T24" fmla="*/ 8 w 115"/>
                <a:gd name="T25" fmla="*/ 85 h 91"/>
                <a:gd name="T26" fmla="*/ 4 w 115"/>
                <a:gd name="T27" fmla="*/ 81 h 91"/>
                <a:gd name="T28" fmla="*/ 2 w 115"/>
                <a:gd name="T29" fmla="*/ 75 h 91"/>
                <a:gd name="T30" fmla="*/ 0 w 115"/>
                <a:gd name="T31" fmla="*/ 67 h 91"/>
                <a:gd name="T32" fmla="*/ 0 w 115"/>
                <a:gd name="T33" fmla="*/ 58 h 91"/>
                <a:gd name="T34" fmla="*/ 5 w 115"/>
                <a:gd name="T35" fmla="*/ 49 h 91"/>
                <a:gd name="T36" fmla="*/ 12 w 115"/>
                <a:gd name="T37" fmla="*/ 40 h 91"/>
                <a:gd name="T38" fmla="*/ 20 w 115"/>
                <a:gd name="T39" fmla="*/ 30 h 91"/>
                <a:gd name="T40" fmla="*/ 29 w 115"/>
                <a:gd name="T41" fmla="*/ 19 h 91"/>
                <a:gd name="T42" fmla="*/ 40 w 115"/>
                <a:gd name="T43" fmla="*/ 11 h 91"/>
                <a:gd name="T44" fmla="*/ 50 w 115"/>
                <a:gd name="T45" fmla="*/ 4 h 91"/>
                <a:gd name="T46" fmla="*/ 61 w 115"/>
                <a:gd name="T47" fmla="*/ 0 h 91"/>
                <a:gd name="T48" fmla="*/ 66 w 115"/>
                <a:gd name="T49" fmla="*/ 0 h 91"/>
                <a:gd name="T50" fmla="*/ 74 w 115"/>
                <a:gd name="T51" fmla="*/ 0 h 91"/>
                <a:gd name="T52" fmla="*/ 77 w 115"/>
                <a:gd name="T53" fmla="*/ 7 h 91"/>
                <a:gd name="T54" fmla="*/ 83 w 115"/>
                <a:gd name="T55" fmla="*/ 16 h 91"/>
                <a:gd name="T56" fmla="*/ 94 w 115"/>
                <a:gd name="T57" fmla="*/ 28 h 91"/>
                <a:gd name="T58" fmla="*/ 106 w 115"/>
                <a:gd name="T59" fmla="*/ 37 h 91"/>
                <a:gd name="T60" fmla="*/ 114 w 115"/>
                <a:gd name="T61" fmla="*/ 41 h 91"/>
                <a:gd name="T62" fmla="*/ 114 w 115"/>
                <a:gd name="T63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91">
                  <a:moveTo>
                    <a:pt x="114" y="43"/>
                  </a:moveTo>
                  <a:lnTo>
                    <a:pt x="110" y="50"/>
                  </a:lnTo>
                  <a:lnTo>
                    <a:pt x="103" y="57"/>
                  </a:lnTo>
                  <a:lnTo>
                    <a:pt x="98" y="63"/>
                  </a:lnTo>
                  <a:lnTo>
                    <a:pt x="90" y="68"/>
                  </a:lnTo>
                  <a:lnTo>
                    <a:pt x="79" y="75"/>
                  </a:lnTo>
                  <a:lnTo>
                    <a:pt x="68" y="79"/>
                  </a:lnTo>
                  <a:lnTo>
                    <a:pt x="55" y="84"/>
                  </a:lnTo>
                  <a:lnTo>
                    <a:pt x="44" y="87"/>
                  </a:lnTo>
                  <a:lnTo>
                    <a:pt x="32" y="89"/>
                  </a:lnTo>
                  <a:lnTo>
                    <a:pt x="21" y="90"/>
                  </a:lnTo>
                  <a:lnTo>
                    <a:pt x="13" y="89"/>
                  </a:lnTo>
                  <a:lnTo>
                    <a:pt x="8" y="85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5" y="49"/>
                  </a:lnTo>
                  <a:lnTo>
                    <a:pt x="12" y="40"/>
                  </a:lnTo>
                  <a:lnTo>
                    <a:pt x="20" y="30"/>
                  </a:lnTo>
                  <a:lnTo>
                    <a:pt x="29" y="19"/>
                  </a:lnTo>
                  <a:lnTo>
                    <a:pt x="40" y="11"/>
                  </a:lnTo>
                  <a:lnTo>
                    <a:pt x="50" y="4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77" y="7"/>
                  </a:lnTo>
                  <a:lnTo>
                    <a:pt x="83" y="16"/>
                  </a:lnTo>
                  <a:lnTo>
                    <a:pt x="94" y="28"/>
                  </a:lnTo>
                  <a:lnTo>
                    <a:pt x="106" y="37"/>
                  </a:lnTo>
                  <a:lnTo>
                    <a:pt x="114" y="41"/>
                  </a:lnTo>
                  <a:lnTo>
                    <a:pt x="114" y="4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" name="Freeform 57"/>
            <p:cNvSpPr>
              <a:spLocks/>
            </p:cNvSpPr>
            <p:nvPr/>
          </p:nvSpPr>
          <p:spPr bwMode="auto">
            <a:xfrm>
              <a:off x="3790" y="1985"/>
              <a:ext cx="62" cy="64"/>
            </a:xfrm>
            <a:custGeom>
              <a:avLst/>
              <a:gdLst>
                <a:gd name="T0" fmla="*/ 1 w 62"/>
                <a:gd name="T1" fmla="*/ 30 h 64"/>
                <a:gd name="T2" fmla="*/ 0 w 62"/>
                <a:gd name="T3" fmla="*/ 29 h 64"/>
                <a:gd name="T4" fmla="*/ 6 w 62"/>
                <a:gd name="T5" fmla="*/ 23 h 64"/>
                <a:gd name="T6" fmla="*/ 13 w 62"/>
                <a:gd name="T7" fmla="*/ 17 h 64"/>
                <a:gd name="T8" fmla="*/ 20 w 62"/>
                <a:gd name="T9" fmla="*/ 11 h 64"/>
                <a:gd name="T10" fmla="*/ 26 w 62"/>
                <a:gd name="T11" fmla="*/ 6 h 64"/>
                <a:gd name="T12" fmla="*/ 31 w 62"/>
                <a:gd name="T13" fmla="*/ 3 h 64"/>
                <a:gd name="T14" fmla="*/ 35 w 62"/>
                <a:gd name="T15" fmla="*/ 1 h 64"/>
                <a:gd name="T16" fmla="*/ 42 w 62"/>
                <a:gd name="T17" fmla="*/ 0 h 64"/>
                <a:gd name="T18" fmla="*/ 44 w 62"/>
                <a:gd name="T19" fmla="*/ 0 h 64"/>
                <a:gd name="T20" fmla="*/ 49 w 62"/>
                <a:gd name="T21" fmla="*/ 1 h 64"/>
                <a:gd name="T22" fmla="*/ 52 w 62"/>
                <a:gd name="T23" fmla="*/ 3 h 64"/>
                <a:gd name="T24" fmla="*/ 56 w 62"/>
                <a:gd name="T25" fmla="*/ 6 h 64"/>
                <a:gd name="T26" fmla="*/ 59 w 62"/>
                <a:gd name="T27" fmla="*/ 9 h 64"/>
                <a:gd name="T28" fmla="*/ 61 w 62"/>
                <a:gd name="T29" fmla="*/ 12 h 64"/>
                <a:gd name="T30" fmla="*/ 61 w 62"/>
                <a:gd name="T31" fmla="*/ 14 h 64"/>
                <a:gd name="T32" fmla="*/ 61 w 62"/>
                <a:gd name="T33" fmla="*/ 16 h 64"/>
                <a:gd name="T34" fmla="*/ 60 w 62"/>
                <a:gd name="T35" fmla="*/ 18 h 64"/>
                <a:gd name="T36" fmla="*/ 61 w 62"/>
                <a:gd name="T37" fmla="*/ 20 h 64"/>
                <a:gd name="T38" fmla="*/ 61 w 62"/>
                <a:gd name="T39" fmla="*/ 22 h 64"/>
                <a:gd name="T40" fmla="*/ 61 w 62"/>
                <a:gd name="T41" fmla="*/ 24 h 64"/>
                <a:gd name="T42" fmla="*/ 59 w 62"/>
                <a:gd name="T43" fmla="*/ 29 h 64"/>
                <a:gd name="T44" fmla="*/ 57 w 62"/>
                <a:gd name="T45" fmla="*/ 32 h 64"/>
                <a:gd name="T46" fmla="*/ 53 w 62"/>
                <a:gd name="T47" fmla="*/ 37 h 64"/>
                <a:gd name="T48" fmla="*/ 50 w 62"/>
                <a:gd name="T49" fmla="*/ 40 h 64"/>
                <a:gd name="T50" fmla="*/ 47 w 62"/>
                <a:gd name="T51" fmla="*/ 44 h 64"/>
                <a:gd name="T52" fmla="*/ 44 w 62"/>
                <a:gd name="T53" fmla="*/ 47 h 64"/>
                <a:gd name="T54" fmla="*/ 38 w 62"/>
                <a:gd name="T55" fmla="*/ 54 h 64"/>
                <a:gd name="T56" fmla="*/ 33 w 62"/>
                <a:gd name="T57" fmla="*/ 59 h 64"/>
                <a:gd name="T58" fmla="*/ 30 w 62"/>
                <a:gd name="T59" fmla="*/ 63 h 64"/>
                <a:gd name="T60" fmla="*/ 1 w 62"/>
                <a:gd name="T61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64">
                  <a:moveTo>
                    <a:pt x="1" y="30"/>
                  </a:moveTo>
                  <a:lnTo>
                    <a:pt x="0" y="29"/>
                  </a:lnTo>
                  <a:lnTo>
                    <a:pt x="6" y="23"/>
                  </a:lnTo>
                  <a:lnTo>
                    <a:pt x="13" y="17"/>
                  </a:lnTo>
                  <a:lnTo>
                    <a:pt x="20" y="11"/>
                  </a:lnTo>
                  <a:lnTo>
                    <a:pt x="26" y="6"/>
                  </a:lnTo>
                  <a:lnTo>
                    <a:pt x="31" y="3"/>
                  </a:lnTo>
                  <a:lnTo>
                    <a:pt x="35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1" y="16"/>
                  </a:lnTo>
                  <a:lnTo>
                    <a:pt x="60" y="18"/>
                  </a:lnTo>
                  <a:lnTo>
                    <a:pt x="61" y="20"/>
                  </a:lnTo>
                  <a:lnTo>
                    <a:pt x="61" y="22"/>
                  </a:lnTo>
                  <a:lnTo>
                    <a:pt x="61" y="24"/>
                  </a:lnTo>
                  <a:lnTo>
                    <a:pt x="59" y="29"/>
                  </a:lnTo>
                  <a:lnTo>
                    <a:pt x="57" y="32"/>
                  </a:lnTo>
                  <a:lnTo>
                    <a:pt x="53" y="37"/>
                  </a:lnTo>
                  <a:lnTo>
                    <a:pt x="50" y="40"/>
                  </a:lnTo>
                  <a:lnTo>
                    <a:pt x="47" y="44"/>
                  </a:lnTo>
                  <a:lnTo>
                    <a:pt x="44" y="47"/>
                  </a:lnTo>
                  <a:lnTo>
                    <a:pt x="38" y="54"/>
                  </a:lnTo>
                  <a:lnTo>
                    <a:pt x="33" y="59"/>
                  </a:lnTo>
                  <a:lnTo>
                    <a:pt x="30" y="63"/>
                  </a:lnTo>
                  <a:lnTo>
                    <a:pt x="1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" name="Freeform 58"/>
            <p:cNvSpPr>
              <a:spLocks/>
            </p:cNvSpPr>
            <p:nvPr/>
          </p:nvSpPr>
          <p:spPr bwMode="auto">
            <a:xfrm>
              <a:off x="3472" y="2064"/>
              <a:ext cx="101" cy="108"/>
            </a:xfrm>
            <a:custGeom>
              <a:avLst/>
              <a:gdLst>
                <a:gd name="T0" fmla="*/ 65 w 101"/>
                <a:gd name="T1" fmla="*/ 0 h 108"/>
                <a:gd name="T2" fmla="*/ 57 w 101"/>
                <a:gd name="T3" fmla="*/ 2 h 108"/>
                <a:gd name="T4" fmla="*/ 48 w 101"/>
                <a:gd name="T5" fmla="*/ 7 h 108"/>
                <a:gd name="T6" fmla="*/ 42 w 101"/>
                <a:gd name="T7" fmla="*/ 13 h 108"/>
                <a:gd name="T8" fmla="*/ 35 w 101"/>
                <a:gd name="T9" fmla="*/ 19 h 108"/>
                <a:gd name="T10" fmla="*/ 27 w 101"/>
                <a:gd name="T11" fmla="*/ 28 h 108"/>
                <a:gd name="T12" fmla="*/ 20 w 101"/>
                <a:gd name="T13" fmla="*/ 38 h 108"/>
                <a:gd name="T14" fmla="*/ 14 w 101"/>
                <a:gd name="T15" fmla="*/ 49 h 108"/>
                <a:gd name="T16" fmla="*/ 8 w 101"/>
                <a:gd name="T17" fmla="*/ 60 h 108"/>
                <a:gd name="T18" fmla="*/ 3 w 101"/>
                <a:gd name="T19" fmla="*/ 72 h 108"/>
                <a:gd name="T20" fmla="*/ 0 w 101"/>
                <a:gd name="T21" fmla="*/ 82 h 108"/>
                <a:gd name="T22" fmla="*/ 0 w 101"/>
                <a:gd name="T23" fmla="*/ 89 h 108"/>
                <a:gd name="T24" fmla="*/ 3 w 101"/>
                <a:gd name="T25" fmla="*/ 95 h 108"/>
                <a:gd name="T26" fmla="*/ 6 w 101"/>
                <a:gd name="T27" fmla="*/ 100 h 108"/>
                <a:gd name="T28" fmla="*/ 12 w 101"/>
                <a:gd name="T29" fmla="*/ 104 h 108"/>
                <a:gd name="T30" fmla="*/ 18 w 101"/>
                <a:gd name="T31" fmla="*/ 107 h 108"/>
                <a:gd name="T32" fmla="*/ 28 w 101"/>
                <a:gd name="T33" fmla="*/ 107 h 108"/>
                <a:gd name="T34" fmla="*/ 37 w 101"/>
                <a:gd name="T35" fmla="*/ 105 h 108"/>
                <a:gd name="T36" fmla="*/ 48 w 101"/>
                <a:gd name="T37" fmla="*/ 101 h 108"/>
                <a:gd name="T38" fmla="*/ 61 w 101"/>
                <a:gd name="T39" fmla="*/ 95 h 108"/>
                <a:gd name="T40" fmla="*/ 72 w 101"/>
                <a:gd name="T41" fmla="*/ 87 h 108"/>
                <a:gd name="T42" fmla="*/ 82 w 101"/>
                <a:gd name="T43" fmla="*/ 78 h 108"/>
                <a:gd name="T44" fmla="*/ 91 w 101"/>
                <a:gd name="T45" fmla="*/ 68 h 108"/>
                <a:gd name="T46" fmla="*/ 96 w 101"/>
                <a:gd name="T47" fmla="*/ 59 h 108"/>
                <a:gd name="T48" fmla="*/ 97 w 101"/>
                <a:gd name="T49" fmla="*/ 54 h 108"/>
                <a:gd name="T50" fmla="*/ 100 w 101"/>
                <a:gd name="T51" fmla="*/ 46 h 108"/>
                <a:gd name="T52" fmla="*/ 94 w 101"/>
                <a:gd name="T53" fmla="*/ 42 h 108"/>
                <a:gd name="T54" fmla="*/ 86 w 101"/>
                <a:gd name="T55" fmla="*/ 35 h 108"/>
                <a:gd name="T56" fmla="*/ 76 w 101"/>
                <a:gd name="T57" fmla="*/ 22 h 108"/>
                <a:gd name="T58" fmla="*/ 68 w 101"/>
                <a:gd name="T59" fmla="*/ 9 h 108"/>
                <a:gd name="T60" fmla="*/ 66 w 101"/>
                <a:gd name="T61" fmla="*/ 0 h 108"/>
                <a:gd name="T62" fmla="*/ 65 w 10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108">
                  <a:moveTo>
                    <a:pt x="65" y="0"/>
                  </a:moveTo>
                  <a:lnTo>
                    <a:pt x="57" y="2"/>
                  </a:lnTo>
                  <a:lnTo>
                    <a:pt x="48" y="7"/>
                  </a:lnTo>
                  <a:lnTo>
                    <a:pt x="42" y="13"/>
                  </a:lnTo>
                  <a:lnTo>
                    <a:pt x="35" y="19"/>
                  </a:lnTo>
                  <a:lnTo>
                    <a:pt x="27" y="28"/>
                  </a:lnTo>
                  <a:lnTo>
                    <a:pt x="20" y="38"/>
                  </a:lnTo>
                  <a:lnTo>
                    <a:pt x="14" y="49"/>
                  </a:lnTo>
                  <a:lnTo>
                    <a:pt x="8" y="60"/>
                  </a:lnTo>
                  <a:lnTo>
                    <a:pt x="3" y="72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3" y="95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18" y="107"/>
                  </a:lnTo>
                  <a:lnTo>
                    <a:pt x="28" y="107"/>
                  </a:lnTo>
                  <a:lnTo>
                    <a:pt x="37" y="105"/>
                  </a:lnTo>
                  <a:lnTo>
                    <a:pt x="48" y="101"/>
                  </a:lnTo>
                  <a:lnTo>
                    <a:pt x="61" y="95"/>
                  </a:lnTo>
                  <a:lnTo>
                    <a:pt x="72" y="87"/>
                  </a:lnTo>
                  <a:lnTo>
                    <a:pt x="82" y="78"/>
                  </a:lnTo>
                  <a:lnTo>
                    <a:pt x="91" y="68"/>
                  </a:lnTo>
                  <a:lnTo>
                    <a:pt x="96" y="59"/>
                  </a:lnTo>
                  <a:lnTo>
                    <a:pt x="97" y="54"/>
                  </a:lnTo>
                  <a:lnTo>
                    <a:pt x="100" y="46"/>
                  </a:lnTo>
                  <a:lnTo>
                    <a:pt x="94" y="42"/>
                  </a:lnTo>
                  <a:lnTo>
                    <a:pt x="86" y="35"/>
                  </a:lnTo>
                  <a:lnTo>
                    <a:pt x="76" y="22"/>
                  </a:lnTo>
                  <a:lnTo>
                    <a:pt x="68" y="9"/>
                  </a:lnTo>
                  <a:lnTo>
                    <a:pt x="66" y="0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7" name="Freeform 59"/>
            <p:cNvSpPr>
              <a:spLocks/>
            </p:cNvSpPr>
            <p:nvPr/>
          </p:nvSpPr>
          <p:spPr bwMode="auto">
            <a:xfrm>
              <a:off x="3572" y="2017"/>
              <a:ext cx="67" cy="60"/>
            </a:xfrm>
            <a:custGeom>
              <a:avLst/>
              <a:gdLst>
                <a:gd name="T0" fmla="*/ 27 w 67"/>
                <a:gd name="T1" fmla="*/ 59 h 60"/>
                <a:gd name="T2" fmla="*/ 28 w 67"/>
                <a:gd name="T3" fmla="*/ 59 h 60"/>
                <a:gd name="T4" fmla="*/ 36 w 67"/>
                <a:gd name="T5" fmla="*/ 55 h 60"/>
                <a:gd name="T6" fmla="*/ 42 w 67"/>
                <a:gd name="T7" fmla="*/ 49 h 60"/>
                <a:gd name="T8" fmla="*/ 49 w 67"/>
                <a:gd name="T9" fmla="*/ 44 h 60"/>
                <a:gd name="T10" fmla="*/ 55 w 67"/>
                <a:gd name="T11" fmla="*/ 39 h 60"/>
                <a:gd name="T12" fmla="*/ 61 w 67"/>
                <a:gd name="T13" fmla="*/ 34 h 60"/>
                <a:gd name="T14" fmla="*/ 63 w 67"/>
                <a:gd name="T15" fmla="*/ 30 h 60"/>
                <a:gd name="T16" fmla="*/ 65 w 67"/>
                <a:gd name="T17" fmla="*/ 24 h 60"/>
                <a:gd name="T18" fmla="*/ 66 w 67"/>
                <a:gd name="T19" fmla="*/ 20 h 60"/>
                <a:gd name="T20" fmla="*/ 65 w 67"/>
                <a:gd name="T21" fmla="*/ 16 h 60"/>
                <a:gd name="T22" fmla="*/ 65 w 67"/>
                <a:gd name="T23" fmla="*/ 13 h 60"/>
                <a:gd name="T24" fmla="*/ 62 w 67"/>
                <a:gd name="T25" fmla="*/ 8 h 60"/>
                <a:gd name="T26" fmla="*/ 59 w 67"/>
                <a:gd name="T27" fmla="*/ 6 h 60"/>
                <a:gd name="T28" fmla="*/ 57 w 67"/>
                <a:gd name="T29" fmla="*/ 3 h 60"/>
                <a:gd name="T30" fmla="*/ 54 w 67"/>
                <a:gd name="T31" fmla="*/ 2 h 60"/>
                <a:gd name="T32" fmla="*/ 52 w 67"/>
                <a:gd name="T33" fmla="*/ 1 h 60"/>
                <a:gd name="T34" fmla="*/ 50 w 67"/>
                <a:gd name="T35" fmla="*/ 1 h 60"/>
                <a:gd name="T36" fmla="*/ 48 w 67"/>
                <a:gd name="T37" fmla="*/ 1 h 60"/>
                <a:gd name="T38" fmla="*/ 46 w 67"/>
                <a:gd name="T39" fmla="*/ 0 h 60"/>
                <a:gd name="T40" fmla="*/ 45 w 67"/>
                <a:gd name="T41" fmla="*/ 1 h 60"/>
                <a:gd name="T42" fmla="*/ 40 w 67"/>
                <a:gd name="T43" fmla="*/ 1 h 60"/>
                <a:gd name="T44" fmla="*/ 38 w 67"/>
                <a:gd name="T45" fmla="*/ 2 h 60"/>
                <a:gd name="T46" fmla="*/ 30 w 67"/>
                <a:gd name="T47" fmla="*/ 6 h 60"/>
                <a:gd name="T48" fmla="*/ 26 w 67"/>
                <a:gd name="T49" fmla="*/ 7 h 60"/>
                <a:gd name="T50" fmla="*/ 22 w 67"/>
                <a:gd name="T51" fmla="*/ 10 h 60"/>
                <a:gd name="T52" fmla="*/ 18 w 67"/>
                <a:gd name="T53" fmla="*/ 12 h 60"/>
                <a:gd name="T54" fmla="*/ 11 w 67"/>
                <a:gd name="T55" fmla="*/ 17 h 60"/>
                <a:gd name="T56" fmla="*/ 4 w 67"/>
                <a:gd name="T57" fmla="*/ 22 h 60"/>
                <a:gd name="T58" fmla="*/ 0 w 67"/>
                <a:gd name="T59" fmla="*/ 25 h 60"/>
                <a:gd name="T60" fmla="*/ 27 w 67"/>
                <a:gd name="T6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60">
                  <a:moveTo>
                    <a:pt x="27" y="59"/>
                  </a:moveTo>
                  <a:lnTo>
                    <a:pt x="28" y="59"/>
                  </a:lnTo>
                  <a:lnTo>
                    <a:pt x="36" y="55"/>
                  </a:lnTo>
                  <a:lnTo>
                    <a:pt x="42" y="49"/>
                  </a:lnTo>
                  <a:lnTo>
                    <a:pt x="49" y="44"/>
                  </a:lnTo>
                  <a:lnTo>
                    <a:pt x="55" y="39"/>
                  </a:lnTo>
                  <a:lnTo>
                    <a:pt x="61" y="34"/>
                  </a:lnTo>
                  <a:lnTo>
                    <a:pt x="63" y="30"/>
                  </a:lnTo>
                  <a:lnTo>
                    <a:pt x="65" y="24"/>
                  </a:lnTo>
                  <a:lnTo>
                    <a:pt x="66" y="20"/>
                  </a:lnTo>
                  <a:lnTo>
                    <a:pt x="65" y="16"/>
                  </a:lnTo>
                  <a:lnTo>
                    <a:pt x="65" y="13"/>
                  </a:lnTo>
                  <a:lnTo>
                    <a:pt x="62" y="8"/>
                  </a:lnTo>
                  <a:lnTo>
                    <a:pt x="59" y="6"/>
                  </a:lnTo>
                  <a:lnTo>
                    <a:pt x="57" y="3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0" y="6"/>
                  </a:lnTo>
                  <a:lnTo>
                    <a:pt x="26" y="7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1" y="17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27" y="5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8" name="Freeform 60"/>
            <p:cNvSpPr>
              <a:spLocks/>
            </p:cNvSpPr>
            <p:nvPr/>
          </p:nvSpPr>
          <p:spPr bwMode="auto">
            <a:xfrm>
              <a:off x="3334" y="2326"/>
              <a:ext cx="114" cy="93"/>
            </a:xfrm>
            <a:custGeom>
              <a:avLst/>
              <a:gdLst>
                <a:gd name="T0" fmla="*/ 113 w 114"/>
                <a:gd name="T1" fmla="*/ 42 h 93"/>
                <a:gd name="T2" fmla="*/ 110 w 114"/>
                <a:gd name="T3" fmla="*/ 49 h 93"/>
                <a:gd name="T4" fmla="*/ 104 w 114"/>
                <a:gd name="T5" fmla="*/ 56 h 93"/>
                <a:gd name="T6" fmla="*/ 98 w 114"/>
                <a:gd name="T7" fmla="*/ 62 h 93"/>
                <a:gd name="T8" fmla="*/ 91 w 114"/>
                <a:gd name="T9" fmla="*/ 68 h 93"/>
                <a:gd name="T10" fmla="*/ 80 w 114"/>
                <a:gd name="T11" fmla="*/ 75 h 93"/>
                <a:gd name="T12" fmla="*/ 69 w 114"/>
                <a:gd name="T13" fmla="*/ 79 h 93"/>
                <a:gd name="T14" fmla="*/ 56 w 114"/>
                <a:gd name="T15" fmla="*/ 85 h 93"/>
                <a:gd name="T16" fmla="*/ 45 w 114"/>
                <a:gd name="T17" fmla="*/ 88 h 93"/>
                <a:gd name="T18" fmla="*/ 33 w 114"/>
                <a:gd name="T19" fmla="*/ 91 h 93"/>
                <a:gd name="T20" fmla="*/ 23 w 114"/>
                <a:gd name="T21" fmla="*/ 92 h 93"/>
                <a:gd name="T22" fmla="*/ 15 w 114"/>
                <a:gd name="T23" fmla="*/ 91 h 93"/>
                <a:gd name="T24" fmla="*/ 10 w 114"/>
                <a:gd name="T25" fmla="*/ 88 h 93"/>
                <a:gd name="T26" fmla="*/ 5 w 114"/>
                <a:gd name="T27" fmla="*/ 84 h 93"/>
                <a:gd name="T28" fmla="*/ 2 w 114"/>
                <a:gd name="T29" fmla="*/ 78 h 93"/>
                <a:gd name="T30" fmla="*/ 0 w 114"/>
                <a:gd name="T31" fmla="*/ 71 h 93"/>
                <a:gd name="T32" fmla="*/ 1 w 114"/>
                <a:gd name="T33" fmla="*/ 62 h 93"/>
                <a:gd name="T34" fmla="*/ 5 w 114"/>
                <a:gd name="T35" fmla="*/ 52 h 93"/>
                <a:gd name="T36" fmla="*/ 11 w 114"/>
                <a:gd name="T37" fmla="*/ 42 h 93"/>
                <a:gd name="T38" fmla="*/ 19 w 114"/>
                <a:gd name="T39" fmla="*/ 32 h 93"/>
                <a:gd name="T40" fmla="*/ 27 w 114"/>
                <a:gd name="T41" fmla="*/ 22 h 93"/>
                <a:gd name="T42" fmla="*/ 38 w 114"/>
                <a:gd name="T43" fmla="*/ 13 h 93"/>
                <a:gd name="T44" fmla="*/ 48 w 114"/>
                <a:gd name="T45" fmla="*/ 5 h 93"/>
                <a:gd name="T46" fmla="*/ 59 w 114"/>
                <a:gd name="T47" fmla="*/ 1 h 93"/>
                <a:gd name="T48" fmla="*/ 64 w 114"/>
                <a:gd name="T49" fmla="*/ 1 h 93"/>
                <a:gd name="T50" fmla="*/ 71 w 114"/>
                <a:gd name="T51" fmla="*/ 0 h 93"/>
                <a:gd name="T52" fmla="*/ 75 w 114"/>
                <a:gd name="T53" fmla="*/ 7 h 93"/>
                <a:gd name="T54" fmla="*/ 82 w 114"/>
                <a:gd name="T55" fmla="*/ 15 h 93"/>
                <a:gd name="T56" fmla="*/ 92 w 114"/>
                <a:gd name="T57" fmla="*/ 26 h 93"/>
                <a:gd name="T58" fmla="*/ 105 w 114"/>
                <a:gd name="T59" fmla="*/ 36 h 93"/>
                <a:gd name="T60" fmla="*/ 113 w 114"/>
                <a:gd name="T61" fmla="*/ 39 h 93"/>
                <a:gd name="T62" fmla="*/ 113 w 114"/>
                <a:gd name="T63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" h="93">
                  <a:moveTo>
                    <a:pt x="113" y="42"/>
                  </a:moveTo>
                  <a:lnTo>
                    <a:pt x="110" y="49"/>
                  </a:lnTo>
                  <a:lnTo>
                    <a:pt x="104" y="56"/>
                  </a:lnTo>
                  <a:lnTo>
                    <a:pt x="98" y="62"/>
                  </a:lnTo>
                  <a:lnTo>
                    <a:pt x="91" y="68"/>
                  </a:lnTo>
                  <a:lnTo>
                    <a:pt x="80" y="75"/>
                  </a:lnTo>
                  <a:lnTo>
                    <a:pt x="69" y="79"/>
                  </a:lnTo>
                  <a:lnTo>
                    <a:pt x="56" y="85"/>
                  </a:lnTo>
                  <a:lnTo>
                    <a:pt x="45" y="88"/>
                  </a:lnTo>
                  <a:lnTo>
                    <a:pt x="33" y="91"/>
                  </a:lnTo>
                  <a:lnTo>
                    <a:pt x="23" y="92"/>
                  </a:lnTo>
                  <a:lnTo>
                    <a:pt x="15" y="91"/>
                  </a:lnTo>
                  <a:lnTo>
                    <a:pt x="10" y="88"/>
                  </a:lnTo>
                  <a:lnTo>
                    <a:pt x="5" y="84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1" y="62"/>
                  </a:lnTo>
                  <a:lnTo>
                    <a:pt x="5" y="52"/>
                  </a:lnTo>
                  <a:lnTo>
                    <a:pt x="11" y="42"/>
                  </a:lnTo>
                  <a:lnTo>
                    <a:pt x="19" y="32"/>
                  </a:lnTo>
                  <a:lnTo>
                    <a:pt x="27" y="22"/>
                  </a:lnTo>
                  <a:lnTo>
                    <a:pt x="38" y="13"/>
                  </a:lnTo>
                  <a:lnTo>
                    <a:pt x="48" y="5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71" y="0"/>
                  </a:lnTo>
                  <a:lnTo>
                    <a:pt x="75" y="7"/>
                  </a:lnTo>
                  <a:lnTo>
                    <a:pt x="82" y="15"/>
                  </a:lnTo>
                  <a:lnTo>
                    <a:pt x="92" y="26"/>
                  </a:lnTo>
                  <a:lnTo>
                    <a:pt x="105" y="36"/>
                  </a:lnTo>
                  <a:lnTo>
                    <a:pt x="113" y="39"/>
                  </a:lnTo>
                  <a:lnTo>
                    <a:pt x="113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9" name="Freeform 61"/>
            <p:cNvSpPr>
              <a:spLocks/>
            </p:cNvSpPr>
            <p:nvPr/>
          </p:nvSpPr>
          <p:spPr bwMode="auto">
            <a:xfrm>
              <a:off x="3444" y="2271"/>
              <a:ext cx="63" cy="65"/>
            </a:xfrm>
            <a:custGeom>
              <a:avLst/>
              <a:gdLst>
                <a:gd name="T0" fmla="*/ 2 w 63"/>
                <a:gd name="T1" fmla="*/ 33 h 65"/>
                <a:gd name="T2" fmla="*/ 0 w 63"/>
                <a:gd name="T3" fmla="*/ 32 h 65"/>
                <a:gd name="T4" fmla="*/ 7 w 63"/>
                <a:gd name="T5" fmla="*/ 25 h 65"/>
                <a:gd name="T6" fmla="*/ 12 w 63"/>
                <a:gd name="T7" fmla="*/ 19 h 65"/>
                <a:gd name="T8" fmla="*/ 19 w 63"/>
                <a:gd name="T9" fmla="*/ 13 h 65"/>
                <a:gd name="T10" fmla="*/ 25 w 63"/>
                <a:gd name="T11" fmla="*/ 8 h 65"/>
                <a:gd name="T12" fmla="*/ 31 w 63"/>
                <a:gd name="T13" fmla="*/ 4 h 65"/>
                <a:gd name="T14" fmla="*/ 35 w 63"/>
                <a:gd name="T15" fmla="*/ 2 h 65"/>
                <a:gd name="T16" fmla="*/ 41 w 63"/>
                <a:gd name="T17" fmla="*/ 1 h 65"/>
                <a:gd name="T18" fmla="*/ 45 w 63"/>
                <a:gd name="T19" fmla="*/ 0 h 65"/>
                <a:gd name="T20" fmla="*/ 49 w 63"/>
                <a:gd name="T21" fmla="*/ 1 h 65"/>
                <a:gd name="T22" fmla="*/ 52 w 63"/>
                <a:gd name="T23" fmla="*/ 4 h 65"/>
                <a:gd name="T24" fmla="*/ 56 w 63"/>
                <a:gd name="T25" fmla="*/ 6 h 65"/>
                <a:gd name="T26" fmla="*/ 58 w 63"/>
                <a:gd name="T27" fmla="*/ 9 h 65"/>
                <a:gd name="T28" fmla="*/ 61 w 63"/>
                <a:gd name="T29" fmla="*/ 12 h 65"/>
                <a:gd name="T30" fmla="*/ 61 w 63"/>
                <a:gd name="T31" fmla="*/ 14 h 65"/>
                <a:gd name="T32" fmla="*/ 62 w 63"/>
                <a:gd name="T33" fmla="*/ 16 h 65"/>
                <a:gd name="T34" fmla="*/ 61 w 63"/>
                <a:gd name="T35" fmla="*/ 19 h 65"/>
                <a:gd name="T36" fmla="*/ 62 w 63"/>
                <a:gd name="T37" fmla="*/ 20 h 65"/>
                <a:gd name="T38" fmla="*/ 62 w 63"/>
                <a:gd name="T39" fmla="*/ 22 h 65"/>
                <a:gd name="T40" fmla="*/ 61 w 63"/>
                <a:gd name="T41" fmla="*/ 24 h 65"/>
                <a:gd name="T42" fmla="*/ 60 w 63"/>
                <a:gd name="T43" fmla="*/ 28 h 65"/>
                <a:gd name="T44" fmla="*/ 58 w 63"/>
                <a:gd name="T45" fmla="*/ 31 h 65"/>
                <a:gd name="T46" fmla="*/ 55 w 63"/>
                <a:gd name="T47" fmla="*/ 38 h 65"/>
                <a:gd name="T48" fmla="*/ 52 w 63"/>
                <a:gd name="T49" fmla="*/ 41 h 65"/>
                <a:gd name="T50" fmla="*/ 49 w 63"/>
                <a:gd name="T51" fmla="*/ 45 h 65"/>
                <a:gd name="T52" fmla="*/ 45 w 63"/>
                <a:gd name="T53" fmla="*/ 48 h 65"/>
                <a:gd name="T54" fmla="*/ 40 w 63"/>
                <a:gd name="T55" fmla="*/ 55 h 65"/>
                <a:gd name="T56" fmla="*/ 35 w 63"/>
                <a:gd name="T57" fmla="*/ 60 h 65"/>
                <a:gd name="T58" fmla="*/ 31 w 63"/>
                <a:gd name="T59" fmla="*/ 64 h 65"/>
                <a:gd name="T60" fmla="*/ 2 w 63"/>
                <a:gd name="T6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" h="65">
                  <a:moveTo>
                    <a:pt x="2" y="33"/>
                  </a:moveTo>
                  <a:lnTo>
                    <a:pt x="0" y="32"/>
                  </a:lnTo>
                  <a:lnTo>
                    <a:pt x="7" y="25"/>
                  </a:lnTo>
                  <a:lnTo>
                    <a:pt x="12" y="19"/>
                  </a:lnTo>
                  <a:lnTo>
                    <a:pt x="19" y="13"/>
                  </a:lnTo>
                  <a:lnTo>
                    <a:pt x="25" y="8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8" y="9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1" y="19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8"/>
                  </a:lnTo>
                  <a:lnTo>
                    <a:pt x="58" y="31"/>
                  </a:lnTo>
                  <a:lnTo>
                    <a:pt x="55" y="38"/>
                  </a:lnTo>
                  <a:lnTo>
                    <a:pt x="52" y="41"/>
                  </a:lnTo>
                  <a:lnTo>
                    <a:pt x="49" y="45"/>
                  </a:lnTo>
                  <a:lnTo>
                    <a:pt x="45" y="48"/>
                  </a:lnTo>
                  <a:lnTo>
                    <a:pt x="40" y="55"/>
                  </a:lnTo>
                  <a:lnTo>
                    <a:pt x="35" y="60"/>
                  </a:lnTo>
                  <a:lnTo>
                    <a:pt x="31" y="64"/>
                  </a:lnTo>
                  <a:lnTo>
                    <a:pt x="2" y="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132" y="2363"/>
              <a:ext cx="100" cy="110"/>
            </a:xfrm>
            <a:custGeom>
              <a:avLst/>
              <a:gdLst>
                <a:gd name="T0" fmla="*/ 62 w 100"/>
                <a:gd name="T1" fmla="*/ 0 h 110"/>
                <a:gd name="T2" fmla="*/ 54 w 100"/>
                <a:gd name="T3" fmla="*/ 2 h 110"/>
                <a:gd name="T4" fmla="*/ 45 w 100"/>
                <a:gd name="T5" fmla="*/ 8 h 110"/>
                <a:gd name="T6" fmla="*/ 39 w 100"/>
                <a:gd name="T7" fmla="*/ 13 h 110"/>
                <a:gd name="T8" fmla="*/ 32 w 100"/>
                <a:gd name="T9" fmla="*/ 19 h 110"/>
                <a:gd name="T10" fmla="*/ 25 w 100"/>
                <a:gd name="T11" fmla="*/ 30 h 110"/>
                <a:gd name="T12" fmla="*/ 18 w 100"/>
                <a:gd name="T13" fmla="*/ 40 h 110"/>
                <a:gd name="T14" fmla="*/ 13 w 100"/>
                <a:gd name="T15" fmla="*/ 51 h 110"/>
                <a:gd name="T16" fmla="*/ 7 w 100"/>
                <a:gd name="T17" fmla="*/ 62 h 110"/>
                <a:gd name="T18" fmla="*/ 3 w 100"/>
                <a:gd name="T19" fmla="*/ 74 h 110"/>
                <a:gd name="T20" fmla="*/ 0 w 100"/>
                <a:gd name="T21" fmla="*/ 84 h 110"/>
                <a:gd name="T22" fmla="*/ 1 w 100"/>
                <a:gd name="T23" fmla="*/ 92 h 110"/>
                <a:gd name="T24" fmla="*/ 4 w 100"/>
                <a:gd name="T25" fmla="*/ 98 h 110"/>
                <a:gd name="T26" fmla="*/ 7 w 100"/>
                <a:gd name="T27" fmla="*/ 103 h 110"/>
                <a:gd name="T28" fmla="*/ 12 w 100"/>
                <a:gd name="T29" fmla="*/ 106 h 110"/>
                <a:gd name="T30" fmla="*/ 20 w 100"/>
                <a:gd name="T31" fmla="*/ 109 h 110"/>
                <a:gd name="T32" fmla="*/ 29 w 100"/>
                <a:gd name="T33" fmla="*/ 109 h 110"/>
                <a:gd name="T34" fmla="*/ 38 w 100"/>
                <a:gd name="T35" fmla="*/ 106 h 110"/>
                <a:gd name="T36" fmla="*/ 49 w 100"/>
                <a:gd name="T37" fmla="*/ 101 h 110"/>
                <a:gd name="T38" fmla="*/ 61 w 100"/>
                <a:gd name="T39" fmla="*/ 95 h 110"/>
                <a:gd name="T40" fmla="*/ 73 w 100"/>
                <a:gd name="T41" fmla="*/ 86 h 110"/>
                <a:gd name="T42" fmla="*/ 82 w 100"/>
                <a:gd name="T43" fmla="*/ 78 h 110"/>
                <a:gd name="T44" fmla="*/ 91 w 100"/>
                <a:gd name="T45" fmla="*/ 67 h 110"/>
                <a:gd name="T46" fmla="*/ 95 w 100"/>
                <a:gd name="T47" fmla="*/ 58 h 110"/>
                <a:gd name="T48" fmla="*/ 96 w 100"/>
                <a:gd name="T49" fmla="*/ 52 h 110"/>
                <a:gd name="T50" fmla="*/ 99 w 100"/>
                <a:gd name="T51" fmla="*/ 45 h 110"/>
                <a:gd name="T52" fmla="*/ 92 w 100"/>
                <a:gd name="T53" fmla="*/ 40 h 110"/>
                <a:gd name="T54" fmla="*/ 83 w 100"/>
                <a:gd name="T55" fmla="*/ 34 h 110"/>
                <a:gd name="T56" fmla="*/ 74 w 100"/>
                <a:gd name="T57" fmla="*/ 21 h 110"/>
                <a:gd name="T58" fmla="*/ 66 w 100"/>
                <a:gd name="T59" fmla="*/ 9 h 110"/>
                <a:gd name="T60" fmla="*/ 63 w 100"/>
                <a:gd name="T61" fmla="*/ 0 h 110"/>
                <a:gd name="T62" fmla="*/ 62 w 100"/>
                <a:gd name="T6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10">
                  <a:moveTo>
                    <a:pt x="62" y="0"/>
                  </a:moveTo>
                  <a:lnTo>
                    <a:pt x="54" y="2"/>
                  </a:lnTo>
                  <a:lnTo>
                    <a:pt x="45" y="8"/>
                  </a:lnTo>
                  <a:lnTo>
                    <a:pt x="39" y="13"/>
                  </a:lnTo>
                  <a:lnTo>
                    <a:pt x="32" y="19"/>
                  </a:lnTo>
                  <a:lnTo>
                    <a:pt x="25" y="30"/>
                  </a:lnTo>
                  <a:lnTo>
                    <a:pt x="18" y="40"/>
                  </a:lnTo>
                  <a:lnTo>
                    <a:pt x="13" y="51"/>
                  </a:lnTo>
                  <a:lnTo>
                    <a:pt x="7" y="62"/>
                  </a:lnTo>
                  <a:lnTo>
                    <a:pt x="3" y="74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4" y="98"/>
                  </a:lnTo>
                  <a:lnTo>
                    <a:pt x="7" y="103"/>
                  </a:lnTo>
                  <a:lnTo>
                    <a:pt x="12" y="106"/>
                  </a:lnTo>
                  <a:lnTo>
                    <a:pt x="20" y="109"/>
                  </a:lnTo>
                  <a:lnTo>
                    <a:pt x="29" y="109"/>
                  </a:lnTo>
                  <a:lnTo>
                    <a:pt x="38" y="106"/>
                  </a:lnTo>
                  <a:lnTo>
                    <a:pt x="49" y="101"/>
                  </a:lnTo>
                  <a:lnTo>
                    <a:pt x="61" y="95"/>
                  </a:lnTo>
                  <a:lnTo>
                    <a:pt x="73" y="86"/>
                  </a:lnTo>
                  <a:lnTo>
                    <a:pt x="82" y="78"/>
                  </a:lnTo>
                  <a:lnTo>
                    <a:pt x="91" y="67"/>
                  </a:lnTo>
                  <a:lnTo>
                    <a:pt x="95" y="58"/>
                  </a:lnTo>
                  <a:lnTo>
                    <a:pt x="96" y="52"/>
                  </a:lnTo>
                  <a:lnTo>
                    <a:pt x="99" y="45"/>
                  </a:lnTo>
                  <a:lnTo>
                    <a:pt x="92" y="40"/>
                  </a:lnTo>
                  <a:lnTo>
                    <a:pt x="83" y="34"/>
                  </a:lnTo>
                  <a:lnTo>
                    <a:pt x="74" y="21"/>
                  </a:lnTo>
                  <a:lnTo>
                    <a:pt x="66" y="9"/>
                  </a:lnTo>
                  <a:lnTo>
                    <a:pt x="63" y="0"/>
                  </a:ln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1" name="Freeform 63"/>
            <p:cNvSpPr>
              <a:spLocks/>
            </p:cNvSpPr>
            <p:nvPr/>
          </p:nvSpPr>
          <p:spPr bwMode="auto">
            <a:xfrm>
              <a:off x="3229" y="2313"/>
              <a:ext cx="66" cy="61"/>
            </a:xfrm>
            <a:custGeom>
              <a:avLst/>
              <a:gdLst>
                <a:gd name="T0" fmla="*/ 27 w 66"/>
                <a:gd name="T1" fmla="*/ 59 h 61"/>
                <a:gd name="T2" fmla="*/ 28 w 66"/>
                <a:gd name="T3" fmla="*/ 60 h 61"/>
                <a:gd name="T4" fmla="*/ 36 w 66"/>
                <a:gd name="T5" fmla="*/ 55 h 61"/>
                <a:gd name="T6" fmla="*/ 42 w 66"/>
                <a:gd name="T7" fmla="*/ 48 h 61"/>
                <a:gd name="T8" fmla="*/ 49 w 66"/>
                <a:gd name="T9" fmla="*/ 43 h 61"/>
                <a:gd name="T10" fmla="*/ 55 w 66"/>
                <a:gd name="T11" fmla="*/ 38 h 61"/>
                <a:gd name="T12" fmla="*/ 60 w 66"/>
                <a:gd name="T13" fmla="*/ 33 h 61"/>
                <a:gd name="T14" fmla="*/ 62 w 66"/>
                <a:gd name="T15" fmla="*/ 29 h 61"/>
                <a:gd name="T16" fmla="*/ 64 w 66"/>
                <a:gd name="T17" fmla="*/ 23 h 61"/>
                <a:gd name="T18" fmla="*/ 65 w 66"/>
                <a:gd name="T19" fmla="*/ 18 h 61"/>
                <a:gd name="T20" fmla="*/ 63 w 66"/>
                <a:gd name="T21" fmla="*/ 15 h 61"/>
                <a:gd name="T22" fmla="*/ 63 w 66"/>
                <a:gd name="T23" fmla="*/ 12 h 61"/>
                <a:gd name="T24" fmla="*/ 60 w 66"/>
                <a:gd name="T25" fmla="*/ 7 h 61"/>
                <a:gd name="T26" fmla="*/ 57 w 66"/>
                <a:gd name="T27" fmla="*/ 5 h 61"/>
                <a:gd name="T28" fmla="*/ 55 w 66"/>
                <a:gd name="T29" fmla="*/ 3 h 61"/>
                <a:gd name="T30" fmla="*/ 52 w 66"/>
                <a:gd name="T31" fmla="*/ 1 h 61"/>
                <a:gd name="T32" fmla="*/ 50 w 66"/>
                <a:gd name="T33" fmla="*/ 1 h 61"/>
                <a:gd name="T34" fmla="*/ 49 w 66"/>
                <a:gd name="T35" fmla="*/ 0 h 61"/>
                <a:gd name="T36" fmla="*/ 46 w 66"/>
                <a:gd name="T37" fmla="*/ 0 h 61"/>
                <a:gd name="T38" fmla="*/ 45 w 66"/>
                <a:gd name="T39" fmla="*/ 0 h 61"/>
                <a:gd name="T40" fmla="*/ 43 w 66"/>
                <a:gd name="T41" fmla="*/ 0 h 61"/>
                <a:gd name="T42" fmla="*/ 38 w 66"/>
                <a:gd name="T43" fmla="*/ 1 h 61"/>
                <a:gd name="T44" fmla="*/ 36 w 66"/>
                <a:gd name="T45" fmla="*/ 1 h 61"/>
                <a:gd name="T46" fmla="*/ 28 w 66"/>
                <a:gd name="T47" fmla="*/ 6 h 61"/>
                <a:gd name="T48" fmla="*/ 25 w 66"/>
                <a:gd name="T49" fmla="*/ 8 h 61"/>
                <a:gd name="T50" fmla="*/ 21 w 66"/>
                <a:gd name="T51" fmla="*/ 11 h 61"/>
                <a:gd name="T52" fmla="*/ 16 w 66"/>
                <a:gd name="T53" fmla="*/ 13 h 61"/>
                <a:gd name="T54" fmla="*/ 9 w 66"/>
                <a:gd name="T55" fmla="*/ 18 h 61"/>
                <a:gd name="T56" fmla="*/ 3 w 66"/>
                <a:gd name="T57" fmla="*/ 23 h 61"/>
                <a:gd name="T58" fmla="*/ 0 w 66"/>
                <a:gd name="T59" fmla="*/ 26 h 61"/>
                <a:gd name="T60" fmla="*/ 27 w 66"/>
                <a:gd name="T6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61">
                  <a:moveTo>
                    <a:pt x="27" y="59"/>
                  </a:moveTo>
                  <a:lnTo>
                    <a:pt x="28" y="60"/>
                  </a:lnTo>
                  <a:lnTo>
                    <a:pt x="36" y="55"/>
                  </a:lnTo>
                  <a:lnTo>
                    <a:pt x="42" y="48"/>
                  </a:lnTo>
                  <a:lnTo>
                    <a:pt x="49" y="43"/>
                  </a:lnTo>
                  <a:lnTo>
                    <a:pt x="55" y="38"/>
                  </a:lnTo>
                  <a:lnTo>
                    <a:pt x="60" y="33"/>
                  </a:lnTo>
                  <a:lnTo>
                    <a:pt x="62" y="29"/>
                  </a:lnTo>
                  <a:lnTo>
                    <a:pt x="64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0" y="7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28" y="6"/>
                  </a:lnTo>
                  <a:lnTo>
                    <a:pt x="25" y="8"/>
                  </a:lnTo>
                  <a:lnTo>
                    <a:pt x="21" y="11"/>
                  </a:lnTo>
                  <a:lnTo>
                    <a:pt x="16" y="13"/>
                  </a:lnTo>
                  <a:lnTo>
                    <a:pt x="9" y="18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27" y="5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3000" y="2591"/>
              <a:ext cx="119" cy="80"/>
            </a:xfrm>
            <a:custGeom>
              <a:avLst/>
              <a:gdLst>
                <a:gd name="T0" fmla="*/ 117 w 119"/>
                <a:gd name="T1" fmla="*/ 54 h 80"/>
                <a:gd name="T2" fmla="*/ 112 w 119"/>
                <a:gd name="T3" fmla="*/ 60 h 80"/>
                <a:gd name="T4" fmla="*/ 104 w 119"/>
                <a:gd name="T5" fmla="*/ 65 h 80"/>
                <a:gd name="T6" fmla="*/ 96 w 119"/>
                <a:gd name="T7" fmla="*/ 69 h 80"/>
                <a:gd name="T8" fmla="*/ 88 w 119"/>
                <a:gd name="T9" fmla="*/ 73 h 80"/>
                <a:gd name="T10" fmla="*/ 75 w 119"/>
                <a:gd name="T11" fmla="*/ 76 h 80"/>
                <a:gd name="T12" fmla="*/ 64 w 119"/>
                <a:gd name="T13" fmla="*/ 77 h 80"/>
                <a:gd name="T14" fmla="*/ 50 w 119"/>
                <a:gd name="T15" fmla="*/ 79 h 80"/>
                <a:gd name="T16" fmla="*/ 39 w 119"/>
                <a:gd name="T17" fmla="*/ 79 h 80"/>
                <a:gd name="T18" fmla="*/ 26 w 119"/>
                <a:gd name="T19" fmla="*/ 77 h 80"/>
                <a:gd name="T20" fmla="*/ 16 w 119"/>
                <a:gd name="T21" fmla="*/ 76 h 80"/>
                <a:gd name="T22" fmla="*/ 8 w 119"/>
                <a:gd name="T23" fmla="*/ 73 h 80"/>
                <a:gd name="T24" fmla="*/ 4 w 119"/>
                <a:gd name="T25" fmla="*/ 68 h 80"/>
                <a:gd name="T26" fmla="*/ 1 w 119"/>
                <a:gd name="T27" fmla="*/ 63 h 80"/>
                <a:gd name="T28" fmla="*/ 0 w 119"/>
                <a:gd name="T29" fmla="*/ 56 h 80"/>
                <a:gd name="T30" fmla="*/ 1 w 119"/>
                <a:gd name="T31" fmla="*/ 49 h 80"/>
                <a:gd name="T32" fmla="*/ 4 w 119"/>
                <a:gd name="T33" fmla="*/ 40 h 80"/>
                <a:gd name="T34" fmla="*/ 11 w 119"/>
                <a:gd name="T35" fmla="*/ 33 h 80"/>
                <a:gd name="T36" fmla="*/ 19 w 119"/>
                <a:gd name="T37" fmla="*/ 25 h 80"/>
                <a:gd name="T38" fmla="*/ 29 w 119"/>
                <a:gd name="T39" fmla="*/ 18 h 80"/>
                <a:gd name="T40" fmla="*/ 41 w 119"/>
                <a:gd name="T41" fmla="*/ 10 h 80"/>
                <a:gd name="T42" fmla="*/ 53 w 119"/>
                <a:gd name="T43" fmla="*/ 5 h 80"/>
                <a:gd name="T44" fmla="*/ 66 w 119"/>
                <a:gd name="T45" fmla="*/ 1 h 80"/>
                <a:gd name="T46" fmla="*/ 77 w 119"/>
                <a:gd name="T47" fmla="*/ 0 h 80"/>
                <a:gd name="T48" fmla="*/ 81 w 119"/>
                <a:gd name="T49" fmla="*/ 1 h 80"/>
                <a:gd name="T50" fmla="*/ 89 w 119"/>
                <a:gd name="T51" fmla="*/ 3 h 80"/>
                <a:gd name="T52" fmla="*/ 91 w 119"/>
                <a:gd name="T53" fmla="*/ 10 h 80"/>
                <a:gd name="T54" fmla="*/ 95 w 119"/>
                <a:gd name="T55" fmla="*/ 21 h 80"/>
                <a:gd name="T56" fmla="*/ 102 w 119"/>
                <a:gd name="T57" fmla="*/ 34 h 80"/>
                <a:gd name="T58" fmla="*/ 111 w 119"/>
                <a:gd name="T59" fmla="*/ 46 h 80"/>
                <a:gd name="T60" fmla="*/ 118 w 119"/>
                <a:gd name="T61" fmla="*/ 52 h 80"/>
                <a:gd name="T62" fmla="*/ 117 w 119"/>
                <a:gd name="T63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80">
                  <a:moveTo>
                    <a:pt x="117" y="54"/>
                  </a:moveTo>
                  <a:lnTo>
                    <a:pt x="112" y="60"/>
                  </a:lnTo>
                  <a:lnTo>
                    <a:pt x="104" y="65"/>
                  </a:lnTo>
                  <a:lnTo>
                    <a:pt x="96" y="69"/>
                  </a:lnTo>
                  <a:lnTo>
                    <a:pt x="88" y="73"/>
                  </a:lnTo>
                  <a:lnTo>
                    <a:pt x="75" y="76"/>
                  </a:lnTo>
                  <a:lnTo>
                    <a:pt x="64" y="77"/>
                  </a:lnTo>
                  <a:lnTo>
                    <a:pt x="50" y="79"/>
                  </a:lnTo>
                  <a:lnTo>
                    <a:pt x="39" y="79"/>
                  </a:lnTo>
                  <a:lnTo>
                    <a:pt x="26" y="77"/>
                  </a:lnTo>
                  <a:lnTo>
                    <a:pt x="16" y="76"/>
                  </a:lnTo>
                  <a:lnTo>
                    <a:pt x="8" y="73"/>
                  </a:lnTo>
                  <a:lnTo>
                    <a:pt x="4" y="68"/>
                  </a:lnTo>
                  <a:lnTo>
                    <a:pt x="1" y="63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4" y="40"/>
                  </a:lnTo>
                  <a:lnTo>
                    <a:pt x="11" y="33"/>
                  </a:lnTo>
                  <a:lnTo>
                    <a:pt x="19" y="25"/>
                  </a:lnTo>
                  <a:lnTo>
                    <a:pt x="29" y="18"/>
                  </a:lnTo>
                  <a:lnTo>
                    <a:pt x="41" y="10"/>
                  </a:lnTo>
                  <a:lnTo>
                    <a:pt x="53" y="5"/>
                  </a:lnTo>
                  <a:lnTo>
                    <a:pt x="66" y="1"/>
                  </a:lnTo>
                  <a:lnTo>
                    <a:pt x="77" y="0"/>
                  </a:lnTo>
                  <a:lnTo>
                    <a:pt x="81" y="1"/>
                  </a:lnTo>
                  <a:lnTo>
                    <a:pt x="89" y="3"/>
                  </a:lnTo>
                  <a:lnTo>
                    <a:pt x="91" y="10"/>
                  </a:lnTo>
                  <a:lnTo>
                    <a:pt x="95" y="21"/>
                  </a:lnTo>
                  <a:lnTo>
                    <a:pt x="102" y="34"/>
                  </a:lnTo>
                  <a:lnTo>
                    <a:pt x="111" y="46"/>
                  </a:lnTo>
                  <a:lnTo>
                    <a:pt x="118" y="52"/>
                  </a:lnTo>
                  <a:lnTo>
                    <a:pt x="117" y="5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3" name="Freeform 65"/>
            <p:cNvSpPr>
              <a:spLocks/>
            </p:cNvSpPr>
            <p:nvPr/>
          </p:nvSpPr>
          <p:spPr bwMode="auto">
            <a:xfrm>
              <a:off x="3133" y="2565"/>
              <a:ext cx="65" cy="58"/>
            </a:xfrm>
            <a:custGeom>
              <a:avLst/>
              <a:gdLst>
                <a:gd name="T0" fmla="*/ 1 w 65"/>
                <a:gd name="T1" fmla="*/ 19 h 58"/>
                <a:gd name="T2" fmla="*/ 0 w 65"/>
                <a:gd name="T3" fmla="*/ 18 h 58"/>
                <a:gd name="T4" fmla="*/ 8 w 65"/>
                <a:gd name="T5" fmla="*/ 13 h 58"/>
                <a:gd name="T6" fmla="*/ 15 w 65"/>
                <a:gd name="T7" fmla="*/ 9 h 58"/>
                <a:gd name="T8" fmla="*/ 24 w 65"/>
                <a:gd name="T9" fmla="*/ 5 h 58"/>
                <a:gd name="T10" fmla="*/ 31 w 65"/>
                <a:gd name="T11" fmla="*/ 2 h 58"/>
                <a:gd name="T12" fmla="*/ 38 w 65"/>
                <a:gd name="T13" fmla="*/ 1 h 58"/>
                <a:gd name="T14" fmla="*/ 42 w 65"/>
                <a:gd name="T15" fmla="*/ 0 h 58"/>
                <a:gd name="T16" fmla="*/ 49 w 65"/>
                <a:gd name="T17" fmla="*/ 0 h 58"/>
                <a:gd name="T18" fmla="*/ 52 w 65"/>
                <a:gd name="T19" fmla="*/ 1 h 58"/>
                <a:gd name="T20" fmla="*/ 56 w 65"/>
                <a:gd name="T21" fmla="*/ 3 h 58"/>
                <a:gd name="T22" fmla="*/ 58 w 65"/>
                <a:gd name="T23" fmla="*/ 6 h 58"/>
                <a:gd name="T24" fmla="*/ 61 w 65"/>
                <a:gd name="T25" fmla="*/ 9 h 58"/>
                <a:gd name="T26" fmla="*/ 62 w 65"/>
                <a:gd name="T27" fmla="*/ 13 h 58"/>
                <a:gd name="T28" fmla="*/ 64 w 65"/>
                <a:gd name="T29" fmla="*/ 17 h 58"/>
                <a:gd name="T30" fmla="*/ 64 w 65"/>
                <a:gd name="T31" fmla="*/ 19 h 58"/>
                <a:gd name="T32" fmla="*/ 64 w 65"/>
                <a:gd name="T33" fmla="*/ 21 h 58"/>
                <a:gd name="T34" fmla="*/ 62 w 65"/>
                <a:gd name="T35" fmla="*/ 23 h 58"/>
                <a:gd name="T36" fmla="*/ 62 w 65"/>
                <a:gd name="T37" fmla="*/ 25 h 58"/>
                <a:gd name="T38" fmla="*/ 62 w 65"/>
                <a:gd name="T39" fmla="*/ 27 h 58"/>
                <a:gd name="T40" fmla="*/ 61 w 65"/>
                <a:gd name="T41" fmla="*/ 28 h 58"/>
                <a:gd name="T42" fmla="*/ 58 w 65"/>
                <a:gd name="T43" fmla="*/ 32 h 58"/>
                <a:gd name="T44" fmla="*/ 56 w 65"/>
                <a:gd name="T45" fmla="*/ 35 h 58"/>
                <a:gd name="T46" fmla="*/ 51 w 65"/>
                <a:gd name="T47" fmla="*/ 39 h 58"/>
                <a:gd name="T48" fmla="*/ 47 w 65"/>
                <a:gd name="T49" fmla="*/ 42 h 58"/>
                <a:gd name="T50" fmla="*/ 43 w 65"/>
                <a:gd name="T51" fmla="*/ 44 h 58"/>
                <a:gd name="T52" fmla="*/ 39 w 65"/>
                <a:gd name="T53" fmla="*/ 47 h 58"/>
                <a:gd name="T54" fmla="*/ 31 w 65"/>
                <a:gd name="T55" fmla="*/ 52 h 58"/>
                <a:gd name="T56" fmla="*/ 25 w 65"/>
                <a:gd name="T57" fmla="*/ 55 h 58"/>
                <a:gd name="T58" fmla="*/ 20 w 65"/>
                <a:gd name="T59" fmla="*/ 57 h 58"/>
                <a:gd name="T60" fmla="*/ 1 w 65"/>
                <a:gd name="T61" fmla="*/ 1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" h="58">
                  <a:moveTo>
                    <a:pt x="1" y="19"/>
                  </a:moveTo>
                  <a:lnTo>
                    <a:pt x="0" y="18"/>
                  </a:lnTo>
                  <a:lnTo>
                    <a:pt x="8" y="13"/>
                  </a:lnTo>
                  <a:lnTo>
                    <a:pt x="15" y="9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2" y="1"/>
                  </a:lnTo>
                  <a:lnTo>
                    <a:pt x="56" y="3"/>
                  </a:lnTo>
                  <a:lnTo>
                    <a:pt x="58" y="6"/>
                  </a:lnTo>
                  <a:lnTo>
                    <a:pt x="61" y="9"/>
                  </a:lnTo>
                  <a:lnTo>
                    <a:pt x="62" y="13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21"/>
                  </a:lnTo>
                  <a:lnTo>
                    <a:pt x="62" y="23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58" y="32"/>
                  </a:lnTo>
                  <a:lnTo>
                    <a:pt x="56" y="35"/>
                  </a:lnTo>
                  <a:lnTo>
                    <a:pt x="51" y="39"/>
                  </a:lnTo>
                  <a:lnTo>
                    <a:pt x="47" y="42"/>
                  </a:lnTo>
                  <a:lnTo>
                    <a:pt x="43" y="44"/>
                  </a:lnTo>
                  <a:lnTo>
                    <a:pt x="39" y="47"/>
                  </a:lnTo>
                  <a:lnTo>
                    <a:pt x="31" y="52"/>
                  </a:lnTo>
                  <a:lnTo>
                    <a:pt x="25" y="55"/>
                  </a:lnTo>
                  <a:lnTo>
                    <a:pt x="20" y="57"/>
                  </a:lnTo>
                  <a:lnTo>
                    <a:pt x="1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4" name="Freeform 66"/>
            <p:cNvSpPr>
              <a:spLocks/>
            </p:cNvSpPr>
            <p:nvPr/>
          </p:nvSpPr>
          <p:spPr bwMode="auto">
            <a:xfrm>
              <a:off x="2792" y="2567"/>
              <a:ext cx="108" cy="96"/>
            </a:xfrm>
            <a:custGeom>
              <a:avLst/>
              <a:gdLst>
                <a:gd name="T0" fmla="*/ 85 w 108"/>
                <a:gd name="T1" fmla="*/ 0 h 96"/>
                <a:gd name="T2" fmla="*/ 77 w 108"/>
                <a:gd name="T3" fmla="*/ 0 h 96"/>
                <a:gd name="T4" fmla="*/ 66 w 108"/>
                <a:gd name="T5" fmla="*/ 3 h 96"/>
                <a:gd name="T6" fmla="*/ 59 w 108"/>
                <a:gd name="T7" fmla="*/ 6 h 96"/>
                <a:gd name="T8" fmla="*/ 51 w 108"/>
                <a:gd name="T9" fmla="*/ 9 h 96"/>
                <a:gd name="T10" fmla="*/ 41 w 108"/>
                <a:gd name="T11" fmla="*/ 17 h 96"/>
                <a:gd name="T12" fmla="*/ 31 w 108"/>
                <a:gd name="T13" fmla="*/ 25 h 96"/>
                <a:gd name="T14" fmla="*/ 23 w 108"/>
                <a:gd name="T15" fmla="*/ 34 h 96"/>
                <a:gd name="T16" fmla="*/ 13 w 108"/>
                <a:gd name="T17" fmla="*/ 43 h 96"/>
                <a:gd name="T18" fmla="*/ 7 w 108"/>
                <a:gd name="T19" fmla="*/ 54 h 96"/>
                <a:gd name="T20" fmla="*/ 1 w 108"/>
                <a:gd name="T21" fmla="*/ 62 h 96"/>
                <a:gd name="T22" fmla="*/ 0 w 108"/>
                <a:gd name="T23" fmla="*/ 70 h 96"/>
                <a:gd name="T24" fmla="*/ 0 w 108"/>
                <a:gd name="T25" fmla="*/ 76 h 96"/>
                <a:gd name="T26" fmla="*/ 3 w 108"/>
                <a:gd name="T27" fmla="*/ 82 h 96"/>
                <a:gd name="T28" fmla="*/ 7 w 108"/>
                <a:gd name="T29" fmla="*/ 87 h 96"/>
                <a:gd name="T30" fmla="*/ 13 w 108"/>
                <a:gd name="T31" fmla="*/ 91 h 96"/>
                <a:gd name="T32" fmla="*/ 22 w 108"/>
                <a:gd name="T33" fmla="*/ 95 h 96"/>
                <a:gd name="T34" fmla="*/ 32 w 108"/>
                <a:gd name="T35" fmla="*/ 95 h 96"/>
                <a:gd name="T36" fmla="*/ 42 w 108"/>
                <a:gd name="T37" fmla="*/ 93 h 96"/>
                <a:gd name="T38" fmla="*/ 56 w 108"/>
                <a:gd name="T39" fmla="*/ 91 h 96"/>
                <a:gd name="T40" fmla="*/ 70 w 108"/>
                <a:gd name="T41" fmla="*/ 86 h 96"/>
                <a:gd name="T42" fmla="*/ 81 w 108"/>
                <a:gd name="T43" fmla="*/ 80 h 96"/>
                <a:gd name="T44" fmla="*/ 92 w 108"/>
                <a:gd name="T45" fmla="*/ 72 h 96"/>
                <a:gd name="T46" fmla="*/ 99 w 108"/>
                <a:gd name="T47" fmla="*/ 65 h 96"/>
                <a:gd name="T48" fmla="*/ 103 w 108"/>
                <a:gd name="T49" fmla="*/ 60 h 96"/>
                <a:gd name="T50" fmla="*/ 107 w 108"/>
                <a:gd name="T51" fmla="*/ 53 h 96"/>
                <a:gd name="T52" fmla="*/ 102 w 108"/>
                <a:gd name="T53" fmla="*/ 48 h 96"/>
                <a:gd name="T54" fmla="*/ 95 w 108"/>
                <a:gd name="T55" fmla="*/ 38 h 96"/>
                <a:gd name="T56" fmla="*/ 90 w 108"/>
                <a:gd name="T57" fmla="*/ 24 h 96"/>
                <a:gd name="T58" fmla="*/ 86 w 108"/>
                <a:gd name="T59" fmla="*/ 10 h 96"/>
                <a:gd name="T60" fmla="*/ 87 w 108"/>
                <a:gd name="T61" fmla="*/ 0 h 96"/>
                <a:gd name="T62" fmla="*/ 85 w 108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6">
                  <a:moveTo>
                    <a:pt x="85" y="0"/>
                  </a:moveTo>
                  <a:lnTo>
                    <a:pt x="77" y="0"/>
                  </a:lnTo>
                  <a:lnTo>
                    <a:pt x="66" y="3"/>
                  </a:lnTo>
                  <a:lnTo>
                    <a:pt x="59" y="6"/>
                  </a:lnTo>
                  <a:lnTo>
                    <a:pt x="51" y="9"/>
                  </a:lnTo>
                  <a:lnTo>
                    <a:pt x="41" y="17"/>
                  </a:lnTo>
                  <a:lnTo>
                    <a:pt x="31" y="25"/>
                  </a:lnTo>
                  <a:lnTo>
                    <a:pt x="23" y="34"/>
                  </a:lnTo>
                  <a:lnTo>
                    <a:pt x="13" y="43"/>
                  </a:lnTo>
                  <a:lnTo>
                    <a:pt x="7" y="54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3" y="82"/>
                  </a:lnTo>
                  <a:lnTo>
                    <a:pt x="7" y="87"/>
                  </a:lnTo>
                  <a:lnTo>
                    <a:pt x="13" y="91"/>
                  </a:lnTo>
                  <a:lnTo>
                    <a:pt x="22" y="95"/>
                  </a:lnTo>
                  <a:lnTo>
                    <a:pt x="32" y="95"/>
                  </a:lnTo>
                  <a:lnTo>
                    <a:pt x="42" y="93"/>
                  </a:lnTo>
                  <a:lnTo>
                    <a:pt x="56" y="91"/>
                  </a:lnTo>
                  <a:lnTo>
                    <a:pt x="70" y="86"/>
                  </a:lnTo>
                  <a:lnTo>
                    <a:pt x="81" y="80"/>
                  </a:lnTo>
                  <a:lnTo>
                    <a:pt x="92" y="72"/>
                  </a:lnTo>
                  <a:lnTo>
                    <a:pt x="99" y="65"/>
                  </a:lnTo>
                  <a:lnTo>
                    <a:pt x="103" y="60"/>
                  </a:lnTo>
                  <a:lnTo>
                    <a:pt x="107" y="53"/>
                  </a:lnTo>
                  <a:lnTo>
                    <a:pt x="102" y="48"/>
                  </a:lnTo>
                  <a:lnTo>
                    <a:pt x="95" y="38"/>
                  </a:lnTo>
                  <a:lnTo>
                    <a:pt x="90" y="24"/>
                  </a:lnTo>
                  <a:lnTo>
                    <a:pt x="86" y="10"/>
                  </a:lnTo>
                  <a:lnTo>
                    <a:pt x="87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5" name="Freeform 67"/>
            <p:cNvSpPr>
              <a:spLocks/>
            </p:cNvSpPr>
            <p:nvPr/>
          </p:nvSpPr>
          <p:spPr bwMode="auto">
            <a:xfrm>
              <a:off x="2917" y="2541"/>
              <a:ext cx="65" cy="55"/>
            </a:xfrm>
            <a:custGeom>
              <a:avLst/>
              <a:gdLst>
                <a:gd name="T0" fmla="*/ 17 w 65"/>
                <a:gd name="T1" fmla="*/ 53 h 55"/>
                <a:gd name="T2" fmla="*/ 18 w 65"/>
                <a:gd name="T3" fmla="*/ 54 h 55"/>
                <a:gd name="T4" fmla="*/ 26 w 65"/>
                <a:gd name="T5" fmla="*/ 52 h 55"/>
                <a:gd name="T6" fmla="*/ 34 w 65"/>
                <a:gd name="T7" fmla="*/ 47 h 55"/>
                <a:gd name="T8" fmla="*/ 43 w 65"/>
                <a:gd name="T9" fmla="*/ 44 h 55"/>
                <a:gd name="T10" fmla="*/ 49 w 65"/>
                <a:gd name="T11" fmla="*/ 41 h 55"/>
                <a:gd name="T12" fmla="*/ 55 w 65"/>
                <a:gd name="T13" fmla="*/ 38 h 55"/>
                <a:gd name="T14" fmla="*/ 59 w 65"/>
                <a:gd name="T15" fmla="*/ 34 h 55"/>
                <a:gd name="T16" fmla="*/ 62 w 65"/>
                <a:gd name="T17" fmla="*/ 30 h 55"/>
                <a:gd name="T18" fmla="*/ 64 w 65"/>
                <a:gd name="T19" fmla="*/ 25 h 55"/>
                <a:gd name="T20" fmla="*/ 64 w 65"/>
                <a:gd name="T21" fmla="*/ 22 h 55"/>
                <a:gd name="T22" fmla="*/ 64 w 65"/>
                <a:gd name="T23" fmla="*/ 18 h 55"/>
                <a:gd name="T24" fmla="*/ 63 w 65"/>
                <a:gd name="T25" fmla="*/ 13 h 55"/>
                <a:gd name="T26" fmla="*/ 61 w 65"/>
                <a:gd name="T27" fmla="*/ 11 h 55"/>
                <a:gd name="T28" fmla="*/ 59 w 65"/>
                <a:gd name="T29" fmla="*/ 7 h 55"/>
                <a:gd name="T30" fmla="*/ 58 w 65"/>
                <a:gd name="T31" fmla="*/ 5 h 55"/>
                <a:gd name="T32" fmla="*/ 56 w 65"/>
                <a:gd name="T33" fmla="*/ 4 h 55"/>
                <a:gd name="T34" fmla="*/ 54 w 65"/>
                <a:gd name="T35" fmla="*/ 3 h 55"/>
                <a:gd name="T36" fmla="*/ 52 w 65"/>
                <a:gd name="T37" fmla="*/ 3 h 55"/>
                <a:gd name="T38" fmla="*/ 50 w 65"/>
                <a:gd name="T39" fmla="*/ 2 h 55"/>
                <a:gd name="T40" fmla="*/ 49 w 65"/>
                <a:gd name="T41" fmla="*/ 1 h 55"/>
                <a:gd name="T42" fmla="*/ 44 w 65"/>
                <a:gd name="T43" fmla="*/ 1 h 55"/>
                <a:gd name="T44" fmla="*/ 41 w 65"/>
                <a:gd name="T45" fmla="*/ 0 h 55"/>
                <a:gd name="T46" fmla="*/ 33 w 65"/>
                <a:gd name="T47" fmla="*/ 2 h 55"/>
                <a:gd name="T48" fmla="*/ 29 w 65"/>
                <a:gd name="T49" fmla="*/ 3 h 55"/>
                <a:gd name="T50" fmla="*/ 25 w 65"/>
                <a:gd name="T51" fmla="*/ 5 h 55"/>
                <a:gd name="T52" fmla="*/ 20 w 65"/>
                <a:gd name="T53" fmla="*/ 6 h 55"/>
                <a:gd name="T54" fmla="*/ 11 w 65"/>
                <a:gd name="T55" fmla="*/ 9 h 55"/>
                <a:gd name="T56" fmla="*/ 4 w 65"/>
                <a:gd name="T57" fmla="*/ 12 h 55"/>
                <a:gd name="T58" fmla="*/ 0 w 65"/>
                <a:gd name="T59" fmla="*/ 14 h 55"/>
                <a:gd name="T60" fmla="*/ 17 w 65"/>
                <a:gd name="T61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" h="55">
                  <a:moveTo>
                    <a:pt x="17" y="53"/>
                  </a:moveTo>
                  <a:lnTo>
                    <a:pt x="18" y="54"/>
                  </a:lnTo>
                  <a:lnTo>
                    <a:pt x="26" y="52"/>
                  </a:lnTo>
                  <a:lnTo>
                    <a:pt x="34" y="47"/>
                  </a:lnTo>
                  <a:lnTo>
                    <a:pt x="43" y="44"/>
                  </a:lnTo>
                  <a:lnTo>
                    <a:pt x="49" y="41"/>
                  </a:lnTo>
                  <a:lnTo>
                    <a:pt x="55" y="38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4" y="25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3" y="13"/>
                  </a:lnTo>
                  <a:lnTo>
                    <a:pt x="61" y="11"/>
                  </a:lnTo>
                  <a:lnTo>
                    <a:pt x="59" y="7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5" y="5"/>
                  </a:lnTo>
                  <a:lnTo>
                    <a:pt x="20" y="6"/>
                  </a:lnTo>
                  <a:lnTo>
                    <a:pt x="11" y="9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17" y="5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6" name="Freeform 71"/>
            <p:cNvSpPr>
              <a:spLocks/>
            </p:cNvSpPr>
            <p:nvPr/>
          </p:nvSpPr>
          <p:spPr bwMode="auto">
            <a:xfrm>
              <a:off x="2653" y="2423"/>
              <a:ext cx="119" cy="127"/>
            </a:xfrm>
            <a:custGeom>
              <a:avLst/>
              <a:gdLst>
                <a:gd name="T0" fmla="*/ 40 w 119"/>
                <a:gd name="T1" fmla="*/ 126 h 127"/>
                <a:gd name="T2" fmla="*/ 50 w 119"/>
                <a:gd name="T3" fmla="*/ 123 h 127"/>
                <a:gd name="T4" fmla="*/ 60 w 119"/>
                <a:gd name="T5" fmla="*/ 118 h 127"/>
                <a:gd name="T6" fmla="*/ 69 w 119"/>
                <a:gd name="T7" fmla="*/ 112 h 127"/>
                <a:gd name="T8" fmla="*/ 76 w 119"/>
                <a:gd name="T9" fmla="*/ 105 h 127"/>
                <a:gd name="T10" fmla="*/ 86 w 119"/>
                <a:gd name="T11" fmla="*/ 94 h 127"/>
                <a:gd name="T12" fmla="*/ 94 w 119"/>
                <a:gd name="T13" fmla="*/ 81 h 127"/>
                <a:gd name="T14" fmla="*/ 102 w 119"/>
                <a:gd name="T15" fmla="*/ 68 h 127"/>
                <a:gd name="T16" fmla="*/ 109 w 119"/>
                <a:gd name="T17" fmla="*/ 56 h 127"/>
                <a:gd name="T18" fmla="*/ 115 w 119"/>
                <a:gd name="T19" fmla="*/ 43 h 127"/>
                <a:gd name="T20" fmla="*/ 118 w 119"/>
                <a:gd name="T21" fmla="*/ 32 h 127"/>
                <a:gd name="T22" fmla="*/ 118 w 119"/>
                <a:gd name="T23" fmla="*/ 21 h 127"/>
                <a:gd name="T24" fmla="*/ 116 w 119"/>
                <a:gd name="T25" fmla="*/ 14 h 127"/>
                <a:gd name="T26" fmla="*/ 112 w 119"/>
                <a:gd name="T27" fmla="*/ 9 h 127"/>
                <a:gd name="T28" fmla="*/ 105 w 119"/>
                <a:gd name="T29" fmla="*/ 4 h 127"/>
                <a:gd name="T30" fmla="*/ 96 w 119"/>
                <a:gd name="T31" fmla="*/ 1 h 127"/>
                <a:gd name="T32" fmla="*/ 85 w 119"/>
                <a:gd name="T33" fmla="*/ 0 h 127"/>
                <a:gd name="T34" fmla="*/ 74 w 119"/>
                <a:gd name="T35" fmla="*/ 3 h 127"/>
                <a:gd name="T36" fmla="*/ 62 w 119"/>
                <a:gd name="T37" fmla="*/ 8 h 127"/>
                <a:gd name="T38" fmla="*/ 47 w 119"/>
                <a:gd name="T39" fmla="*/ 14 h 127"/>
                <a:gd name="T40" fmla="*/ 33 w 119"/>
                <a:gd name="T41" fmla="*/ 23 h 127"/>
                <a:gd name="T42" fmla="*/ 21 w 119"/>
                <a:gd name="T43" fmla="*/ 33 h 127"/>
                <a:gd name="T44" fmla="*/ 10 w 119"/>
                <a:gd name="T45" fmla="*/ 43 h 127"/>
                <a:gd name="T46" fmla="*/ 5 w 119"/>
                <a:gd name="T47" fmla="*/ 54 h 127"/>
                <a:gd name="T48" fmla="*/ 2 w 119"/>
                <a:gd name="T49" fmla="*/ 61 h 127"/>
                <a:gd name="T50" fmla="*/ 0 w 119"/>
                <a:gd name="T51" fmla="*/ 70 h 127"/>
                <a:gd name="T52" fmla="*/ 7 w 119"/>
                <a:gd name="T53" fmla="*/ 75 h 127"/>
                <a:gd name="T54" fmla="*/ 16 w 119"/>
                <a:gd name="T55" fmla="*/ 84 h 127"/>
                <a:gd name="T56" fmla="*/ 27 w 119"/>
                <a:gd name="T57" fmla="*/ 99 h 127"/>
                <a:gd name="T58" fmla="*/ 36 w 119"/>
                <a:gd name="T59" fmla="*/ 115 h 127"/>
                <a:gd name="T60" fmla="*/ 39 w 119"/>
                <a:gd name="T61" fmla="*/ 126 h 127"/>
                <a:gd name="T62" fmla="*/ 40 w 119"/>
                <a:gd name="T6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127">
                  <a:moveTo>
                    <a:pt x="40" y="126"/>
                  </a:moveTo>
                  <a:lnTo>
                    <a:pt x="50" y="123"/>
                  </a:lnTo>
                  <a:lnTo>
                    <a:pt x="60" y="118"/>
                  </a:lnTo>
                  <a:lnTo>
                    <a:pt x="69" y="112"/>
                  </a:lnTo>
                  <a:lnTo>
                    <a:pt x="76" y="105"/>
                  </a:lnTo>
                  <a:lnTo>
                    <a:pt x="86" y="94"/>
                  </a:lnTo>
                  <a:lnTo>
                    <a:pt x="94" y="81"/>
                  </a:lnTo>
                  <a:lnTo>
                    <a:pt x="102" y="68"/>
                  </a:lnTo>
                  <a:lnTo>
                    <a:pt x="109" y="56"/>
                  </a:lnTo>
                  <a:lnTo>
                    <a:pt x="115" y="43"/>
                  </a:lnTo>
                  <a:lnTo>
                    <a:pt x="118" y="32"/>
                  </a:lnTo>
                  <a:lnTo>
                    <a:pt x="118" y="21"/>
                  </a:lnTo>
                  <a:lnTo>
                    <a:pt x="116" y="14"/>
                  </a:lnTo>
                  <a:lnTo>
                    <a:pt x="112" y="9"/>
                  </a:lnTo>
                  <a:lnTo>
                    <a:pt x="105" y="4"/>
                  </a:lnTo>
                  <a:lnTo>
                    <a:pt x="96" y="1"/>
                  </a:lnTo>
                  <a:lnTo>
                    <a:pt x="85" y="0"/>
                  </a:lnTo>
                  <a:lnTo>
                    <a:pt x="74" y="3"/>
                  </a:lnTo>
                  <a:lnTo>
                    <a:pt x="62" y="8"/>
                  </a:lnTo>
                  <a:lnTo>
                    <a:pt x="47" y="14"/>
                  </a:lnTo>
                  <a:lnTo>
                    <a:pt x="33" y="23"/>
                  </a:lnTo>
                  <a:lnTo>
                    <a:pt x="21" y="33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2" y="61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16" y="84"/>
                  </a:lnTo>
                  <a:lnTo>
                    <a:pt x="27" y="99"/>
                  </a:lnTo>
                  <a:lnTo>
                    <a:pt x="36" y="115"/>
                  </a:lnTo>
                  <a:lnTo>
                    <a:pt x="39" y="126"/>
                  </a:lnTo>
                  <a:lnTo>
                    <a:pt x="40" y="12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2574" y="2533"/>
              <a:ext cx="77" cy="71"/>
            </a:xfrm>
            <a:custGeom>
              <a:avLst/>
              <a:gdLst>
                <a:gd name="T0" fmla="*/ 46 w 77"/>
                <a:gd name="T1" fmla="*/ 1 h 71"/>
                <a:gd name="T2" fmla="*/ 46 w 77"/>
                <a:gd name="T3" fmla="*/ 0 h 71"/>
                <a:gd name="T4" fmla="*/ 36 w 77"/>
                <a:gd name="T5" fmla="*/ 5 h 71"/>
                <a:gd name="T6" fmla="*/ 27 w 77"/>
                <a:gd name="T7" fmla="*/ 12 h 71"/>
                <a:gd name="T8" fmla="*/ 19 w 77"/>
                <a:gd name="T9" fmla="*/ 19 h 71"/>
                <a:gd name="T10" fmla="*/ 12 w 77"/>
                <a:gd name="T11" fmla="*/ 24 h 71"/>
                <a:gd name="T12" fmla="*/ 6 w 77"/>
                <a:gd name="T13" fmla="*/ 30 h 71"/>
                <a:gd name="T14" fmla="*/ 2 w 77"/>
                <a:gd name="T15" fmla="*/ 35 h 71"/>
                <a:gd name="T16" fmla="*/ 0 w 77"/>
                <a:gd name="T17" fmla="*/ 42 h 71"/>
                <a:gd name="T18" fmla="*/ 0 w 77"/>
                <a:gd name="T19" fmla="*/ 46 h 71"/>
                <a:gd name="T20" fmla="*/ 0 w 77"/>
                <a:gd name="T21" fmla="*/ 51 h 71"/>
                <a:gd name="T22" fmla="*/ 2 w 77"/>
                <a:gd name="T23" fmla="*/ 54 h 71"/>
                <a:gd name="T24" fmla="*/ 4 w 77"/>
                <a:gd name="T25" fmla="*/ 60 h 71"/>
                <a:gd name="T26" fmla="*/ 6 w 77"/>
                <a:gd name="T27" fmla="*/ 64 h 71"/>
                <a:gd name="T28" fmla="*/ 10 w 77"/>
                <a:gd name="T29" fmla="*/ 67 h 71"/>
                <a:gd name="T30" fmla="*/ 13 w 77"/>
                <a:gd name="T31" fmla="*/ 68 h 71"/>
                <a:gd name="T32" fmla="*/ 15 w 77"/>
                <a:gd name="T33" fmla="*/ 68 h 71"/>
                <a:gd name="T34" fmla="*/ 18 w 77"/>
                <a:gd name="T35" fmla="*/ 70 h 71"/>
                <a:gd name="T36" fmla="*/ 19 w 77"/>
                <a:gd name="T37" fmla="*/ 70 h 71"/>
                <a:gd name="T38" fmla="*/ 22 w 77"/>
                <a:gd name="T39" fmla="*/ 70 h 71"/>
                <a:gd name="T40" fmla="*/ 25 w 77"/>
                <a:gd name="T41" fmla="*/ 70 h 71"/>
                <a:gd name="T42" fmla="*/ 30 w 77"/>
                <a:gd name="T43" fmla="*/ 69 h 71"/>
                <a:gd name="T44" fmla="*/ 33 w 77"/>
                <a:gd name="T45" fmla="*/ 68 h 71"/>
                <a:gd name="T46" fmla="*/ 42 w 77"/>
                <a:gd name="T47" fmla="*/ 64 h 71"/>
                <a:gd name="T48" fmla="*/ 46 w 77"/>
                <a:gd name="T49" fmla="*/ 63 h 71"/>
                <a:gd name="T50" fmla="*/ 51 w 77"/>
                <a:gd name="T51" fmla="*/ 59 h 71"/>
                <a:gd name="T52" fmla="*/ 56 w 77"/>
                <a:gd name="T53" fmla="*/ 56 h 71"/>
                <a:gd name="T54" fmla="*/ 64 w 77"/>
                <a:gd name="T55" fmla="*/ 51 h 71"/>
                <a:gd name="T56" fmla="*/ 71 w 77"/>
                <a:gd name="T57" fmla="*/ 46 h 71"/>
                <a:gd name="T58" fmla="*/ 76 w 77"/>
                <a:gd name="T59" fmla="*/ 42 h 71"/>
                <a:gd name="T60" fmla="*/ 46 w 77"/>
                <a:gd name="T61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1">
                  <a:moveTo>
                    <a:pt x="46" y="1"/>
                  </a:moveTo>
                  <a:lnTo>
                    <a:pt x="46" y="0"/>
                  </a:lnTo>
                  <a:lnTo>
                    <a:pt x="36" y="5"/>
                  </a:lnTo>
                  <a:lnTo>
                    <a:pt x="27" y="12"/>
                  </a:lnTo>
                  <a:lnTo>
                    <a:pt x="19" y="19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6" y="64"/>
                  </a:lnTo>
                  <a:lnTo>
                    <a:pt x="10" y="67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22" y="70"/>
                  </a:lnTo>
                  <a:lnTo>
                    <a:pt x="25" y="70"/>
                  </a:lnTo>
                  <a:lnTo>
                    <a:pt x="30" y="69"/>
                  </a:lnTo>
                  <a:lnTo>
                    <a:pt x="33" y="68"/>
                  </a:lnTo>
                  <a:lnTo>
                    <a:pt x="42" y="64"/>
                  </a:lnTo>
                  <a:lnTo>
                    <a:pt x="46" y="63"/>
                  </a:lnTo>
                  <a:lnTo>
                    <a:pt x="51" y="59"/>
                  </a:lnTo>
                  <a:lnTo>
                    <a:pt x="56" y="56"/>
                  </a:lnTo>
                  <a:lnTo>
                    <a:pt x="64" y="51"/>
                  </a:lnTo>
                  <a:lnTo>
                    <a:pt x="71" y="46"/>
                  </a:lnTo>
                  <a:lnTo>
                    <a:pt x="76" y="42"/>
                  </a:lnTo>
                  <a:lnTo>
                    <a:pt x="46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>
              <a:off x="2578" y="2326"/>
              <a:ext cx="136" cy="108"/>
            </a:xfrm>
            <a:custGeom>
              <a:avLst/>
              <a:gdLst>
                <a:gd name="T0" fmla="*/ 1 w 136"/>
                <a:gd name="T1" fmla="*/ 55 h 108"/>
                <a:gd name="T2" fmla="*/ 5 w 136"/>
                <a:gd name="T3" fmla="*/ 46 h 108"/>
                <a:gd name="T4" fmla="*/ 12 w 136"/>
                <a:gd name="T5" fmla="*/ 38 h 108"/>
                <a:gd name="T6" fmla="*/ 20 w 136"/>
                <a:gd name="T7" fmla="*/ 31 h 108"/>
                <a:gd name="T8" fmla="*/ 29 w 136"/>
                <a:gd name="T9" fmla="*/ 25 h 108"/>
                <a:gd name="T10" fmla="*/ 42 w 136"/>
                <a:gd name="T11" fmla="*/ 18 h 108"/>
                <a:gd name="T12" fmla="*/ 55 w 136"/>
                <a:gd name="T13" fmla="*/ 12 h 108"/>
                <a:gd name="T14" fmla="*/ 69 w 136"/>
                <a:gd name="T15" fmla="*/ 7 h 108"/>
                <a:gd name="T16" fmla="*/ 84 w 136"/>
                <a:gd name="T17" fmla="*/ 4 h 108"/>
                <a:gd name="T18" fmla="*/ 98 w 136"/>
                <a:gd name="T19" fmla="*/ 1 h 108"/>
                <a:gd name="T20" fmla="*/ 110 w 136"/>
                <a:gd name="T21" fmla="*/ 0 h 108"/>
                <a:gd name="T22" fmla="*/ 119 w 136"/>
                <a:gd name="T23" fmla="*/ 2 h 108"/>
                <a:gd name="T24" fmla="*/ 126 w 136"/>
                <a:gd name="T25" fmla="*/ 7 h 108"/>
                <a:gd name="T26" fmla="*/ 130 w 136"/>
                <a:gd name="T27" fmla="*/ 12 h 108"/>
                <a:gd name="T28" fmla="*/ 133 w 136"/>
                <a:gd name="T29" fmla="*/ 18 h 108"/>
                <a:gd name="T30" fmla="*/ 135 w 136"/>
                <a:gd name="T31" fmla="*/ 28 h 108"/>
                <a:gd name="T32" fmla="*/ 134 w 136"/>
                <a:gd name="T33" fmla="*/ 38 h 108"/>
                <a:gd name="T34" fmla="*/ 129 w 136"/>
                <a:gd name="T35" fmla="*/ 50 h 108"/>
                <a:gd name="T36" fmla="*/ 121 w 136"/>
                <a:gd name="T37" fmla="*/ 60 h 108"/>
                <a:gd name="T38" fmla="*/ 111 w 136"/>
                <a:gd name="T39" fmla="*/ 73 h 108"/>
                <a:gd name="T40" fmla="*/ 99 w 136"/>
                <a:gd name="T41" fmla="*/ 85 h 108"/>
                <a:gd name="T42" fmla="*/ 88 w 136"/>
                <a:gd name="T43" fmla="*/ 94 h 108"/>
                <a:gd name="T44" fmla="*/ 73 w 136"/>
                <a:gd name="T45" fmla="*/ 102 h 108"/>
                <a:gd name="T46" fmla="*/ 61 w 136"/>
                <a:gd name="T47" fmla="*/ 105 h 108"/>
                <a:gd name="T48" fmla="*/ 55 w 136"/>
                <a:gd name="T49" fmla="*/ 106 h 108"/>
                <a:gd name="T50" fmla="*/ 46 w 136"/>
                <a:gd name="T51" fmla="*/ 107 h 108"/>
                <a:gd name="T52" fmla="*/ 43 w 136"/>
                <a:gd name="T53" fmla="*/ 99 h 108"/>
                <a:gd name="T54" fmla="*/ 36 w 136"/>
                <a:gd name="T55" fmla="*/ 88 h 108"/>
                <a:gd name="T56" fmla="*/ 24 w 136"/>
                <a:gd name="T57" fmla="*/ 74 h 108"/>
                <a:gd name="T58" fmla="*/ 10 w 136"/>
                <a:gd name="T59" fmla="*/ 62 h 108"/>
                <a:gd name="T60" fmla="*/ 0 w 136"/>
                <a:gd name="T61" fmla="*/ 57 h 108"/>
                <a:gd name="T62" fmla="*/ 1 w 136"/>
                <a:gd name="T63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8">
                  <a:moveTo>
                    <a:pt x="1" y="55"/>
                  </a:moveTo>
                  <a:lnTo>
                    <a:pt x="5" y="46"/>
                  </a:lnTo>
                  <a:lnTo>
                    <a:pt x="12" y="38"/>
                  </a:lnTo>
                  <a:lnTo>
                    <a:pt x="20" y="31"/>
                  </a:lnTo>
                  <a:lnTo>
                    <a:pt x="29" y="25"/>
                  </a:lnTo>
                  <a:lnTo>
                    <a:pt x="42" y="18"/>
                  </a:lnTo>
                  <a:lnTo>
                    <a:pt x="55" y="12"/>
                  </a:lnTo>
                  <a:lnTo>
                    <a:pt x="69" y="7"/>
                  </a:lnTo>
                  <a:lnTo>
                    <a:pt x="84" y="4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9" y="2"/>
                  </a:lnTo>
                  <a:lnTo>
                    <a:pt x="126" y="7"/>
                  </a:lnTo>
                  <a:lnTo>
                    <a:pt x="130" y="12"/>
                  </a:lnTo>
                  <a:lnTo>
                    <a:pt x="133" y="18"/>
                  </a:lnTo>
                  <a:lnTo>
                    <a:pt x="135" y="28"/>
                  </a:lnTo>
                  <a:lnTo>
                    <a:pt x="134" y="38"/>
                  </a:lnTo>
                  <a:lnTo>
                    <a:pt x="129" y="50"/>
                  </a:lnTo>
                  <a:lnTo>
                    <a:pt x="121" y="60"/>
                  </a:lnTo>
                  <a:lnTo>
                    <a:pt x="111" y="73"/>
                  </a:lnTo>
                  <a:lnTo>
                    <a:pt x="99" y="85"/>
                  </a:lnTo>
                  <a:lnTo>
                    <a:pt x="88" y="94"/>
                  </a:lnTo>
                  <a:lnTo>
                    <a:pt x="73" y="102"/>
                  </a:lnTo>
                  <a:lnTo>
                    <a:pt x="61" y="105"/>
                  </a:lnTo>
                  <a:lnTo>
                    <a:pt x="55" y="106"/>
                  </a:lnTo>
                  <a:lnTo>
                    <a:pt x="46" y="107"/>
                  </a:lnTo>
                  <a:lnTo>
                    <a:pt x="43" y="99"/>
                  </a:lnTo>
                  <a:lnTo>
                    <a:pt x="36" y="88"/>
                  </a:lnTo>
                  <a:lnTo>
                    <a:pt x="24" y="74"/>
                  </a:lnTo>
                  <a:lnTo>
                    <a:pt x="10" y="62"/>
                  </a:lnTo>
                  <a:lnTo>
                    <a:pt x="0" y="57"/>
                  </a:lnTo>
                  <a:lnTo>
                    <a:pt x="1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2504" y="2417"/>
              <a:ext cx="74" cy="74"/>
            </a:xfrm>
            <a:custGeom>
              <a:avLst/>
              <a:gdLst>
                <a:gd name="T0" fmla="*/ 72 w 74"/>
                <a:gd name="T1" fmla="*/ 39 h 74"/>
                <a:gd name="T2" fmla="*/ 73 w 74"/>
                <a:gd name="T3" fmla="*/ 40 h 74"/>
                <a:gd name="T4" fmla="*/ 66 w 74"/>
                <a:gd name="T5" fmla="*/ 48 h 74"/>
                <a:gd name="T6" fmla="*/ 58 w 74"/>
                <a:gd name="T7" fmla="*/ 55 h 74"/>
                <a:gd name="T8" fmla="*/ 49 w 74"/>
                <a:gd name="T9" fmla="*/ 61 h 74"/>
                <a:gd name="T10" fmla="*/ 42 w 74"/>
                <a:gd name="T11" fmla="*/ 66 h 74"/>
                <a:gd name="T12" fmla="*/ 35 w 74"/>
                <a:gd name="T13" fmla="*/ 70 h 74"/>
                <a:gd name="T14" fmla="*/ 30 w 74"/>
                <a:gd name="T15" fmla="*/ 73 h 74"/>
                <a:gd name="T16" fmla="*/ 22 w 74"/>
                <a:gd name="T17" fmla="*/ 73 h 74"/>
                <a:gd name="T18" fmla="*/ 18 w 74"/>
                <a:gd name="T19" fmla="*/ 73 h 74"/>
                <a:gd name="T20" fmla="*/ 13 w 74"/>
                <a:gd name="T21" fmla="*/ 72 h 74"/>
                <a:gd name="T22" fmla="*/ 10 w 74"/>
                <a:gd name="T23" fmla="*/ 70 h 74"/>
                <a:gd name="T24" fmla="*/ 6 w 74"/>
                <a:gd name="T25" fmla="*/ 66 h 74"/>
                <a:gd name="T26" fmla="*/ 3 w 74"/>
                <a:gd name="T27" fmla="*/ 62 h 74"/>
                <a:gd name="T28" fmla="*/ 1 w 74"/>
                <a:gd name="T29" fmla="*/ 59 h 74"/>
                <a:gd name="T30" fmla="*/ 0 w 74"/>
                <a:gd name="T31" fmla="*/ 56 h 74"/>
                <a:gd name="T32" fmla="*/ 0 w 74"/>
                <a:gd name="T33" fmla="*/ 53 h 74"/>
                <a:gd name="T34" fmla="*/ 0 w 74"/>
                <a:gd name="T35" fmla="*/ 51 h 74"/>
                <a:gd name="T36" fmla="*/ 0 w 74"/>
                <a:gd name="T37" fmla="*/ 50 h 74"/>
                <a:gd name="T38" fmla="*/ 0 w 74"/>
                <a:gd name="T39" fmla="*/ 47 h 74"/>
                <a:gd name="T40" fmla="*/ 0 w 74"/>
                <a:gd name="T41" fmla="*/ 45 h 74"/>
                <a:gd name="T42" fmla="*/ 2 w 74"/>
                <a:gd name="T43" fmla="*/ 40 h 74"/>
                <a:gd name="T44" fmla="*/ 4 w 74"/>
                <a:gd name="T45" fmla="*/ 36 h 74"/>
                <a:gd name="T46" fmla="*/ 10 w 74"/>
                <a:gd name="T47" fmla="*/ 29 h 74"/>
                <a:gd name="T48" fmla="*/ 13 w 74"/>
                <a:gd name="T49" fmla="*/ 26 h 74"/>
                <a:gd name="T50" fmla="*/ 16 w 74"/>
                <a:gd name="T51" fmla="*/ 22 h 74"/>
                <a:gd name="T52" fmla="*/ 21 w 74"/>
                <a:gd name="T53" fmla="*/ 17 h 74"/>
                <a:gd name="T54" fmla="*/ 29 w 74"/>
                <a:gd name="T55" fmla="*/ 10 h 74"/>
                <a:gd name="T56" fmla="*/ 34 w 74"/>
                <a:gd name="T57" fmla="*/ 4 h 74"/>
                <a:gd name="T58" fmla="*/ 39 w 74"/>
                <a:gd name="T59" fmla="*/ 0 h 74"/>
                <a:gd name="T60" fmla="*/ 72 w 74"/>
                <a:gd name="T6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" h="74">
                  <a:moveTo>
                    <a:pt x="72" y="39"/>
                  </a:moveTo>
                  <a:lnTo>
                    <a:pt x="73" y="40"/>
                  </a:lnTo>
                  <a:lnTo>
                    <a:pt x="66" y="48"/>
                  </a:lnTo>
                  <a:lnTo>
                    <a:pt x="58" y="55"/>
                  </a:lnTo>
                  <a:lnTo>
                    <a:pt x="49" y="61"/>
                  </a:lnTo>
                  <a:lnTo>
                    <a:pt x="42" y="66"/>
                  </a:lnTo>
                  <a:lnTo>
                    <a:pt x="35" y="70"/>
                  </a:lnTo>
                  <a:lnTo>
                    <a:pt x="30" y="73"/>
                  </a:lnTo>
                  <a:lnTo>
                    <a:pt x="22" y="73"/>
                  </a:lnTo>
                  <a:lnTo>
                    <a:pt x="18" y="73"/>
                  </a:lnTo>
                  <a:lnTo>
                    <a:pt x="13" y="72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3" y="62"/>
                  </a:lnTo>
                  <a:lnTo>
                    <a:pt x="1" y="59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10" y="29"/>
                  </a:lnTo>
                  <a:lnTo>
                    <a:pt x="13" y="26"/>
                  </a:lnTo>
                  <a:lnTo>
                    <a:pt x="16" y="22"/>
                  </a:lnTo>
                  <a:lnTo>
                    <a:pt x="21" y="17"/>
                  </a:lnTo>
                  <a:lnTo>
                    <a:pt x="29" y="10"/>
                  </a:lnTo>
                  <a:lnTo>
                    <a:pt x="34" y="4"/>
                  </a:lnTo>
                  <a:lnTo>
                    <a:pt x="39" y="0"/>
                  </a:lnTo>
                  <a:lnTo>
                    <a:pt x="72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>
              <a:off x="2346" y="2303"/>
              <a:ext cx="94" cy="129"/>
            </a:xfrm>
            <a:custGeom>
              <a:avLst/>
              <a:gdLst>
                <a:gd name="T0" fmla="*/ 88 w 94"/>
                <a:gd name="T1" fmla="*/ 127 h 129"/>
                <a:gd name="T2" fmla="*/ 92 w 94"/>
                <a:gd name="T3" fmla="*/ 118 h 129"/>
                <a:gd name="T4" fmla="*/ 93 w 94"/>
                <a:gd name="T5" fmla="*/ 107 h 129"/>
                <a:gd name="T6" fmla="*/ 93 w 94"/>
                <a:gd name="T7" fmla="*/ 96 h 129"/>
                <a:gd name="T8" fmla="*/ 92 w 94"/>
                <a:gd name="T9" fmla="*/ 86 h 129"/>
                <a:gd name="T10" fmla="*/ 89 w 94"/>
                <a:gd name="T11" fmla="*/ 72 h 129"/>
                <a:gd name="T12" fmla="*/ 84 w 94"/>
                <a:gd name="T13" fmla="*/ 58 h 129"/>
                <a:gd name="T14" fmla="*/ 78 w 94"/>
                <a:gd name="T15" fmla="*/ 43 h 129"/>
                <a:gd name="T16" fmla="*/ 72 w 94"/>
                <a:gd name="T17" fmla="*/ 30 h 129"/>
                <a:gd name="T18" fmla="*/ 65 w 94"/>
                <a:gd name="T19" fmla="*/ 18 h 129"/>
                <a:gd name="T20" fmla="*/ 56 w 94"/>
                <a:gd name="T21" fmla="*/ 9 h 129"/>
                <a:gd name="T22" fmla="*/ 50 w 94"/>
                <a:gd name="T23" fmla="*/ 3 h 129"/>
                <a:gd name="T24" fmla="*/ 43 w 94"/>
                <a:gd name="T25" fmla="*/ 1 h 129"/>
                <a:gd name="T26" fmla="*/ 37 w 94"/>
                <a:gd name="T27" fmla="*/ 0 h 129"/>
                <a:gd name="T28" fmla="*/ 29 w 94"/>
                <a:gd name="T29" fmla="*/ 3 h 129"/>
                <a:gd name="T30" fmla="*/ 20 w 94"/>
                <a:gd name="T31" fmla="*/ 8 h 129"/>
                <a:gd name="T32" fmla="*/ 14 w 94"/>
                <a:gd name="T33" fmla="*/ 15 h 129"/>
                <a:gd name="T34" fmla="*/ 9 w 94"/>
                <a:gd name="T35" fmla="*/ 27 h 129"/>
                <a:gd name="T36" fmla="*/ 6 w 94"/>
                <a:gd name="T37" fmla="*/ 39 h 129"/>
                <a:gd name="T38" fmla="*/ 2 w 94"/>
                <a:gd name="T39" fmla="*/ 55 h 129"/>
                <a:gd name="T40" fmla="*/ 0 w 94"/>
                <a:gd name="T41" fmla="*/ 72 h 129"/>
                <a:gd name="T42" fmla="*/ 1 w 94"/>
                <a:gd name="T43" fmla="*/ 87 h 129"/>
                <a:gd name="T44" fmla="*/ 3 w 94"/>
                <a:gd name="T45" fmla="*/ 102 h 129"/>
                <a:gd name="T46" fmla="*/ 9 w 94"/>
                <a:gd name="T47" fmla="*/ 113 h 129"/>
                <a:gd name="T48" fmla="*/ 13 w 94"/>
                <a:gd name="T49" fmla="*/ 119 h 129"/>
                <a:gd name="T50" fmla="*/ 18 w 94"/>
                <a:gd name="T51" fmla="*/ 126 h 129"/>
                <a:gd name="T52" fmla="*/ 26 w 94"/>
                <a:gd name="T53" fmla="*/ 123 h 129"/>
                <a:gd name="T54" fmla="*/ 39 w 94"/>
                <a:gd name="T55" fmla="*/ 121 h 129"/>
                <a:gd name="T56" fmla="*/ 58 w 94"/>
                <a:gd name="T57" fmla="*/ 121 h 129"/>
                <a:gd name="T58" fmla="*/ 76 w 94"/>
                <a:gd name="T59" fmla="*/ 124 h 129"/>
                <a:gd name="T60" fmla="*/ 86 w 94"/>
                <a:gd name="T61" fmla="*/ 128 h 129"/>
                <a:gd name="T62" fmla="*/ 88 w 94"/>
                <a:gd name="T63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29">
                  <a:moveTo>
                    <a:pt x="88" y="127"/>
                  </a:moveTo>
                  <a:lnTo>
                    <a:pt x="92" y="118"/>
                  </a:lnTo>
                  <a:lnTo>
                    <a:pt x="93" y="107"/>
                  </a:lnTo>
                  <a:lnTo>
                    <a:pt x="93" y="96"/>
                  </a:lnTo>
                  <a:lnTo>
                    <a:pt x="92" y="86"/>
                  </a:lnTo>
                  <a:lnTo>
                    <a:pt x="89" y="72"/>
                  </a:lnTo>
                  <a:lnTo>
                    <a:pt x="84" y="58"/>
                  </a:lnTo>
                  <a:lnTo>
                    <a:pt x="78" y="43"/>
                  </a:lnTo>
                  <a:lnTo>
                    <a:pt x="72" y="30"/>
                  </a:lnTo>
                  <a:lnTo>
                    <a:pt x="65" y="18"/>
                  </a:lnTo>
                  <a:lnTo>
                    <a:pt x="56" y="9"/>
                  </a:lnTo>
                  <a:lnTo>
                    <a:pt x="50" y="3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29" y="3"/>
                  </a:lnTo>
                  <a:lnTo>
                    <a:pt x="20" y="8"/>
                  </a:lnTo>
                  <a:lnTo>
                    <a:pt x="14" y="15"/>
                  </a:lnTo>
                  <a:lnTo>
                    <a:pt x="9" y="27"/>
                  </a:lnTo>
                  <a:lnTo>
                    <a:pt x="6" y="39"/>
                  </a:lnTo>
                  <a:lnTo>
                    <a:pt x="2" y="55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3" y="102"/>
                  </a:lnTo>
                  <a:lnTo>
                    <a:pt x="9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6" y="123"/>
                  </a:lnTo>
                  <a:lnTo>
                    <a:pt x="39" y="121"/>
                  </a:lnTo>
                  <a:lnTo>
                    <a:pt x="58" y="121"/>
                  </a:lnTo>
                  <a:lnTo>
                    <a:pt x="76" y="124"/>
                  </a:lnTo>
                  <a:lnTo>
                    <a:pt x="86" y="128"/>
                  </a:lnTo>
                  <a:lnTo>
                    <a:pt x="88" y="1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1" name="Freeform 76"/>
            <p:cNvSpPr>
              <a:spLocks/>
            </p:cNvSpPr>
            <p:nvPr/>
          </p:nvSpPr>
          <p:spPr bwMode="auto">
            <a:xfrm>
              <a:off x="2375" y="2479"/>
              <a:ext cx="56" cy="70"/>
            </a:xfrm>
            <a:custGeom>
              <a:avLst/>
              <a:gdLst>
                <a:gd name="T0" fmla="*/ 2 w 56"/>
                <a:gd name="T1" fmla="*/ 0 h 70"/>
                <a:gd name="T2" fmla="*/ 1 w 56"/>
                <a:gd name="T3" fmla="*/ 0 h 70"/>
                <a:gd name="T4" fmla="*/ 0 w 56"/>
                <a:gd name="T5" fmla="*/ 11 h 70"/>
                <a:gd name="T6" fmla="*/ 0 w 56"/>
                <a:gd name="T7" fmla="*/ 21 h 70"/>
                <a:gd name="T8" fmla="*/ 0 w 56"/>
                <a:gd name="T9" fmla="*/ 32 h 70"/>
                <a:gd name="T10" fmla="*/ 1 w 56"/>
                <a:gd name="T11" fmla="*/ 41 h 70"/>
                <a:gd name="T12" fmla="*/ 3 w 56"/>
                <a:gd name="T13" fmla="*/ 49 h 70"/>
                <a:gd name="T14" fmla="*/ 5 w 56"/>
                <a:gd name="T15" fmla="*/ 54 h 70"/>
                <a:gd name="T16" fmla="*/ 8 w 56"/>
                <a:gd name="T17" fmla="*/ 61 h 70"/>
                <a:gd name="T18" fmla="*/ 12 w 56"/>
                <a:gd name="T19" fmla="*/ 63 h 70"/>
                <a:gd name="T20" fmla="*/ 15 w 56"/>
                <a:gd name="T21" fmla="*/ 66 h 70"/>
                <a:gd name="T22" fmla="*/ 18 w 56"/>
                <a:gd name="T23" fmla="*/ 67 h 70"/>
                <a:gd name="T24" fmla="*/ 25 w 56"/>
                <a:gd name="T25" fmla="*/ 69 h 70"/>
                <a:gd name="T26" fmla="*/ 30 w 56"/>
                <a:gd name="T27" fmla="*/ 69 h 70"/>
                <a:gd name="T28" fmla="*/ 34 w 56"/>
                <a:gd name="T29" fmla="*/ 68 h 70"/>
                <a:gd name="T30" fmla="*/ 37 w 56"/>
                <a:gd name="T31" fmla="*/ 66 h 70"/>
                <a:gd name="T32" fmla="*/ 38 w 56"/>
                <a:gd name="T33" fmla="*/ 66 h 70"/>
                <a:gd name="T34" fmla="*/ 41 w 56"/>
                <a:gd name="T35" fmla="*/ 64 h 70"/>
                <a:gd name="T36" fmla="*/ 42 w 56"/>
                <a:gd name="T37" fmla="*/ 62 h 70"/>
                <a:gd name="T38" fmla="*/ 43 w 56"/>
                <a:gd name="T39" fmla="*/ 60 h 70"/>
                <a:gd name="T40" fmla="*/ 46 w 56"/>
                <a:gd name="T41" fmla="*/ 59 h 70"/>
                <a:gd name="T42" fmla="*/ 47 w 56"/>
                <a:gd name="T43" fmla="*/ 54 h 70"/>
                <a:gd name="T44" fmla="*/ 49 w 56"/>
                <a:gd name="T45" fmla="*/ 50 h 70"/>
                <a:gd name="T46" fmla="*/ 50 w 56"/>
                <a:gd name="T47" fmla="*/ 41 h 70"/>
                <a:gd name="T48" fmla="*/ 52 w 56"/>
                <a:gd name="T49" fmla="*/ 37 h 70"/>
                <a:gd name="T50" fmla="*/ 52 w 56"/>
                <a:gd name="T51" fmla="*/ 31 h 70"/>
                <a:gd name="T52" fmla="*/ 52 w 56"/>
                <a:gd name="T53" fmla="*/ 25 h 70"/>
                <a:gd name="T54" fmla="*/ 54 w 56"/>
                <a:gd name="T55" fmla="*/ 15 h 70"/>
                <a:gd name="T56" fmla="*/ 55 w 56"/>
                <a:gd name="T57" fmla="*/ 6 h 70"/>
                <a:gd name="T58" fmla="*/ 54 w 56"/>
                <a:gd name="T59" fmla="*/ 0 h 70"/>
                <a:gd name="T60" fmla="*/ 25 w 56"/>
                <a:gd name="T61" fmla="*/ 0 h 70"/>
                <a:gd name="T62" fmla="*/ 9 w 56"/>
                <a:gd name="T63" fmla="*/ 0 h 70"/>
                <a:gd name="T64" fmla="*/ 2 w 56"/>
                <a:gd name="T6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70">
                  <a:moveTo>
                    <a:pt x="2" y="0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8" y="61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8" y="67"/>
                  </a:lnTo>
                  <a:lnTo>
                    <a:pt x="25" y="69"/>
                  </a:lnTo>
                  <a:lnTo>
                    <a:pt x="30" y="69"/>
                  </a:lnTo>
                  <a:lnTo>
                    <a:pt x="34" y="68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3" y="60"/>
                  </a:lnTo>
                  <a:lnTo>
                    <a:pt x="46" y="59"/>
                  </a:lnTo>
                  <a:lnTo>
                    <a:pt x="47" y="54"/>
                  </a:lnTo>
                  <a:lnTo>
                    <a:pt x="49" y="50"/>
                  </a:lnTo>
                  <a:lnTo>
                    <a:pt x="50" y="41"/>
                  </a:lnTo>
                  <a:lnTo>
                    <a:pt x="52" y="37"/>
                  </a:lnTo>
                  <a:lnTo>
                    <a:pt x="52" y="31"/>
                  </a:lnTo>
                  <a:lnTo>
                    <a:pt x="52" y="25"/>
                  </a:lnTo>
                  <a:lnTo>
                    <a:pt x="54" y="15"/>
                  </a:lnTo>
                  <a:lnTo>
                    <a:pt x="55" y="6"/>
                  </a:lnTo>
                  <a:lnTo>
                    <a:pt x="54" y="0"/>
                  </a:lnTo>
                  <a:lnTo>
                    <a:pt x="25" y="0"/>
                  </a:lnTo>
                  <a:lnTo>
                    <a:pt x="9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2224" y="2292"/>
              <a:ext cx="92" cy="131"/>
            </a:xfrm>
            <a:custGeom>
              <a:avLst/>
              <a:gdLst>
                <a:gd name="T0" fmla="*/ 7 w 92"/>
                <a:gd name="T1" fmla="*/ 128 h 131"/>
                <a:gd name="T2" fmla="*/ 3 w 92"/>
                <a:gd name="T3" fmla="*/ 121 h 131"/>
                <a:gd name="T4" fmla="*/ 1 w 92"/>
                <a:gd name="T5" fmla="*/ 110 h 131"/>
                <a:gd name="T6" fmla="*/ 1 w 92"/>
                <a:gd name="T7" fmla="*/ 100 h 131"/>
                <a:gd name="T8" fmla="*/ 0 w 92"/>
                <a:gd name="T9" fmla="*/ 89 h 131"/>
                <a:gd name="T10" fmla="*/ 2 w 92"/>
                <a:gd name="T11" fmla="*/ 75 h 131"/>
                <a:gd name="T12" fmla="*/ 6 w 92"/>
                <a:gd name="T13" fmla="*/ 60 h 131"/>
                <a:gd name="T14" fmla="*/ 10 w 92"/>
                <a:gd name="T15" fmla="*/ 47 h 131"/>
                <a:gd name="T16" fmla="*/ 16 w 92"/>
                <a:gd name="T17" fmla="*/ 33 h 131"/>
                <a:gd name="T18" fmla="*/ 23 w 92"/>
                <a:gd name="T19" fmla="*/ 20 h 131"/>
                <a:gd name="T20" fmla="*/ 30 w 92"/>
                <a:gd name="T21" fmla="*/ 9 h 131"/>
                <a:gd name="T22" fmla="*/ 36 w 92"/>
                <a:gd name="T23" fmla="*/ 3 h 131"/>
                <a:gd name="T24" fmla="*/ 43 w 92"/>
                <a:gd name="T25" fmla="*/ 0 h 131"/>
                <a:gd name="T26" fmla="*/ 51 w 92"/>
                <a:gd name="T27" fmla="*/ 0 h 131"/>
                <a:gd name="T28" fmla="*/ 58 w 92"/>
                <a:gd name="T29" fmla="*/ 1 h 131"/>
                <a:gd name="T30" fmla="*/ 66 w 92"/>
                <a:gd name="T31" fmla="*/ 6 h 131"/>
                <a:gd name="T32" fmla="*/ 73 w 92"/>
                <a:gd name="T33" fmla="*/ 13 h 131"/>
                <a:gd name="T34" fmla="*/ 79 w 92"/>
                <a:gd name="T35" fmla="*/ 24 h 131"/>
                <a:gd name="T36" fmla="*/ 84 w 92"/>
                <a:gd name="T37" fmla="*/ 37 h 131"/>
                <a:gd name="T38" fmla="*/ 88 w 92"/>
                <a:gd name="T39" fmla="*/ 52 h 131"/>
                <a:gd name="T40" fmla="*/ 90 w 92"/>
                <a:gd name="T41" fmla="*/ 70 h 131"/>
                <a:gd name="T42" fmla="*/ 91 w 92"/>
                <a:gd name="T43" fmla="*/ 84 h 131"/>
                <a:gd name="T44" fmla="*/ 89 w 92"/>
                <a:gd name="T45" fmla="*/ 100 h 131"/>
                <a:gd name="T46" fmla="*/ 85 w 92"/>
                <a:gd name="T47" fmla="*/ 111 h 131"/>
                <a:gd name="T48" fmla="*/ 81 w 92"/>
                <a:gd name="T49" fmla="*/ 117 h 131"/>
                <a:gd name="T50" fmla="*/ 77 w 92"/>
                <a:gd name="T51" fmla="*/ 124 h 131"/>
                <a:gd name="T52" fmla="*/ 68 w 92"/>
                <a:gd name="T53" fmla="*/ 122 h 131"/>
                <a:gd name="T54" fmla="*/ 55 w 92"/>
                <a:gd name="T55" fmla="*/ 121 h 131"/>
                <a:gd name="T56" fmla="*/ 36 w 92"/>
                <a:gd name="T57" fmla="*/ 122 h 131"/>
                <a:gd name="T58" fmla="*/ 19 w 92"/>
                <a:gd name="T59" fmla="*/ 125 h 131"/>
                <a:gd name="T60" fmla="*/ 8 w 92"/>
                <a:gd name="T61" fmla="*/ 130 h 131"/>
                <a:gd name="T62" fmla="*/ 7 w 92"/>
                <a:gd name="T63" fmla="*/ 12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31">
                  <a:moveTo>
                    <a:pt x="7" y="128"/>
                  </a:moveTo>
                  <a:lnTo>
                    <a:pt x="3" y="121"/>
                  </a:lnTo>
                  <a:lnTo>
                    <a:pt x="1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2" y="75"/>
                  </a:lnTo>
                  <a:lnTo>
                    <a:pt x="6" y="60"/>
                  </a:lnTo>
                  <a:lnTo>
                    <a:pt x="10" y="47"/>
                  </a:lnTo>
                  <a:lnTo>
                    <a:pt x="16" y="33"/>
                  </a:lnTo>
                  <a:lnTo>
                    <a:pt x="23" y="20"/>
                  </a:lnTo>
                  <a:lnTo>
                    <a:pt x="30" y="9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6" y="6"/>
                  </a:lnTo>
                  <a:lnTo>
                    <a:pt x="73" y="13"/>
                  </a:lnTo>
                  <a:lnTo>
                    <a:pt x="79" y="24"/>
                  </a:lnTo>
                  <a:lnTo>
                    <a:pt x="84" y="37"/>
                  </a:lnTo>
                  <a:lnTo>
                    <a:pt x="88" y="52"/>
                  </a:lnTo>
                  <a:lnTo>
                    <a:pt x="90" y="70"/>
                  </a:lnTo>
                  <a:lnTo>
                    <a:pt x="91" y="84"/>
                  </a:lnTo>
                  <a:lnTo>
                    <a:pt x="89" y="100"/>
                  </a:lnTo>
                  <a:lnTo>
                    <a:pt x="85" y="111"/>
                  </a:lnTo>
                  <a:lnTo>
                    <a:pt x="81" y="117"/>
                  </a:lnTo>
                  <a:lnTo>
                    <a:pt x="77" y="124"/>
                  </a:lnTo>
                  <a:lnTo>
                    <a:pt x="68" y="122"/>
                  </a:lnTo>
                  <a:lnTo>
                    <a:pt x="55" y="121"/>
                  </a:lnTo>
                  <a:lnTo>
                    <a:pt x="36" y="122"/>
                  </a:lnTo>
                  <a:lnTo>
                    <a:pt x="19" y="125"/>
                  </a:lnTo>
                  <a:lnTo>
                    <a:pt x="8" y="130"/>
                  </a:lnTo>
                  <a:lnTo>
                    <a:pt x="7" y="1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3" name="Freeform 78"/>
            <p:cNvSpPr>
              <a:spLocks/>
            </p:cNvSpPr>
            <p:nvPr/>
          </p:nvSpPr>
          <p:spPr bwMode="auto">
            <a:xfrm>
              <a:off x="2239" y="2467"/>
              <a:ext cx="56" cy="71"/>
            </a:xfrm>
            <a:custGeom>
              <a:avLst/>
              <a:gdLst>
                <a:gd name="T0" fmla="*/ 52 w 56"/>
                <a:gd name="T1" fmla="*/ 0 h 71"/>
                <a:gd name="T2" fmla="*/ 53 w 56"/>
                <a:gd name="T3" fmla="*/ 0 h 71"/>
                <a:gd name="T4" fmla="*/ 54 w 56"/>
                <a:gd name="T5" fmla="*/ 10 h 71"/>
                <a:gd name="T6" fmla="*/ 55 w 56"/>
                <a:gd name="T7" fmla="*/ 20 h 71"/>
                <a:gd name="T8" fmla="*/ 55 w 56"/>
                <a:gd name="T9" fmla="*/ 32 h 71"/>
                <a:gd name="T10" fmla="*/ 55 w 56"/>
                <a:gd name="T11" fmla="*/ 40 h 71"/>
                <a:gd name="T12" fmla="*/ 54 w 56"/>
                <a:gd name="T13" fmla="*/ 49 h 71"/>
                <a:gd name="T14" fmla="*/ 53 w 56"/>
                <a:gd name="T15" fmla="*/ 54 h 71"/>
                <a:gd name="T16" fmla="*/ 49 w 56"/>
                <a:gd name="T17" fmla="*/ 60 h 71"/>
                <a:gd name="T18" fmla="*/ 46 w 56"/>
                <a:gd name="T19" fmla="*/ 64 h 71"/>
                <a:gd name="T20" fmla="*/ 42 w 56"/>
                <a:gd name="T21" fmla="*/ 66 h 71"/>
                <a:gd name="T22" fmla="*/ 39 w 56"/>
                <a:gd name="T23" fmla="*/ 68 h 71"/>
                <a:gd name="T24" fmla="*/ 33 w 56"/>
                <a:gd name="T25" fmla="*/ 69 h 71"/>
                <a:gd name="T26" fmla="*/ 29 w 56"/>
                <a:gd name="T27" fmla="*/ 69 h 71"/>
                <a:gd name="T28" fmla="*/ 25 w 56"/>
                <a:gd name="T29" fmla="*/ 70 h 71"/>
                <a:gd name="T30" fmla="*/ 22 w 56"/>
                <a:gd name="T31" fmla="*/ 68 h 71"/>
                <a:gd name="T32" fmla="*/ 19 w 56"/>
                <a:gd name="T33" fmla="*/ 66 h 71"/>
                <a:gd name="T34" fmla="*/ 18 w 56"/>
                <a:gd name="T35" fmla="*/ 65 h 71"/>
                <a:gd name="T36" fmla="*/ 16 w 56"/>
                <a:gd name="T37" fmla="*/ 64 h 71"/>
                <a:gd name="T38" fmla="*/ 15 w 56"/>
                <a:gd name="T39" fmla="*/ 63 h 71"/>
                <a:gd name="T40" fmla="*/ 13 w 56"/>
                <a:gd name="T41" fmla="*/ 62 h 71"/>
                <a:gd name="T42" fmla="*/ 10 w 56"/>
                <a:gd name="T43" fmla="*/ 56 h 71"/>
                <a:gd name="T44" fmla="*/ 8 w 56"/>
                <a:gd name="T45" fmla="*/ 53 h 71"/>
                <a:gd name="T46" fmla="*/ 7 w 56"/>
                <a:gd name="T47" fmla="*/ 44 h 71"/>
                <a:gd name="T48" fmla="*/ 5 w 56"/>
                <a:gd name="T49" fmla="*/ 39 h 71"/>
                <a:gd name="T50" fmla="*/ 4 w 56"/>
                <a:gd name="T51" fmla="*/ 33 h 71"/>
                <a:gd name="T52" fmla="*/ 3 w 56"/>
                <a:gd name="T53" fmla="*/ 28 h 71"/>
                <a:gd name="T54" fmla="*/ 1 w 56"/>
                <a:gd name="T55" fmla="*/ 18 h 71"/>
                <a:gd name="T56" fmla="*/ 1 w 56"/>
                <a:gd name="T57" fmla="*/ 9 h 71"/>
                <a:gd name="T58" fmla="*/ 0 w 56"/>
                <a:gd name="T59" fmla="*/ 3 h 71"/>
                <a:gd name="T60" fmla="*/ 52 w 56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71">
                  <a:moveTo>
                    <a:pt x="52" y="0"/>
                  </a:moveTo>
                  <a:lnTo>
                    <a:pt x="53" y="0"/>
                  </a:lnTo>
                  <a:lnTo>
                    <a:pt x="54" y="10"/>
                  </a:lnTo>
                  <a:lnTo>
                    <a:pt x="55" y="20"/>
                  </a:lnTo>
                  <a:lnTo>
                    <a:pt x="55" y="32"/>
                  </a:lnTo>
                  <a:lnTo>
                    <a:pt x="55" y="40"/>
                  </a:lnTo>
                  <a:lnTo>
                    <a:pt x="54" y="49"/>
                  </a:lnTo>
                  <a:lnTo>
                    <a:pt x="53" y="54"/>
                  </a:lnTo>
                  <a:lnTo>
                    <a:pt x="49" y="60"/>
                  </a:lnTo>
                  <a:lnTo>
                    <a:pt x="46" y="64"/>
                  </a:lnTo>
                  <a:lnTo>
                    <a:pt x="42" y="66"/>
                  </a:lnTo>
                  <a:lnTo>
                    <a:pt x="39" y="68"/>
                  </a:lnTo>
                  <a:lnTo>
                    <a:pt x="33" y="69"/>
                  </a:lnTo>
                  <a:lnTo>
                    <a:pt x="29" y="69"/>
                  </a:lnTo>
                  <a:lnTo>
                    <a:pt x="25" y="70"/>
                  </a:lnTo>
                  <a:lnTo>
                    <a:pt x="22" y="68"/>
                  </a:lnTo>
                  <a:lnTo>
                    <a:pt x="19" y="66"/>
                  </a:lnTo>
                  <a:lnTo>
                    <a:pt x="18" y="65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3" y="62"/>
                  </a:lnTo>
                  <a:lnTo>
                    <a:pt x="10" y="56"/>
                  </a:lnTo>
                  <a:lnTo>
                    <a:pt x="8" y="53"/>
                  </a:lnTo>
                  <a:lnTo>
                    <a:pt x="7" y="44"/>
                  </a:lnTo>
                  <a:lnTo>
                    <a:pt x="5" y="39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1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5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1771" y="2680"/>
              <a:ext cx="119" cy="127"/>
            </a:xfrm>
            <a:custGeom>
              <a:avLst/>
              <a:gdLst>
                <a:gd name="T0" fmla="*/ 77 w 119"/>
                <a:gd name="T1" fmla="*/ 0 h 127"/>
                <a:gd name="T2" fmla="*/ 68 w 119"/>
                <a:gd name="T3" fmla="*/ 3 h 127"/>
                <a:gd name="T4" fmla="*/ 58 w 119"/>
                <a:gd name="T5" fmla="*/ 8 h 127"/>
                <a:gd name="T6" fmla="*/ 50 w 119"/>
                <a:gd name="T7" fmla="*/ 15 h 127"/>
                <a:gd name="T8" fmla="*/ 41 w 119"/>
                <a:gd name="T9" fmla="*/ 21 h 127"/>
                <a:gd name="T10" fmla="*/ 32 w 119"/>
                <a:gd name="T11" fmla="*/ 33 h 127"/>
                <a:gd name="T12" fmla="*/ 24 w 119"/>
                <a:gd name="T13" fmla="*/ 45 h 127"/>
                <a:gd name="T14" fmla="*/ 16 w 119"/>
                <a:gd name="T15" fmla="*/ 58 h 127"/>
                <a:gd name="T16" fmla="*/ 10 w 119"/>
                <a:gd name="T17" fmla="*/ 71 h 127"/>
                <a:gd name="T18" fmla="*/ 3 w 119"/>
                <a:gd name="T19" fmla="*/ 84 h 127"/>
                <a:gd name="T20" fmla="*/ 0 w 119"/>
                <a:gd name="T21" fmla="*/ 96 h 127"/>
                <a:gd name="T22" fmla="*/ 0 w 119"/>
                <a:gd name="T23" fmla="*/ 105 h 127"/>
                <a:gd name="T24" fmla="*/ 3 w 119"/>
                <a:gd name="T25" fmla="*/ 112 h 127"/>
                <a:gd name="T26" fmla="*/ 7 w 119"/>
                <a:gd name="T27" fmla="*/ 118 h 127"/>
                <a:gd name="T28" fmla="*/ 14 w 119"/>
                <a:gd name="T29" fmla="*/ 122 h 127"/>
                <a:gd name="T30" fmla="*/ 21 w 119"/>
                <a:gd name="T31" fmla="*/ 126 h 127"/>
                <a:gd name="T32" fmla="*/ 32 w 119"/>
                <a:gd name="T33" fmla="*/ 126 h 127"/>
                <a:gd name="T34" fmla="*/ 44 w 119"/>
                <a:gd name="T35" fmla="*/ 123 h 127"/>
                <a:gd name="T36" fmla="*/ 57 w 119"/>
                <a:gd name="T37" fmla="*/ 118 h 127"/>
                <a:gd name="T38" fmla="*/ 72 w 119"/>
                <a:gd name="T39" fmla="*/ 112 h 127"/>
                <a:gd name="T40" fmla="*/ 86 w 119"/>
                <a:gd name="T41" fmla="*/ 103 h 127"/>
                <a:gd name="T42" fmla="*/ 98 w 119"/>
                <a:gd name="T43" fmla="*/ 93 h 127"/>
                <a:gd name="T44" fmla="*/ 108 w 119"/>
                <a:gd name="T45" fmla="*/ 82 h 127"/>
                <a:gd name="T46" fmla="*/ 114 w 119"/>
                <a:gd name="T47" fmla="*/ 72 h 127"/>
                <a:gd name="T48" fmla="*/ 116 w 119"/>
                <a:gd name="T49" fmla="*/ 66 h 127"/>
                <a:gd name="T50" fmla="*/ 118 w 119"/>
                <a:gd name="T51" fmla="*/ 57 h 127"/>
                <a:gd name="T52" fmla="*/ 111 w 119"/>
                <a:gd name="T53" fmla="*/ 51 h 127"/>
                <a:gd name="T54" fmla="*/ 102 w 119"/>
                <a:gd name="T55" fmla="*/ 42 h 127"/>
                <a:gd name="T56" fmla="*/ 91 w 119"/>
                <a:gd name="T57" fmla="*/ 28 h 127"/>
                <a:gd name="T58" fmla="*/ 82 w 119"/>
                <a:gd name="T59" fmla="*/ 11 h 127"/>
                <a:gd name="T60" fmla="*/ 79 w 119"/>
                <a:gd name="T61" fmla="*/ 1 h 127"/>
                <a:gd name="T62" fmla="*/ 77 w 119"/>
                <a:gd name="T6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" h="127">
                  <a:moveTo>
                    <a:pt x="77" y="0"/>
                  </a:moveTo>
                  <a:lnTo>
                    <a:pt x="68" y="3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41" y="21"/>
                  </a:lnTo>
                  <a:lnTo>
                    <a:pt x="32" y="33"/>
                  </a:lnTo>
                  <a:lnTo>
                    <a:pt x="24" y="45"/>
                  </a:lnTo>
                  <a:lnTo>
                    <a:pt x="16" y="58"/>
                  </a:lnTo>
                  <a:lnTo>
                    <a:pt x="10" y="71"/>
                  </a:lnTo>
                  <a:lnTo>
                    <a:pt x="3" y="84"/>
                  </a:lnTo>
                  <a:lnTo>
                    <a:pt x="0" y="96"/>
                  </a:lnTo>
                  <a:lnTo>
                    <a:pt x="0" y="105"/>
                  </a:lnTo>
                  <a:lnTo>
                    <a:pt x="3" y="112"/>
                  </a:lnTo>
                  <a:lnTo>
                    <a:pt x="7" y="118"/>
                  </a:lnTo>
                  <a:lnTo>
                    <a:pt x="14" y="122"/>
                  </a:lnTo>
                  <a:lnTo>
                    <a:pt x="21" y="126"/>
                  </a:lnTo>
                  <a:lnTo>
                    <a:pt x="32" y="126"/>
                  </a:lnTo>
                  <a:lnTo>
                    <a:pt x="44" y="123"/>
                  </a:lnTo>
                  <a:lnTo>
                    <a:pt x="57" y="118"/>
                  </a:lnTo>
                  <a:lnTo>
                    <a:pt x="72" y="112"/>
                  </a:lnTo>
                  <a:lnTo>
                    <a:pt x="86" y="103"/>
                  </a:lnTo>
                  <a:lnTo>
                    <a:pt x="98" y="93"/>
                  </a:lnTo>
                  <a:lnTo>
                    <a:pt x="108" y="82"/>
                  </a:lnTo>
                  <a:lnTo>
                    <a:pt x="114" y="72"/>
                  </a:lnTo>
                  <a:lnTo>
                    <a:pt x="116" y="66"/>
                  </a:lnTo>
                  <a:lnTo>
                    <a:pt x="118" y="57"/>
                  </a:lnTo>
                  <a:lnTo>
                    <a:pt x="111" y="51"/>
                  </a:lnTo>
                  <a:lnTo>
                    <a:pt x="102" y="42"/>
                  </a:lnTo>
                  <a:lnTo>
                    <a:pt x="91" y="28"/>
                  </a:lnTo>
                  <a:lnTo>
                    <a:pt x="82" y="11"/>
                  </a:lnTo>
                  <a:lnTo>
                    <a:pt x="79" y="1"/>
                  </a:lnTo>
                  <a:lnTo>
                    <a:pt x="7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1891" y="2625"/>
              <a:ext cx="77" cy="72"/>
            </a:xfrm>
            <a:custGeom>
              <a:avLst/>
              <a:gdLst>
                <a:gd name="T0" fmla="*/ 30 w 77"/>
                <a:gd name="T1" fmla="*/ 70 h 72"/>
                <a:gd name="T2" fmla="*/ 31 w 77"/>
                <a:gd name="T3" fmla="*/ 71 h 72"/>
                <a:gd name="T4" fmla="*/ 41 w 77"/>
                <a:gd name="T5" fmla="*/ 66 h 72"/>
                <a:gd name="T6" fmla="*/ 49 w 77"/>
                <a:gd name="T7" fmla="*/ 59 h 72"/>
                <a:gd name="T8" fmla="*/ 58 w 77"/>
                <a:gd name="T9" fmla="*/ 53 h 72"/>
                <a:gd name="T10" fmla="*/ 64 w 77"/>
                <a:gd name="T11" fmla="*/ 47 h 72"/>
                <a:gd name="T12" fmla="*/ 69 w 77"/>
                <a:gd name="T13" fmla="*/ 40 h 72"/>
                <a:gd name="T14" fmla="*/ 73 w 77"/>
                <a:gd name="T15" fmla="*/ 36 h 72"/>
                <a:gd name="T16" fmla="*/ 76 w 77"/>
                <a:gd name="T17" fmla="*/ 29 h 72"/>
                <a:gd name="T18" fmla="*/ 76 w 77"/>
                <a:gd name="T19" fmla="*/ 25 h 72"/>
                <a:gd name="T20" fmla="*/ 76 w 77"/>
                <a:gd name="T21" fmla="*/ 20 h 72"/>
                <a:gd name="T22" fmla="*/ 74 w 77"/>
                <a:gd name="T23" fmla="*/ 16 h 72"/>
                <a:gd name="T24" fmla="*/ 73 w 77"/>
                <a:gd name="T25" fmla="*/ 11 h 72"/>
                <a:gd name="T26" fmla="*/ 69 w 77"/>
                <a:gd name="T27" fmla="*/ 8 h 72"/>
                <a:gd name="T28" fmla="*/ 66 w 77"/>
                <a:gd name="T29" fmla="*/ 4 h 72"/>
                <a:gd name="T30" fmla="*/ 63 w 77"/>
                <a:gd name="T31" fmla="*/ 4 h 72"/>
                <a:gd name="T32" fmla="*/ 61 w 77"/>
                <a:gd name="T33" fmla="*/ 2 h 72"/>
                <a:gd name="T34" fmla="*/ 58 w 77"/>
                <a:gd name="T35" fmla="*/ 1 h 72"/>
                <a:gd name="T36" fmla="*/ 57 w 77"/>
                <a:gd name="T37" fmla="*/ 2 h 72"/>
                <a:gd name="T38" fmla="*/ 54 w 77"/>
                <a:gd name="T39" fmla="*/ 1 h 72"/>
                <a:gd name="T40" fmla="*/ 51 w 77"/>
                <a:gd name="T41" fmla="*/ 0 h 72"/>
                <a:gd name="T42" fmla="*/ 46 w 77"/>
                <a:gd name="T43" fmla="*/ 2 h 72"/>
                <a:gd name="T44" fmla="*/ 42 w 77"/>
                <a:gd name="T45" fmla="*/ 3 h 72"/>
                <a:gd name="T46" fmla="*/ 35 w 77"/>
                <a:gd name="T47" fmla="*/ 7 h 72"/>
                <a:gd name="T48" fmla="*/ 31 w 77"/>
                <a:gd name="T49" fmla="*/ 9 h 72"/>
                <a:gd name="T50" fmla="*/ 25 w 77"/>
                <a:gd name="T51" fmla="*/ 12 h 72"/>
                <a:gd name="T52" fmla="*/ 20 w 77"/>
                <a:gd name="T53" fmla="*/ 15 h 72"/>
                <a:gd name="T54" fmla="*/ 12 w 77"/>
                <a:gd name="T55" fmla="*/ 20 h 72"/>
                <a:gd name="T56" fmla="*/ 5 w 77"/>
                <a:gd name="T57" fmla="*/ 25 h 72"/>
                <a:gd name="T58" fmla="*/ 0 w 77"/>
                <a:gd name="T59" fmla="*/ 29 h 72"/>
                <a:gd name="T60" fmla="*/ 30 w 77"/>
                <a:gd name="T61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2">
                  <a:moveTo>
                    <a:pt x="30" y="70"/>
                  </a:moveTo>
                  <a:lnTo>
                    <a:pt x="31" y="71"/>
                  </a:lnTo>
                  <a:lnTo>
                    <a:pt x="41" y="66"/>
                  </a:lnTo>
                  <a:lnTo>
                    <a:pt x="49" y="59"/>
                  </a:lnTo>
                  <a:lnTo>
                    <a:pt x="58" y="53"/>
                  </a:lnTo>
                  <a:lnTo>
                    <a:pt x="64" y="47"/>
                  </a:lnTo>
                  <a:lnTo>
                    <a:pt x="69" y="40"/>
                  </a:lnTo>
                  <a:lnTo>
                    <a:pt x="73" y="36"/>
                  </a:lnTo>
                  <a:lnTo>
                    <a:pt x="76" y="29"/>
                  </a:lnTo>
                  <a:lnTo>
                    <a:pt x="76" y="25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3" y="11"/>
                  </a:lnTo>
                  <a:lnTo>
                    <a:pt x="69" y="8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6" y="2"/>
                  </a:lnTo>
                  <a:lnTo>
                    <a:pt x="42" y="3"/>
                  </a:lnTo>
                  <a:lnTo>
                    <a:pt x="35" y="7"/>
                  </a:lnTo>
                  <a:lnTo>
                    <a:pt x="31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2" y="20"/>
                  </a:lnTo>
                  <a:lnTo>
                    <a:pt x="5" y="25"/>
                  </a:lnTo>
                  <a:lnTo>
                    <a:pt x="0" y="29"/>
                  </a:lnTo>
                  <a:lnTo>
                    <a:pt x="30" y="7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6" name="Freeform 81"/>
            <p:cNvSpPr>
              <a:spLocks/>
            </p:cNvSpPr>
            <p:nvPr/>
          </p:nvSpPr>
          <p:spPr bwMode="auto">
            <a:xfrm>
              <a:off x="1829" y="2794"/>
              <a:ext cx="136" cy="109"/>
            </a:xfrm>
            <a:custGeom>
              <a:avLst/>
              <a:gdLst>
                <a:gd name="T0" fmla="*/ 134 w 136"/>
                <a:gd name="T1" fmla="*/ 53 h 109"/>
                <a:gd name="T2" fmla="*/ 131 w 136"/>
                <a:gd name="T3" fmla="*/ 62 h 109"/>
                <a:gd name="T4" fmla="*/ 123 w 136"/>
                <a:gd name="T5" fmla="*/ 70 h 109"/>
                <a:gd name="T6" fmla="*/ 115 w 136"/>
                <a:gd name="T7" fmla="*/ 76 h 109"/>
                <a:gd name="T8" fmla="*/ 107 w 136"/>
                <a:gd name="T9" fmla="*/ 83 h 109"/>
                <a:gd name="T10" fmla="*/ 94 w 136"/>
                <a:gd name="T11" fmla="*/ 90 h 109"/>
                <a:gd name="T12" fmla="*/ 80 w 136"/>
                <a:gd name="T13" fmla="*/ 96 h 109"/>
                <a:gd name="T14" fmla="*/ 66 w 136"/>
                <a:gd name="T15" fmla="*/ 100 h 109"/>
                <a:gd name="T16" fmla="*/ 52 w 136"/>
                <a:gd name="T17" fmla="*/ 105 h 109"/>
                <a:gd name="T18" fmla="*/ 38 w 136"/>
                <a:gd name="T19" fmla="*/ 107 h 109"/>
                <a:gd name="T20" fmla="*/ 25 w 136"/>
                <a:gd name="T21" fmla="*/ 108 h 109"/>
                <a:gd name="T22" fmla="*/ 16 w 136"/>
                <a:gd name="T23" fmla="*/ 106 h 109"/>
                <a:gd name="T24" fmla="*/ 10 w 136"/>
                <a:gd name="T25" fmla="*/ 102 h 109"/>
                <a:gd name="T26" fmla="*/ 5 w 136"/>
                <a:gd name="T27" fmla="*/ 97 h 109"/>
                <a:gd name="T28" fmla="*/ 2 w 136"/>
                <a:gd name="T29" fmla="*/ 90 h 109"/>
                <a:gd name="T30" fmla="*/ 0 w 136"/>
                <a:gd name="T31" fmla="*/ 81 h 109"/>
                <a:gd name="T32" fmla="*/ 2 w 136"/>
                <a:gd name="T33" fmla="*/ 71 h 109"/>
                <a:gd name="T34" fmla="*/ 7 w 136"/>
                <a:gd name="T35" fmla="*/ 59 h 109"/>
                <a:gd name="T36" fmla="*/ 15 w 136"/>
                <a:gd name="T37" fmla="*/ 48 h 109"/>
                <a:gd name="T38" fmla="*/ 25 w 136"/>
                <a:gd name="T39" fmla="*/ 35 h 109"/>
                <a:gd name="T40" fmla="*/ 37 w 136"/>
                <a:gd name="T41" fmla="*/ 23 h 109"/>
                <a:gd name="T42" fmla="*/ 48 w 136"/>
                <a:gd name="T43" fmla="*/ 13 h 109"/>
                <a:gd name="T44" fmla="*/ 62 w 136"/>
                <a:gd name="T45" fmla="*/ 6 h 109"/>
                <a:gd name="T46" fmla="*/ 73 w 136"/>
                <a:gd name="T47" fmla="*/ 3 h 109"/>
                <a:gd name="T48" fmla="*/ 79 w 136"/>
                <a:gd name="T49" fmla="*/ 2 h 109"/>
                <a:gd name="T50" fmla="*/ 88 w 136"/>
                <a:gd name="T51" fmla="*/ 0 h 109"/>
                <a:gd name="T52" fmla="*/ 91 w 136"/>
                <a:gd name="T53" fmla="*/ 9 h 109"/>
                <a:gd name="T54" fmla="*/ 99 w 136"/>
                <a:gd name="T55" fmla="*/ 20 h 109"/>
                <a:gd name="T56" fmla="*/ 111 w 136"/>
                <a:gd name="T57" fmla="*/ 34 h 109"/>
                <a:gd name="T58" fmla="*/ 124 w 136"/>
                <a:gd name="T59" fmla="*/ 46 h 109"/>
                <a:gd name="T60" fmla="*/ 135 w 136"/>
                <a:gd name="T61" fmla="*/ 51 h 109"/>
                <a:gd name="T62" fmla="*/ 134 w 136"/>
                <a:gd name="T63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9">
                  <a:moveTo>
                    <a:pt x="134" y="53"/>
                  </a:moveTo>
                  <a:lnTo>
                    <a:pt x="131" y="62"/>
                  </a:lnTo>
                  <a:lnTo>
                    <a:pt x="123" y="70"/>
                  </a:lnTo>
                  <a:lnTo>
                    <a:pt x="115" y="76"/>
                  </a:lnTo>
                  <a:lnTo>
                    <a:pt x="107" y="83"/>
                  </a:lnTo>
                  <a:lnTo>
                    <a:pt x="94" y="90"/>
                  </a:lnTo>
                  <a:lnTo>
                    <a:pt x="80" y="96"/>
                  </a:lnTo>
                  <a:lnTo>
                    <a:pt x="66" y="100"/>
                  </a:lnTo>
                  <a:lnTo>
                    <a:pt x="52" y="105"/>
                  </a:lnTo>
                  <a:lnTo>
                    <a:pt x="38" y="107"/>
                  </a:lnTo>
                  <a:lnTo>
                    <a:pt x="25" y="108"/>
                  </a:lnTo>
                  <a:lnTo>
                    <a:pt x="16" y="106"/>
                  </a:lnTo>
                  <a:lnTo>
                    <a:pt x="10" y="102"/>
                  </a:lnTo>
                  <a:lnTo>
                    <a:pt x="5" y="97"/>
                  </a:lnTo>
                  <a:lnTo>
                    <a:pt x="2" y="90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7" y="59"/>
                  </a:lnTo>
                  <a:lnTo>
                    <a:pt x="15" y="48"/>
                  </a:lnTo>
                  <a:lnTo>
                    <a:pt x="25" y="35"/>
                  </a:lnTo>
                  <a:lnTo>
                    <a:pt x="37" y="23"/>
                  </a:lnTo>
                  <a:lnTo>
                    <a:pt x="48" y="13"/>
                  </a:lnTo>
                  <a:lnTo>
                    <a:pt x="62" y="6"/>
                  </a:lnTo>
                  <a:lnTo>
                    <a:pt x="73" y="3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1" y="9"/>
                  </a:lnTo>
                  <a:lnTo>
                    <a:pt x="99" y="20"/>
                  </a:lnTo>
                  <a:lnTo>
                    <a:pt x="111" y="34"/>
                  </a:lnTo>
                  <a:lnTo>
                    <a:pt x="124" y="46"/>
                  </a:lnTo>
                  <a:lnTo>
                    <a:pt x="135" y="51"/>
                  </a:lnTo>
                  <a:lnTo>
                    <a:pt x="134" y="5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7" name="Freeform 82"/>
            <p:cNvSpPr>
              <a:spLocks/>
            </p:cNvSpPr>
            <p:nvPr/>
          </p:nvSpPr>
          <p:spPr bwMode="auto">
            <a:xfrm>
              <a:off x="1964" y="2738"/>
              <a:ext cx="75" cy="74"/>
            </a:xfrm>
            <a:custGeom>
              <a:avLst/>
              <a:gdLst>
                <a:gd name="T0" fmla="*/ 1 w 75"/>
                <a:gd name="T1" fmla="*/ 34 h 74"/>
                <a:gd name="T2" fmla="*/ 0 w 75"/>
                <a:gd name="T3" fmla="*/ 33 h 74"/>
                <a:gd name="T4" fmla="*/ 8 w 75"/>
                <a:gd name="T5" fmla="*/ 25 h 74"/>
                <a:gd name="T6" fmla="*/ 15 w 75"/>
                <a:gd name="T7" fmla="*/ 19 h 74"/>
                <a:gd name="T8" fmla="*/ 23 w 75"/>
                <a:gd name="T9" fmla="*/ 13 h 74"/>
                <a:gd name="T10" fmla="*/ 31 w 75"/>
                <a:gd name="T11" fmla="*/ 6 h 74"/>
                <a:gd name="T12" fmla="*/ 38 w 75"/>
                <a:gd name="T13" fmla="*/ 2 h 74"/>
                <a:gd name="T14" fmla="*/ 43 w 75"/>
                <a:gd name="T15" fmla="*/ 0 h 74"/>
                <a:gd name="T16" fmla="*/ 51 w 75"/>
                <a:gd name="T17" fmla="*/ 0 h 74"/>
                <a:gd name="T18" fmla="*/ 55 w 75"/>
                <a:gd name="T19" fmla="*/ 0 h 74"/>
                <a:gd name="T20" fmla="*/ 59 w 75"/>
                <a:gd name="T21" fmla="*/ 1 h 74"/>
                <a:gd name="T22" fmla="*/ 63 w 75"/>
                <a:gd name="T23" fmla="*/ 4 h 74"/>
                <a:gd name="T24" fmla="*/ 68 w 75"/>
                <a:gd name="T25" fmla="*/ 6 h 74"/>
                <a:gd name="T26" fmla="*/ 70 w 75"/>
                <a:gd name="T27" fmla="*/ 10 h 74"/>
                <a:gd name="T28" fmla="*/ 72 w 75"/>
                <a:gd name="T29" fmla="*/ 13 h 74"/>
                <a:gd name="T30" fmla="*/ 73 w 75"/>
                <a:gd name="T31" fmla="*/ 17 h 74"/>
                <a:gd name="T32" fmla="*/ 73 w 75"/>
                <a:gd name="T33" fmla="*/ 19 h 74"/>
                <a:gd name="T34" fmla="*/ 73 w 75"/>
                <a:gd name="T35" fmla="*/ 22 h 74"/>
                <a:gd name="T36" fmla="*/ 74 w 75"/>
                <a:gd name="T37" fmla="*/ 23 h 74"/>
                <a:gd name="T38" fmla="*/ 73 w 75"/>
                <a:gd name="T39" fmla="*/ 25 h 74"/>
                <a:gd name="T40" fmla="*/ 73 w 75"/>
                <a:gd name="T41" fmla="*/ 28 h 74"/>
                <a:gd name="T42" fmla="*/ 71 w 75"/>
                <a:gd name="T43" fmla="*/ 33 h 74"/>
                <a:gd name="T44" fmla="*/ 70 w 75"/>
                <a:gd name="T45" fmla="*/ 37 h 74"/>
                <a:gd name="T46" fmla="*/ 64 w 75"/>
                <a:gd name="T47" fmla="*/ 43 h 74"/>
                <a:gd name="T48" fmla="*/ 61 w 75"/>
                <a:gd name="T49" fmla="*/ 47 h 74"/>
                <a:gd name="T50" fmla="*/ 56 w 75"/>
                <a:gd name="T51" fmla="*/ 51 h 74"/>
                <a:gd name="T52" fmla="*/ 53 w 75"/>
                <a:gd name="T53" fmla="*/ 56 h 74"/>
                <a:gd name="T54" fmla="*/ 45 w 75"/>
                <a:gd name="T55" fmla="*/ 63 h 74"/>
                <a:gd name="T56" fmla="*/ 39 w 75"/>
                <a:gd name="T57" fmla="*/ 69 h 74"/>
                <a:gd name="T58" fmla="*/ 34 w 75"/>
                <a:gd name="T59" fmla="*/ 73 h 74"/>
                <a:gd name="T60" fmla="*/ 1 w 75"/>
                <a:gd name="T61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74">
                  <a:moveTo>
                    <a:pt x="1" y="34"/>
                  </a:moveTo>
                  <a:lnTo>
                    <a:pt x="0" y="33"/>
                  </a:lnTo>
                  <a:lnTo>
                    <a:pt x="8" y="25"/>
                  </a:lnTo>
                  <a:lnTo>
                    <a:pt x="15" y="19"/>
                  </a:lnTo>
                  <a:lnTo>
                    <a:pt x="23" y="13"/>
                  </a:lnTo>
                  <a:lnTo>
                    <a:pt x="31" y="6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2" y="13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2"/>
                  </a:lnTo>
                  <a:lnTo>
                    <a:pt x="74" y="23"/>
                  </a:lnTo>
                  <a:lnTo>
                    <a:pt x="73" y="25"/>
                  </a:lnTo>
                  <a:lnTo>
                    <a:pt x="73" y="28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4" y="43"/>
                  </a:lnTo>
                  <a:lnTo>
                    <a:pt x="61" y="47"/>
                  </a:lnTo>
                  <a:lnTo>
                    <a:pt x="56" y="51"/>
                  </a:lnTo>
                  <a:lnTo>
                    <a:pt x="53" y="56"/>
                  </a:lnTo>
                  <a:lnTo>
                    <a:pt x="45" y="63"/>
                  </a:lnTo>
                  <a:lnTo>
                    <a:pt x="39" y="69"/>
                  </a:lnTo>
                  <a:lnTo>
                    <a:pt x="34" y="73"/>
                  </a:lnTo>
                  <a:lnTo>
                    <a:pt x="1" y="3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8" name="Freeform 83"/>
            <p:cNvSpPr>
              <a:spLocks/>
            </p:cNvSpPr>
            <p:nvPr/>
          </p:nvSpPr>
          <p:spPr bwMode="auto">
            <a:xfrm>
              <a:off x="2533" y="2778"/>
              <a:ext cx="128" cy="117"/>
            </a:xfrm>
            <a:custGeom>
              <a:avLst/>
              <a:gdLst>
                <a:gd name="T0" fmla="*/ 0 w 128"/>
                <a:gd name="T1" fmla="*/ 44 h 117"/>
                <a:gd name="T2" fmla="*/ 3 w 128"/>
                <a:gd name="T3" fmla="*/ 53 h 117"/>
                <a:gd name="T4" fmla="*/ 9 w 128"/>
                <a:gd name="T5" fmla="*/ 63 h 117"/>
                <a:gd name="T6" fmla="*/ 15 w 128"/>
                <a:gd name="T7" fmla="*/ 71 h 117"/>
                <a:gd name="T8" fmla="*/ 23 w 128"/>
                <a:gd name="T9" fmla="*/ 78 h 117"/>
                <a:gd name="T10" fmla="*/ 34 w 128"/>
                <a:gd name="T11" fmla="*/ 87 h 117"/>
                <a:gd name="T12" fmla="*/ 47 w 128"/>
                <a:gd name="T13" fmla="*/ 95 h 117"/>
                <a:gd name="T14" fmla="*/ 60 w 128"/>
                <a:gd name="T15" fmla="*/ 102 h 117"/>
                <a:gd name="T16" fmla="*/ 73 w 128"/>
                <a:gd name="T17" fmla="*/ 108 h 117"/>
                <a:gd name="T18" fmla="*/ 86 w 128"/>
                <a:gd name="T19" fmla="*/ 113 h 117"/>
                <a:gd name="T20" fmla="*/ 99 w 128"/>
                <a:gd name="T21" fmla="*/ 116 h 117"/>
                <a:gd name="T22" fmla="*/ 108 w 128"/>
                <a:gd name="T23" fmla="*/ 116 h 117"/>
                <a:gd name="T24" fmla="*/ 114 w 128"/>
                <a:gd name="T25" fmla="*/ 113 h 117"/>
                <a:gd name="T26" fmla="*/ 121 w 128"/>
                <a:gd name="T27" fmla="*/ 108 h 117"/>
                <a:gd name="T28" fmla="*/ 125 w 128"/>
                <a:gd name="T29" fmla="*/ 101 h 117"/>
                <a:gd name="T30" fmla="*/ 127 w 128"/>
                <a:gd name="T31" fmla="*/ 93 h 117"/>
                <a:gd name="T32" fmla="*/ 127 w 128"/>
                <a:gd name="T33" fmla="*/ 83 h 117"/>
                <a:gd name="T34" fmla="*/ 123 w 128"/>
                <a:gd name="T35" fmla="*/ 71 h 117"/>
                <a:gd name="T36" fmla="*/ 117 w 128"/>
                <a:gd name="T37" fmla="*/ 58 h 117"/>
                <a:gd name="T38" fmla="*/ 110 w 128"/>
                <a:gd name="T39" fmla="*/ 44 h 117"/>
                <a:gd name="T40" fmla="*/ 101 w 128"/>
                <a:gd name="T41" fmla="*/ 30 h 117"/>
                <a:gd name="T42" fmla="*/ 91 w 128"/>
                <a:gd name="T43" fmla="*/ 19 h 117"/>
                <a:gd name="T44" fmla="*/ 79 w 128"/>
                <a:gd name="T45" fmla="*/ 10 h 117"/>
                <a:gd name="T46" fmla="*/ 69 w 128"/>
                <a:gd name="T47" fmla="*/ 4 h 117"/>
                <a:gd name="T48" fmla="*/ 63 w 128"/>
                <a:gd name="T49" fmla="*/ 3 h 117"/>
                <a:gd name="T50" fmla="*/ 54 w 128"/>
                <a:gd name="T51" fmla="*/ 0 h 117"/>
                <a:gd name="T52" fmla="*/ 49 w 128"/>
                <a:gd name="T53" fmla="*/ 7 h 117"/>
                <a:gd name="T54" fmla="*/ 40 w 128"/>
                <a:gd name="T55" fmla="*/ 17 h 117"/>
                <a:gd name="T56" fmla="*/ 26 w 128"/>
                <a:gd name="T57" fmla="*/ 29 h 117"/>
                <a:gd name="T58" fmla="*/ 10 w 128"/>
                <a:gd name="T59" fmla="*/ 38 h 117"/>
                <a:gd name="T60" fmla="*/ 0 w 128"/>
                <a:gd name="T61" fmla="*/ 42 h 117"/>
                <a:gd name="T62" fmla="*/ 0 w 128"/>
                <a:gd name="T63" fmla="*/ 4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17">
                  <a:moveTo>
                    <a:pt x="0" y="44"/>
                  </a:moveTo>
                  <a:lnTo>
                    <a:pt x="3" y="53"/>
                  </a:lnTo>
                  <a:lnTo>
                    <a:pt x="9" y="63"/>
                  </a:lnTo>
                  <a:lnTo>
                    <a:pt x="15" y="71"/>
                  </a:lnTo>
                  <a:lnTo>
                    <a:pt x="23" y="78"/>
                  </a:lnTo>
                  <a:lnTo>
                    <a:pt x="34" y="87"/>
                  </a:lnTo>
                  <a:lnTo>
                    <a:pt x="47" y="95"/>
                  </a:lnTo>
                  <a:lnTo>
                    <a:pt x="60" y="102"/>
                  </a:lnTo>
                  <a:lnTo>
                    <a:pt x="73" y="108"/>
                  </a:lnTo>
                  <a:lnTo>
                    <a:pt x="86" y="113"/>
                  </a:lnTo>
                  <a:lnTo>
                    <a:pt x="99" y="116"/>
                  </a:lnTo>
                  <a:lnTo>
                    <a:pt x="108" y="116"/>
                  </a:lnTo>
                  <a:lnTo>
                    <a:pt x="114" y="113"/>
                  </a:lnTo>
                  <a:lnTo>
                    <a:pt x="121" y="108"/>
                  </a:lnTo>
                  <a:lnTo>
                    <a:pt x="125" y="101"/>
                  </a:lnTo>
                  <a:lnTo>
                    <a:pt x="127" y="93"/>
                  </a:lnTo>
                  <a:lnTo>
                    <a:pt x="127" y="83"/>
                  </a:lnTo>
                  <a:lnTo>
                    <a:pt x="123" y="71"/>
                  </a:lnTo>
                  <a:lnTo>
                    <a:pt x="117" y="58"/>
                  </a:lnTo>
                  <a:lnTo>
                    <a:pt x="110" y="44"/>
                  </a:lnTo>
                  <a:lnTo>
                    <a:pt x="101" y="30"/>
                  </a:lnTo>
                  <a:lnTo>
                    <a:pt x="91" y="19"/>
                  </a:lnTo>
                  <a:lnTo>
                    <a:pt x="79" y="10"/>
                  </a:lnTo>
                  <a:lnTo>
                    <a:pt x="69" y="4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9" y="7"/>
                  </a:lnTo>
                  <a:lnTo>
                    <a:pt x="40" y="17"/>
                  </a:lnTo>
                  <a:lnTo>
                    <a:pt x="26" y="29"/>
                  </a:lnTo>
                  <a:lnTo>
                    <a:pt x="10" y="38"/>
                  </a:lnTo>
                  <a:lnTo>
                    <a:pt x="0" y="42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9" name="Freeform 84"/>
            <p:cNvSpPr>
              <a:spLocks/>
            </p:cNvSpPr>
            <p:nvPr/>
          </p:nvSpPr>
          <p:spPr bwMode="auto">
            <a:xfrm>
              <a:off x="2473" y="2706"/>
              <a:ext cx="73" cy="76"/>
            </a:xfrm>
            <a:custGeom>
              <a:avLst/>
              <a:gdLst>
                <a:gd name="T0" fmla="*/ 70 w 73"/>
                <a:gd name="T1" fmla="*/ 44 h 76"/>
                <a:gd name="T2" fmla="*/ 72 w 73"/>
                <a:gd name="T3" fmla="*/ 42 h 76"/>
                <a:gd name="T4" fmla="*/ 66 w 73"/>
                <a:gd name="T5" fmla="*/ 33 h 76"/>
                <a:gd name="T6" fmla="*/ 59 w 73"/>
                <a:gd name="T7" fmla="*/ 25 h 76"/>
                <a:gd name="T8" fmla="*/ 52 w 73"/>
                <a:gd name="T9" fmla="*/ 17 h 76"/>
                <a:gd name="T10" fmla="*/ 45 w 73"/>
                <a:gd name="T11" fmla="*/ 11 h 76"/>
                <a:gd name="T12" fmla="*/ 39 w 73"/>
                <a:gd name="T13" fmla="*/ 6 h 76"/>
                <a:gd name="T14" fmla="*/ 35 w 73"/>
                <a:gd name="T15" fmla="*/ 3 h 76"/>
                <a:gd name="T16" fmla="*/ 28 w 73"/>
                <a:gd name="T17" fmla="*/ 0 h 76"/>
                <a:gd name="T18" fmla="*/ 23 w 73"/>
                <a:gd name="T19" fmla="*/ 0 h 76"/>
                <a:gd name="T20" fmla="*/ 19 w 73"/>
                <a:gd name="T21" fmla="*/ 1 h 76"/>
                <a:gd name="T22" fmla="*/ 15 w 73"/>
                <a:gd name="T23" fmla="*/ 2 h 76"/>
                <a:gd name="T24" fmla="*/ 10 w 73"/>
                <a:gd name="T25" fmla="*/ 4 h 76"/>
                <a:gd name="T26" fmla="*/ 6 w 73"/>
                <a:gd name="T27" fmla="*/ 8 h 76"/>
                <a:gd name="T28" fmla="*/ 3 w 73"/>
                <a:gd name="T29" fmla="*/ 11 h 76"/>
                <a:gd name="T30" fmla="*/ 3 w 73"/>
                <a:gd name="T31" fmla="*/ 14 h 76"/>
                <a:gd name="T32" fmla="*/ 1 w 73"/>
                <a:gd name="T33" fmla="*/ 16 h 76"/>
                <a:gd name="T34" fmla="*/ 0 w 73"/>
                <a:gd name="T35" fmla="*/ 19 h 76"/>
                <a:gd name="T36" fmla="*/ 1 w 73"/>
                <a:gd name="T37" fmla="*/ 20 h 76"/>
                <a:gd name="T38" fmla="*/ 0 w 73"/>
                <a:gd name="T39" fmla="*/ 23 h 76"/>
                <a:gd name="T40" fmla="*/ 0 w 73"/>
                <a:gd name="T41" fmla="*/ 25 h 76"/>
                <a:gd name="T42" fmla="*/ 2 w 73"/>
                <a:gd name="T43" fmla="*/ 30 h 76"/>
                <a:gd name="T44" fmla="*/ 3 w 73"/>
                <a:gd name="T45" fmla="*/ 34 h 76"/>
                <a:gd name="T46" fmla="*/ 7 w 73"/>
                <a:gd name="T47" fmla="*/ 41 h 76"/>
                <a:gd name="T48" fmla="*/ 9 w 73"/>
                <a:gd name="T49" fmla="*/ 46 h 76"/>
                <a:gd name="T50" fmla="*/ 13 w 73"/>
                <a:gd name="T51" fmla="*/ 50 h 76"/>
                <a:gd name="T52" fmla="*/ 16 w 73"/>
                <a:gd name="T53" fmla="*/ 55 h 76"/>
                <a:gd name="T54" fmla="*/ 22 w 73"/>
                <a:gd name="T55" fmla="*/ 64 h 76"/>
                <a:gd name="T56" fmla="*/ 27 w 73"/>
                <a:gd name="T57" fmla="*/ 70 h 76"/>
                <a:gd name="T58" fmla="*/ 31 w 73"/>
                <a:gd name="T59" fmla="*/ 75 h 76"/>
                <a:gd name="T60" fmla="*/ 70 w 73"/>
                <a:gd name="T61" fmla="*/ 4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76">
                  <a:moveTo>
                    <a:pt x="70" y="44"/>
                  </a:moveTo>
                  <a:lnTo>
                    <a:pt x="72" y="42"/>
                  </a:lnTo>
                  <a:lnTo>
                    <a:pt x="66" y="33"/>
                  </a:lnTo>
                  <a:lnTo>
                    <a:pt x="59" y="25"/>
                  </a:lnTo>
                  <a:lnTo>
                    <a:pt x="52" y="17"/>
                  </a:lnTo>
                  <a:lnTo>
                    <a:pt x="45" y="11"/>
                  </a:lnTo>
                  <a:lnTo>
                    <a:pt x="39" y="6"/>
                  </a:lnTo>
                  <a:lnTo>
                    <a:pt x="35" y="3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6" y="8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3" y="34"/>
                  </a:lnTo>
                  <a:lnTo>
                    <a:pt x="7" y="41"/>
                  </a:lnTo>
                  <a:lnTo>
                    <a:pt x="9" y="46"/>
                  </a:lnTo>
                  <a:lnTo>
                    <a:pt x="13" y="50"/>
                  </a:lnTo>
                  <a:lnTo>
                    <a:pt x="16" y="55"/>
                  </a:lnTo>
                  <a:lnTo>
                    <a:pt x="22" y="64"/>
                  </a:lnTo>
                  <a:lnTo>
                    <a:pt x="27" y="70"/>
                  </a:lnTo>
                  <a:lnTo>
                    <a:pt x="31" y="75"/>
                  </a:lnTo>
                  <a:lnTo>
                    <a:pt x="70" y="4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0" name="Freeform 85"/>
            <p:cNvSpPr>
              <a:spLocks/>
            </p:cNvSpPr>
            <p:nvPr/>
          </p:nvSpPr>
          <p:spPr bwMode="auto">
            <a:xfrm>
              <a:off x="2643" y="2700"/>
              <a:ext cx="111" cy="132"/>
            </a:xfrm>
            <a:custGeom>
              <a:avLst/>
              <a:gdLst>
                <a:gd name="T0" fmla="*/ 50 w 111"/>
                <a:gd name="T1" fmla="*/ 0 h 132"/>
                <a:gd name="T2" fmla="*/ 60 w 111"/>
                <a:gd name="T3" fmla="*/ 3 h 132"/>
                <a:gd name="T4" fmla="*/ 67 w 111"/>
                <a:gd name="T5" fmla="*/ 10 h 132"/>
                <a:gd name="T6" fmla="*/ 74 w 111"/>
                <a:gd name="T7" fmla="*/ 17 h 132"/>
                <a:gd name="T8" fmla="*/ 81 w 111"/>
                <a:gd name="T9" fmla="*/ 26 h 132"/>
                <a:gd name="T10" fmla="*/ 89 w 111"/>
                <a:gd name="T11" fmla="*/ 38 h 132"/>
                <a:gd name="T12" fmla="*/ 96 w 111"/>
                <a:gd name="T13" fmla="*/ 51 h 132"/>
                <a:gd name="T14" fmla="*/ 101 w 111"/>
                <a:gd name="T15" fmla="*/ 65 h 132"/>
                <a:gd name="T16" fmla="*/ 106 w 111"/>
                <a:gd name="T17" fmla="*/ 78 h 132"/>
                <a:gd name="T18" fmla="*/ 109 w 111"/>
                <a:gd name="T19" fmla="*/ 93 h 132"/>
                <a:gd name="T20" fmla="*/ 110 w 111"/>
                <a:gd name="T21" fmla="*/ 105 h 132"/>
                <a:gd name="T22" fmla="*/ 109 w 111"/>
                <a:gd name="T23" fmla="*/ 114 h 132"/>
                <a:gd name="T24" fmla="*/ 106 w 111"/>
                <a:gd name="T25" fmla="*/ 120 h 132"/>
                <a:gd name="T26" fmla="*/ 100 w 111"/>
                <a:gd name="T27" fmla="*/ 126 h 132"/>
                <a:gd name="T28" fmla="*/ 94 w 111"/>
                <a:gd name="T29" fmla="*/ 129 h 132"/>
                <a:gd name="T30" fmla="*/ 84 w 111"/>
                <a:gd name="T31" fmla="*/ 131 h 132"/>
                <a:gd name="T32" fmla="*/ 74 w 111"/>
                <a:gd name="T33" fmla="*/ 130 h 132"/>
                <a:gd name="T34" fmla="*/ 62 w 111"/>
                <a:gd name="T35" fmla="*/ 124 h 132"/>
                <a:gd name="T36" fmla="*/ 51 w 111"/>
                <a:gd name="T37" fmla="*/ 118 h 132"/>
                <a:gd name="T38" fmla="*/ 38 w 111"/>
                <a:gd name="T39" fmla="*/ 110 h 132"/>
                <a:gd name="T40" fmla="*/ 24 w 111"/>
                <a:gd name="T41" fmla="*/ 98 h 132"/>
                <a:gd name="T42" fmla="*/ 15 w 111"/>
                <a:gd name="T43" fmla="*/ 87 h 132"/>
                <a:gd name="T44" fmla="*/ 7 w 111"/>
                <a:gd name="T45" fmla="*/ 73 h 132"/>
                <a:gd name="T46" fmla="*/ 3 w 111"/>
                <a:gd name="T47" fmla="*/ 63 h 132"/>
                <a:gd name="T48" fmla="*/ 1 w 111"/>
                <a:gd name="T49" fmla="*/ 56 h 132"/>
                <a:gd name="T50" fmla="*/ 0 w 111"/>
                <a:gd name="T51" fmla="*/ 48 h 132"/>
                <a:gd name="T52" fmla="*/ 7 w 111"/>
                <a:gd name="T53" fmla="*/ 44 h 132"/>
                <a:gd name="T54" fmla="*/ 19 w 111"/>
                <a:gd name="T55" fmla="*/ 36 h 132"/>
                <a:gd name="T56" fmla="*/ 33 w 111"/>
                <a:gd name="T57" fmla="*/ 23 h 132"/>
                <a:gd name="T58" fmla="*/ 44 w 111"/>
                <a:gd name="T59" fmla="*/ 9 h 132"/>
                <a:gd name="T60" fmla="*/ 48 w 111"/>
                <a:gd name="T61" fmla="*/ 0 h 132"/>
                <a:gd name="T62" fmla="*/ 50 w 111"/>
                <a:gd name="T6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32">
                  <a:moveTo>
                    <a:pt x="50" y="0"/>
                  </a:moveTo>
                  <a:lnTo>
                    <a:pt x="60" y="3"/>
                  </a:lnTo>
                  <a:lnTo>
                    <a:pt x="67" y="10"/>
                  </a:lnTo>
                  <a:lnTo>
                    <a:pt x="74" y="17"/>
                  </a:lnTo>
                  <a:lnTo>
                    <a:pt x="81" y="26"/>
                  </a:lnTo>
                  <a:lnTo>
                    <a:pt x="89" y="38"/>
                  </a:lnTo>
                  <a:lnTo>
                    <a:pt x="96" y="51"/>
                  </a:lnTo>
                  <a:lnTo>
                    <a:pt x="101" y="65"/>
                  </a:lnTo>
                  <a:lnTo>
                    <a:pt x="106" y="78"/>
                  </a:lnTo>
                  <a:lnTo>
                    <a:pt x="109" y="93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6" y="120"/>
                  </a:lnTo>
                  <a:lnTo>
                    <a:pt x="100" y="126"/>
                  </a:lnTo>
                  <a:lnTo>
                    <a:pt x="94" y="129"/>
                  </a:lnTo>
                  <a:lnTo>
                    <a:pt x="84" y="131"/>
                  </a:lnTo>
                  <a:lnTo>
                    <a:pt x="74" y="130"/>
                  </a:lnTo>
                  <a:lnTo>
                    <a:pt x="62" y="124"/>
                  </a:lnTo>
                  <a:lnTo>
                    <a:pt x="51" y="118"/>
                  </a:lnTo>
                  <a:lnTo>
                    <a:pt x="38" y="110"/>
                  </a:lnTo>
                  <a:lnTo>
                    <a:pt x="24" y="98"/>
                  </a:lnTo>
                  <a:lnTo>
                    <a:pt x="15" y="87"/>
                  </a:lnTo>
                  <a:lnTo>
                    <a:pt x="7" y="73"/>
                  </a:lnTo>
                  <a:lnTo>
                    <a:pt x="3" y="63"/>
                  </a:lnTo>
                  <a:lnTo>
                    <a:pt x="1" y="56"/>
                  </a:lnTo>
                  <a:lnTo>
                    <a:pt x="0" y="48"/>
                  </a:lnTo>
                  <a:lnTo>
                    <a:pt x="7" y="44"/>
                  </a:lnTo>
                  <a:lnTo>
                    <a:pt x="19" y="36"/>
                  </a:lnTo>
                  <a:lnTo>
                    <a:pt x="33" y="23"/>
                  </a:lnTo>
                  <a:lnTo>
                    <a:pt x="44" y="9"/>
                  </a:lnTo>
                  <a:lnTo>
                    <a:pt x="48" y="0"/>
                  </a:lnTo>
                  <a:lnTo>
                    <a:pt x="5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2581" y="2630"/>
              <a:ext cx="75" cy="75"/>
            </a:xfrm>
            <a:custGeom>
              <a:avLst/>
              <a:gdLst>
                <a:gd name="T0" fmla="*/ 38 w 75"/>
                <a:gd name="T1" fmla="*/ 72 h 75"/>
                <a:gd name="T2" fmla="*/ 37 w 75"/>
                <a:gd name="T3" fmla="*/ 74 h 75"/>
                <a:gd name="T4" fmla="*/ 28 w 75"/>
                <a:gd name="T5" fmla="*/ 66 h 75"/>
                <a:gd name="T6" fmla="*/ 21 w 75"/>
                <a:gd name="T7" fmla="*/ 59 h 75"/>
                <a:gd name="T8" fmla="*/ 14 w 75"/>
                <a:gd name="T9" fmla="*/ 50 h 75"/>
                <a:gd name="T10" fmla="*/ 8 w 75"/>
                <a:gd name="T11" fmla="*/ 44 h 75"/>
                <a:gd name="T12" fmla="*/ 3 w 75"/>
                <a:gd name="T13" fmla="*/ 36 h 75"/>
                <a:gd name="T14" fmla="*/ 1 w 75"/>
                <a:gd name="T15" fmla="*/ 31 h 75"/>
                <a:gd name="T16" fmla="*/ 0 w 75"/>
                <a:gd name="T17" fmla="*/ 24 h 75"/>
                <a:gd name="T18" fmla="*/ 0 w 75"/>
                <a:gd name="T19" fmla="*/ 20 h 75"/>
                <a:gd name="T20" fmla="*/ 2 w 75"/>
                <a:gd name="T21" fmla="*/ 16 h 75"/>
                <a:gd name="T22" fmla="*/ 3 w 75"/>
                <a:gd name="T23" fmla="*/ 12 h 75"/>
                <a:gd name="T24" fmla="*/ 7 w 75"/>
                <a:gd name="T25" fmla="*/ 7 h 75"/>
                <a:gd name="T26" fmla="*/ 10 w 75"/>
                <a:gd name="T27" fmla="*/ 4 h 75"/>
                <a:gd name="T28" fmla="*/ 14 w 75"/>
                <a:gd name="T29" fmla="*/ 2 h 75"/>
                <a:gd name="T30" fmla="*/ 16 w 75"/>
                <a:gd name="T31" fmla="*/ 1 h 75"/>
                <a:gd name="T32" fmla="*/ 19 w 75"/>
                <a:gd name="T33" fmla="*/ 0 h 75"/>
                <a:gd name="T34" fmla="*/ 21 w 75"/>
                <a:gd name="T35" fmla="*/ 0 h 75"/>
                <a:gd name="T36" fmla="*/ 23 w 75"/>
                <a:gd name="T37" fmla="*/ 0 h 75"/>
                <a:gd name="T38" fmla="*/ 25 w 75"/>
                <a:gd name="T39" fmla="*/ 0 h 75"/>
                <a:gd name="T40" fmla="*/ 28 w 75"/>
                <a:gd name="T41" fmla="*/ 0 h 75"/>
                <a:gd name="T42" fmla="*/ 33 w 75"/>
                <a:gd name="T43" fmla="*/ 2 h 75"/>
                <a:gd name="T44" fmla="*/ 36 w 75"/>
                <a:gd name="T45" fmla="*/ 3 h 75"/>
                <a:gd name="T46" fmla="*/ 43 w 75"/>
                <a:gd name="T47" fmla="*/ 9 h 75"/>
                <a:gd name="T48" fmla="*/ 47 w 75"/>
                <a:gd name="T49" fmla="*/ 12 h 75"/>
                <a:gd name="T50" fmla="*/ 52 w 75"/>
                <a:gd name="T51" fmla="*/ 16 h 75"/>
                <a:gd name="T52" fmla="*/ 56 w 75"/>
                <a:gd name="T53" fmla="*/ 19 h 75"/>
                <a:gd name="T54" fmla="*/ 63 w 75"/>
                <a:gd name="T55" fmla="*/ 26 h 75"/>
                <a:gd name="T56" fmla="*/ 70 w 75"/>
                <a:gd name="T57" fmla="*/ 32 h 75"/>
                <a:gd name="T58" fmla="*/ 74 w 75"/>
                <a:gd name="T59" fmla="*/ 37 h 75"/>
                <a:gd name="T60" fmla="*/ 38 w 75"/>
                <a:gd name="T61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75">
                  <a:moveTo>
                    <a:pt x="38" y="72"/>
                  </a:moveTo>
                  <a:lnTo>
                    <a:pt x="37" y="74"/>
                  </a:lnTo>
                  <a:lnTo>
                    <a:pt x="28" y="66"/>
                  </a:lnTo>
                  <a:lnTo>
                    <a:pt x="21" y="59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3" y="36"/>
                  </a:lnTo>
                  <a:lnTo>
                    <a:pt x="1" y="31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43" y="9"/>
                  </a:lnTo>
                  <a:lnTo>
                    <a:pt x="47" y="12"/>
                  </a:lnTo>
                  <a:lnTo>
                    <a:pt x="52" y="16"/>
                  </a:lnTo>
                  <a:lnTo>
                    <a:pt x="56" y="19"/>
                  </a:lnTo>
                  <a:lnTo>
                    <a:pt x="63" y="26"/>
                  </a:lnTo>
                  <a:lnTo>
                    <a:pt x="70" y="32"/>
                  </a:lnTo>
                  <a:lnTo>
                    <a:pt x="74" y="37"/>
                  </a:lnTo>
                  <a:lnTo>
                    <a:pt x="38" y="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2" name="Freeform 87"/>
            <p:cNvSpPr>
              <a:spLocks/>
            </p:cNvSpPr>
            <p:nvPr/>
          </p:nvSpPr>
          <p:spPr bwMode="auto">
            <a:xfrm>
              <a:off x="2153" y="2767"/>
              <a:ext cx="91" cy="134"/>
            </a:xfrm>
            <a:custGeom>
              <a:avLst/>
              <a:gdLst>
                <a:gd name="T0" fmla="*/ 11 w 91"/>
                <a:gd name="T1" fmla="*/ 1 h 134"/>
                <a:gd name="T2" fmla="*/ 5 w 91"/>
                <a:gd name="T3" fmla="*/ 10 h 134"/>
                <a:gd name="T4" fmla="*/ 2 w 91"/>
                <a:gd name="T5" fmla="*/ 21 h 134"/>
                <a:gd name="T6" fmla="*/ 0 w 91"/>
                <a:gd name="T7" fmla="*/ 31 h 134"/>
                <a:gd name="T8" fmla="*/ 0 w 91"/>
                <a:gd name="T9" fmla="*/ 41 h 134"/>
                <a:gd name="T10" fmla="*/ 0 w 91"/>
                <a:gd name="T11" fmla="*/ 55 h 134"/>
                <a:gd name="T12" fmla="*/ 3 w 91"/>
                <a:gd name="T13" fmla="*/ 70 h 134"/>
                <a:gd name="T14" fmla="*/ 7 w 91"/>
                <a:gd name="T15" fmla="*/ 84 h 134"/>
                <a:gd name="T16" fmla="*/ 11 w 91"/>
                <a:gd name="T17" fmla="*/ 98 h 134"/>
                <a:gd name="T18" fmla="*/ 16 w 91"/>
                <a:gd name="T19" fmla="*/ 111 h 134"/>
                <a:gd name="T20" fmla="*/ 22 w 91"/>
                <a:gd name="T21" fmla="*/ 123 h 134"/>
                <a:gd name="T22" fmla="*/ 29 w 91"/>
                <a:gd name="T23" fmla="*/ 130 h 134"/>
                <a:gd name="T24" fmla="*/ 36 w 91"/>
                <a:gd name="T25" fmla="*/ 132 h 134"/>
                <a:gd name="T26" fmla="*/ 43 w 91"/>
                <a:gd name="T27" fmla="*/ 133 h 134"/>
                <a:gd name="T28" fmla="*/ 50 w 91"/>
                <a:gd name="T29" fmla="*/ 132 h 134"/>
                <a:gd name="T30" fmla="*/ 57 w 91"/>
                <a:gd name="T31" fmla="*/ 128 h 134"/>
                <a:gd name="T32" fmla="*/ 66 w 91"/>
                <a:gd name="T33" fmla="*/ 121 h 134"/>
                <a:gd name="T34" fmla="*/ 72 w 91"/>
                <a:gd name="T35" fmla="*/ 110 h 134"/>
                <a:gd name="T36" fmla="*/ 77 w 91"/>
                <a:gd name="T37" fmla="*/ 98 h 134"/>
                <a:gd name="T38" fmla="*/ 83 w 91"/>
                <a:gd name="T39" fmla="*/ 82 h 134"/>
                <a:gd name="T40" fmla="*/ 87 w 91"/>
                <a:gd name="T41" fmla="*/ 67 h 134"/>
                <a:gd name="T42" fmla="*/ 90 w 91"/>
                <a:gd name="T43" fmla="*/ 52 h 134"/>
                <a:gd name="T44" fmla="*/ 89 w 91"/>
                <a:gd name="T45" fmla="*/ 37 h 134"/>
                <a:gd name="T46" fmla="*/ 86 w 91"/>
                <a:gd name="T47" fmla="*/ 26 h 134"/>
                <a:gd name="T48" fmla="*/ 83 w 91"/>
                <a:gd name="T49" fmla="*/ 21 h 134"/>
                <a:gd name="T50" fmla="*/ 79 w 91"/>
                <a:gd name="T51" fmla="*/ 14 h 134"/>
                <a:gd name="T52" fmla="*/ 70 w 91"/>
                <a:gd name="T53" fmla="*/ 14 h 134"/>
                <a:gd name="T54" fmla="*/ 56 w 91"/>
                <a:gd name="T55" fmla="*/ 14 h 134"/>
                <a:gd name="T56" fmla="*/ 39 w 91"/>
                <a:gd name="T57" fmla="*/ 10 h 134"/>
                <a:gd name="T58" fmla="*/ 21 w 91"/>
                <a:gd name="T59" fmla="*/ 6 h 134"/>
                <a:gd name="T60" fmla="*/ 11 w 91"/>
                <a:gd name="T61" fmla="*/ 0 h 134"/>
                <a:gd name="T62" fmla="*/ 11 w 91"/>
                <a:gd name="T63" fmla="*/ 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34">
                  <a:moveTo>
                    <a:pt x="11" y="1"/>
                  </a:moveTo>
                  <a:lnTo>
                    <a:pt x="5" y="10"/>
                  </a:lnTo>
                  <a:lnTo>
                    <a:pt x="2" y="21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3" y="70"/>
                  </a:lnTo>
                  <a:lnTo>
                    <a:pt x="7" y="84"/>
                  </a:lnTo>
                  <a:lnTo>
                    <a:pt x="11" y="98"/>
                  </a:lnTo>
                  <a:lnTo>
                    <a:pt x="16" y="111"/>
                  </a:lnTo>
                  <a:lnTo>
                    <a:pt x="22" y="123"/>
                  </a:lnTo>
                  <a:lnTo>
                    <a:pt x="29" y="130"/>
                  </a:lnTo>
                  <a:lnTo>
                    <a:pt x="36" y="132"/>
                  </a:lnTo>
                  <a:lnTo>
                    <a:pt x="43" y="133"/>
                  </a:lnTo>
                  <a:lnTo>
                    <a:pt x="50" y="132"/>
                  </a:lnTo>
                  <a:lnTo>
                    <a:pt x="57" y="128"/>
                  </a:lnTo>
                  <a:lnTo>
                    <a:pt x="66" y="121"/>
                  </a:lnTo>
                  <a:lnTo>
                    <a:pt x="72" y="110"/>
                  </a:lnTo>
                  <a:lnTo>
                    <a:pt x="77" y="98"/>
                  </a:lnTo>
                  <a:lnTo>
                    <a:pt x="83" y="82"/>
                  </a:lnTo>
                  <a:lnTo>
                    <a:pt x="87" y="67"/>
                  </a:lnTo>
                  <a:lnTo>
                    <a:pt x="90" y="52"/>
                  </a:lnTo>
                  <a:lnTo>
                    <a:pt x="89" y="37"/>
                  </a:lnTo>
                  <a:lnTo>
                    <a:pt x="86" y="26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0" y="14"/>
                  </a:lnTo>
                  <a:lnTo>
                    <a:pt x="56" y="14"/>
                  </a:lnTo>
                  <a:lnTo>
                    <a:pt x="39" y="10"/>
                  </a:lnTo>
                  <a:lnTo>
                    <a:pt x="21" y="6"/>
                  </a:lnTo>
                  <a:lnTo>
                    <a:pt x="11" y="0"/>
                  </a:lnTo>
                  <a:lnTo>
                    <a:pt x="1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3" name="Freeform 88"/>
            <p:cNvSpPr>
              <a:spLocks/>
            </p:cNvSpPr>
            <p:nvPr/>
          </p:nvSpPr>
          <p:spPr bwMode="auto">
            <a:xfrm>
              <a:off x="2174" y="2657"/>
              <a:ext cx="58" cy="73"/>
            </a:xfrm>
            <a:custGeom>
              <a:avLst/>
              <a:gdLst>
                <a:gd name="T0" fmla="*/ 49 w 58"/>
                <a:gd name="T1" fmla="*/ 72 h 73"/>
                <a:gd name="T2" fmla="*/ 51 w 58"/>
                <a:gd name="T3" fmla="*/ 72 h 73"/>
                <a:gd name="T4" fmla="*/ 54 w 58"/>
                <a:gd name="T5" fmla="*/ 62 h 73"/>
                <a:gd name="T6" fmla="*/ 56 w 58"/>
                <a:gd name="T7" fmla="*/ 51 h 73"/>
                <a:gd name="T8" fmla="*/ 57 w 58"/>
                <a:gd name="T9" fmla="*/ 41 h 73"/>
                <a:gd name="T10" fmla="*/ 57 w 58"/>
                <a:gd name="T11" fmla="*/ 32 h 73"/>
                <a:gd name="T12" fmla="*/ 57 w 58"/>
                <a:gd name="T13" fmla="*/ 23 h 73"/>
                <a:gd name="T14" fmla="*/ 56 w 58"/>
                <a:gd name="T15" fmla="*/ 18 h 73"/>
                <a:gd name="T16" fmla="*/ 54 w 58"/>
                <a:gd name="T17" fmla="*/ 11 h 73"/>
                <a:gd name="T18" fmla="*/ 51 w 58"/>
                <a:gd name="T19" fmla="*/ 7 h 73"/>
                <a:gd name="T20" fmla="*/ 47 w 58"/>
                <a:gd name="T21" fmla="*/ 5 h 73"/>
                <a:gd name="T22" fmla="*/ 43 w 58"/>
                <a:gd name="T23" fmla="*/ 3 h 73"/>
                <a:gd name="T24" fmla="*/ 38 w 58"/>
                <a:gd name="T25" fmla="*/ 1 h 73"/>
                <a:gd name="T26" fmla="*/ 33 w 58"/>
                <a:gd name="T27" fmla="*/ 0 h 73"/>
                <a:gd name="T28" fmla="*/ 29 w 58"/>
                <a:gd name="T29" fmla="*/ 0 h 73"/>
                <a:gd name="T30" fmla="*/ 26 w 58"/>
                <a:gd name="T31" fmla="*/ 2 h 73"/>
                <a:gd name="T32" fmla="*/ 24 w 58"/>
                <a:gd name="T33" fmla="*/ 2 h 73"/>
                <a:gd name="T34" fmla="*/ 21 w 58"/>
                <a:gd name="T35" fmla="*/ 3 h 73"/>
                <a:gd name="T36" fmla="*/ 20 w 58"/>
                <a:gd name="T37" fmla="*/ 5 h 73"/>
                <a:gd name="T38" fmla="*/ 18 w 58"/>
                <a:gd name="T39" fmla="*/ 6 h 73"/>
                <a:gd name="T40" fmla="*/ 16 w 58"/>
                <a:gd name="T41" fmla="*/ 7 h 73"/>
                <a:gd name="T42" fmla="*/ 13 w 58"/>
                <a:gd name="T43" fmla="*/ 12 h 73"/>
                <a:gd name="T44" fmla="*/ 12 w 58"/>
                <a:gd name="T45" fmla="*/ 16 h 73"/>
                <a:gd name="T46" fmla="*/ 8 w 58"/>
                <a:gd name="T47" fmla="*/ 23 h 73"/>
                <a:gd name="T48" fmla="*/ 7 w 58"/>
                <a:gd name="T49" fmla="*/ 28 h 73"/>
                <a:gd name="T50" fmla="*/ 6 w 58"/>
                <a:gd name="T51" fmla="*/ 34 h 73"/>
                <a:gd name="T52" fmla="*/ 4 w 58"/>
                <a:gd name="T53" fmla="*/ 40 h 73"/>
                <a:gd name="T54" fmla="*/ 2 w 58"/>
                <a:gd name="T55" fmla="*/ 49 h 73"/>
                <a:gd name="T56" fmla="*/ 1 w 58"/>
                <a:gd name="T57" fmla="*/ 57 h 73"/>
                <a:gd name="T58" fmla="*/ 0 w 58"/>
                <a:gd name="T59" fmla="*/ 63 h 73"/>
                <a:gd name="T60" fmla="*/ 49 w 58"/>
                <a:gd name="T6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73">
                  <a:moveTo>
                    <a:pt x="49" y="72"/>
                  </a:moveTo>
                  <a:lnTo>
                    <a:pt x="51" y="72"/>
                  </a:lnTo>
                  <a:lnTo>
                    <a:pt x="54" y="62"/>
                  </a:lnTo>
                  <a:lnTo>
                    <a:pt x="56" y="51"/>
                  </a:lnTo>
                  <a:lnTo>
                    <a:pt x="57" y="41"/>
                  </a:lnTo>
                  <a:lnTo>
                    <a:pt x="57" y="32"/>
                  </a:lnTo>
                  <a:lnTo>
                    <a:pt x="57" y="23"/>
                  </a:lnTo>
                  <a:lnTo>
                    <a:pt x="56" y="18"/>
                  </a:lnTo>
                  <a:lnTo>
                    <a:pt x="54" y="11"/>
                  </a:lnTo>
                  <a:lnTo>
                    <a:pt x="51" y="7"/>
                  </a:lnTo>
                  <a:lnTo>
                    <a:pt x="47" y="5"/>
                  </a:lnTo>
                  <a:lnTo>
                    <a:pt x="43" y="3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3" y="12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7" y="28"/>
                  </a:lnTo>
                  <a:lnTo>
                    <a:pt x="6" y="34"/>
                  </a:lnTo>
                  <a:lnTo>
                    <a:pt x="4" y="40"/>
                  </a:lnTo>
                  <a:lnTo>
                    <a:pt x="2" y="49"/>
                  </a:lnTo>
                  <a:lnTo>
                    <a:pt x="1" y="57"/>
                  </a:lnTo>
                  <a:lnTo>
                    <a:pt x="0" y="63"/>
                  </a:lnTo>
                  <a:lnTo>
                    <a:pt x="49" y="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4" name="Freeform 89"/>
            <p:cNvSpPr>
              <a:spLocks/>
            </p:cNvSpPr>
            <p:nvPr/>
          </p:nvSpPr>
          <p:spPr bwMode="auto">
            <a:xfrm>
              <a:off x="2269" y="2801"/>
              <a:ext cx="95" cy="127"/>
            </a:xfrm>
            <a:custGeom>
              <a:avLst/>
              <a:gdLst>
                <a:gd name="T0" fmla="*/ 90 w 95"/>
                <a:gd name="T1" fmla="*/ 5 h 127"/>
                <a:gd name="T2" fmla="*/ 94 w 95"/>
                <a:gd name="T3" fmla="*/ 14 h 127"/>
                <a:gd name="T4" fmla="*/ 94 w 95"/>
                <a:gd name="T5" fmla="*/ 24 h 127"/>
                <a:gd name="T6" fmla="*/ 94 w 95"/>
                <a:gd name="T7" fmla="*/ 34 h 127"/>
                <a:gd name="T8" fmla="*/ 92 w 95"/>
                <a:gd name="T9" fmla="*/ 44 h 127"/>
                <a:gd name="T10" fmla="*/ 88 w 95"/>
                <a:gd name="T11" fmla="*/ 59 h 127"/>
                <a:gd name="T12" fmla="*/ 83 w 95"/>
                <a:gd name="T13" fmla="*/ 72 h 127"/>
                <a:gd name="T14" fmla="*/ 76 w 95"/>
                <a:gd name="T15" fmla="*/ 85 h 127"/>
                <a:gd name="T16" fmla="*/ 69 w 95"/>
                <a:gd name="T17" fmla="*/ 97 h 127"/>
                <a:gd name="T18" fmla="*/ 61 w 95"/>
                <a:gd name="T19" fmla="*/ 110 h 127"/>
                <a:gd name="T20" fmla="*/ 53 w 95"/>
                <a:gd name="T21" fmla="*/ 118 h 127"/>
                <a:gd name="T22" fmla="*/ 45 w 95"/>
                <a:gd name="T23" fmla="*/ 123 h 127"/>
                <a:gd name="T24" fmla="*/ 38 w 95"/>
                <a:gd name="T25" fmla="*/ 126 h 127"/>
                <a:gd name="T26" fmla="*/ 30 w 95"/>
                <a:gd name="T27" fmla="*/ 125 h 127"/>
                <a:gd name="T28" fmla="*/ 24 w 95"/>
                <a:gd name="T29" fmla="*/ 123 h 127"/>
                <a:gd name="T30" fmla="*/ 16 w 95"/>
                <a:gd name="T31" fmla="*/ 116 h 127"/>
                <a:gd name="T32" fmla="*/ 10 w 95"/>
                <a:gd name="T33" fmla="*/ 109 h 127"/>
                <a:gd name="T34" fmla="*/ 6 w 95"/>
                <a:gd name="T35" fmla="*/ 96 h 127"/>
                <a:gd name="T36" fmla="*/ 3 w 95"/>
                <a:gd name="T37" fmla="*/ 84 h 127"/>
                <a:gd name="T38" fmla="*/ 0 w 95"/>
                <a:gd name="T39" fmla="*/ 69 h 127"/>
                <a:gd name="T40" fmla="*/ 0 w 95"/>
                <a:gd name="T41" fmla="*/ 50 h 127"/>
                <a:gd name="T42" fmla="*/ 2 w 95"/>
                <a:gd name="T43" fmla="*/ 36 h 127"/>
                <a:gd name="T44" fmla="*/ 7 w 95"/>
                <a:gd name="T45" fmla="*/ 21 h 127"/>
                <a:gd name="T46" fmla="*/ 11 w 95"/>
                <a:gd name="T47" fmla="*/ 11 h 127"/>
                <a:gd name="T48" fmla="*/ 16 w 95"/>
                <a:gd name="T49" fmla="*/ 6 h 127"/>
                <a:gd name="T50" fmla="*/ 20 w 95"/>
                <a:gd name="T51" fmla="*/ 0 h 127"/>
                <a:gd name="T52" fmla="*/ 29 w 95"/>
                <a:gd name="T53" fmla="*/ 2 h 127"/>
                <a:gd name="T54" fmla="*/ 42 w 95"/>
                <a:gd name="T55" fmla="*/ 6 h 127"/>
                <a:gd name="T56" fmla="*/ 61 w 95"/>
                <a:gd name="T57" fmla="*/ 8 h 127"/>
                <a:gd name="T58" fmla="*/ 79 w 95"/>
                <a:gd name="T59" fmla="*/ 7 h 127"/>
                <a:gd name="T60" fmla="*/ 89 w 95"/>
                <a:gd name="T61" fmla="*/ 4 h 127"/>
                <a:gd name="T62" fmla="*/ 90 w 95"/>
                <a:gd name="T63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27">
                  <a:moveTo>
                    <a:pt x="90" y="5"/>
                  </a:moveTo>
                  <a:lnTo>
                    <a:pt x="94" y="14"/>
                  </a:lnTo>
                  <a:lnTo>
                    <a:pt x="94" y="24"/>
                  </a:lnTo>
                  <a:lnTo>
                    <a:pt x="94" y="34"/>
                  </a:lnTo>
                  <a:lnTo>
                    <a:pt x="92" y="44"/>
                  </a:lnTo>
                  <a:lnTo>
                    <a:pt x="88" y="59"/>
                  </a:lnTo>
                  <a:lnTo>
                    <a:pt x="83" y="72"/>
                  </a:lnTo>
                  <a:lnTo>
                    <a:pt x="76" y="85"/>
                  </a:lnTo>
                  <a:lnTo>
                    <a:pt x="69" y="97"/>
                  </a:lnTo>
                  <a:lnTo>
                    <a:pt x="61" y="110"/>
                  </a:lnTo>
                  <a:lnTo>
                    <a:pt x="53" y="118"/>
                  </a:lnTo>
                  <a:lnTo>
                    <a:pt x="45" y="123"/>
                  </a:lnTo>
                  <a:lnTo>
                    <a:pt x="38" y="126"/>
                  </a:lnTo>
                  <a:lnTo>
                    <a:pt x="30" y="125"/>
                  </a:lnTo>
                  <a:lnTo>
                    <a:pt x="24" y="123"/>
                  </a:lnTo>
                  <a:lnTo>
                    <a:pt x="16" y="116"/>
                  </a:lnTo>
                  <a:lnTo>
                    <a:pt x="10" y="109"/>
                  </a:lnTo>
                  <a:lnTo>
                    <a:pt x="6" y="96"/>
                  </a:lnTo>
                  <a:lnTo>
                    <a:pt x="3" y="84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2" y="36"/>
                  </a:lnTo>
                  <a:lnTo>
                    <a:pt x="7" y="21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42" y="6"/>
                  </a:lnTo>
                  <a:lnTo>
                    <a:pt x="61" y="8"/>
                  </a:lnTo>
                  <a:lnTo>
                    <a:pt x="79" y="7"/>
                  </a:lnTo>
                  <a:lnTo>
                    <a:pt x="89" y="4"/>
                  </a:lnTo>
                  <a:lnTo>
                    <a:pt x="9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5" name="Freeform 90"/>
            <p:cNvSpPr>
              <a:spLocks/>
            </p:cNvSpPr>
            <p:nvPr/>
          </p:nvSpPr>
          <p:spPr bwMode="auto">
            <a:xfrm>
              <a:off x="2306" y="2686"/>
              <a:ext cx="55" cy="70"/>
            </a:xfrm>
            <a:custGeom>
              <a:avLst/>
              <a:gdLst>
                <a:gd name="T0" fmla="*/ 3 w 55"/>
                <a:gd name="T1" fmla="*/ 67 h 70"/>
                <a:gd name="T2" fmla="*/ 0 w 55"/>
                <a:gd name="T3" fmla="*/ 67 h 70"/>
                <a:gd name="T4" fmla="*/ 0 w 55"/>
                <a:gd name="T5" fmla="*/ 56 h 70"/>
                <a:gd name="T6" fmla="*/ 1 w 55"/>
                <a:gd name="T7" fmla="*/ 45 h 70"/>
                <a:gd name="T8" fmla="*/ 3 w 55"/>
                <a:gd name="T9" fmla="*/ 35 h 70"/>
                <a:gd name="T10" fmla="*/ 3 w 55"/>
                <a:gd name="T11" fmla="*/ 26 h 70"/>
                <a:gd name="T12" fmla="*/ 6 w 55"/>
                <a:gd name="T13" fmla="*/ 17 h 70"/>
                <a:gd name="T14" fmla="*/ 8 w 55"/>
                <a:gd name="T15" fmla="*/ 12 h 70"/>
                <a:gd name="T16" fmla="*/ 12 w 55"/>
                <a:gd name="T17" fmla="*/ 6 h 70"/>
                <a:gd name="T18" fmla="*/ 15 w 55"/>
                <a:gd name="T19" fmla="*/ 4 h 70"/>
                <a:gd name="T20" fmla="*/ 20 w 55"/>
                <a:gd name="T21" fmla="*/ 2 h 70"/>
                <a:gd name="T22" fmla="*/ 23 w 55"/>
                <a:gd name="T23" fmla="*/ 1 h 70"/>
                <a:gd name="T24" fmla="*/ 29 w 55"/>
                <a:gd name="T25" fmla="*/ 0 h 70"/>
                <a:gd name="T26" fmla="*/ 34 w 55"/>
                <a:gd name="T27" fmla="*/ 1 h 70"/>
                <a:gd name="T28" fmla="*/ 38 w 55"/>
                <a:gd name="T29" fmla="*/ 2 h 70"/>
                <a:gd name="T30" fmla="*/ 41 w 55"/>
                <a:gd name="T31" fmla="*/ 3 h 70"/>
                <a:gd name="T32" fmla="*/ 42 w 55"/>
                <a:gd name="T33" fmla="*/ 5 h 70"/>
                <a:gd name="T34" fmla="*/ 44 w 55"/>
                <a:gd name="T35" fmla="*/ 6 h 70"/>
                <a:gd name="T36" fmla="*/ 46 w 55"/>
                <a:gd name="T37" fmla="*/ 7 h 70"/>
                <a:gd name="T38" fmla="*/ 46 w 55"/>
                <a:gd name="T39" fmla="*/ 9 h 70"/>
                <a:gd name="T40" fmla="*/ 49 w 55"/>
                <a:gd name="T41" fmla="*/ 11 h 70"/>
                <a:gd name="T42" fmla="*/ 50 w 55"/>
                <a:gd name="T43" fmla="*/ 16 h 70"/>
                <a:gd name="T44" fmla="*/ 52 w 55"/>
                <a:gd name="T45" fmla="*/ 19 h 70"/>
                <a:gd name="T46" fmla="*/ 52 w 55"/>
                <a:gd name="T47" fmla="*/ 29 h 70"/>
                <a:gd name="T48" fmla="*/ 53 w 55"/>
                <a:gd name="T49" fmla="*/ 33 h 70"/>
                <a:gd name="T50" fmla="*/ 54 w 55"/>
                <a:gd name="T51" fmla="*/ 40 h 70"/>
                <a:gd name="T52" fmla="*/ 53 w 55"/>
                <a:gd name="T53" fmla="*/ 44 h 70"/>
                <a:gd name="T54" fmla="*/ 53 w 55"/>
                <a:gd name="T55" fmla="*/ 54 h 70"/>
                <a:gd name="T56" fmla="*/ 53 w 55"/>
                <a:gd name="T57" fmla="*/ 64 h 70"/>
                <a:gd name="T58" fmla="*/ 52 w 55"/>
                <a:gd name="T59" fmla="*/ 69 h 70"/>
                <a:gd name="T60" fmla="*/ 40 w 55"/>
                <a:gd name="T61" fmla="*/ 69 h 70"/>
                <a:gd name="T62" fmla="*/ 24 w 55"/>
                <a:gd name="T63" fmla="*/ 69 h 70"/>
                <a:gd name="T64" fmla="*/ 3 w 55"/>
                <a:gd name="T6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0">
                  <a:moveTo>
                    <a:pt x="3" y="67"/>
                  </a:moveTo>
                  <a:lnTo>
                    <a:pt x="0" y="67"/>
                  </a:lnTo>
                  <a:lnTo>
                    <a:pt x="0" y="56"/>
                  </a:lnTo>
                  <a:lnTo>
                    <a:pt x="1" y="45"/>
                  </a:lnTo>
                  <a:lnTo>
                    <a:pt x="3" y="35"/>
                  </a:lnTo>
                  <a:lnTo>
                    <a:pt x="3" y="26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9" y="11"/>
                  </a:lnTo>
                  <a:lnTo>
                    <a:pt x="50" y="16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4" y="40"/>
                  </a:lnTo>
                  <a:lnTo>
                    <a:pt x="53" y="44"/>
                  </a:lnTo>
                  <a:lnTo>
                    <a:pt x="53" y="54"/>
                  </a:lnTo>
                  <a:lnTo>
                    <a:pt x="53" y="64"/>
                  </a:lnTo>
                  <a:lnTo>
                    <a:pt x="52" y="69"/>
                  </a:lnTo>
                  <a:lnTo>
                    <a:pt x="40" y="69"/>
                  </a:lnTo>
                  <a:lnTo>
                    <a:pt x="24" y="69"/>
                  </a:lnTo>
                  <a:lnTo>
                    <a:pt x="3" y="6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6" name="Freeform 91"/>
            <p:cNvSpPr>
              <a:spLocks/>
            </p:cNvSpPr>
            <p:nvPr/>
          </p:nvSpPr>
          <p:spPr bwMode="auto">
            <a:xfrm>
              <a:off x="1872" y="2305"/>
              <a:ext cx="136" cy="107"/>
            </a:xfrm>
            <a:custGeom>
              <a:avLst/>
              <a:gdLst>
                <a:gd name="T0" fmla="*/ 135 w 136"/>
                <a:gd name="T1" fmla="*/ 52 h 107"/>
                <a:gd name="T2" fmla="*/ 130 w 136"/>
                <a:gd name="T3" fmla="*/ 44 h 107"/>
                <a:gd name="T4" fmla="*/ 123 w 136"/>
                <a:gd name="T5" fmla="*/ 35 h 107"/>
                <a:gd name="T6" fmla="*/ 114 w 136"/>
                <a:gd name="T7" fmla="*/ 29 h 107"/>
                <a:gd name="T8" fmla="*/ 106 w 136"/>
                <a:gd name="T9" fmla="*/ 23 h 107"/>
                <a:gd name="T10" fmla="*/ 93 w 136"/>
                <a:gd name="T11" fmla="*/ 16 h 107"/>
                <a:gd name="T12" fmla="*/ 79 w 136"/>
                <a:gd name="T13" fmla="*/ 12 h 107"/>
                <a:gd name="T14" fmla="*/ 65 w 136"/>
                <a:gd name="T15" fmla="*/ 6 h 107"/>
                <a:gd name="T16" fmla="*/ 51 w 136"/>
                <a:gd name="T17" fmla="*/ 3 h 107"/>
                <a:gd name="T18" fmla="*/ 36 w 136"/>
                <a:gd name="T19" fmla="*/ 0 h 107"/>
                <a:gd name="T20" fmla="*/ 24 w 136"/>
                <a:gd name="T21" fmla="*/ 1 h 107"/>
                <a:gd name="T22" fmla="*/ 15 w 136"/>
                <a:gd name="T23" fmla="*/ 3 h 107"/>
                <a:gd name="T24" fmla="*/ 10 w 136"/>
                <a:gd name="T25" fmla="*/ 6 h 107"/>
                <a:gd name="T26" fmla="*/ 5 w 136"/>
                <a:gd name="T27" fmla="*/ 11 h 107"/>
                <a:gd name="T28" fmla="*/ 2 w 136"/>
                <a:gd name="T29" fmla="*/ 18 h 107"/>
                <a:gd name="T30" fmla="*/ 0 w 136"/>
                <a:gd name="T31" fmla="*/ 28 h 107"/>
                <a:gd name="T32" fmla="*/ 1 w 136"/>
                <a:gd name="T33" fmla="*/ 38 h 107"/>
                <a:gd name="T34" fmla="*/ 7 w 136"/>
                <a:gd name="T35" fmla="*/ 49 h 107"/>
                <a:gd name="T36" fmla="*/ 15 w 136"/>
                <a:gd name="T37" fmla="*/ 59 h 107"/>
                <a:gd name="T38" fmla="*/ 26 w 136"/>
                <a:gd name="T39" fmla="*/ 72 h 107"/>
                <a:gd name="T40" fmla="*/ 36 w 136"/>
                <a:gd name="T41" fmla="*/ 84 h 107"/>
                <a:gd name="T42" fmla="*/ 49 w 136"/>
                <a:gd name="T43" fmla="*/ 93 h 107"/>
                <a:gd name="T44" fmla="*/ 63 w 136"/>
                <a:gd name="T45" fmla="*/ 101 h 107"/>
                <a:gd name="T46" fmla="*/ 74 w 136"/>
                <a:gd name="T47" fmla="*/ 104 h 107"/>
                <a:gd name="T48" fmla="*/ 80 w 136"/>
                <a:gd name="T49" fmla="*/ 105 h 107"/>
                <a:gd name="T50" fmla="*/ 89 w 136"/>
                <a:gd name="T51" fmla="*/ 106 h 107"/>
                <a:gd name="T52" fmla="*/ 93 w 136"/>
                <a:gd name="T53" fmla="*/ 98 h 107"/>
                <a:gd name="T54" fmla="*/ 100 w 136"/>
                <a:gd name="T55" fmla="*/ 86 h 107"/>
                <a:gd name="T56" fmla="*/ 111 w 136"/>
                <a:gd name="T57" fmla="*/ 71 h 107"/>
                <a:gd name="T58" fmla="*/ 126 w 136"/>
                <a:gd name="T59" fmla="*/ 59 h 107"/>
                <a:gd name="T60" fmla="*/ 134 w 136"/>
                <a:gd name="T61" fmla="*/ 55 h 107"/>
                <a:gd name="T62" fmla="*/ 135 w 136"/>
                <a:gd name="T63" fmla="*/ 5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107">
                  <a:moveTo>
                    <a:pt x="135" y="52"/>
                  </a:moveTo>
                  <a:lnTo>
                    <a:pt x="130" y="44"/>
                  </a:lnTo>
                  <a:lnTo>
                    <a:pt x="123" y="35"/>
                  </a:lnTo>
                  <a:lnTo>
                    <a:pt x="114" y="29"/>
                  </a:lnTo>
                  <a:lnTo>
                    <a:pt x="106" y="23"/>
                  </a:lnTo>
                  <a:lnTo>
                    <a:pt x="93" y="16"/>
                  </a:lnTo>
                  <a:lnTo>
                    <a:pt x="79" y="12"/>
                  </a:lnTo>
                  <a:lnTo>
                    <a:pt x="65" y="6"/>
                  </a:lnTo>
                  <a:lnTo>
                    <a:pt x="51" y="3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1" y="38"/>
                  </a:lnTo>
                  <a:lnTo>
                    <a:pt x="7" y="49"/>
                  </a:lnTo>
                  <a:lnTo>
                    <a:pt x="15" y="59"/>
                  </a:lnTo>
                  <a:lnTo>
                    <a:pt x="26" y="72"/>
                  </a:lnTo>
                  <a:lnTo>
                    <a:pt x="36" y="84"/>
                  </a:lnTo>
                  <a:lnTo>
                    <a:pt x="49" y="93"/>
                  </a:lnTo>
                  <a:lnTo>
                    <a:pt x="63" y="101"/>
                  </a:lnTo>
                  <a:lnTo>
                    <a:pt x="74" y="104"/>
                  </a:lnTo>
                  <a:lnTo>
                    <a:pt x="80" y="105"/>
                  </a:lnTo>
                  <a:lnTo>
                    <a:pt x="89" y="106"/>
                  </a:lnTo>
                  <a:lnTo>
                    <a:pt x="93" y="98"/>
                  </a:lnTo>
                  <a:lnTo>
                    <a:pt x="100" y="86"/>
                  </a:lnTo>
                  <a:lnTo>
                    <a:pt x="111" y="71"/>
                  </a:lnTo>
                  <a:lnTo>
                    <a:pt x="126" y="59"/>
                  </a:lnTo>
                  <a:lnTo>
                    <a:pt x="134" y="55"/>
                  </a:lnTo>
                  <a:lnTo>
                    <a:pt x="135" y="5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7" name="Freeform 92"/>
            <p:cNvSpPr>
              <a:spLocks/>
            </p:cNvSpPr>
            <p:nvPr/>
          </p:nvSpPr>
          <p:spPr bwMode="auto">
            <a:xfrm>
              <a:off x="2009" y="2393"/>
              <a:ext cx="75" cy="74"/>
            </a:xfrm>
            <a:custGeom>
              <a:avLst/>
              <a:gdLst>
                <a:gd name="T0" fmla="*/ 0 w 75"/>
                <a:gd name="T1" fmla="*/ 39 h 74"/>
                <a:gd name="T2" fmla="*/ 0 w 75"/>
                <a:gd name="T3" fmla="*/ 41 h 74"/>
                <a:gd name="T4" fmla="*/ 7 w 75"/>
                <a:gd name="T5" fmla="*/ 47 h 74"/>
                <a:gd name="T6" fmla="*/ 15 w 75"/>
                <a:gd name="T7" fmla="*/ 54 h 74"/>
                <a:gd name="T8" fmla="*/ 23 w 75"/>
                <a:gd name="T9" fmla="*/ 61 h 74"/>
                <a:gd name="T10" fmla="*/ 31 w 75"/>
                <a:gd name="T11" fmla="*/ 66 h 74"/>
                <a:gd name="T12" fmla="*/ 39 w 75"/>
                <a:gd name="T13" fmla="*/ 70 h 74"/>
                <a:gd name="T14" fmla="*/ 43 w 75"/>
                <a:gd name="T15" fmla="*/ 72 h 74"/>
                <a:gd name="T16" fmla="*/ 51 w 75"/>
                <a:gd name="T17" fmla="*/ 73 h 74"/>
                <a:gd name="T18" fmla="*/ 55 w 75"/>
                <a:gd name="T19" fmla="*/ 73 h 74"/>
                <a:gd name="T20" fmla="*/ 60 w 75"/>
                <a:gd name="T21" fmla="*/ 71 h 74"/>
                <a:gd name="T22" fmla="*/ 63 w 75"/>
                <a:gd name="T23" fmla="*/ 69 h 74"/>
                <a:gd name="T24" fmla="*/ 68 w 75"/>
                <a:gd name="T25" fmla="*/ 67 h 74"/>
                <a:gd name="T26" fmla="*/ 71 w 75"/>
                <a:gd name="T27" fmla="*/ 62 h 74"/>
                <a:gd name="T28" fmla="*/ 73 w 75"/>
                <a:gd name="T29" fmla="*/ 58 h 74"/>
                <a:gd name="T30" fmla="*/ 73 w 75"/>
                <a:gd name="T31" fmla="*/ 55 h 74"/>
                <a:gd name="T32" fmla="*/ 74 w 75"/>
                <a:gd name="T33" fmla="*/ 53 h 74"/>
                <a:gd name="T34" fmla="*/ 74 w 75"/>
                <a:gd name="T35" fmla="*/ 50 h 74"/>
                <a:gd name="T36" fmla="*/ 73 w 75"/>
                <a:gd name="T37" fmla="*/ 48 h 74"/>
                <a:gd name="T38" fmla="*/ 73 w 75"/>
                <a:gd name="T39" fmla="*/ 46 h 74"/>
                <a:gd name="T40" fmla="*/ 73 w 75"/>
                <a:gd name="T41" fmla="*/ 43 h 74"/>
                <a:gd name="T42" fmla="*/ 71 w 75"/>
                <a:gd name="T43" fmla="*/ 39 h 74"/>
                <a:gd name="T44" fmla="*/ 69 w 75"/>
                <a:gd name="T45" fmla="*/ 36 h 74"/>
                <a:gd name="T46" fmla="*/ 63 w 75"/>
                <a:gd name="T47" fmla="*/ 29 h 74"/>
                <a:gd name="T48" fmla="*/ 61 w 75"/>
                <a:gd name="T49" fmla="*/ 25 h 74"/>
                <a:gd name="T50" fmla="*/ 56 w 75"/>
                <a:gd name="T51" fmla="*/ 21 h 74"/>
                <a:gd name="T52" fmla="*/ 52 w 75"/>
                <a:gd name="T53" fmla="*/ 17 h 74"/>
                <a:gd name="T54" fmla="*/ 44 w 75"/>
                <a:gd name="T55" fmla="*/ 10 h 74"/>
                <a:gd name="T56" fmla="*/ 38 w 75"/>
                <a:gd name="T57" fmla="*/ 3 h 74"/>
                <a:gd name="T58" fmla="*/ 34 w 75"/>
                <a:gd name="T59" fmla="*/ 0 h 74"/>
                <a:gd name="T60" fmla="*/ 0 w 75"/>
                <a:gd name="T6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74">
                  <a:moveTo>
                    <a:pt x="0" y="39"/>
                  </a:moveTo>
                  <a:lnTo>
                    <a:pt x="0" y="41"/>
                  </a:lnTo>
                  <a:lnTo>
                    <a:pt x="7" y="47"/>
                  </a:lnTo>
                  <a:lnTo>
                    <a:pt x="15" y="54"/>
                  </a:lnTo>
                  <a:lnTo>
                    <a:pt x="23" y="61"/>
                  </a:lnTo>
                  <a:lnTo>
                    <a:pt x="31" y="66"/>
                  </a:lnTo>
                  <a:lnTo>
                    <a:pt x="39" y="70"/>
                  </a:lnTo>
                  <a:lnTo>
                    <a:pt x="43" y="72"/>
                  </a:lnTo>
                  <a:lnTo>
                    <a:pt x="51" y="73"/>
                  </a:lnTo>
                  <a:lnTo>
                    <a:pt x="55" y="73"/>
                  </a:lnTo>
                  <a:lnTo>
                    <a:pt x="60" y="71"/>
                  </a:lnTo>
                  <a:lnTo>
                    <a:pt x="63" y="69"/>
                  </a:lnTo>
                  <a:lnTo>
                    <a:pt x="68" y="67"/>
                  </a:lnTo>
                  <a:lnTo>
                    <a:pt x="71" y="62"/>
                  </a:lnTo>
                  <a:lnTo>
                    <a:pt x="73" y="58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0"/>
                  </a:lnTo>
                  <a:lnTo>
                    <a:pt x="73" y="48"/>
                  </a:lnTo>
                  <a:lnTo>
                    <a:pt x="73" y="46"/>
                  </a:lnTo>
                  <a:lnTo>
                    <a:pt x="73" y="43"/>
                  </a:lnTo>
                  <a:lnTo>
                    <a:pt x="71" y="39"/>
                  </a:lnTo>
                  <a:lnTo>
                    <a:pt x="69" y="36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4" y="10"/>
                  </a:lnTo>
                  <a:lnTo>
                    <a:pt x="38" y="3"/>
                  </a:lnTo>
                  <a:lnTo>
                    <a:pt x="34" y="0"/>
                  </a:ln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8" name="Freeform 93"/>
            <p:cNvSpPr>
              <a:spLocks/>
            </p:cNvSpPr>
            <p:nvPr/>
          </p:nvSpPr>
          <p:spPr bwMode="auto">
            <a:xfrm>
              <a:off x="1791" y="2384"/>
              <a:ext cx="121" cy="125"/>
            </a:xfrm>
            <a:custGeom>
              <a:avLst/>
              <a:gdLst>
                <a:gd name="T0" fmla="*/ 79 w 121"/>
                <a:gd name="T1" fmla="*/ 124 h 125"/>
                <a:gd name="T2" fmla="*/ 70 w 121"/>
                <a:gd name="T3" fmla="*/ 122 h 125"/>
                <a:gd name="T4" fmla="*/ 61 w 121"/>
                <a:gd name="T5" fmla="*/ 116 h 125"/>
                <a:gd name="T6" fmla="*/ 53 w 121"/>
                <a:gd name="T7" fmla="*/ 110 h 125"/>
                <a:gd name="T8" fmla="*/ 44 w 121"/>
                <a:gd name="T9" fmla="*/ 104 h 125"/>
                <a:gd name="T10" fmla="*/ 34 w 121"/>
                <a:gd name="T11" fmla="*/ 93 h 125"/>
                <a:gd name="T12" fmla="*/ 25 w 121"/>
                <a:gd name="T13" fmla="*/ 81 h 125"/>
                <a:gd name="T14" fmla="*/ 17 w 121"/>
                <a:gd name="T15" fmla="*/ 69 h 125"/>
                <a:gd name="T16" fmla="*/ 11 w 121"/>
                <a:gd name="T17" fmla="*/ 55 h 125"/>
                <a:gd name="T18" fmla="*/ 5 w 121"/>
                <a:gd name="T19" fmla="*/ 43 h 125"/>
                <a:gd name="T20" fmla="*/ 1 w 121"/>
                <a:gd name="T21" fmla="*/ 31 h 125"/>
                <a:gd name="T22" fmla="*/ 0 w 121"/>
                <a:gd name="T23" fmla="*/ 22 h 125"/>
                <a:gd name="T24" fmla="*/ 3 w 121"/>
                <a:gd name="T25" fmla="*/ 14 h 125"/>
                <a:gd name="T26" fmla="*/ 7 w 121"/>
                <a:gd name="T27" fmla="*/ 8 h 125"/>
                <a:gd name="T28" fmla="*/ 14 w 121"/>
                <a:gd name="T29" fmla="*/ 4 h 125"/>
                <a:gd name="T30" fmla="*/ 22 w 121"/>
                <a:gd name="T31" fmla="*/ 0 h 125"/>
                <a:gd name="T32" fmla="*/ 32 w 121"/>
                <a:gd name="T33" fmla="*/ 0 h 125"/>
                <a:gd name="T34" fmla="*/ 44 w 121"/>
                <a:gd name="T35" fmla="*/ 2 h 125"/>
                <a:gd name="T36" fmla="*/ 57 w 121"/>
                <a:gd name="T37" fmla="*/ 6 h 125"/>
                <a:gd name="T38" fmla="*/ 72 w 121"/>
                <a:gd name="T39" fmla="*/ 13 h 125"/>
                <a:gd name="T40" fmla="*/ 87 w 121"/>
                <a:gd name="T41" fmla="*/ 22 h 125"/>
                <a:gd name="T42" fmla="*/ 98 w 121"/>
                <a:gd name="T43" fmla="*/ 31 h 125"/>
                <a:gd name="T44" fmla="*/ 109 w 121"/>
                <a:gd name="T45" fmla="*/ 43 h 125"/>
                <a:gd name="T46" fmla="*/ 115 w 121"/>
                <a:gd name="T47" fmla="*/ 52 h 125"/>
                <a:gd name="T48" fmla="*/ 117 w 121"/>
                <a:gd name="T49" fmla="*/ 59 h 125"/>
                <a:gd name="T50" fmla="*/ 120 w 121"/>
                <a:gd name="T51" fmla="*/ 67 h 125"/>
                <a:gd name="T52" fmla="*/ 113 w 121"/>
                <a:gd name="T53" fmla="*/ 72 h 125"/>
                <a:gd name="T54" fmla="*/ 104 w 121"/>
                <a:gd name="T55" fmla="*/ 82 h 125"/>
                <a:gd name="T56" fmla="*/ 93 w 121"/>
                <a:gd name="T57" fmla="*/ 97 h 125"/>
                <a:gd name="T58" fmla="*/ 84 w 121"/>
                <a:gd name="T59" fmla="*/ 112 h 125"/>
                <a:gd name="T60" fmla="*/ 81 w 121"/>
                <a:gd name="T61" fmla="*/ 124 h 125"/>
                <a:gd name="T62" fmla="*/ 79 w 121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5">
                  <a:moveTo>
                    <a:pt x="79" y="124"/>
                  </a:moveTo>
                  <a:lnTo>
                    <a:pt x="70" y="122"/>
                  </a:lnTo>
                  <a:lnTo>
                    <a:pt x="61" y="116"/>
                  </a:lnTo>
                  <a:lnTo>
                    <a:pt x="53" y="110"/>
                  </a:lnTo>
                  <a:lnTo>
                    <a:pt x="44" y="104"/>
                  </a:lnTo>
                  <a:lnTo>
                    <a:pt x="34" y="93"/>
                  </a:lnTo>
                  <a:lnTo>
                    <a:pt x="25" y="81"/>
                  </a:lnTo>
                  <a:lnTo>
                    <a:pt x="17" y="69"/>
                  </a:lnTo>
                  <a:lnTo>
                    <a:pt x="11" y="55"/>
                  </a:lnTo>
                  <a:lnTo>
                    <a:pt x="5" y="43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2"/>
                  </a:lnTo>
                  <a:lnTo>
                    <a:pt x="57" y="6"/>
                  </a:lnTo>
                  <a:lnTo>
                    <a:pt x="72" y="13"/>
                  </a:lnTo>
                  <a:lnTo>
                    <a:pt x="87" y="22"/>
                  </a:lnTo>
                  <a:lnTo>
                    <a:pt x="98" y="31"/>
                  </a:lnTo>
                  <a:lnTo>
                    <a:pt x="109" y="43"/>
                  </a:lnTo>
                  <a:lnTo>
                    <a:pt x="115" y="52"/>
                  </a:lnTo>
                  <a:lnTo>
                    <a:pt x="117" y="59"/>
                  </a:lnTo>
                  <a:lnTo>
                    <a:pt x="120" y="67"/>
                  </a:lnTo>
                  <a:lnTo>
                    <a:pt x="113" y="72"/>
                  </a:lnTo>
                  <a:lnTo>
                    <a:pt x="104" y="82"/>
                  </a:lnTo>
                  <a:lnTo>
                    <a:pt x="93" y="97"/>
                  </a:lnTo>
                  <a:lnTo>
                    <a:pt x="84" y="112"/>
                  </a:lnTo>
                  <a:lnTo>
                    <a:pt x="81" y="124"/>
                  </a:lnTo>
                  <a:lnTo>
                    <a:pt x="79" y="1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49" name="Freeform 94"/>
            <p:cNvSpPr>
              <a:spLocks/>
            </p:cNvSpPr>
            <p:nvPr/>
          </p:nvSpPr>
          <p:spPr bwMode="auto">
            <a:xfrm>
              <a:off x="1914" y="2490"/>
              <a:ext cx="77" cy="72"/>
            </a:xfrm>
            <a:custGeom>
              <a:avLst/>
              <a:gdLst>
                <a:gd name="T0" fmla="*/ 30 w 77"/>
                <a:gd name="T1" fmla="*/ 2 h 72"/>
                <a:gd name="T2" fmla="*/ 31 w 77"/>
                <a:gd name="T3" fmla="*/ 0 h 72"/>
                <a:gd name="T4" fmla="*/ 40 w 77"/>
                <a:gd name="T5" fmla="*/ 6 h 72"/>
                <a:gd name="T6" fmla="*/ 48 w 77"/>
                <a:gd name="T7" fmla="*/ 12 h 72"/>
                <a:gd name="T8" fmla="*/ 56 w 77"/>
                <a:gd name="T9" fmla="*/ 20 h 72"/>
                <a:gd name="T10" fmla="*/ 63 w 77"/>
                <a:gd name="T11" fmla="*/ 25 h 72"/>
                <a:gd name="T12" fmla="*/ 69 w 77"/>
                <a:gd name="T13" fmla="*/ 31 h 72"/>
                <a:gd name="T14" fmla="*/ 73 w 77"/>
                <a:gd name="T15" fmla="*/ 35 h 72"/>
                <a:gd name="T16" fmla="*/ 75 w 77"/>
                <a:gd name="T17" fmla="*/ 42 h 72"/>
                <a:gd name="T18" fmla="*/ 76 w 77"/>
                <a:gd name="T19" fmla="*/ 47 h 72"/>
                <a:gd name="T20" fmla="*/ 75 w 77"/>
                <a:gd name="T21" fmla="*/ 51 h 72"/>
                <a:gd name="T22" fmla="*/ 75 w 77"/>
                <a:gd name="T23" fmla="*/ 55 h 72"/>
                <a:gd name="T24" fmla="*/ 72 w 77"/>
                <a:gd name="T25" fmla="*/ 60 h 72"/>
                <a:gd name="T26" fmla="*/ 69 w 77"/>
                <a:gd name="T27" fmla="*/ 64 h 72"/>
                <a:gd name="T28" fmla="*/ 67 w 77"/>
                <a:gd name="T29" fmla="*/ 67 h 72"/>
                <a:gd name="T30" fmla="*/ 64 w 77"/>
                <a:gd name="T31" fmla="*/ 68 h 72"/>
                <a:gd name="T32" fmla="*/ 61 w 77"/>
                <a:gd name="T33" fmla="*/ 69 h 72"/>
                <a:gd name="T34" fmla="*/ 59 w 77"/>
                <a:gd name="T35" fmla="*/ 69 h 72"/>
                <a:gd name="T36" fmla="*/ 57 w 77"/>
                <a:gd name="T37" fmla="*/ 70 h 72"/>
                <a:gd name="T38" fmla="*/ 55 w 77"/>
                <a:gd name="T39" fmla="*/ 71 h 72"/>
                <a:gd name="T40" fmla="*/ 53 w 77"/>
                <a:gd name="T41" fmla="*/ 71 h 72"/>
                <a:gd name="T42" fmla="*/ 47 w 77"/>
                <a:gd name="T43" fmla="*/ 70 h 72"/>
                <a:gd name="T44" fmla="*/ 43 w 77"/>
                <a:gd name="T45" fmla="*/ 69 h 72"/>
                <a:gd name="T46" fmla="*/ 35 w 77"/>
                <a:gd name="T47" fmla="*/ 65 h 72"/>
                <a:gd name="T48" fmla="*/ 31 w 77"/>
                <a:gd name="T49" fmla="*/ 63 h 72"/>
                <a:gd name="T50" fmla="*/ 26 w 77"/>
                <a:gd name="T51" fmla="*/ 60 h 72"/>
                <a:gd name="T52" fmla="*/ 21 w 77"/>
                <a:gd name="T53" fmla="*/ 57 h 72"/>
                <a:gd name="T54" fmla="*/ 13 w 77"/>
                <a:gd name="T55" fmla="*/ 52 h 72"/>
                <a:gd name="T56" fmla="*/ 5 w 77"/>
                <a:gd name="T57" fmla="*/ 47 h 72"/>
                <a:gd name="T58" fmla="*/ 0 w 77"/>
                <a:gd name="T59" fmla="*/ 43 h 72"/>
                <a:gd name="T60" fmla="*/ 30 w 77"/>
                <a:gd name="T61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72">
                  <a:moveTo>
                    <a:pt x="30" y="2"/>
                  </a:moveTo>
                  <a:lnTo>
                    <a:pt x="31" y="0"/>
                  </a:lnTo>
                  <a:lnTo>
                    <a:pt x="40" y="6"/>
                  </a:lnTo>
                  <a:lnTo>
                    <a:pt x="48" y="12"/>
                  </a:lnTo>
                  <a:lnTo>
                    <a:pt x="56" y="20"/>
                  </a:lnTo>
                  <a:lnTo>
                    <a:pt x="63" y="25"/>
                  </a:lnTo>
                  <a:lnTo>
                    <a:pt x="69" y="31"/>
                  </a:lnTo>
                  <a:lnTo>
                    <a:pt x="73" y="35"/>
                  </a:lnTo>
                  <a:lnTo>
                    <a:pt x="75" y="42"/>
                  </a:lnTo>
                  <a:lnTo>
                    <a:pt x="76" y="47"/>
                  </a:lnTo>
                  <a:lnTo>
                    <a:pt x="75" y="51"/>
                  </a:lnTo>
                  <a:lnTo>
                    <a:pt x="75" y="55"/>
                  </a:lnTo>
                  <a:lnTo>
                    <a:pt x="72" y="60"/>
                  </a:lnTo>
                  <a:lnTo>
                    <a:pt x="69" y="64"/>
                  </a:lnTo>
                  <a:lnTo>
                    <a:pt x="67" y="67"/>
                  </a:lnTo>
                  <a:lnTo>
                    <a:pt x="64" y="68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57" y="70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35" y="65"/>
                  </a:lnTo>
                  <a:lnTo>
                    <a:pt x="31" y="63"/>
                  </a:lnTo>
                  <a:lnTo>
                    <a:pt x="26" y="60"/>
                  </a:lnTo>
                  <a:lnTo>
                    <a:pt x="21" y="57"/>
                  </a:lnTo>
                  <a:lnTo>
                    <a:pt x="13" y="52"/>
                  </a:lnTo>
                  <a:lnTo>
                    <a:pt x="5" y="47"/>
                  </a:lnTo>
                  <a:lnTo>
                    <a:pt x="0" y="43"/>
                  </a:lnTo>
                  <a:lnTo>
                    <a:pt x="3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3952" y="746234"/>
            <a:ext cx="6363930" cy="6096000"/>
            <a:chOff x="914398" y="762000"/>
            <a:chExt cx="6363930" cy="6096000"/>
          </a:xfrm>
        </p:grpSpPr>
        <p:grpSp>
          <p:nvGrpSpPr>
            <p:cNvPr id="51" name="Group 50"/>
            <p:cNvGrpSpPr/>
            <p:nvPr/>
          </p:nvGrpSpPr>
          <p:grpSpPr>
            <a:xfrm>
              <a:off x="914399" y="1295400"/>
              <a:ext cx="6363929" cy="5562600"/>
              <a:chOff x="914399" y="1295400"/>
              <a:chExt cx="6363929" cy="5562600"/>
            </a:xfrm>
          </p:grpSpPr>
          <p:sp>
            <p:nvSpPr>
              <p:cNvPr id="94" name="Arc 93"/>
              <p:cNvSpPr/>
              <p:nvPr/>
            </p:nvSpPr>
            <p:spPr>
              <a:xfrm>
                <a:off x="914399" y="1600200"/>
                <a:ext cx="6363929" cy="5257800"/>
              </a:xfrm>
              <a:prstGeom prst="arc">
                <a:avLst>
                  <a:gd name="adj1" fmla="val 13091903"/>
                  <a:gd name="adj2" fmla="val 2104138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914402" y="1295400"/>
                <a:ext cx="883918" cy="1108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 flipV="1">
              <a:off x="914398" y="762000"/>
              <a:ext cx="6363929" cy="5193890"/>
              <a:chOff x="914399" y="1295400"/>
              <a:chExt cx="6363929" cy="5562600"/>
            </a:xfrm>
          </p:grpSpPr>
          <p:sp>
            <p:nvSpPr>
              <p:cNvPr id="92" name="Arc 91"/>
              <p:cNvSpPr/>
              <p:nvPr/>
            </p:nvSpPr>
            <p:spPr>
              <a:xfrm>
                <a:off x="914399" y="1600200"/>
                <a:ext cx="6363929" cy="5257800"/>
              </a:xfrm>
              <a:prstGeom prst="arc">
                <a:avLst>
                  <a:gd name="adj1" fmla="val 12999902"/>
                  <a:gd name="adj2" fmla="val 210598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3" name="Straight Connector 92"/>
              <p:cNvCxnSpPr>
                <a:stCxn id="92" idx="0"/>
              </p:cNvCxnSpPr>
              <p:nvPr/>
            </p:nvCxnSpPr>
            <p:spPr>
              <a:xfrm flipH="1" flipV="1">
                <a:off x="914400" y="1295400"/>
                <a:ext cx="892267" cy="1108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001487" y="2529611"/>
              <a:ext cx="6069559" cy="2262920"/>
              <a:chOff x="1001487" y="2529611"/>
              <a:chExt cx="6069559" cy="22629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H="1">
                <a:off x="1764453" y="3648646"/>
                <a:ext cx="407190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4876800" y="2813268"/>
                <a:ext cx="395111" cy="835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1665111" y="2813268"/>
                <a:ext cx="395111" cy="835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3285067" y="2813268"/>
                <a:ext cx="395111" cy="8353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endCxn id="88" idx="0"/>
              </p:cNvCxnSpPr>
              <p:nvPr/>
            </p:nvCxnSpPr>
            <p:spPr>
              <a:xfrm flipH="1">
                <a:off x="4637714" y="3648646"/>
                <a:ext cx="433012" cy="8668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endCxn id="90" idx="0"/>
              </p:cNvCxnSpPr>
              <p:nvPr/>
            </p:nvCxnSpPr>
            <p:spPr>
              <a:xfrm flipH="1">
                <a:off x="1428149" y="3648646"/>
                <a:ext cx="476048" cy="856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067756" y="3648646"/>
                <a:ext cx="434622" cy="8466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074355" y="3230957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944128" y="3925223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218690" y="3524468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634088" y="3383357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481687" y="3078557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270041" y="3072913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419798" y="3383357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868311" y="3230957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001356" y="3507794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744534" y="3930868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151285" y="4071979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92134" y="4224379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001487" y="4354201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904066" y="3078557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481116" y="3219668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022600" y="3355135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614137" y="3507794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360861" y="3930868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771422" y="4071979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216121" y="4218735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624666" y="4365490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199466" y="4365490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791325" y="4218735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343399" y="4071979"/>
                <a:ext cx="51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5828525" y="3417224"/>
                <a:ext cx="1242521" cy="4616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Problem or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Desired Solution</a:t>
                </a:r>
                <a:endParaRPr lang="en-US" sz="12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29626" y="2543514"/>
                <a:ext cx="935064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Assessment</a:t>
                </a:r>
                <a:endParaRPr lang="en-US" sz="12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528816" y="2543514"/>
                <a:ext cx="728020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Material</a:t>
                </a:r>
                <a:endParaRPr lang="en-US" sz="12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258154" y="4515532"/>
                <a:ext cx="759119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Methods</a:t>
                </a:r>
                <a:endParaRPr lang="en-US" sz="12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631526" y="4501793"/>
                <a:ext cx="883127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Equipment</a:t>
                </a:r>
                <a:endParaRPr lang="en-US" sz="12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109792" y="4505422"/>
                <a:ext cx="636714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Space</a:t>
                </a:r>
                <a:endParaRPr lang="en-US" sz="12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372588" y="2529611"/>
                <a:ext cx="622992" cy="2769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People</a:t>
                </a:r>
                <a:endParaRPr lang="en-US" sz="1200" b="1" dirty="0"/>
              </a:p>
            </p:txBody>
          </p:sp>
        </p:grpSp>
      </p:grp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3-11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0" y="6334993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3.7</a:t>
            </a:r>
          </a:p>
        </p:txBody>
      </p:sp>
    </p:spTree>
    <p:extLst>
      <p:ext uri="{BB962C8B-B14F-4D97-AF65-F5344CB8AC3E}">
        <p14:creationId xmlns:p14="http://schemas.microsoft.com/office/powerpoint/2010/main" val="2959863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633847" y="405245"/>
            <a:ext cx="77931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3600" dirty="0" smtClean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Fishbone (</a:t>
            </a:r>
            <a:r>
              <a:rPr lang="en-US" sz="3600" dirty="0" smtClean="0">
                <a:solidFill>
                  <a:srgbClr val="00638C"/>
                </a:solidFill>
                <a:latin typeface="+mj-lt"/>
              </a:rPr>
              <a:t>Cause &amp; Effect</a:t>
            </a:r>
            <a:r>
              <a:rPr lang="en-US" sz="3600" dirty="0" smtClean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3600" dirty="0">
                <a:solidFill>
                  <a:srgbClr val="00638C"/>
                </a:solidFill>
                <a:latin typeface="+mj-lt"/>
                <a:ea typeface="+mj-ea"/>
                <a:cs typeface="+mj-cs"/>
              </a:rPr>
              <a:t>Diagram</a:t>
            </a:r>
          </a:p>
        </p:txBody>
      </p:sp>
      <p:sp>
        <p:nvSpPr>
          <p:cNvPr id="84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8153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Use when there are many contributing factors.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dirty="0" smtClean="0"/>
              <a:t>Organize data into major categories.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dirty="0" smtClean="0"/>
              <a:t>Review each category for potential impact on problem.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brainstorming process to identify factors.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64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4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4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</a:t>
            </a:r>
            <a:r>
              <a:rPr lang="en-US" sz="4000" dirty="0"/>
              <a:t>Overview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373" y="1409700"/>
            <a:ext cx="8229600" cy="4572000"/>
          </a:xfrm>
        </p:spPr>
        <p:txBody>
          <a:bodyPr/>
          <a:lstStyle/>
          <a:p>
            <a:r>
              <a:rPr lang="en-US" dirty="0" smtClean="0"/>
              <a:t>A3 Definition</a:t>
            </a:r>
          </a:p>
          <a:p>
            <a:r>
              <a:rPr lang="en-US" dirty="0" smtClean="0"/>
              <a:t>A3 Process</a:t>
            </a:r>
          </a:p>
          <a:p>
            <a:r>
              <a:rPr lang="en-US" dirty="0" smtClean="0"/>
              <a:t>A3 Standard Format</a:t>
            </a:r>
          </a:p>
          <a:p>
            <a:r>
              <a:rPr lang="en-US" dirty="0" smtClean="0"/>
              <a:t>A3 Questions</a:t>
            </a:r>
          </a:p>
          <a:p>
            <a:r>
              <a:rPr lang="en-US" dirty="0" smtClean="0"/>
              <a:t>A3 Problem Solving Thinking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What is A3?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 x 17 paper size.</a:t>
            </a:r>
          </a:p>
          <a:p>
            <a:endParaRPr lang="en-US" dirty="0" smtClean="0"/>
          </a:p>
          <a:p>
            <a:r>
              <a:rPr lang="en-US" dirty="0" smtClean="0"/>
              <a:t>Problem solving format from 1960s.</a:t>
            </a:r>
          </a:p>
          <a:p>
            <a:endParaRPr lang="en-US" dirty="0" smtClean="0"/>
          </a:p>
          <a:p>
            <a:r>
              <a:rPr lang="en-US" dirty="0" smtClean="0"/>
              <a:t>Standard format at Toyota.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What is A3?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from left to right.</a:t>
            </a:r>
          </a:p>
          <a:p>
            <a:endParaRPr lang="en-US" dirty="0" smtClean="0"/>
          </a:p>
          <a:p>
            <a:r>
              <a:rPr lang="en-US" dirty="0" smtClean="0"/>
              <a:t>Entire plan layout.</a:t>
            </a:r>
          </a:p>
          <a:p>
            <a:endParaRPr lang="en-US" dirty="0" smtClean="0"/>
          </a:p>
          <a:p>
            <a:r>
              <a:rPr lang="en-US" dirty="0" smtClean="0"/>
              <a:t>Standardized communication method.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What Makes a Good A3 Good?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dirty="0" smtClean="0"/>
              <a:t>Deceptively simple…</a:t>
            </a:r>
          </a:p>
          <a:p>
            <a:pPr>
              <a:buFontTx/>
              <a:buNone/>
            </a:pPr>
            <a:endParaRPr lang="en-US" sz="2000" dirty="0" smtClean="0"/>
          </a:p>
          <a:p>
            <a:pPr marL="514350" indent="-457200"/>
            <a:r>
              <a:rPr lang="en-US" dirty="0" smtClean="0"/>
              <a:t>Blank sheet of paper.</a:t>
            </a:r>
          </a:p>
          <a:p>
            <a:pPr marL="514350" indent="-457200"/>
            <a:r>
              <a:rPr lang="en-US" dirty="0" smtClean="0"/>
              <a:t>One page memo.</a:t>
            </a:r>
          </a:p>
          <a:p>
            <a:pPr marL="514350" indent="-457200"/>
            <a:r>
              <a:rPr lang="en-US" dirty="0" smtClean="0"/>
              <a:t>KIS.</a:t>
            </a:r>
          </a:p>
          <a:p>
            <a:pPr lvl="1"/>
            <a:endParaRPr lang="en-US" dirty="0" smtClean="0"/>
          </a:p>
        </p:txBody>
      </p:sp>
      <p:pic>
        <p:nvPicPr>
          <p:cNvPr id="498692" name="Picture 4" descr="dd0020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900" y="4114800"/>
            <a:ext cx="2070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108950" y="6334125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0" y="5029200"/>
            <a:ext cx="4114800" cy="762000"/>
          </a:xfrm>
        </p:spPr>
        <p:txBody>
          <a:bodyPr/>
          <a:lstStyle/>
          <a:p>
            <a:r>
              <a:rPr lang="en-US" sz="2000" b="0" cap="none" dirty="0" smtClean="0">
                <a:solidFill>
                  <a:schemeClr val="bg1"/>
                </a:solidFill>
                <a:latin typeface="+mn-lt"/>
              </a:rPr>
              <a:t>Session 1: Team Problem Solving</a:t>
            </a:r>
            <a:endParaRPr lang="en-US" sz="2000" b="0" cap="non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3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Process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 smtClean="0"/>
              <a:t>A3 standard process: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Makes easier to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Engage others.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Understand others.</a:t>
            </a:r>
          </a:p>
          <a:p>
            <a:pPr lvl="1"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Encourages communication.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Develops thinking problem-solvers.</a:t>
            </a:r>
          </a:p>
        </p:txBody>
      </p:sp>
      <p:pic>
        <p:nvPicPr>
          <p:cNvPr id="500743" name="Picture 7" descr="MCPE01536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5975" y="1828800"/>
            <a:ext cx="16652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370" y="228600"/>
            <a:ext cx="8229600" cy="8382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Process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630" y="2058537"/>
            <a:ext cx="8305800" cy="3891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Links problems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dirty="0" smtClean="0"/>
              <a:t> countermeasures.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Serves as organizational learning tool.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Effective countermeasures and solutions based on facts/data.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Encourages PDCA (Plan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dirty="0" smtClean="0"/>
              <a:t>Do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dirty="0" smtClean="0"/>
              <a:t>Check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dirty="0" smtClean="0"/>
              <a:t>Act).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7" name="Picture 6" descr="487695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4412" y="0"/>
            <a:ext cx="2519588" cy="18900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Process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Creates discussion structure.</a:t>
            </a:r>
          </a:p>
          <a:p>
            <a:endParaRPr lang="en-US" dirty="0" smtClean="0"/>
          </a:p>
          <a:p>
            <a:r>
              <a:rPr lang="en-US" dirty="0" smtClean="0"/>
              <a:t>Fosters understanding, agreement.</a:t>
            </a:r>
          </a:p>
          <a:p>
            <a:endParaRPr lang="en-US" dirty="0" smtClean="0"/>
          </a:p>
          <a:p>
            <a:r>
              <a:rPr lang="en-US" dirty="0" smtClean="0"/>
              <a:t>Engages thinking.</a:t>
            </a:r>
          </a:p>
        </p:txBody>
      </p:sp>
      <p:pic>
        <p:nvPicPr>
          <p:cNvPr id="14340" name="Picture 4" descr="MCj04063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29000"/>
            <a:ext cx="13604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3-19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/>
              <a:t>Creating Problem Statements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358" y="1632284"/>
            <a:ext cx="8229600" cy="3878179"/>
          </a:xfrm>
        </p:spPr>
        <p:txBody>
          <a:bodyPr/>
          <a:lstStyle/>
          <a:p>
            <a:r>
              <a:rPr lang="en-US" sz="3200" dirty="0" smtClean="0"/>
              <a:t>Problem Statement = What is happening</a:t>
            </a:r>
          </a:p>
          <a:p>
            <a:pPr lvl="1"/>
            <a:r>
              <a:rPr lang="en-US" sz="3200" dirty="0" smtClean="0"/>
              <a:t>The pipes are leaking</a:t>
            </a:r>
            <a:r>
              <a:rPr lang="en-US" sz="2800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sz="3200" dirty="0" smtClean="0"/>
              <a:t>Goal Statement = What should be happening</a:t>
            </a:r>
          </a:p>
          <a:p>
            <a:pPr lvl="1"/>
            <a:r>
              <a:rPr lang="en-US" sz="3200" dirty="0" smtClean="0"/>
              <a:t>The pipes don’t leak</a:t>
            </a:r>
          </a:p>
          <a:p>
            <a:endParaRPr lang="en-US" dirty="0" smtClean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3-20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6294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Thinking Steps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problem… REAL problem? (2)</a:t>
            </a:r>
          </a:p>
          <a:p>
            <a:endParaRPr lang="en-US" dirty="0" smtClean="0"/>
          </a:p>
          <a:p>
            <a:r>
              <a:rPr lang="en-US" dirty="0" smtClean="0"/>
              <a:t>Why addressed now?</a:t>
            </a:r>
          </a:p>
          <a:p>
            <a:endParaRPr lang="en-US" dirty="0" smtClean="0"/>
          </a:p>
          <a:p>
            <a:r>
              <a:rPr lang="en-US" dirty="0" smtClean="0"/>
              <a:t>Who owns problem?</a:t>
            </a:r>
          </a:p>
          <a:p>
            <a:endParaRPr lang="en-US" dirty="0" smtClean="0"/>
          </a:p>
          <a:p>
            <a:r>
              <a:rPr lang="en-US" dirty="0" smtClean="0"/>
              <a:t>What is root cause? (4)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3-21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7" name="Picture 6" descr="187240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766455" cy="11793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6294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Thinking 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544420"/>
            <a:ext cx="7136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What are possible countermeasures? (5)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How do we choose which countermeasures?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How do we get agreement among everyone?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8" name="Picture 7" descr="187240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460173" cy="2310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66294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Thinking Steps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772400" cy="42672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What is implementation plan?  Timetable? (6)</a:t>
            </a:r>
          </a:p>
          <a:p>
            <a:endParaRPr lang="en-US" sz="2800" dirty="0" smtClean="0"/>
          </a:p>
          <a:p>
            <a:r>
              <a:rPr lang="en-US" sz="2800" dirty="0" smtClean="0"/>
              <a:t>Constraints to implementation?</a:t>
            </a:r>
          </a:p>
          <a:p>
            <a:endParaRPr lang="en-US" sz="2800" dirty="0" smtClean="0"/>
          </a:p>
          <a:p>
            <a:r>
              <a:rPr lang="en-US" sz="2800" dirty="0" smtClean="0"/>
              <a:t>How ensure follow-up? (7)</a:t>
            </a:r>
          </a:p>
          <a:p>
            <a:pPr>
              <a:buFontTx/>
              <a:buNone/>
            </a:pPr>
            <a:r>
              <a:rPr lang="en-US" sz="2800" dirty="0" smtClean="0"/>
              <a:t>       Continuous improvement?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pic>
        <p:nvPicPr>
          <p:cNvPr id="7" name="Picture 6" descr="187240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957224" cy="1974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 noChangeAspect="1"/>
          </p:cNvGraphicFramePr>
          <p:nvPr>
            <p:ph/>
          </p:nvPr>
        </p:nvGraphicFramePr>
        <p:xfrm>
          <a:off x="152400" y="132541"/>
          <a:ext cx="8839200" cy="585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8" name="Worksheet" r:id="rId5" imgW="5153008" imgH="4495935" progId="Excel.Sheet.8">
                  <p:embed/>
                </p:oleObj>
              </mc:Choice>
              <mc:Fallback>
                <p:oleObj name="Worksheet" r:id="rId5" imgW="5153008" imgH="4495935" progId="Excel.Sheet.8">
                  <p:embed/>
                  <p:pic>
                    <p:nvPicPr>
                      <p:cNvPr id="0" name="Picture 16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2541"/>
                        <a:ext cx="8839200" cy="5850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514600" y="1524000"/>
            <a:ext cx="0" cy="3048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14600" y="3429000"/>
            <a:ext cx="0" cy="3048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514600" y="4876800"/>
            <a:ext cx="0" cy="3048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7239000" y="1905000"/>
            <a:ext cx="0" cy="3048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239000" y="4800600"/>
            <a:ext cx="0" cy="3048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495800" y="1143000"/>
            <a:ext cx="0" cy="4572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5800" y="1143000"/>
            <a:ext cx="3048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4267200" y="5715000"/>
            <a:ext cx="228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379" y="6328609"/>
            <a:ext cx="5895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Image courtesy of The Grunau Company, www. Grunau.com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79" y="6328609"/>
            <a:ext cx="5895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Image courtesy of The Grunau Company, www. Grunau.com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543" r="3889" b="5602"/>
          <a:stretch/>
        </p:blipFill>
        <p:spPr>
          <a:xfrm>
            <a:off x="0" y="24064"/>
            <a:ext cx="9144000" cy="6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 A3s</a:t>
            </a:r>
            <a:endParaRPr lang="en-US" sz="4000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0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  Session 1 </a:t>
            </a:r>
            <a:r>
              <a:rPr lang="en-US" sz="4000" dirty="0"/>
              <a:t>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88918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Following this session, you will be able to:</a:t>
            </a:r>
          </a:p>
          <a:p>
            <a:pPr eaLnBrk="1" hangingPunct="1"/>
            <a:r>
              <a:rPr lang="en-US" dirty="0" smtClean="0"/>
              <a:t>Define the difference between traditional and lean problem solving.</a:t>
            </a:r>
          </a:p>
          <a:p>
            <a:pPr eaLnBrk="1" hangingPunct="1"/>
            <a:r>
              <a:rPr lang="en-US" dirty="0" smtClean="0"/>
              <a:t>Describe how to create a team environment to solve problems.</a:t>
            </a:r>
          </a:p>
          <a:p>
            <a:pPr eaLnBrk="1" hangingPunct="1"/>
            <a:r>
              <a:rPr lang="en-US" dirty="0" smtClean="0"/>
              <a:t>Explain how to create trust to avoid problems.</a:t>
            </a:r>
          </a:p>
          <a:p>
            <a:pPr eaLnBrk="1" hangingPunct="1"/>
            <a:r>
              <a:rPr lang="en-US" dirty="0" smtClean="0"/>
              <a:t>Describe Observation Walks.</a:t>
            </a:r>
          </a:p>
          <a:p>
            <a:pPr eaLnBrk="1" hangingPunct="1"/>
            <a:r>
              <a:rPr lang="en-US" dirty="0" smtClean="0"/>
              <a:t>Identify root causes of problems.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</p:txBody>
      </p:sp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533400" y="304800"/>
            <a:ext cx="685800" cy="685800"/>
            <a:chOff x="4191000" y="1447800"/>
            <a:chExt cx="2743200" cy="27432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191000" y="1447800"/>
              <a:ext cx="2743200" cy="274320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417121" y="1673921"/>
              <a:ext cx="2290958" cy="22909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649190" y="1905990"/>
              <a:ext cx="1826820" cy="1826820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75311" y="2132111"/>
              <a:ext cx="1374578" cy="13745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107384" y="2364184"/>
              <a:ext cx="910432" cy="910432"/>
            </a:xfrm>
            <a:prstGeom prst="ellipse">
              <a:avLst/>
            </a:prstGeom>
            <a:solidFill>
              <a:srgbClr val="2F4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333505" y="2590305"/>
              <a:ext cx="458190" cy="4581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446563" y="2703363"/>
              <a:ext cx="232073" cy="232073"/>
            </a:xfrm>
            <a:prstGeom prst="ellipse">
              <a:avLst/>
            </a:prstGeom>
            <a:solidFill>
              <a:srgbClr val="620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US" dirty="0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A3 Format for PowerPt-BLANK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7407" t="5063" r="18874" b="43037"/>
          <a:stretch>
            <a:fillRect/>
          </a:stretch>
        </p:blipFill>
        <p:spPr>
          <a:xfrm>
            <a:off x="0" y="0"/>
            <a:ext cx="9144000" cy="6386513"/>
          </a:xfrm>
        </p:spPr>
      </p:pic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1600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TITLE</a:t>
            </a:r>
          </a:p>
        </p:txBody>
      </p:sp>
      <p:sp>
        <p:nvSpPr>
          <p:cNvPr id="547851" name="Text Box 11"/>
          <p:cNvSpPr txBox="1">
            <a:spLocks noChangeArrowheads="1"/>
          </p:cNvSpPr>
          <p:nvPr/>
        </p:nvSpPr>
        <p:spPr bwMode="auto">
          <a:xfrm>
            <a:off x="304800" y="838200"/>
            <a:ext cx="2438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Background</a:t>
            </a:r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228600" y="2133600"/>
            <a:ext cx="2971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Current Conditions</a:t>
            </a:r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228600" y="3733800"/>
            <a:ext cx="3048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Goals / Targets</a:t>
            </a:r>
          </a:p>
        </p:txBody>
      </p:sp>
      <p:sp>
        <p:nvSpPr>
          <p:cNvPr id="547854" name="Text Box 14"/>
          <p:cNvSpPr txBox="1">
            <a:spLocks noChangeArrowheads="1"/>
          </p:cNvSpPr>
          <p:nvPr/>
        </p:nvSpPr>
        <p:spPr bwMode="auto">
          <a:xfrm>
            <a:off x="228600" y="5029200"/>
            <a:ext cx="1600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Analysis</a:t>
            </a:r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4724400" y="5105400"/>
            <a:ext cx="2362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Follow-Up</a:t>
            </a:r>
          </a:p>
        </p:txBody>
      </p:sp>
      <p:sp>
        <p:nvSpPr>
          <p:cNvPr id="547856" name="Text Box 16"/>
          <p:cNvSpPr txBox="1">
            <a:spLocks noChangeArrowheads="1"/>
          </p:cNvSpPr>
          <p:nvPr/>
        </p:nvSpPr>
        <p:spPr bwMode="auto">
          <a:xfrm>
            <a:off x="4800600" y="2514600"/>
            <a:ext cx="1600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Plan</a:t>
            </a:r>
          </a:p>
        </p:txBody>
      </p:sp>
      <p:sp>
        <p:nvSpPr>
          <p:cNvPr id="547857" name="Text Box 17"/>
          <p:cNvSpPr txBox="1">
            <a:spLocks noChangeArrowheads="1"/>
          </p:cNvSpPr>
          <p:nvPr/>
        </p:nvSpPr>
        <p:spPr bwMode="auto">
          <a:xfrm>
            <a:off x="4724400" y="838200"/>
            <a:ext cx="4419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Verdana" pitchFamily="34" charset="0"/>
              </a:rPr>
              <a:t>Countermeasures</a:t>
            </a: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093412" y="6418889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48743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Grande"/>
                <a:ea typeface="Geneva"/>
                <a:cs typeface="Geneva"/>
              </a:defRPr>
            </a:lvl9pPr>
          </a:lstStyle>
          <a:p>
            <a:pPr lvl="0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Figure  3.8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8" grpId="0"/>
      <p:bldP spid="547851" grpId="0"/>
      <p:bldP spid="547852" grpId="0"/>
      <p:bldP spid="547853" grpId="0"/>
      <p:bldP spid="547854" grpId="0"/>
      <p:bldP spid="547855" grpId="0"/>
      <p:bldP spid="547856" grpId="0"/>
      <p:bldP spid="54785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Detail</a:t>
            </a:r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2286000"/>
            <a:ext cx="7848600" cy="4114800"/>
          </a:xfrm>
        </p:spPr>
        <p:txBody>
          <a:bodyPr/>
          <a:lstStyle/>
          <a:p>
            <a:endParaRPr lang="en-US" dirty="0" smtClean="0"/>
          </a:p>
          <a:p>
            <a:pPr>
              <a:buFontTx/>
              <a:buNone/>
            </a:pPr>
            <a:r>
              <a:rPr lang="en-US" b="1" u="sng" dirty="0" smtClean="0"/>
              <a:t>Title / Theme:</a:t>
            </a:r>
          </a:p>
          <a:p>
            <a:endParaRPr lang="en-US" b="1" u="sng" dirty="0" smtClean="0"/>
          </a:p>
          <a:p>
            <a:r>
              <a:rPr lang="en-US" dirty="0" smtClean="0"/>
              <a:t>What changes or improvements</a:t>
            </a:r>
          </a:p>
          <a:p>
            <a:pPr>
              <a:buFontTx/>
              <a:buNone/>
            </a:pPr>
            <a:r>
              <a:rPr lang="en-US" dirty="0" smtClean="0"/>
              <a:t>   are you talking about?</a:t>
            </a:r>
          </a:p>
        </p:txBody>
      </p:sp>
      <p:pic>
        <p:nvPicPr>
          <p:cNvPr id="39940" name="Picture 6" descr="A3 Format for PowerPt-TIT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8333" t="9377" r="34320" b="50632"/>
          <a:stretch>
            <a:fillRect/>
          </a:stretch>
        </p:blipFill>
        <p:spPr>
          <a:xfrm>
            <a:off x="0" y="0"/>
            <a:ext cx="2590800" cy="2339975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8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Detail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2438400"/>
            <a:ext cx="78486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 smtClean="0"/>
              <a:t>Background (1):</a:t>
            </a:r>
          </a:p>
          <a:p>
            <a:endParaRPr lang="en-US" sz="1800" b="1" u="sng" dirty="0" smtClean="0"/>
          </a:p>
          <a:p>
            <a:r>
              <a:rPr lang="en-US" dirty="0" smtClean="0"/>
              <a:t>What are you talking about &amp; why?</a:t>
            </a:r>
          </a:p>
          <a:p>
            <a:endParaRPr lang="en-US" sz="1800" dirty="0" smtClean="0"/>
          </a:p>
          <a:p>
            <a:r>
              <a:rPr lang="en-US" dirty="0" smtClean="0"/>
              <a:t>Purpose:  What is business reason?</a:t>
            </a:r>
          </a:p>
          <a:p>
            <a:endParaRPr lang="en-US" sz="1800" dirty="0" smtClean="0"/>
          </a:p>
        </p:txBody>
      </p:sp>
      <p:pic>
        <p:nvPicPr>
          <p:cNvPr id="40964" name="Picture 6" descr="A3 Format for PowerPt-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029" t="9259" r="34270" b="50000"/>
          <a:stretch>
            <a:fillRect/>
          </a:stretch>
        </p:blipFill>
        <p:spPr>
          <a:xfrm>
            <a:off x="0" y="0"/>
            <a:ext cx="2438400" cy="2268538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3-29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Participants Complete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Box 1.</a:t>
            </a:r>
          </a:p>
          <a:p>
            <a:endParaRPr lang="en-US" dirty="0"/>
          </a:p>
          <a:p>
            <a:r>
              <a:rPr lang="en-US" dirty="0" smtClean="0"/>
              <a:t>Share </a:t>
            </a:r>
            <a:r>
              <a:rPr lang="en-US" dirty="0"/>
              <a:t>their </a:t>
            </a:r>
            <a:r>
              <a:rPr lang="en-US" dirty="0" smtClean="0"/>
              <a:t>A3 with their neighbor.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3-30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Detail</a:t>
            </a:r>
          </a:p>
        </p:txBody>
      </p:sp>
      <p:pic>
        <p:nvPicPr>
          <p:cNvPr id="41988" name="Picture 6" descr="A3 Format for PowerPt-CURRENT CONDITI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286" t="9259" r="34943" b="50000"/>
          <a:stretch>
            <a:fillRect/>
          </a:stretch>
        </p:blipFill>
        <p:spPr>
          <a:xfrm>
            <a:off x="0" y="0"/>
            <a:ext cx="2438400" cy="2305050"/>
          </a:xfrm>
        </p:spPr>
      </p:pic>
      <p:sp>
        <p:nvSpPr>
          <p:cNvPr id="6" name="Rectangle 5"/>
          <p:cNvSpPr/>
          <p:nvPr/>
        </p:nvSpPr>
        <p:spPr>
          <a:xfrm>
            <a:off x="457200" y="2743200"/>
            <a:ext cx="79248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Current Conditions (2):</a:t>
            </a:r>
          </a:p>
          <a:p>
            <a:pPr>
              <a:buFont typeface="Arial" pitchFamily="34" charset="0"/>
              <a:buChar char="•"/>
            </a:pPr>
            <a:endParaRPr lang="en-US" sz="900" b="1" u="sn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Where do things stand now?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What is problem or need, gap?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What is happening vs. needs to happen?</a:t>
            </a:r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 State the problem in one concise statement.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3-31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Participants Complete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03218"/>
            <a:ext cx="8229600" cy="4572000"/>
          </a:xfrm>
        </p:spPr>
        <p:txBody>
          <a:bodyPr/>
          <a:lstStyle/>
          <a:p>
            <a:r>
              <a:rPr lang="en-US" dirty="0" smtClean="0"/>
              <a:t>Box 2.</a:t>
            </a:r>
          </a:p>
          <a:p>
            <a:endParaRPr lang="en-US" dirty="0"/>
          </a:p>
          <a:p>
            <a:r>
              <a:rPr lang="en-US" dirty="0"/>
              <a:t>Share their A3 with their neighbor.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4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</a:t>
            </a:r>
            <a:r>
              <a:rPr lang="en-US" sz="4000" dirty="0"/>
              <a:t>Detail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2438400"/>
            <a:ext cx="77724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 smtClean="0"/>
              <a:t>Goals / Target (3):</a:t>
            </a:r>
          </a:p>
          <a:p>
            <a:pPr>
              <a:buFontTx/>
              <a:buNone/>
            </a:pPr>
            <a:endParaRPr lang="en-US" sz="1800" b="1" u="sng" dirty="0" smtClean="0"/>
          </a:p>
          <a:p>
            <a:r>
              <a:rPr lang="en-US" dirty="0" smtClean="0"/>
              <a:t>What specific outcome required?</a:t>
            </a:r>
          </a:p>
          <a:p>
            <a:endParaRPr lang="en-US" sz="1800" dirty="0" smtClean="0"/>
          </a:p>
          <a:p>
            <a:r>
              <a:rPr lang="en-US" dirty="0" smtClean="0"/>
              <a:t>What specific improvement needed?</a:t>
            </a:r>
          </a:p>
          <a:p>
            <a:endParaRPr lang="en-US" sz="1800" dirty="0" smtClean="0"/>
          </a:p>
          <a:p>
            <a:r>
              <a:rPr lang="en-US" dirty="0" smtClean="0"/>
              <a:t>Must be measurable.</a:t>
            </a:r>
          </a:p>
          <a:p>
            <a:endParaRPr lang="en-US" dirty="0" smtClean="0"/>
          </a:p>
        </p:txBody>
      </p:sp>
      <p:pic>
        <p:nvPicPr>
          <p:cNvPr id="43012" name="Picture 6" descr="A3 Format for PowerPt-GO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286" t="9259" r="35597" b="50000"/>
          <a:stretch>
            <a:fillRect/>
          </a:stretch>
        </p:blipFill>
        <p:spPr>
          <a:xfrm>
            <a:off x="0" y="0"/>
            <a:ext cx="2362200" cy="2259013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Participants Complete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 3.</a:t>
            </a:r>
          </a:p>
          <a:p>
            <a:endParaRPr lang="en-US" dirty="0"/>
          </a:p>
          <a:p>
            <a:r>
              <a:rPr lang="en-US" dirty="0"/>
              <a:t>Share their A3 with their neighbor.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Detail</a:t>
            </a:r>
          </a:p>
        </p:txBody>
      </p:sp>
      <p:pic>
        <p:nvPicPr>
          <p:cNvPr id="44036" name="Picture 6" descr="A3 Format for PowerPt-ANALY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286" t="9259" r="35597" b="50000"/>
          <a:stretch>
            <a:fillRect/>
          </a:stretch>
        </p:blipFill>
        <p:spPr>
          <a:xfrm>
            <a:off x="0" y="0"/>
            <a:ext cx="2438400" cy="2332038"/>
          </a:xfrm>
        </p:spPr>
      </p:pic>
      <p:sp>
        <p:nvSpPr>
          <p:cNvPr id="6" name="Rectangle 5"/>
          <p:cNvSpPr/>
          <p:nvPr/>
        </p:nvSpPr>
        <p:spPr>
          <a:xfrm>
            <a:off x="1828800" y="2667000"/>
            <a:ext cx="60198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Analysis (4):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b="1" u="sng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Why problem exists?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What indicates gap, need exists?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What prevents  goals?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 Use simple problem solving tools.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Participants Complete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5168" y="1511969"/>
            <a:ext cx="8229600" cy="4572000"/>
          </a:xfrm>
        </p:spPr>
        <p:txBody>
          <a:bodyPr/>
          <a:lstStyle/>
          <a:p>
            <a:r>
              <a:rPr lang="en-US" dirty="0" smtClean="0"/>
              <a:t>Box 4.</a:t>
            </a:r>
          </a:p>
          <a:p>
            <a:endParaRPr lang="en-US" dirty="0"/>
          </a:p>
          <a:p>
            <a:r>
              <a:rPr lang="en-US" dirty="0"/>
              <a:t>Share their A3 with their neighbor.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Learned So Far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91" y="1461654"/>
            <a:ext cx="8229600" cy="4572000"/>
          </a:xfrm>
        </p:spPr>
        <p:txBody>
          <a:bodyPr/>
          <a:lstStyle/>
          <a:p>
            <a:r>
              <a:rPr lang="en-US" sz="2400" dirty="0" smtClean="0"/>
              <a:t>The goal of Lean Construction is to eliminate: </a:t>
            </a:r>
          </a:p>
          <a:p>
            <a:pPr lvl="1"/>
            <a:r>
              <a:rPr lang="en-US" sz="2000" dirty="0" smtClean="0"/>
              <a:t>Workers waiting for work.</a:t>
            </a:r>
          </a:p>
          <a:p>
            <a:pPr lvl="1"/>
            <a:r>
              <a:rPr lang="en-US" sz="2000" dirty="0" smtClean="0"/>
              <a:t>Work waiting for workers.</a:t>
            </a:r>
          </a:p>
          <a:p>
            <a:r>
              <a:rPr lang="en-US" sz="2400" dirty="0" smtClean="0"/>
              <a:t>The way to do this is to: </a:t>
            </a:r>
          </a:p>
          <a:p>
            <a:pPr lvl="1"/>
            <a:r>
              <a:rPr lang="en-US" sz="2000" dirty="0" smtClean="0"/>
              <a:t>Reduce variation.</a:t>
            </a:r>
          </a:p>
          <a:p>
            <a:pPr lvl="1"/>
            <a:r>
              <a:rPr lang="en-US" sz="2000" dirty="0" smtClean="0"/>
              <a:t>Eliminate waste.</a:t>
            </a:r>
          </a:p>
          <a:p>
            <a:pPr lvl="1"/>
            <a:r>
              <a:rPr lang="en-US" sz="2000" dirty="0" smtClean="0"/>
              <a:t>Improve workflow reliability.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133348" y="6224336"/>
            <a:ext cx="49947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1-9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Detail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2362200"/>
            <a:ext cx="8610600" cy="4495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b="1" u="sng" dirty="0" smtClean="0"/>
              <a:t>Countermeasures (5):</a:t>
            </a:r>
          </a:p>
          <a:p>
            <a:endParaRPr lang="en-US" sz="2000" b="1" u="sng" dirty="0" smtClean="0"/>
          </a:p>
          <a:p>
            <a:r>
              <a:rPr lang="en-US" sz="3000" dirty="0" smtClean="0"/>
              <a:t>Must fix root cause (Box 4).</a:t>
            </a:r>
          </a:p>
          <a:p>
            <a:r>
              <a:rPr lang="en-US" sz="3000" dirty="0" smtClean="0"/>
              <a:t>Must address gaps and improve.</a:t>
            </a:r>
          </a:p>
          <a:p>
            <a:r>
              <a:rPr lang="en-US" sz="3000" dirty="0" smtClean="0"/>
              <a:t>Compare effectiveness.</a:t>
            </a:r>
          </a:p>
          <a:p>
            <a:r>
              <a:rPr lang="en-US" sz="3000" dirty="0" smtClean="0"/>
              <a:t>Which option recommended and why</a:t>
            </a:r>
            <a:r>
              <a:rPr lang="en-US" sz="3000" dirty="0"/>
              <a:t>.</a:t>
            </a:r>
            <a:endParaRPr lang="en-US" sz="3000" dirty="0" smtClean="0"/>
          </a:p>
          <a:p>
            <a:endParaRPr lang="en-US" sz="3000" dirty="0" smtClean="0"/>
          </a:p>
        </p:txBody>
      </p:sp>
      <p:pic>
        <p:nvPicPr>
          <p:cNvPr id="46084" name="Picture 6" descr="A3 Format for PowerPt-COUNTERMEASU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286" t="9261" r="34480" b="50000"/>
          <a:stretch>
            <a:fillRect/>
          </a:stretch>
        </p:blipFill>
        <p:spPr>
          <a:xfrm>
            <a:off x="0" y="0"/>
            <a:ext cx="2438400" cy="2286000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3-37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Participants Complete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5168" y="1451810"/>
            <a:ext cx="8229600" cy="4572000"/>
          </a:xfrm>
        </p:spPr>
        <p:txBody>
          <a:bodyPr/>
          <a:lstStyle/>
          <a:p>
            <a:r>
              <a:rPr lang="en-US" dirty="0" smtClean="0"/>
              <a:t>Box 5.</a:t>
            </a:r>
          </a:p>
          <a:p>
            <a:endParaRPr lang="en-US" dirty="0"/>
          </a:p>
          <a:p>
            <a:r>
              <a:rPr lang="en-US" dirty="0"/>
              <a:t>Share their A3 with their neighbor.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3-38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4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Detail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2438400"/>
            <a:ext cx="7752522" cy="3405809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/>
              <a:t>Plan (6): (A Construction Schedule)</a:t>
            </a:r>
          </a:p>
          <a:p>
            <a:pPr>
              <a:lnSpc>
                <a:spcPct val="90000"/>
              </a:lnSpc>
            </a:pPr>
            <a:endParaRPr lang="en-US" sz="1800" b="1" u="sng" dirty="0" smtClean="0"/>
          </a:p>
          <a:p>
            <a:pPr>
              <a:lnSpc>
                <a:spcPct val="90000"/>
              </a:lnSpc>
            </a:pPr>
            <a:r>
              <a:rPr lang="en-US" sz="2900" dirty="0" smtClean="0"/>
              <a:t>Specifically, how implement?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What.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Who.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When.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Constraints.</a:t>
            </a:r>
          </a:p>
          <a:p>
            <a:pPr>
              <a:lnSpc>
                <a:spcPct val="90000"/>
              </a:lnSpc>
            </a:pPr>
            <a:endParaRPr lang="en-US" sz="2900" dirty="0" smtClean="0"/>
          </a:p>
        </p:txBody>
      </p:sp>
      <p:pic>
        <p:nvPicPr>
          <p:cNvPr id="48132" name="Picture 6" descr="A3 Format for PowerPt-PL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286" t="9259" r="35597" b="50000"/>
          <a:stretch>
            <a:fillRect/>
          </a:stretch>
        </p:blipFill>
        <p:spPr>
          <a:xfrm>
            <a:off x="0" y="0"/>
            <a:ext cx="2438400" cy="2332038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3-39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Participants Complete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 6.</a:t>
            </a:r>
          </a:p>
          <a:p>
            <a:endParaRPr lang="en-US" dirty="0"/>
          </a:p>
          <a:p>
            <a:r>
              <a:rPr lang="en-US" dirty="0"/>
              <a:t>Share their A3 with their neighbor.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3-40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371600"/>
          </a:xfrm>
          <a:noFill/>
        </p:spPr>
        <p:txBody>
          <a:bodyPr/>
          <a:lstStyle/>
          <a:p>
            <a:r>
              <a:rPr lang="en-US" sz="4000" dirty="0" smtClean="0">
                <a:effectLst/>
              </a:rPr>
              <a:t>A3 Detail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2362200"/>
            <a:ext cx="83820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/>
              <a:t>Follow-Up (7)</a:t>
            </a:r>
          </a:p>
          <a:p>
            <a:pPr>
              <a:lnSpc>
                <a:spcPct val="90000"/>
              </a:lnSpc>
            </a:pPr>
            <a:endParaRPr lang="en-US" sz="2000" b="1" u="sng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Apply PDC   </a:t>
            </a:r>
            <a:r>
              <a:rPr lang="en-US" sz="4000" dirty="0" smtClean="0"/>
              <a:t>A.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Focus on continuous improvement.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Share learning.</a:t>
            </a:r>
          </a:p>
        </p:txBody>
      </p:sp>
      <p:pic>
        <p:nvPicPr>
          <p:cNvPr id="49156" name="Picture 6" descr="A3 Format for PowerPt-FOLLOW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286" t="9259" r="33200" b="50000"/>
          <a:stretch>
            <a:fillRect/>
          </a:stretch>
        </p:blipFill>
        <p:spPr>
          <a:xfrm>
            <a:off x="0" y="0"/>
            <a:ext cx="2438400" cy="2235200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3-41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Participants Complete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6418" y="1534391"/>
            <a:ext cx="8229600" cy="4572000"/>
          </a:xfrm>
        </p:spPr>
        <p:txBody>
          <a:bodyPr/>
          <a:lstStyle/>
          <a:p>
            <a:r>
              <a:rPr lang="en-US" dirty="0" smtClean="0"/>
              <a:t>Box 7.</a:t>
            </a:r>
          </a:p>
          <a:p>
            <a:endParaRPr lang="en-US" dirty="0"/>
          </a:p>
          <a:p>
            <a:r>
              <a:rPr lang="en-US" dirty="0"/>
              <a:t>Share their A3 with their neighbor.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3-42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6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an A3</a:t>
            </a:r>
            <a:br>
              <a:rPr lang="en-US" dirty="0" smtClean="0"/>
            </a:br>
            <a:r>
              <a:rPr lang="en-US" dirty="0" smtClean="0"/>
              <a:t>Solving Your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0809"/>
            <a:ext cx="8229600" cy="4045527"/>
          </a:xfrm>
        </p:spPr>
        <p:txBody>
          <a:bodyPr/>
          <a:lstStyle/>
          <a:p>
            <a:r>
              <a:rPr lang="en-US" dirty="0" smtClean="0"/>
              <a:t>Presentation of a problem just documented on an A3.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3-43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Session 3 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aseline="30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9991" y="1364673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503F"/>
              </a:buClr>
              <a:buSzPct val="11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38C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B2A4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503F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38C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buClr>
                <a:srgbClr val="63503F"/>
              </a:buClr>
              <a:buSzPct val="110000"/>
              <a:buFontTx/>
              <a:buChar char="•"/>
            </a:pPr>
            <a:r>
              <a:rPr lang="en-US" sz="2800" dirty="0"/>
              <a:t>Problem solving tools </a:t>
            </a:r>
            <a:r>
              <a:rPr lang="en-US" sz="2800" dirty="0" smtClean="0"/>
              <a:t>include:</a:t>
            </a:r>
            <a:endParaRPr lang="en-US" sz="2800" dirty="0"/>
          </a:p>
          <a:p>
            <a:pPr marL="742950" lvl="2" indent="-342900" eaLnBrk="1" hangingPunct="1">
              <a:buClr>
                <a:srgbClr val="63503F"/>
              </a:buClr>
            </a:pPr>
            <a:r>
              <a:rPr lang="en-US" sz="2400" kern="0" dirty="0"/>
              <a:t>Value Stream </a:t>
            </a:r>
            <a:r>
              <a:rPr lang="en-US" sz="2400" kern="0" dirty="0" smtClean="0"/>
              <a:t>Mapping.</a:t>
            </a:r>
          </a:p>
          <a:p>
            <a:pPr marL="742950" lvl="2" indent="-342900" eaLnBrk="1" hangingPunct="1">
              <a:buClr>
                <a:srgbClr val="63503F"/>
              </a:buClr>
            </a:pPr>
            <a:r>
              <a:rPr lang="en-US" sz="2400" kern="0" dirty="0" smtClean="0"/>
              <a:t>Spaghetti Diagrams.</a:t>
            </a:r>
            <a:endParaRPr lang="en-US" sz="2400" kern="0" dirty="0"/>
          </a:p>
          <a:p>
            <a:pPr marL="742950" lvl="2" indent="-342900" eaLnBrk="1" hangingPunct="1">
              <a:buClr>
                <a:srgbClr val="63503F"/>
              </a:buClr>
            </a:pPr>
            <a:r>
              <a:rPr lang="en-US" sz="2400" kern="0" dirty="0"/>
              <a:t>Pareto </a:t>
            </a:r>
            <a:r>
              <a:rPr lang="en-US" sz="2400" kern="0" dirty="0" smtClean="0"/>
              <a:t>Charts.</a:t>
            </a:r>
            <a:endParaRPr lang="en-US" sz="2400" kern="0" dirty="0"/>
          </a:p>
          <a:p>
            <a:pPr lvl="1" eaLnBrk="1" hangingPunct="1"/>
            <a:r>
              <a:rPr lang="en-US" kern="0" dirty="0"/>
              <a:t>Fishbone </a:t>
            </a:r>
            <a:r>
              <a:rPr lang="en-US" kern="0" dirty="0" smtClean="0"/>
              <a:t>diagram.</a:t>
            </a:r>
            <a:endParaRPr lang="en-US" kern="0" dirty="0"/>
          </a:p>
          <a:p>
            <a:pPr eaLnBrk="1" hangingPunct="1"/>
            <a:r>
              <a:rPr lang="en-US" kern="0" dirty="0" smtClean="0"/>
              <a:t>The A3 captures all the information about a problem and supports the decision making process.</a:t>
            </a:r>
            <a:endParaRPr lang="en-US" sz="2000" dirty="0"/>
          </a:p>
          <a:p>
            <a:pPr marL="342900" lvl="1" indent="-342900" eaLnBrk="1" hangingPunct="1">
              <a:buClr>
                <a:srgbClr val="63503F"/>
              </a:buClr>
              <a:buSzPct val="110000"/>
              <a:buFontTx/>
              <a:buChar char="•"/>
            </a:pPr>
            <a:r>
              <a:rPr lang="en-US" sz="2800" kern="0" dirty="0"/>
              <a:t>The A3 </a:t>
            </a:r>
            <a:r>
              <a:rPr lang="en-US" sz="2800" kern="0" dirty="0" smtClean="0"/>
              <a:t>e</a:t>
            </a:r>
            <a:r>
              <a:rPr lang="en-US" sz="2800" dirty="0" smtClean="0"/>
              <a:t>ncourages communication and develops </a:t>
            </a:r>
            <a:r>
              <a:rPr lang="en-US" sz="2800" dirty="0"/>
              <a:t>thinking </a:t>
            </a:r>
            <a:r>
              <a:rPr lang="en-US" sz="2800" dirty="0" smtClean="0"/>
              <a:t>problem-solvers.</a:t>
            </a:r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endParaRPr lang="en-US" sz="2400" kern="0" dirty="0" smtClean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3-44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Course 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Lean </a:t>
            </a:r>
            <a:r>
              <a:rPr lang="en-US" sz="2400" dirty="0"/>
              <a:t>problem solving is a deliberate process to clearly identify the problem and root causes before defining a solution.</a:t>
            </a:r>
          </a:p>
          <a:p>
            <a:pPr lvl="0"/>
            <a:r>
              <a:rPr lang="en-US" sz="2400" dirty="0"/>
              <a:t>Improved trust allows workers to report issues and to avoid problems.</a:t>
            </a:r>
          </a:p>
          <a:p>
            <a:pPr lvl="0"/>
            <a:r>
              <a:rPr lang="en-US" sz="2400" dirty="0" smtClean="0"/>
              <a:t>Observation </a:t>
            </a:r>
            <a:r>
              <a:rPr lang="en-US" sz="2400" dirty="0"/>
              <a:t>Walks create the </a:t>
            </a:r>
            <a:r>
              <a:rPr lang="en-US" sz="2400" dirty="0" smtClean="0"/>
              <a:t>chance to </a:t>
            </a:r>
            <a:r>
              <a:rPr lang="en-US" sz="2400" dirty="0"/>
              <a:t>see operations </a:t>
            </a:r>
            <a:r>
              <a:rPr lang="en-US" sz="2400" dirty="0" smtClean="0"/>
              <a:t>to identify </a:t>
            </a:r>
            <a:r>
              <a:rPr lang="en-US" sz="2400" dirty="0"/>
              <a:t>the source of problems.</a:t>
            </a:r>
          </a:p>
          <a:p>
            <a:pPr lvl="0"/>
            <a:r>
              <a:rPr lang="en-US" sz="2400" dirty="0"/>
              <a:t>A team environment </a:t>
            </a:r>
            <a:r>
              <a:rPr lang="en-US" sz="2400" dirty="0" smtClean="0"/>
              <a:t>is essential to </a:t>
            </a:r>
            <a:r>
              <a:rPr lang="en-US" sz="2400" dirty="0"/>
              <a:t>solve problems.</a:t>
            </a:r>
          </a:p>
          <a:p>
            <a:pPr lvl="0"/>
            <a:r>
              <a:rPr lang="en-US" sz="2400" dirty="0"/>
              <a:t>Recognizing root causes of problems requires a search for facts and ideas.</a:t>
            </a:r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5 Whys </a:t>
            </a:r>
            <a:r>
              <a:rPr lang="en-US" sz="2400" dirty="0" smtClean="0"/>
              <a:t>provide one means to finding </a:t>
            </a:r>
            <a:r>
              <a:rPr lang="en-US" sz="2400" dirty="0"/>
              <a:t>the root cause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The A3 is a powerful tool that </a:t>
            </a:r>
          </a:p>
          <a:p>
            <a:pPr lvl="1"/>
            <a:r>
              <a:rPr lang="en-US" sz="2000" dirty="0" smtClean="0"/>
              <a:t>Develops thinking </a:t>
            </a:r>
            <a:r>
              <a:rPr lang="en-US" sz="2000" dirty="0"/>
              <a:t>problem </a:t>
            </a:r>
            <a:r>
              <a:rPr lang="en-US" sz="2000" dirty="0" smtClean="0"/>
              <a:t>solvers.</a:t>
            </a:r>
          </a:p>
          <a:p>
            <a:pPr lvl="1"/>
            <a:r>
              <a:rPr lang="en-US" sz="2000" dirty="0" smtClean="0"/>
              <a:t>Clearly and concisely presents a problem and its solution. </a:t>
            </a:r>
            <a:endParaRPr lang="en-US" sz="20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3-45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Course 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Plan-Do-Check-Act </a:t>
            </a:r>
            <a:r>
              <a:rPr lang="en-US" sz="2400" dirty="0"/>
              <a:t>is a powerful approach for solving problems.</a:t>
            </a:r>
          </a:p>
          <a:p>
            <a:pPr lvl="0"/>
            <a:r>
              <a:rPr lang="en-US" sz="2400" dirty="0" smtClean="0"/>
              <a:t>Problem </a:t>
            </a:r>
            <a:r>
              <a:rPr lang="en-US" sz="2400" dirty="0"/>
              <a:t>solving tools </a:t>
            </a:r>
            <a:r>
              <a:rPr lang="en-US" sz="2400" dirty="0" smtClean="0"/>
              <a:t>include:</a:t>
            </a:r>
            <a:endParaRPr lang="en-US" sz="2400" dirty="0"/>
          </a:p>
          <a:p>
            <a:pPr lvl="1"/>
            <a:r>
              <a:rPr lang="en-US" dirty="0"/>
              <a:t>Value Stream Mapping</a:t>
            </a:r>
          </a:p>
          <a:p>
            <a:pPr lvl="1"/>
            <a:r>
              <a:rPr lang="en-US" dirty="0"/>
              <a:t>Pareto </a:t>
            </a:r>
            <a:r>
              <a:rPr lang="en-US" dirty="0" smtClean="0"/>
              <a:t>Charts.</a:t>
            </a:r>
            <a:endParaRPr lang="en-US" dirty="0"/>
          </a:p>
          <a:p>
            <a:pPr lvl="1"/>
            <a:r>
              <a:rPr lang="en-US" dirty="0"/>
              <a:t>Fishbone </a:t>
            </a:r>
            <a:r>
              <a:rPr lang="en-US" dirty="0" smtClean="0"/>
              <a:t>diagram</a:t>
            </a:r>
            <a:endParaRPr lang="en-US" dirty="0"/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A3 structures the problem solving </a:t>
            </a:r>
            <a:r>
              <a:rPr lang="en-US" sz="2400" dirty="0" smtClean="0"/>
              <a:t>process.</a:t>
            </a:r>
            <a:endParaRPr lang="en-US" sz="2400" dirty="0"/>
          </a:p>
          <a:p>
            <a:pPr lvl="0"/>
            <a:r>
              <a:rPr lang="en-US" sz="2400" dirty="0"/>
              <a:t>The A3 </a:t>
            </a:r>
            <a:r>
              <a:rPr lang="en-US" sz="2400" dirty="0" smtClean="0"/>
              <a:t>develops </a:t>
            </a:r>
            <a:r>
              <a:rPr lang="en-US" sz="2400" dirty="0"/>
              <a:t>thinking problem-solvers.</a:t>
            </a:r>
          </a:p>
          <a:p>
            <a:r>
              <a:rPr lang="en-US" sz="2400" dirty="0" smtClean="0"/>
              <a:t>Any other questions?</a:t>
            </a:r>
            <a:endParaRPr lang="en-US" sz="24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093413" y="6224336"/>
            <a:ext cx="53941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Geneva" pitchFamily="28" charset="-128"/>
                <a:cs typeface="+mn-cs"/>
              </a:rPr>
              <a:t> 3-46</a:t>
            </a:r>
            <a:endParaRPr lang="en-US" sz="1200" dirty="0">
              <a:solidFill>
                <a:schemeClr val="bg1"/>
              </a:solidFill>
              <a:latin typeface="+mn-lt"/>
              <a:ea typeface="Geneva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1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EP">
  <a:themeElements>
    <a:clrScheme name="LCEP Brandin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38C"/>
      </a:accent1>
      <a:accent2>
        <a:srgbClr val="8EB0C7"/>
      </a:accent2>
      <a:accent3>
        <a:srgbClr val="94B2A4"/>
      </a:accent3>
      <a:accent4>
        <a:srgbClr val="63503F"/>
      </a:accent4>
      <a:accent5>
        <a:srgbClr val="EDE9CC"/>
      </a:accent5>
      <a:accent6>
        <a:srgbClr val="760001"/>
      </a:accent6>
      <a:hlink>
        <a:srgbClr val="276070"/>
      </a:hlink>
      <a:folHlink>
        <a:srgbClr val="27607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470B21F32047AB8F8B1849CCB525" ma:contentTypeVersion="0" ma:contentTypeDescription="Create a new document." ma:contentTypeScope="" ma:versionID="d9964141e6d7a888b6438b62e7a8abd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5B48D2-443A-40FE-AC12-04FFE92F9018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15EDAF-960F-4E0D-9D79-D8FF95B01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0E2DF40-A301-488B-B78D-1483C5970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AGC Unit 2 BIM Technology Session1 Module1</Template>
  <TotalTime>29643</TotalTime>
  <Words>3456</Words>
  <Application>Microsoft Office PowerPoint</Application>
  <PresentationFormat>On-screen Show (4:3)</PresentationFormat>
  <Paragraphs>835</Paragraphs>
  <Slides>100</Slides>
  <Notes>85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4" baseType="lpstr">
      <vt:lpstr>ＭＳ Ｐゴシック</vt:lpstr>
      <vt:lpstr>Arial</vt:lpstr>
      <vt:lpstr>Calibri</vt:lpstr>
      <vt:lpstr>Geneva</vt:lpstr>
      <vt:lpstr>Lucida Grande</vt:lpstr>
      <vt:lpstr>Tahoma</vt:lpstr>
      <vt:lpstr>Times New Roman</vt:lpstr>
      <vt:lpstr>Trebuchet MS</vt:lpstr>
      <vt:lpstr>Verdana</vt:lpstr>
      <vt:lpstr>Wingdings</vt:lpstr>
      <vt:lpstr>Wingdings 3</vt:lpstr>
      <vt:lpstr>LCEP</vt:lpstr>
      <vt:lpstr>Chart</vt:lpstr>
      <vt:lpstr>Worksheet</vt:lpstr>
      <vt:lpstr>PowerPoint Presentation</vt:lpstr>
      <vt:lpstr>Today’s Course Schedule</vt:lpstr>
      <vt:lpstr>Welcome to Unit 7: Problem-solving Principles and Tools</vt:lpstr>
      <vt:lpstr>AGC’s Lean Construction  Education Program Overview</vt:lpstr>
      <vt:lpstr>AGC’s Lean Construction  Education Program Overview</vt:lpstr>
      <vt:lpstr>Course Learning Objectives</vt:lpstr>
      <vt:lpstr>Session 1: Team Problem Solving</vt:lpstr>
      <vt:lpstr>  Session 1 Learning Objectives</vt:lpstr>
      <vt:lpstr>What We’ve Learned So Far</vt:lpstr>
      <vt:lpstr>Review of Unit 1: Variation in  Production Systems </vt:lpstr>
      <vt:lpstr>    Review of Unit 2: Pull in Production</vt:lpstr>
      <vt:lpstr>Review of Unit 3:  Lean Workstructuring</vt:lpstr>
      <vt:lpstr>Review of Unit 4:  The Last Planner® System</vt:lpstr>
      <vt:lpstr>Review of Unit 5:  Lean Supply Chain and Assembly</vt:lpstr>
      <vt:lpstr>Review of Unit 6:  Lean Design and Pre-construction</vt:lpstr>
      <vt:lpstr>Traditional Problem Solving</vt:lpstr>
      <vt:lpstr>Traditional Problem Solving</vt:lpstr>
      <vt:lpstr>Current Situation: Trial and Error Problem Solving</vt:lpstr>
      <vt:lpstr>Examples of Traditional Problem Solving/Issues on Your Job </vt:lpstr>
      <vt:lpstr>Common Issues in Construction</vt:lpstr>
      <vt:lpstr>Einstein’s Definition of Insanity: “Doing the same thing over and over again and expecting different results.”  </vt:lpstr>
      <vt:lpstr>Lean Problem Solving Model</vt:lpstr>
      <vt:lpstr>Lean Problem Solving</vt:lpstr>
      <vt:lpstr>Merits of Team versus Individual Problem Solving</vt:lpstr>
      <vt:lpstr>Using Trust</vt:lpstr>
      <vt:lpstr>Trust </vt:lpstr>
      <vt:lpstr> Create a Team Environment to Solve Problems</vt:lpstr>
      <vt:lpstr> Discussion</vt:lpstr>
      <vt:lpstr>Taking an Observation Walk</vt:lpstr>
      <vt:lpstr>Observation Walk</vt:lpstr>
      <vt:lpstr>Brainstorming</vt:lpstr>
      <vt:lpstr>Hints on Conducting a Brainstorming Exercise</vt:lpstr>
      <vt:lpstr>Brainstorming Causes</vt:lpstr>
      <vt:lpstr>How Did It Work?</vt:lpstr>
      <vt:lpstr>Session 1 Summary</vt:lpstr>
      <vt:lpstr>Session 2: Lean Construction Problem Solving Tools</vt:lpstr>
      <vt:lpstr>  Session 2 Learning Objectives</vt:lpstr>
      <vt:lpstr>Problems</vt:lpstr>
      <vt:lpstr>Define the Problem</vt:lpstr>
      <vt:lpstr>PowerPoint Presentation</vt:lpstr>
      <vt:lpstr>PowerPoint Presentation</vt:lpstr>
      <vt:lpstr>One Possible Explanation</vt:lpstr>
      <vt:lpstr>5 Whys Root Cause Analysis</vt:lpstr>
      <vt:lpstr>PowerPoint Presentation</vt:lpstr>
      <vt:lpstr>First Run Studies Plan – Do – Check – Act</vt:lpstr>
      <vt:lpstr>Plan – D – C - A</vt:lpstr>
      <vt:lpstr>Plan – Do – C - A</vt:lpstr>
      <vt:lpstr>Plan – Do – Check - A</vt:lpstr>
      <vt:lpstr>Plan – Do – Check - Act</vt:lpstr>
      <vt:lpstr>PDCA in Action</vt:lpstr>
      <vt:lpstr>Debrief</vt:lpstr>
      <vt:lpstr>PDCA in Practice</vt:lpstr>
      <vt:lpstr>Session 2 Summary</vt:lpstr>
      <vt:lpstr>Session 3: Using the Tools</vt:lpstr>
      <vt:lpstr>   Session 3 Learning Objectives</vt:lpstr>
      <vt:lpstr>PowerPoint Presentation</vt:lpstr>
      <vt:lpstr>Value Stream Mapping</vt:lpstr>
      <vt:lpstr>PowerPoint Presentation</vt:lpstr>
      <vt:lpstr>Spaghetti Diagrams</vt:lpstr>
      <vt:lpstr>Revised Placement and Flow</vt:lpstr>
      <vt:lpstr>Pareto Chart</vt:lpstr>
      <vt:lpstr>Pareto Chart</vt:lpstr>
      <vt:lpstr>Measured Variations</vt:lpstr>
      <vt:lpstr>PowerPoint Presentation</vt:lpstr>
      <vt:lpstr>PowerPoint Presentation</vt:lpstr>
      <vt:lpstr>A3 Overview</vt:lpstr>
      <vt:lpstr>What is A3?</vt:lpstr>
      <vt:lpstr>What is A3?</vt:lpstr>
      <vt:lpstr>What Makes a Good A3 Good?</vt:lpstr>
      <vt:lpstr>A3 Process</vt:lpstr>
      <vt:lpstr>A3 Process</vt:lpstr>
      <vt:lpstr>A3 Process</vt:lpstr>
      <vt:lpstr>Creating Problem Statements</vt:lpstr>
      <vt:lpstr>A3 Thinking Steps</vt:lpstr>
      <vt:lpstr>A3 Thinking Steps</vt:lpstr>
      <vt:lpstr>A3 Thinking Steps</vt:lpstr>
      <vt:lpstr>PowerPoint Presentation</vt:lpstr>
      <vt:lpstr>PowerPoint Presentation</vt:lpstr>
      <vt:lpstr>Example A3s</vt:lpstr>
      <vt:lpstr>PowerPoint Presentation</vt:lpstr>
      <vt:lpstr>A3 Detail</vt:lpstr>
      <vt:lpstr>A3 Detail</vt:lpstr>
      <vt:lpstr>Participants Complete </vt:lpstr>
      <vt:lpstr>A3 Detail</vt:lpstr>
      <vt:lpstr>Participants Complete </vt:lpstr>
      <vt:lpstr>A3 Detail</vt:lpstr>
      <vt:lpstr>Participants Complete </vt:lpstr>
      <vt:lpstr>A3 Detail</vt:lpstr>
      <vt:lpstr>Participants Complete </vt:lpstr>
      <vt:lpstr>A3 Detail</vt:lpstr>
      <vt:lpstr>Participants Complete </vt:lpstr>
      <vt:lpstr>A3 Detail</vt:lpstr>
      <vt:lpstr>Participants Complete </vt:lpstr>
      <vt:lpstr>A3 Detail</vt:lpstr>
      <vt:lpstr>Participants Complete </vt:lpstr>
      <vt:lpstr>Presentation of an A3 Solving Your Problem</vt:lpstr>
      <vt:lpstr>Session 3 Summary</vt:lpstr>
      <vt:lpstr>Course Summary</vt:lpstr>
      <vt:lpstr>Course Summary</vt:lpstr>
      <vt:lpstr>Closing Activities</vt:lpstr>
    </vt:vector>
  </TitlesOfParts>
  <Company>HBP,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PowerPoint Presentation</dc:title>
  <dc:creator>Kathleen Root</dc:creator>
  <cp:lastModifiedBy>Warren Kiesel</cp:lastModifiedBy>
  <cp:revision>3134</cp:revision>
  <cp:lastPrinted>2014-04-22T19:47:22Z</cp:lastPrinted>
  <dcterms:created xsi:type="dcterms:W3CDTF">2010-05-20T16:50:58Z</dcterms:created>
  <dcterms:modified xsi:type="dcterms:W3CDTF">2015-06-08T15:17:53Z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0x0101006303470B21F32047AB8F8B1849CCB525</vt:lpwstr>
  </property>
</Properties>
</file>