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456" r:id="rId5"/>
    <p:sldId id="496" r:id="rId6"/>
    <p:sldId id="507" r:id="rId7"/>
    <p:sldId id="500" r:id="rId8"/>
    <p:sldId id="486" r:id="rId9"/>
    <p:sldId id="506" r:id="rId10"/>
    <p:sldId id="503" r:id="rId11"/>
    <p:sldId id="502" r:id="rId12"/>
    <p:sldId id="508" r:id="rId13"/>
    <p:sldId id="501" r:id="rId14"/>
    <p:sldId id="374" r:id="rId15"/>
    <p:sldId id="458" r:id="rId16"/>
    <p:sldId id="505" r:id="rId17"/>
    <p:sldId id="50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EB0029"/>
    <a:srgbClr val="76933C"/>
    <a:srgbClr val="C4D79B"/>
    <a:srgbClr val="D99694"/>
    <a:srgbClr val="963634"/>
    <a:srgbClr val="DA9694"/>
    <a:srgbClr val="30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1" autoAdjust="0"/>
    <p:restoredTop sz="94651"/>
  </p:normalViewPr>
  <p:slideViewPr>
    <p:cSldViewPr snapToGrid="0" snapToObjects="1">
      <p:cViewPr>
        <p:scale>
          <a:sx n="110" d="100"/>
          <a:sy n="110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37961326907987E-2"/>
          <c:y val="9.8943952036919136E-2"/>
          <c:w val="0.88922298853560922"/>
          <c:h val="0.869909432794318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 Construction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[$-409]mmm\-yy;@</c:formatCode>
                <c:ptCount val="18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Sheet1!$B$2:$B$19</c:f>
              <c:numCache>
                <c:formatCode>0.0%</c:formatCode>
                <c:ptCount val="18"/>
                <c:pt idx="0">
                  <c:v>0</c:v>
                </c:pt>
                <c:pt idx="1">
                  <c:v>-1.3014893331544406E-2</c:v>
                </c:pt>
                <c:pt idx="2">
                  <c:v>-0.15728565678250359</c:v>
                </c:pt>
                <c:pt idx="3">
                  <c:v>-7.9330470951294779E-2</c:v>
                </c:pt>
                <c:pt idx="4">
                  <c:v>-4.7900174426405387E-2</c:v>
                </c:pt>
                <c:pt idx="5">
                  <c:v>-3.7971286730175711E-2</c:v>
                </c:pt>
                <c:pt idx="6">
                  <c:v>-2.5291828793774198E-2</c:v>
                </c:pt>
                <c:pt idx="7">
                  <c:v>-1.9019186904602112E-2</c:v>
                </c:pt>
                <c:pt idx="8">
                  <c:v>-1.1404803434858448E-2</c:v>
                </c:pt>
                <c:pt idx="9">
                  <c:v>-4.1258553602576756E-3</c:v>
                </c:pt>
                <c:pt idx="10">
                  <c:v>2.2809606869717506E-3</c:v>
                </c:pt>
                <c:pt idx="11">
                  <c:v>5.0315309271435852E-3</c:v>
                </c:pt>
                <c:pt idx="12">
                  <c:v>4.8973567690862438E-3</c:v>
                </c:pt>
                <c:pt idx="13">
                  <c:v>1.4557896149201695E-2</c:v>
                </c:pt>
                <c:pt idx="14">
                  <c:v>1.1840869448544272E-2</c:v>
                </c:pt>
                <c:pt idx="15">
                  <c:v>1.2209848383201579E-2</c:v>
                </c:pt>
                <c:pt idx="16">
                  <c:v>1.6838856836173293E-2</c:v>
                </c:pt>
                <c:pt idx="17">
                  <c:v>1.9622970615859388E-2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6-0242-B213-8DBE7C2D49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Nonresidential Construction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[$-409]mmm\-yy;@</c:formatCode>
                <c:ptCount val="18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Sheet1!$C$2:$C$19</c:f>
              <c:numCache>
                <c:formatCode>0.0%</c:formatCode>
                <c:ptCount val="18"/>
                <c:pt idx="0">
                  <c:v>0</c:v>
                </c:pt>
                <c:pt idx="1">
                  <c:v>-1.1142538784606153E-2</c:v>
                </c:pt>
                <c:pt idx="2">
                  <c:v>-0.13797462929630583</c:v>
                </c:pt>
                <c:pt idx="3">
                  <c:v>-8.7276077826347859E-2</c:v>
                </c:pt>
                <c:pt idx="4">
                  <c:v>-7.156938373189356E-2</c:v>
                </c:pt>
                <c:pt idx="5">
                  <c:v>-7.2383646181537711E-2</c:v>
                </c:pt>
                <c:pt idx="6">
                  <c:v>-7.4933573326476349E-2</c:v>
                </c:pt>
                <c:pt idx="7">
                  <c:v>-7.1955086997514392E-2</c:v>
                </c:pt>
                <c:pt idx="8">
                  <c:v>-6.1133967600925723E-2</c:v>
                </c:pt>
                <c:pt idx="9">
                  <c:v>-6.0576840661695337E-2</c:v>
                </c:pt>
                <c:pt idx="10">
                  <c:v>-5.4619868003771437E-2</c:v>
                </c:pt>
                <c:pt idx="11">
                  <c:v>-5.3784177594925854E-2</c:v>
                </c:pt>
                <c:pt idx="12">
                  <c:v>-6.5976686380389046E-2</c:v>
                </c:pt>
                <c:pt idx="13">
                  <c:v>-5.2177080654838434E-2</c:v>
                </c:pt>
                <c:pt idx="14">
                  <c:v>-5.243421616525238E-2</c:v>
                </c:pt>
                <c:pt idx="15">
                  <c:v>-5.7705494128739217E-2</c:v>
                </c:pt>
                <c:pt idx="16">
                  <c:v>-6.1798234336161745E-2</c:v>
                </c:pt>
                <c:pt idx="17">
                  <c:v>-6.1176823519328016E-2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6-0242-B213-8DBE7C2D49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Nonfarm Employment </c:v>
                </c:pt>
              </c:strCache>
            </c:strRef>
          </c:tx>
          <c:spPr>
            <a:ln w="38100" cap="rnd">
              <a:solidFill>
                <a:srgbClr val="76933C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[$-409]mmm\-yy;@</c:formatCode>
                <c:ptCount val="18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Sheet1!$D$2:$D$19</c:f>
              <c:numCache>
                <c:formatCode>0.0%</c:formatCode>
                <c:ptCount val="18"/>
                <c:pt idx="0">
                  <c:v>0</c:v>
                </c:pt>
                <c:pt idx="1">
                  <c:v>-1.1034401368973859E-2</c:v>
                </c:pt>
                <c:pt idx="2">
                  <c:v>-0.14661395330540311</c:v>
                </c:pt>
                <c:pt idx="3">
                  <c:v>-0.1280397054870413</c:v>
                </c:pt>
                <c:pt idx="4">
                  <c:v>-9.6267448188142118E-2</c:v>
                </c:pt>
                <c:pt idx="5">
                  <c:v>-8.4951122125843312E-2</c:v>
                </c:pt>
                <c:pt idx="6">
                  <c:v>-7.4572359578555361E-2</c:v>
                </c:pt>
                <c:pt idx="7">
                  <c:v>-6.9877985615284258E-2</c:v>
                </c:pt>
                <c:pt idx="8">
                  <c:v>-6.541964162782006E-2</c:v>
                </c:pt>
                <c:pt idx="9">
                  <c:v>-6.3688755138569267E-2</c:v>
                </c:pt>
                <c:pt idx="10">
                  <c:v>-6.569500993292815E-2</c:v>
                </c:pt>
                <c:pt idx="11">
                  <c:v>-6.4167371478399973E-2</c:v>
                </c:pt>
                <c:pt idx="12">
                  <c:v>-6.0653147394163505E-2</c:v>
                </c:pt>
                <c:pt idx="13">
                  <c:v>-5.5506382643929111E-2</c:v>
                </c:pt>
                <c:pt idx="14">
                  <c:v>-5.3742714213594014E-2</c:v>
                </c:pt>
                <c:pt idx="15">
                  <c:v>-4.9717091848442529E-2</c:v>
                </c:pt>
                <c:pt idx="16">
                  <c:v>-4.3567199701028694E-2</c:v>
                </c:pt>
                <c:pt idx="17">
                  <c:v>-3.738452561253057E-2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8-4625-B3B3-174D4EC5F3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Bold Line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[$-409]mmm\-yy;@</c:formatCode>
                <c:ptCount val="18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44063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Sheet1!$E$2:$E$19</c:f>
              <c:numCache>
                <c:formatCode>0.0%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99-E845-ACA6-034013F21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437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</c:dateAx>
      <c:valAx>
        <c:axId val="1523392143"/>
        <c:scaling>
          <c:orientation val="minMax"/>
          <c:min val="-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4958557060745E-2"/>
          <c:y val="0.10036694717806134"/>
          <c:w val="0.88922299271769489"/>
          <c:h val="0.869909432794318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nonres building construction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</c:v>
                </c:pt>
                <c:pt idx="1">
                  <c:v>6.2548866301796943E-3</c:v>
                </c:pt>
                <c:pt idx="2">
                  <c:v>3.9093041438623922E-3</c:v>
                </c:pt>
                <c:pt idx="3">
                  <c:v>2.3455824863173021E-3</c:v>
                </c:pt>
                <c:pt idx="4">
                  <c:v>7.8186082877243403E-4</c:v>
                </c:pt>
                <c:pt idx="5">
                  <c:v>2.3455824863173021E-3</c:v>
                </c:pt>
                <c:pt idx="6">
                  <c:v>2.3455824863173021E-3</c:v>
                </c:pt>
                <c:pt idx="7">
                  <c:v>4.6911649726348262E-3</c:v>
                </c:pt>
                <c:pt idx="8">
                  <c:v>6.2548866301796943E-3</c:v>
                </c:pt>
                <c:pt idx="9">
                  <c:v>1.2509773260359611E-2</c:v>
                </c:pt>
                <c:pt idx="10">
                  <c:v>2.4237685691946786E-2</c:v>
                </c:pt>
                <c:pt idx="11">
                  <c:v>2.9710711493354049E-2</c:v>
                </c:pt>
                <c:pt idx="12">
                  <c:v>3.3620015637216442E-2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6-0242-B213-8DBE7C2D49C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Inputs to construction 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Sheet1!$D$2:$D$14</c:f>
              <c:numCache>
                <c:formatCode>0.0%</c:formatCode>
                <c:ptCount val="13"/>
                <c:pt idx="0">
                  <c:v>0</c:v>
                </c:pt>
                <c:pt idx="1">
                  <c:v>1.3774104683195591E-2</c:v>
                </c:pt>
                <c:pt idx="2">
                  <c:v>3.7649219467401233E-2</c:v>
                </c:pt>
                <c:pt idx="3">
                  <c:v>6.0606060606060552E-2</c:v>
                </c:pt>
                <c:pt idx="4">
                  <c:v>6.1524334251606874E-2</c:v>
                </c:pt>
                <c:pt idx="5">
                  <c:v>4.8668503213957728E-2</c:v>
                </c:pt>
                <c:pt idx="6">
                  <c:v>6.7033976124885181E-2</c:v>
                </c:pt>
                <c:pt idx="7">
                  <c:v>0.10101010101010101</c:v>
                </c:pt>
                <c:pt idx="8">
                  <c:v>0.1212121212121211</c:v>
                </c:pt>
                <c:pt idx="9">
                  <c:v>0.14325068870523411</c:v>
                </c:pt>
                <c:pt idx="10">
                  <c:v>0.16620752984389342</c:v>
                </c:pt>
                <c:pt idx="11">
                  <c:v>0.21671258034894392</c:v>
                </c:pt>
                <c:pt idx="12">
                  <c:v>0.26262626262626254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8-4625-B3B3-174D4EC5F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4348"/>
          <c:min val="43983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</c:dateAx>
      <c:valAx>
        <c:axId val="1523392143"/>
        <c:scaling>
          <c:orientation val="minMax"/>
          <c:max val="0.30000000000000004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4958557060745E-2"/>
          <c:y val="9.1637978870080364E-2"/>
          <c:w val="0.83148739917402581"/>
          <c:h val="0.87863836330870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nonres building construction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</c:v>
                </c:pt>
                <c:pt idx="1">
                  <c:v>6.2548866301796943E-3</c:v>
                </c:pt>
                <c:pt idx="2">
                  <c:v>3.9093041438623922E-3</c:v>
                </c:pt>
                <c:pt idx="3">
                  <c:v>2.3455824863173021E-3</c:v>
                </c:pt>
                <c:pt idx="4">
                  <c:v>7.8186082877243403E-4</c:v>
                </c:pt>
                <c:pt idx="5">
                  <c:v>2.3455824863173021E-3</c:v>
                </c:pt>
                <c:pt idx="6">
                  <c:v>2.3455824863173021E-3</c:v>
                </c:pt>
                <c:pt idx="7">
                  <c:v>4.6911649726348262E-3</c:v>
                </c:pt>
                <c:pt idx="8">
                  <c:v>6.2548866301796943E-3</c:v>
                </c:pt>
                <c:pt idx="9">
                  <c:v>1.2509773260359611E-2</c:v>
                </c:pt>
                <c:pt idx="10">
                  <c:v>2.4237685691946786E-2</c:v>
                </c:pt>
                <c:pt idx="11">
                  <c:v>2.9710711493354049E-2</c:v>
                </c:pt>
                <c:pt idx="12">
                  <c:v>3.3620015637216442E-2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40-6A4B-BF8E-5D16E15D30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Lumber and plywood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3"/>
                <c:pt idx="0">
                  <c:v>0</c:v>
                </c:pt>
                <c:pt idx="1">
                  <c:v>7.3707865168539347E-2</c:v>
                </c:pt>
                <c:pt idx="2">
                  <c:v>0.20179775280898865</c:v>
                </c:pt>
                <c:pt idx="3">
                  <c:v>0.40853932584269653</c:v>
                </c:pt>
                <c:pt idx="4">
                  <c:v>0.32674157303370782</c:v>
                </c:pt>
                <c:pt idx="5">
                  <c:v>0.18516853932584265</c:v>
                </c:pt>
                <c:pt idx="6">
                  <c:v>0.27775280898876409</c:v>
                </c:pt>
                <c:pt idx="7">
                  <c:v>0.43505617977528094</c:v>
                </c:pt>
                <c:pt idx="8">
                  <c:v>0.50382022471910126</c:v>
                </c:pt>
                <c:pt idx="9">
                  <c:v>0.60179775280898862</c:v>
                </c:pt>
                <c:pt idx="10">
                  <c:v>0.70606741573033716</c:v>
                </c:pt>
                <c:pt idx="11">
                  <c:v>0.97932584269662915</c:v>
                </c:pt>
                <c:pt idx="12">
                  <c:v>1.0085393258426965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40-6A4B-BF8E-5D16E15D3021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Aluminum mill shapes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Sheet1!$D$2:$D$14</c:f>
              <c:numCache>
                <c:formatCode>0.0%</c:formatCode>
                <c:ptCount val="13"/>
                <c:pt idx="0">
                  <c:v>0</c:v>
                </c:pt>
                <c:pt idx="1">
                  <c:v>1.5348288075560769E-2</c:v>
                </c:pt>
                <c:pt idx="2">
                  <c:v>3.7780401416765086E-2</c:v>
                </c:pt>
                <c:pt idx="3">
                  <c:v>7.6741440377804018E-2</c:v>
                </c:pt>
                <c:pt idx="4">
                  <c:v>7.3199527744982326E-2</c:v>
                </c:pt>
                <c:pt idx="5">
                  <c:v>7.6741440377804018E-2</c:v>
                </c:pt>
                <c:pt idx="6">
                  <c:v>0.11216056670602124</c:v>
                </c:pt>
                <c:pt idx="7">
                  <c:v>0.14226682408500588</c:v>
                </c:pt>
                <c:pt idx="8">
                  <c:v>0.15938606847697756</c:v>
                </c:pt>
                <c:pt idx="9">
                  <c:v>0.17709563164108619</c:v>
                </c:pt>
                <c:pt idx="10">
                  <c:v>0.26564344746162927</c:v>
                </c:pt>
                <c:pt idx="11">
                  <c:v>0.29929161747343558</c:v>
                </c:pt>
                <c:pt idx="12">
                  <c:v>0.33234946871310495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40-6A4B-BF8E-5D16E15D3021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Plastic Construction Products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Sheet1!$E$2:$E$14</c:f>
              <c:numCache>
                <c:formatCode>0.0%</c:formatCode>
                <c:ptCount val="13"/>
                <c:pt idx="0">
                  <c:v>0</c:v>
                </c:pt>
                <c:pt idx="1">
                  <c:v>4.3554006968641113E-3</c:v>
                </c:pt>
                <c:pt idx="2">
                  <c:v>1.1759581881533176E-2</c:v>
                </c:pt>
                <c:pt idx="3">
                  <c:v>2.6132404181184669E-2</c:v>
                </c:pt>
                <c:pt idx="4">
                  <c:v>4.4860627177700396E-2</c:v>
                </c:pt>
                <c:pt idx="5">
                  <c:v>5.0522648083623667E-2</c:v>
                </c:pt>
                <c:pt idx="6">
                  <c:v>5.0522648083623667E-2</c:v>
                </c:pt>
                <c:pt idx="7">
                  <c:v>5.9668989547038406E-2</c:v>
                </c:pt>
                <c:pt idx="8">
                  <c:v>7.3170731707317124E-2</c:v>
                </c:pt>
                <c:pt idx="9">
                  <c:v>0.11193379790940775</c:v>
                </c:pt>
                <c:pt idx="10">
                  <c:v>0.14895470383275269</c:v>
                </c:pt>
                <c:pt idx="11">
                  <c:v>0.18118466898954702</c:v>
                </c:pt>
                <c:pt idx="12">
                  <c:v>0.2177700348432057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3F-014A-8CE4-103F52F96B36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Copper and brass mill shapes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Sheet1!$F$2:$F$14</c:f>
              <c:numCache>
                <c:formatCode>0.0%</c:formatCode>
                <c:ptCount val="13"/>
                <c:pt idx="0">
                  <c:v>0</c:v>
                </c:pt>
                <c:pt idx="1">
                  <c:v>6.8351063829787201E-2</c:v>
                </c:pt>
                <c:pt idx="2">
                  <c:v>0.10691489361702125</c:v>
                </c:pt>
                <c:pt idx="3">
                  <c:v>0.14015957446808508</c:v>
                </c:pt>
                <c:pt idx="4">
                  <c:v>0.15904255319148938</c:v>
                </c:pt>
                <c:pt idx="5">
                  <c:v>0.17739361702127657</c:v>
                </c:pt>
                <c:pt idx="6">
                  <c:v>0.27127659574468083</c:v>
                </c:pt>
                <c:pt idx="7">
                  <c:v>0.30824468085106377</c:v>
                </c:pt>
                <c:pt idx="8">
                  <c:v>0.31037234042553191</c:v>
                </c:pt>
                <c:pt idx="9">
                  <c:v>0.43005319148936183</c:v>
                </c:pt>
                <c:pt idx="10">
                  <c:v>0.43297872340425519</c:v>
                </c:pt>
                <c:pt idx="11">
                  <c:v>0.54760638297872333</c:v>
                </c:pt>
                <c:pt idx="12">
                  <c:v>0.61489361702127676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3F-014A-8CE4-103F52F96B36}"/>
            </c:ext>
          </c:extLst>
        </c:ser>
        <c:ser>
          <c:idx val="2"/>
          <c:order val="5"/>
          <c:tx>
            <c:strRef>
              <c:f>Sheet1!$G$1</c:f>
              <c:strCache>
                <c:ptCount val="1"/>
                <c:pt idx="0">
                  <c:v>Steel mill products</c:v>
                </c:pt>
              </c:strCache>
            </c:strRef>
          </c:tx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Sheet1!$G$2:$G$14</c:f>
              <c:numCache>
                <c:formatCode>0.0%</c:formatCode>
                <c:ptCount val="13"/>
                <c:pt idx="0">
                  <c:v>0</c:v>
                </c:pt>
                <c:pt idx="1">
                  <c:v>-3.8567493112947032E-3</c:v>
                </c:pt>
                <c:pt idx="2">
                  <c:v>-2.1487603305785155E-2</c:v>
                </c:pt>
                <c:pt idx="3">
                  <c:v>-2.0936639118457362E-2</c:v>
                </c:pt>
                <c:pt idx="4">
                  <c:v>-5.5096418732782371E-3</c:v>
                </c:pt>
                <c:pt idx="5">
                  <c:v>1.8181818181818243E-2</c:v>
                </c:pt>
                <c:pt idx="6">
                  <c:v>8.6501377410468261E-2</c:v>
                </c:pt>
                <c:pt idx="7">
                  <c:v>0.14600550964187328</c:v>
                </c:pt>
                <c:pt idx="8">
                  <c:v>0.26060606060606067</c:v>
                </c:pt>
                <c:pt idx="9">
                  <c:v>0.45619834710743806</c:v>
                </c:pt>
                <c:pt idx="10">
                  <c:v>0.72451790633608815</c:v>
                </c:pt>
                <c:pt idx="11">
                  <c:v>0.76639118457300293</c:v>
                </c:pt>
                <c:pt idx="12">
                  <c:v>0.87548209366391172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1A-A64F-920A-E2EA5BE0B8D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Gypsum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[$-409]mmm\-yy;@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Sheet1!$H$2:$H$14</c:f>
              <c:numCache>
                <c:formatCode>0.0%</c:formatCode>
                <c:ptCount val="13"/>
                <c:pt idx="0">
                  <c:v>0</c:v>
                </c:pt>
                <c:pt idx="1">
                  <c:v>-4.3695380774031751E-3</c:v>
                </c:pt>
                <c:pt idx="2">
                  <c:v>-9.987515605493099E-3</c:v>
                </c:pt>
                <c:pt idx="3">
                  <c:v>-1.0611735330836385E-2</c:v>
                </c:pt>
                <c:pt idx="4">
                  <c:v>-9.6754057428213667E-3</c:v>
                </c:pt>
                <c:pt idx="5">
                  <c:v>2.4344569288389552E-2</c:v>
                </c:pt>
                <c:pt idx="6">
                  <c:v>2.5905118601747854E-2</c:v>
                </c:pt>
                <c:pt idx="7">
                  <c:v>5.9300873907615487E-2</c:v>
                </c:pt>
                <c:pt idx="8">
                  <c:v>6.5855181023720427E-2</c:v>
                </c:pt>
                <c:pt idx="9">
                  <c:v>7.7403245942571822E-2</c:v>
                </c:pt>
                <c:pt idx="10">
                  <c:v>0.11922596754057443</c:v>
                </c:pt>
                <c:pt idx="11">
                  <c:v>0.14294631710362052</c:v>
                </c:pt>
                <c:pt idx="12">
                  <c:v>0.18039950062421978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1A-A64F-920A-E2EA5BE0B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390511"/>
        <c:axId val="1523392143"/>
      </c:lineChart>
      <c:dateAx>
        <c:axId val="1523390511"/>
        <c:scaling>
          <c:orientation val="minMax"/>
          <c:max val="44348"/>
          <c:min val="43983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</c:dateAx>
      <c:valAx>
        <c:axId val="1523392143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4958557060745E-2"/>
          <c:y val="0.10036694717806134"/>
          <c:w val="0.88922299271769489"/>
          <c:h val="0.82119343181812843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1"/>
              </a:solidFill>
            </a:ln>
            <a:effectLst/>
          </c:spPr>
          <c:cat>
            <c:numRef>
              <c:f>Sheet1!$A$2:$A$188</c:f>
              <c:numCache>
                <c:formatCode>[$-409]mmm\-yy;@</c:formatCode>
                <c:ptCount val="18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Sheet1!$B$2:$B$188</c:f>
              <c:numCache>
                <c:formatCode>0.0%</c:formatCode>
                <c:ptCount val="1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9-8143-BB42-CB722884C3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Warehouse</c:v>
                </c:pt>
              </c:strCache>
            </c:strRef>
          </c:tx>
          <c:spPr>
            <a:noFill/>
            <a:ln w="12700">
              <a:solidFill>
                <a:schemeClr val="tx1"/>
              </a:solidFill>
            </a:ln>
            <a:effectLst/>
          </c:spPr>
          <c:cat>
            <c:numRef>
              <c:f>Sheet1!$A$2:$A$188</c:f>
              <c:numCache>
                <c:formatCode>[$-409]mmm\-yy;@</c:formatCode>
                <c:ptCount val="18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Sheet1!$C$2:$C$188</c:f>
              <c:numCache>
                <c:formatCode>0.0%</c:formatCode>
                <c:ptCount val="187"/>
                <c:pt idx="0">
                  <c:v>7.0000000000000019E-3</c:v>
                </c:pt>
                <c:pt idx="1">
                  <c:v>-3.9999999999999949E-3</c:v>
                </c:pt>
                <c:pt idx="2">
                  <c:v>-7.0000000000000019E-3</c:v>
                </c:pt>
                <c:pt idx="3">
                  <c:v>3.9999999999999949E-3</c:v>
                </c:pt>
                <c:pt idx="4">
                  <c:v>1.8000000000000009E-2</c:v>
                </c:pt>
                <c:pt idx="5">
                  <c:v>1.9000000000000003E-2</c:v>
                </c:pt>
                <c:pt idx="6">
                  <c:v>2.5000000000000001E-2</c:v>
                </c:pt>
                <c:pt idx="7">
                  <c:v>2.4000000000000004E-2</c:v>
                </c:pt>
                <c:pt idx="8">
                  <c:v>-9.0000000000000045E-3</c:v>
                </c:pt>
                <c:pt idx="9">
                  <c:v>-4.8999999999999995E-2</c:v>
                </c:pt>
                <c:pt idx="10">
                  <c:v>-3.3999999999999996E-2</c:v>
                </c:pt>
                <c:pt idx="11">
                  <c:v>-3.5000000000000003E-2</c:v>
                </c:pt>
                <c:pt idx="12">
                  <c:v>-4.7E-2</c:v>
                </c:pt>
                <c:pt idx="13">
                  <c:v>-4.0999999999999995E-2</c:v>
                </c:pt>
                <c:pt idx="14">
                  <c:v>-3.6000000000000004E-2</c:v>
                </c:pt>
                <c:pt idx="15">
                  <c:v>-2.5999999999999995E-2</c:v>
                </c:pt>
                <c:pt idx="16">
                  <c:v>-2.7999999999999997E-2</c:v>
                </c:pt>
                <c:pt idx="17">
                  <c:v>-3.5000000000000003E-2</c:v>
                </c:pt>
                <c:pt idx="18">
                  <c:v>-0.03</c:v>
                </c:pt>
                <c:pt idx="19">
                  <c:v>-4.0999999999999995E-2</c:v>
                </c:pt>
                <c:pt idx="20">
                  <c:v>-2.5000000000000001E-2</c:v>
                </c:pt>
                <c:pt idx="21">
                  <c:v>-6.000000000000001E-3</c:v>
                </c:pt>
                <c:pt idx="22">
                  <c:v>0.01</c:v>
                </c:pt>
                <c:pt idx="23">
                  <c:v>2.9999999999999983E-3</c:v>
                </c:pt>
                <c:pt idx="24">
                  <c:v>0.02</c:v>
                </c:pt>
                <c:pt idx="25">
                  <c:v>0.02</c:v>
                </c:pt>
                <c:pt idx="26">
                  <c:v>2.7999999999999997E-2</c:v>
                </c:pt>
                <c:pt idx="27">
                  <c:v>2.6000000000000006E-2</c:v>
                </c:pt>
                <c:pt idx="28">
                  <c:v>4.200000000000001E-2</c:v>
                </c:pt>
                <c:pt idx="29">
                  <c:v>6.1000000000000006E-2</c:v>
                </c:pt>
                <c:pt idx="30">
                  <c:v>7.6000000000000012E-2</c:v>
                </c:pt>
                <c:pt idx="31">
                  <c:v>8.199999999999999E-2</c:v>
                </c:pt>
                <c:pt idx="32">
                  <c:v>8.6000000000000021E-2</c:v>
                </c:pt>
                <c:pt idx="33">
                  <c:v>3.6000000000000004E-2</c:v>
                </c:pt>
                <c:pt idx="34">
                  <c:v>-1.2999999999999998E-2</c:v>
                </c:pt>
                <c:pt idx="35">
                  <c:v>-3.5000000000000003E-2</c:v>
                </c:pt>
                <c:pt idx="36">
                  <c:v>-5.5E-2</c:v>
                </c:pt>
                <c:pt idx="37">
                  <c:v>-7.0999999999999994E-2</c:v>
                </c:pt>
                <c:pt idx="38">
                  <c:v>-9.4E-2</c:v>
                </c:pt>
                <c:pt idx="39">
                  <c:v>-8.8999999999999982E-2</c:v>
                </c:pt>
                <c:pt idx="40">
                  <c:v>-0.106</c:v>
                </c:pt>
                <c:pt idx="41">
                  <c:v>-0.113</c:v>
                </c:pt>
                <c:pt idx="42">
                  <c:v>-8.3000000000000004E-2</c:v>
                </c:pt>
                <c:pt idx="43">
                  <c:v>-7.2000000000000008E-2</c:v>
                </c:pt>
                <c:pt idx="44">
                  <c:v>-7.5999999999999998E-2</c:v>
                </c:pt>
                <c:pt idx="45">
                  <c:v>-1.7000000000000001E-2</c:v>
                </c:pt>
                <c:pt idx="46">
                  <c:v>1.8999999999999996E-2</c:v>
                </c:pt>
                <c:pt idx="47">
                  <c:v>4.4999999999999998E-2</c:v>
                </c:pt>
                <c:pt idx="48">
                  <c:v>7.4999999999999997E-2</c:v>
                </c:pt>
                <c:pt idx="49">
                  <c:v>8.5000000000000006E-2</c:v>
                </c:pt>
                <c:pt idx="50">
                  <c:v>0.10400000000000001</c:v>
                </c:pt>
                <c:pt idx="51">
                  <c:v>0.10399999999999998</c:v>
                </c:pt>
                <c:pt idx="52">
                  <c:v>0.105</c:v>
                </c:pt>
                <c:pt idx="53">
                  <c:v>8.5000000000000006E-2</c:v>
                </c:pt>
                <c:pt idx="54">
                  <c:v>5.1999999999999991E-2</c:v>
                </c:pt>
                <c:pt idx="55">
                  <c:v>4.3999999999999997E-2</c:v>
                </c:pt>
                <c:pt idx="56">
                  <c:v>4.2000000000000003E-2</c:v>
                </c:pt>
                <c:pt idx="57">
                  <c:v>4.7E-2</c:v>
                </c:pt>
                <c:pt idx="58">
                  <c:v>4.4999999999999998E-2</c:v>
                </c:pt>
                <c:pt idx="59">
                  <c:v>4.8999999999999995E-2</c:v>
                </c:pt>
                <c:pt idx="60">
                  <c:v>4.2999999999999997E-2</c:v>
                </c:pt>
                <c:pt idx="61">
                  <c:v>5.2999999999999999E-2</c:v>
                </c:pt>
                <c:pt idx="62">
                  <c:v>0.06</c:v>
                </c:pt>
                <c:pt idx="63">
                  <c:v>5.5E-2</c:v>
                </c:pt>
                <c:pt idx="64">
                  <c:v>5.7999999999999996E-2</c:v>
                </c:pt>
                <c:pt idx="65">
                  <c:v>6.6000000000000003E-2</c:v>
                </c:pt>
                <c:pt idx="66">
                  <c:v>6.4000000000000001E-2</c:v>
                </c:pt>
                <c:pt idx="67">
                  <c:v>5.2000000000000005E-2</c:v>
                </c:pt>
                <c:pt idx="68">
                  <c:v>5.5000000000000007E-2</c:v>
                </c:pt>
                <c:pt idx="69">
                  <c:v>3.0000000000000006E-2</c:v>
                </c:pt>
                <c:pt idx="70">
                  <c:v>2.4E-2</c:v>
                </c:pt>
                <c:pt idx="71">
                  <c:v>1.4999999999999999E-2</c:v>
                </c:pt>
                <c:pt idx="72">
                  <c:v>5.0000000000000001E-3</c:v>
                </c:pt>
                <c:pt idx="73">
                  <c:v>0</c:v>
                </c:pt>
                <c:pt idx="74">
                  <c:v>-1.1000000000000001E-2</c:v>
                </c:pt>
                <c:pt idx="75">
                  <c:v>-1.9E-2</c:v>
                </c:pt>
                <c:pt idx="76">
                  <c:v>-3.4000000000000002E-2</c:v>
                </c:pt>
                <c:pt idx="77">
                  <c:v>-4.0999999999999995E-2</c:v>
                </c:pt>
                <c:pt idx="78">
                  <c:v>-4.0999999999999995E-2</c:v>
                </c:pt>
                <c:pt idx="79">
                  <c:v>-2.6000000000000002E-2</c:v>
                </c:pt>
                <c:pt idx="80">
                  <c:v>-0.02</c:v>
                </c:pt>
                <c:pt idx="81">
                  <c:v>-6.000000000000001E-3</c:v>
                </c:pt>
                <c:pt idx="82">
                  <c:v>-1.4999999999999999E-2</c:v>
                </c:pt>
                <c:pt idx="83">
                  <c:v>-1.2000000000000002E-2</c:v>
                </c:pt>
                <c:pt idx="84">
                  <c:v>-1.4999999999999999E-2</c:v>
                </c:pt>
                <c:pt idx="85">
                  <c:v>-3.9999999999999992E-3</c:v>
                </c:pt>
                <c:pt idx="86">
                  <c:v>-1.3999999999999999E-2</c:v>
                </c:pt>
                <c:pt idx="87">
                  <c:v>-1.6E-2</c:v>
                </c:pt>
                <c:pt idx="88">
                  <c:v>-1.9000000000000003E-2</c:v>
                </c:pt>
                <c:pt idx="89">
                  <c:v>-1.3000000000000003E-2</c:v>
                </c:pt>
                <c:pt idx="90">
                  <c:v>-1.2E-2</c:v>
                </c:pt>
                <c:pt idx="91">
                  <c:v>-1.6E-2</c:v>
                </c:pt>
                <c:pt idx="92">
                  <c:v>-2.5000000000000001E-2</c:v>
                </c:pt>
                <c:pt idx="93">
                  <c:v>-2.1000000000000001E-2</c:v>
                </c:pt>
                <c:pt idx="94">
                  <c:v>-1.9E-2</c:v>
                </c:pt>
                <c:pt idx="95">
                  <c:v>-1.6E-2</c:v>
                </c:pt>
                <c:pt idx="96">
                  <c:v>-1.3000000000000001E-2</c:v>
                </c:pt>
                <c:pt idx="97">
                  <c:v>-2.2000000000000002E-2</c:v>
                </c:pt>
                <c:pt idx="98">
                  <c:v>-0.02</c:v>
                </c:pt>
                <c:pt idx="99">
                  <c:v>-1.2999999999999998E-2</c:v>
                </c:pt>
                <c:pt idx="100">
                  <c:v>-4.0000000000000018E-3</c:v>
                </c:pt>
                <c:pt idx="101">
                  <c:v>-3.0000000000000027E-3</c:v>
                </c:pt>
                <c:pt idx="102">
                  <c:v>-1.9999999999999974E-3</c:v>
                </c:pt>
                <c:pt idx="103">
                  <c:v>-5.0000000000000027E-3</c:v>
                </c:pt>
                <c:pt idx="104">
                  <c:v>-4.0000000000000018E-3</c:v>
                </c:pt>
                <c:pt idx="105">
                  <c:v>-1.3999999999999999E-2</c:v>
                </c:pt>
                <c:pt idx="106">
                  <c:v>-1.4999999999999999E-2</c:v>
                </c:pt>
                <c:pt idx="107">
                  <c:v>-3.2000000000000001E-2</c:v>
                </c:pt>
                <c:pt idx="108">
                  <c:v>-5.5999999999999994E-2</c:v>
                </c:pt>
                <c:pt idx="109">
                  <c:v>-5.800000000000001E-2</c:v>
                </c:pt>
                <c:pt idx="110">
                  <c:v>-5.4000000000000006E-2</c:v>
                </c:pt>
                <c:pt idx="111">
                  <c:v>-5.4000000000000006E-2</c:v>
                </c:pt>
                <c:pt idx="112">
                  <c:v>-4.2999999999999997E-2</c:v>
                </c:pt>
                <c:pt idx="113">
                  <c:v>-4.4999999999999998E-2</c:v>
                </c:pt>
                <c:pt idx="114">
                  <c:v>-4.8000000000000001E-2</c:v>
                </c:pt>
                <c:pt idx="115">
                  <c:v>-5.5999999999999994E-2</c:v>
                </c:pt>
                <c:pt idx="116">
                  <c:v>-7.0999999999999994E-2</c:v>
                </c:pt>
                <c:pt idx="117">
                  <c:v>-6.8999999999999992E-2</c:v>
                </c:pt>
                <c:pt idx="118">
                  <c:v>-6.5000000000000002E-2</c:v>
                </c:pt>
                <c:pt idx="119">
                  <c:v>-6.0999999999999999E-2</c:v>
                </c:pt>
                <c:pt idx="120">
                  <c:v>-4.2000000000000003E-2</c:v>
                </c:pt>
                <c:pt idx="121">
                  <c:v>-5.2000000000000005E-2</c:v>
                </c:pt>
                <c:pt idx="122">
                  <c:v>-0.05</c:v>
                </c:pt>
                <c:pt idx="123">
                  <c:v>-5.6999999999999995E-2</c:v>
                </c:pt>
                <c:pt idx="124">
                  <c:v>-5.800000000000001E-2</c:v>
                </c:pt>
                <c:pt idx="125">
                  <c:v>-4.9000000000000002E-2</c:v>
                </c:pt>
                <c:pt idx="126">
                  <c:v>-3.5000000000000003E-2</c:v>
                </c:pt>
                <c:pt idx="127">
                  <c:v>-0.03</c:v>
                </c:pt>
                <c:pt idx="128">
                  <c:v>-1.2E-2</c:v>
                </c:pt>
                <c:pt idx="129">
                  <c:v>-9.0000000000000011E-3</c:v>
                </c:pt>
                <c:pt idx="130">
                  <c:v>-9.0000000000000011E-3</c:v>
                </c:pt>
                <c:pt idx="131">
                  <c:v>6.9999999999999993E-3</c:v>
                </c:pt>
                <c:pt idx="132">
                  <c:v>0.02</c:v>
                </c:pt>
                <c:pt idx="133">
                  <c:v>3.1000000000000003E-2</c:v>
                </c:pt>
                <c:pt idx="134">
                  <c:v>2.2000000000000002E-2</c:v>
                </c:pt>
                <c:pt idx="135">
                  <c:v>2.7000000000000003E-2</c:v>
                </c:pt>
                <c:pt idx="136">
                  <c:v>1.4999999999999999E-2</c:v>
                </c:pt>
                <c:pt idx="137">
                  <c:v>3.9999999999999992E-3</c:v>
                </c:pt>
                <c:pt idx="138">
                  <c:v>-1.3999999999999999E-2</c:v>
                </c:pt>
                <c:pt idx="139">
                  <c:v>-3.9999999999999992E-3</c:v>
                </c:pt>
                <c:pt idx="140">
                  <c:v>3.000000000000007E-3</c:v>
                </c:pt>
                <c:pt idx="141">
                  <c:v>7.9999999999999984E-3</c:v>
                </c:pt>
                <c:pt idx="142">
                  <c:v>2.1000000000000005E-2</c:v>
                </c:pt>
                <c:pt idx="143">
                  <c:v>1.4999999999999999E-2</c:v>
                </c:pt>
                <c:pt idx="144">
                  <c:v>1.0000000000000005E-2</c:v>
                </c:pt>
                <c:pt idx="145">
                  <c:v>1.2000000000000002E-2</c:v>
                </c:pt>
                <c:pt idx="146">
                  <c:v>2.1000000000000001E-2</c:v>
                </c:pt>
                <c:pt idx="147">
                  <c:v>2.6999999999999996E-2</c:v>
                </c:pt>
                <c:pt idx="148">
                  <c:v>4.9000000000000002E-2</c:v>
                </c:pt>
                <c:pt idx="149">
                  <c:v>5.5999999999999994E-2</c:v>
                </c:pt>
                <c:pt idx="150">
                  <c:v>6.6000000000000003E-2</c:v>
                </c:pt>
                <c:pt idx="151">
                  <c:v>5.3999999999999992E-2</c:v>
                </c:pt>
                <c:pt idx="152">
                  <c:v>4.5999999999999999E-2</c:v>
                </c:pt>
                <c:pt idx="153">
                  <c:v>4.5999999999999999E-2</c:v>
                </c:pt>
                <c:pt idx="154">
                  <c:v>1.2000000000000002E-2</c:v>
                </c:pt>
                <c:pt idx="155">
                  <c:v>-5.0000000000000001E-3</c:v>
                </c:pt>
                <c:pt idx="156">
                  <c:v>-0.02</c:v>
                </c:pt>
                <c:pt idx="157">
                  <c:v>-1.6E-2</c:v>
                </c:pt>
                <c:pt idx="158">
                  <c:v>-1.3999999999999999E-2</c:v>
                </c:pt>
                <c:pt idx="159">
                  <c:v>-2.6000000000000002E-2</c:v>
                </c:pt>
                <c:pt idx="160">
                  <c:v>-4.6000000000000006E-2</c:v>
                </c:pt>
                <c:pt idx="161">
                  <c:v>-6.8000000000000005E-2</c:v>
                </c:pt>
                <c:pt idx="162">
                  <c:v>-6.5000000000000002E-2</c:v>
                </c:pt>
                <c:pt idx="163">
                  <c:v>-7.0999999999999994E-2</c:v>
                </c:pt>
                <c:pt idx="164">
                  <c:v>-7.9000000000000001E-2</c:v>
                </c:pt>
                <c:pt idx="165">
                  <c:v>-7.6999999999999999E-2</c:v>
                </c:pt>
                <c:pt idx="166">
                  <c:v>-5.6999999999999995E-2</c:v>
                </c:pt>
                <c:pt idx="167">
                  <c:v>-3.7000000000000005E-2</c:v>
                </c:pt>
                <c:pt idx="168">
                  <c:v>-2.5000000000000005E-2</c:v>
                </c:pt>
                <c:pt idx="169">
                  <c:v>-4.2999999999999997E-2</c:v>
                </c:pt>
                <c:pt idx="170">
                  <c:v>-6.8000000000000005E-2</c:v>
                </c:pt>
                <c:pt idx="171">
                  <c:v>-0.10099999999999999</c:v>
                </c:pt>
                <c:pt idx="172">
                  <c:v>-0.09</c:v>
                </c:pt>
                <c:pt idx="173">
                  <c:v>-4.9000000000000002E-2</c:v>
                </c:pt>
                <c:pt idx="174">
                  <c:v>-3.1000000000000003E-2</c:v>
                </c:pt>
                <c:pt idx="175">
                  <c:v>-5.0000000000000001E-3</c:v>
                </c:pt>
                <c:pt idx="176">
                  <c:v>1.3000000000000001E-2</c:v>
                </c:pt>
                <c:pt idx="177">
                  <c:v>1.3000000000000001E-2</c:v>
                </c:pt>
                <c:pt idx="178">
                  <c:v>0.01</c:v>
                </c:pt>
                <c:pt idx="179">
                  <c:v>2.7000000000000003E-2</c:v>
                </c:pt>
                <c:pt idx="180">
                  <c:v>5.1000000000000004E-2</c:v>
                </c:pt>
                <c:pt idx="181">
                  <c:v>8.6999999999999994E-2</c:v>
                </c:pt>
                <c:pt idx="182">
                  <c:v>0.13200000000000001</c:v>
                </c:pt>
                <c:pt idx="183">
                  <c:v>0.17899999999999999</c:v>
                </c:pt>
                <c:pt idx="184">
                  <c:v>0.21100000000000002</c:v>
                </c:pt>
                <c:pt idx="185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69-8143-BB42-CB722884C3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Sheet1!$A$2:$A$188</c:f>
              <c:numCache>
                <c:formatCode>[$-409]mmm\-yy;@</c:formatCode>
                <c:ptCount val="18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Sheet1!$D$2:$D$188</c:f>
              <c:numCache>
                <c:formatCode>0.0%</c:formatCode>
                <c:ptCount val="187"/>
                <c:pt idx="0">
                  <c:v>7.0000000000000019E-3</c:v>
                </c:pt>
                <c:pt idx="1">
                  <c:v>0</c:v>
                </c:pt>
                <c:pt idx="2">
                  <c:v>0</c:v>
                </c:pt>
                <c:pt idx="3">
                  <c:v>3.9999999999999949E-3</c:v>
                </c:pt>
                <c:pt idx="4">
                  <c:v>1.8000000000000009E-2</c:v>
                </c:pt>
                <c:pt idx="5">
                  <c:v>1.9000000000000003E-2</c:v>
                </c:pt>
                <c:pt idx="6">
                  <c:v>2.5000000000000001E-2</c:v>
                </c:pt>
                <c:pt idx="7">
                  <c:v>2.4000000000000004E-2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0.01</c:v>
                </c:pt>
                <c:pt idx="23">
                  <c:v>2.9999999999999983E-3</c:v>
                </c:pt>
                <c:pt idx="24">
                  <c:v>0.02</c:v>
                </c:pt>
                <c:pt idx="25">
                  <c:v>0.02</c:v>
                </c:pt>
                <c:pt idx="26">
                  <c:v>2.7999999999999997E-2</c:v>
                </c:pt>
                <c:pt idx="27">
                  <c:v>2.6000000000000006E-2</c:v>
                </c:pt>
                <c:pt idx="28">
                  <c:v>4.200000000000001E-2</c:v>
                </c:pt>
                <c:pt idx="29">
                  <c:v>6.1000000000000006E-2</c:v>
                </c:pt>
                <c:pt idx="30">
                  <c:v>7.6000000000000012E-2</c:v>
                </c:pt>
                <c:pt idx="31">
                  <c:v>8.199999999999999E-2</c:v>
                </c:pt>
                <c:pt idx="32">
                  <c:v>8.6000000000000021E-2</c:v>
                </c:pt>
                <c:pt idx="33">
                  <c:v>3.6000000000000004E-2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1.8999999999999996E-2</c:v>
                </c:pt>
                <c:pt idx="47">
                  <c:v>4.4999999999999998E-2</c:v>
                </c:pt>
                <c:pt idx="48">
                  <c:v>7.4999999999999997E-2</c:v>
                </c:pt>
                <c:pt idx="49">
                  <c:v>8.5000000000000006E-2</c:v>
                </c:pt>
                <c:pt idx="50">
                  <c:v>0.10400000000000001</c:v>
                </c:pt>
                <c:pt idx="51">
                  <c:v>0.10399999999999998</c:v>
                </c:pt>
                <c:pt idx="52">
                  <c:v>0.105</c:v>
                </c:pt>
                <c:pt idx="53">
                  <c:v>8.5000000000000006E-2</c:v>
                </c:pt>
                <c:pt idx="54">
                  <c:v>5.1999999999999991E-2</c:v>
                </c:pt>
                <c:pt idx="55">
                  <c:v>4.3999999999999997E-2</c:v>
                </c:pt>
                <c:pt idx="56">
                  <c:v>4.2000000000000003E-2</c:v>
                </c:pt>
                <c:pt idx="57">
                  <c:v>4.7E-2</c:v>
                </c:pt>
                <c:pt idx="58">
                  <c:v>4.4999999999999998E-2</c:v>
                </c:pt>
                <c:pt idx="59">
                  <c:v>4.8999999999999995E-2</c:v>
                </c:pt>
                <c:pt idx="60">
                  <c:v>4.2999999999999997E-2</c:v>
                </c:pt>
                <c:pt idx="61">
                  <c:v>5.2999999999999999E-2</c:v>
                </c:pt>
                <c:pt idx="62">
                  <c:v>0.06</c:v>
                </c:pt>
                <c:pt idx="63">
                  <c:v>5.5E-2</c:v>
                </c:pt>
                <c:pt idx="64">
                  <c:v>5.7999999999999996E-2</c:v>
                </c:pt>
                <c:pt idx="65">
                  <c:v>6.6000000000000003E-2</c:v>
                </c:pt>
                <c:pt idx="66">
                  <c:v>6.4000000000000001E-2</c:v>
                </c:pt>
                <c:pt idx="67">
                  <c:v>5.2000000000000005E-2</c:v>
                </c:pt>
                <c:pt idx="68">
                  <c:v>5.5000000000000007E-2</c:v>
                </c:pt>
                <c:pt idx="69">
                  <c:v>3.0000000000000006E-2</c:v>
                </c:pt>
                <c:pt idx="70">
                  <c:v>2.4E-2</c:v>
                </c:pt>
                <c:pt idx="71">
                  <c:v>1.4999999999999999E-2</c:v>
                </c:pt>
                <c:pt idx="72">
                  <c:v>5.0000000000000001E-3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6.9999999999999993E-3</c:v>
                </c:pt>
                <c:pt idx="132">
                  <c:v>0.02</c:v>
                </c:pt>
                <c:pt idx="133">
                  <c:v>3.1000000000000003E-2</c:v>
                </c:pt>
                <c:pt idx="134">
                  <c:v>2.2000000000000002E-2</c:v>
                </c:pt>
                <c:pt idx="135">
                  <c:v>2.7000000000000003E-2</c:v>
                </c:pt>
                <c:pt idx="136">
                  <c:v>1.4999999999999999E-2</c:v>
                </c:pt>
                <c:pt idx="137">
                  <c:v>3.9999999999999992E-3</c:v>
                </c:pt>
                <c:pt idx="138">
                  <c:v>0</c:v>
                </c:pt>
                <c:pt idx="139">
                  <c:v>0</c:v>
                </c:pt>
                <c:pt idx="140">
                  <c:v>3.000000000000007E-3</c:v>
                </c:pt>
                <c:pt idx="141">
                  <c:v>7.9999999999999984E-3</c:v>
                </c:pt>
                <c:pt idx="142">
                  <c:v>2.1000000000000005E-2</c:v>
                </c:pt>
                <c:pt idx="143">
                  <c:v>1.4999999999999999E-2</c:v>
                </c:pt>
                <c:pt idx="144">
                  <c:v>1.0000000000000005E-2</c:v>
                </c:pt>
                <c:pt idx="145">
                  <c:v>1.2000000000000002E-2</c:v>
                </c:pt>
                <c:pt idx="146">
                  <c:v>2.1000000000000001E-2</c:v>
                </c:pt>
                <c:pt idx="147">
                  <c:v>2.6999999999999996E-2</c:v>
                </c:pt>
                <c:pt idx="148">
                  <c:v>4.9000000000000002E-2</c:v>
                </c:pt>
                <c:pt idx="149">
                  <c:v>5.5999999999999994E-2</c:v>
                </c:pt>
                <c:pt idx="150">
                  <c:v>6.6000000000000003E-2</c:v>
                </c:pt>
                <c:pt idx="151">
                  <c:v>5.3999999999999992E-2</c:v>
                </c:pt>
                <c:pt idx="152">
                  <c:v>4.5999999999999999E-2</c:v>
                </c:pt>
                <c:pt idx="153">
                  <c:v>4.5999999999999999E-2</c:v>
                </c:pt>
                <c:pt idx="154">
                  <c:v>1.2000000000000002E-2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1.3000000000000001E-2</c:v>
                </c:pt>
                <c:pt idx="177">
                  <c:v>1.3000000000000001E-2</c:v>
                </c:pt>
                <c:pt idx="178">
                  <c:v>0.01</c:v>
                </c:pt>
                <c:pt idx="179">
                  <c:v>2.7000000000000003E-2</c:v>
                </c:pt>
                <c:pt idx="180">
                  <c:v>5.1000000000000004E-2</c:v>
                </c:pt>
                <c:pt idx="181">
                  <c:v>8.6999999999999994E-2</c:v>
                </c:pt>
                <c:pt idx="182">
                  <c:v>0.13200000000000001</c:v>
                </c:pt>
                <c:pt idx="183">
                  <c:v>0.17899999999999999</c:v>
                </c:pt>
                <c:pt idx="184">
                  <c:v>0.21100000000000002</c:v>
                </c:pt>
                <c:pt idx="185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E-4963-A17D-CB94BD2AB165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Sheet1!$A$2:$A$188</c:f>
              <c:numCache>
                <c:formatCode>[$-409]mmm\-yy;@</c:formatCode>
                <c:ptCount val="18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0E-4963-A17D-CB94BD2AB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390511"/>
        <c:axId val="1523392143"/>
      </c:areaChart>
      <c:dateAx>
        <c:axId val="1523390511"/>
        <c:scaling>
          <c:orientation val="minMax"/>
          <c:max val="44348"/>
          <c:min val="3871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crossAx val="1523392143"/>
        <c:crossesAt val="0"/>
        <c:auto val="1"/>
        <c:lblOffset val="100"/>
        <c:baseTimeUnit val="months"/>
        <c:majorUnit val="1"/>
        <c:majorTimeUnit val="years"/>
      </c:dateAx>
      <c:valAx>
        <c:axId val="1523392143"/>
        <c:scaling>
          <c:orientation val="minMax"/>
          <c:max val="0.24000000000000002"/>
          <c:min val="-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390511"/>
        <c:crosses val="autoZero"/>
        <c:crossBetween val="midCat"/>
        <c:majorUnit val="6.0000000000000012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0.19982</cdr:x>
      <cdr:y>0</cdr:y>
    </cdr:from>
    <cdr:to>
      <cdr:x>0.25269</cdr:x>
      <cdr:y>0.08248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1912934" y="0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0.25969</cdr:x>
      <cdr:y>0</cdr:y>
    </cdr:from>
    <cdr:to>
      <cdr:x>0.34605</cdr:x>
      <cdr:y>0.08248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2696579" y="0"/>
          <a:ext cx="896792" cy="387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0.4931</cdr:x>
      <cdr:y>0</cdr:y>
    </cdr:from>
    <cdr:to>
      <cdr:x>0.56903</cdr:x>
      <cdr:y>0.08248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4720503" y="0"/>
          <a:ext cx="726923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0.72329</cdr:x>
      <cdr:y>0</cdr:y>
    </cdr:from>
    <cdr:to>
      <cdr:x>0.77616</cdr:x>
      <cdr:y>0.08248</cdr:y>
    </cdr:to>
    <cdr:sp macro="" textlink="">
      <cdr:nvSpPr>
        <cdr:cNvPr id="5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7510570" y="-1304144"/>
          <a:ext cx="548998" cy="387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0.79754</cdr:x>
      <cdr:y>0</cdr:y>
    </cdr:from>
    <cdr:to>
      <cdr:x>0.8504</cdr:x>
      <cdr:y>0.08248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7635005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0.93865</cdr:x>
      <cdr:y>0</cdr:y>
    </cdr:from>
    <cdr:to>
      <cdr:x>0.99152</cdr:x>
      <cdr:y>0.08248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8985897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0.93865</cdr:x>
      <cdr:y>0</cdr:y>
    </cdr:from>
    <cdr:to>
      <cdr:x>0.99152</cdr:x>
      <cdr:y>0.08248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8985897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0.25969</cdr:x>
      <cdr:y>0</cdr:y>
    </cdr:from>
    <cdr:to>
      <cdr:x>0.34605</cdr:x>
      <cdr:y>0.08248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2696579" y="0"/>
          <a:ext cx="896792" cy="3870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0.4931</cdr:x>
      <cdr:y>0</cdr:y>
    </cdr:from>
    <cdr:to>
      <cdr:x>0.56903</cdr:x>
      <cdr:y>0.08248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4720503" y="0"/>
          <a:ext cx="726923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0.79754</cdr:x>
      <cdr:y>0</cdr:y>
    </cdr:from>
    <cdr:to>
      <cdr:x>0.8504</cdr:x>
      <cdr:y>0.08248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5F2F5A8E-9FD0-FC4B-9630-54FFA8C49A43}"/>
            </a:ext>
          </a:extLst>
        </cdr:cNvPr>
        <cdr:cNvSpPr txBox="1"/>
      </cdr:nvSpPr>
      <cdr:spPr>
        <a:xfrm xmlns:a="http://schemas.openxmlformats.org/drawingml/2006/main">
          <a:off x="7635005" y="-1518534"/>
          <a:ext cx="506091" cy="36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09AB04-C996-4E0F-B3B5-8F9AE2695C6A}" type="datetimeFigureOut">
              <a:rPr lang="en-US" smtClean="0"/>
              <a:t>8/6/21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FC3BFF-6905-428A-875D-D79AE72FA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9A5E-3D04-304B-8B2D-79305FF838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471" y="4875295"/>
            <a:ext cx="5255942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Nunit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cs typeface="Arial" panose="020B0604020202020204" pitchFamily="34" charset="0"/>
              </a:rPr>
              <a:t>The Associated General Contractors of America</a:t>
            </a:r>
            <a:endParaRPr lang="en-US" sz="1400" b="0" i="0" dirty="0">
              <a:solidFill>
                <a:srgbClr val="4E4E4E"/>
              </a:solidFill>
              <a:latin typeface="Nunito ExtraLight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71" y="548152"/>
            <a:ext cx="2537555" cy="100584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471" y="2004769"/>
            <a:ext cx="2361979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Date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B94F17A-C46E-D64D-9E67-CBA51BCA8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471" y="2576268"/>
            <a:ext cx="10686829" cy="2028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0" b="1" i="0">
                <a:solidFill>
                  <a:srgbClr val="221F1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Presentation Title Here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681E22C-DC4C-674E-8F7D-9DB61A30A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1575" y="712934"/>
            <a:ext cx="6733954" cy="676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ts val="1860"/>
              </a:lnSpc>
              <a:buFontTx/>
              <a:buNone/>
              <a:defRPr sz="1800" b="1" i="0">
                <a:solidFill>
                  <a:srgbClr val="92949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A5187-4A9A-4541-9A36-E87DBF5AFD56}"/>
              </a:ext>
            </a:extLst>
          </p:cNvPr>
          <p:cNvSpPr/>
          <p:nvPr userDrawn="1"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DC78A-1DA5-7D4C-8E95-048DA73365E1}"/>
              </a:ext>
            </a:extLst>
          </p:cNvPr>
          <p:cNvSpPr txBox="1"/>
          <p:nvPr userDrawn="1"/>
        </p:nvSpPr>
        <p:spPr>
          <a:xfrm>
            <a:off x="8138160" y="6404446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chemeClr val="bg1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</p:spTree>
    <p:extLst>
      <p:ext uri="{BB962C8B-B14F-4D97-AF65-F5344CB8AC3E}">
        <p14:creationId xmlns:p14="http://schemas.microsoft.com/office/powerpoint/2010/main" val="4301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320" y="1871831"/>
            <a:ext cx="9660804" cy="33106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320" y="461115"/>
            <a:ext cx="8354397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6386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Intro to 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9754" y="1951984"/>
            <a:ext cx="8354397" cy="30314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Break or Intro of New Topic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31502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r Intro to New Topic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4713546-9960-9A4A-9FC8-169B3D75C7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264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 sz="1100" i="0">
                <a:latin typeface="Nunito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and Drop Image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315878"/>
            <a:ext cx="2306868" cy="8765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044" y="2233949"/>
            <a:ext cx="8189912" cy="224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Break or Intro of New Topic Title with Image Background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1D833-4557-D94E-8ADE-FD091E9D93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5BE6-CE1E-E046-8A32-4672C2138595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04C4B-A28E-7B41-9B2C-BE000A519973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C3B31CC9-5F1F-0044-92E6-231AE1F73B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82308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+ SubTitle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1" y="2241908"/>
            <a:ext cx="5343688" cy="130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311" y="1722008"/>
            <a:ext cx="4535652" cy="34604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 Light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83CD2D48-D8D2-8341-A05F-05D85603B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5437" y="1722008"/>
            <a:ext cx="5324252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Subtitle One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4B82B2C-700B-B440-9881-26B39C427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5437" y="3771525"/>
            <a:ext cx="5324252" cy="299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Subtitle Two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8704C630-C5B3-8647-9FA3-B1575313F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1" y="4301936"/>
            <a:ext cx="5343688" cy="130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7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821" y="2506972"/>
            <a:ext cx="4914677" cy="33935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EA0029"/>
              </a:buClr>
              <a:buSzPct val="150000"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Nunito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  <a:p>
            <a:r>
              <a:rPr lang="en-US" dirty="0"/>
              <a:t>Point Two</a:t>
            </a:r>
          </a:p>
          <a:p>
            <a:r>
              <a:rPr lang="en-US" dirty="0"/>
              <a:t>Point Three</a:t>
            </a:r>
          </a:p>
          <a:p>
            <a:r>
              <a:rPr lang="en-US" dirty="0"/>
              <a:t>Point Four</a:t>
            </a:r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1B2D02DA-A124-E149-AA36-1EAE876D87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4165" y="1353496"/>
            <a:ext cx="4224079" cy="45470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latin typeface="Nunito" pitchFamily="2" charset="77"/>
              </a:defRPr>
            </a:lvl1pPr>
          </a:lstStyle>
          <a:p>
            <a:endParaRPr lang="en-US"/>
          </a:p>
          <a:p>
            <a:r>
              <a:rPr lang="en-US"/>
              <a:t>Insert or Drag and Drop Image Here</a:t>
            </a:r>
          </a:p>
          <a:p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6F6137-B09D-7742-A38F-35C76166F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0821" y="1684805"/>
            <a:ext cx="4914677" cy="68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Insert Heading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EF5488-960B-E049-B326-EFD5543BB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A92DE7-D6C7-5F4F-B035-62E2A65090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4A23A9-337C-6640-A5FE-BC1C6B5D4212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71E5F-C400-024A-BD93-263390F56DC6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B2C7-1649-714B-9036-6F3313F76B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75" y="6488113"/>
            <a:ext cx="4622800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04524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B2AFF-F4C8-F64E-84A7-7D7AD34A87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4088" y="6473825"/>
            <a:ext cx="433387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000" b="0" i="0">
                <a:latin typeface="Nunito" pitchFamily="2" charset="77"/>
              </a:defRPr>
            </a:lvl1pPr>
          </a:lstStyle>
          <a:p>
            <a:pPr lvl="0"/>
            <a:r>
              <a:rPr lang="en-US" dirty="0"/>
              <a:t>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98518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6945-6B5B-7548-AFCB-F11581998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A9EC8-021E-EA41-AC16-F0E2777D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AA2A-3A73-1840-9069-A394452F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1194-7A53-AE4F-8DC2-31D0A5CFAB52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6A9CB-918E-934B-A9EB-403B9507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758F-447F-7E41-ACBB-0D4F4B60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B224-C79E-B44C-900B-BCA9ACF3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4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5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popes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c.org/learn/construction-data/agc-construction-inflation-alert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store.ag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n.simonson@agc.org" TargetMode="External"/><Relationship Id="rId5" Type="http://schemas.openxmlformats.org/officeDocument/2006/relationships/hyperlink" Target="http://www.agc.org/learn/construction-data" TargetMode="External"/><Relationship Id="rId4" Type="http://schemas.openxmlformats.org/officeDocument/2006/relationships/hyperlink" Target="https://www.consensusdocs.org/price-escalation-cla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bls.gov/sa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ls.gov/s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constructionspend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ppi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ppi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www.bls.gov/ppi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ensusdocs.org/price-escalation-clause/" TargetMode="External"/><Relationship Id="rId2" Type="http://schemas.openxmlformats.org/officeDocument/2006/relationships/hyperlink" Target="https://www.agc.org/learn/construction-data/agc-construction-inflation-ale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agc.org/Store/CSI/Store/Product_List_WebEd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D08FC9-76A8-D54F-BCF8-2C9F6BA10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71" y="4586536"/>
            <a:ext cx="5255942" cy="1296905"/>
          </a:xfrm>
        </p:spPr>
        <p:txBody>
          <a:bodyPr/>
          <a:lstStyle/>
          <a:p>
            <a:r>
              <a:rPr lang="en-US" sz="2400" dirty="0">
                <a:latin typeface="Nunito" panose="00000500000000000000" pitchFamily="2" charset="0"/>
              </a:rPr>
              <a:t>Ken Simonson </a:t>
            </a:r>
          </a:p>
          <a:p>
            <a:r>
              <a:rPr lang="en-US" sz="2400" dirty="0">
                <a:latin typeface="Nunito" panose="00000500000000000000" pitchFamily="2" charset="0"/>
              </a:rPr>
              <a:t>Chief Economist, AGC of America </a:t>
            </a:r>
          </a:p>
          <a:p>
            <a:r>
              <a:rPr lang="en-US" sz="2400" dirty="0" err="1">
                <a:latin typeface="Nunito" panose="00000500000000000000" pitchFamily="2" charset="0"/>
              </a:rPr>
              <a:t>ken.simonson@agc.org</a:t>
            </a:r>
            <a:r>
              <a:rPr lang="en-US" sz="2400">
                <a:latin typeface="Nunito" panose="00000500000000000000" pitchFamily="2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64C09-28DB-654A-9CBE-A18E47989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471" y="2474844"/>
            <a:ext cx="10578707" cy="1866498"/>
          </a:xfrm>
        </p:spPr>
        <p:txBody>
          <a:bodyPr>
            <a:normAutofit/>
          </a:bodyPr>
          <a:lstStyle/>
          <a:p>
            <a:r>
              <a:rPr lang="en-US" sz="3600" dirty="0"/>
              <a:t>U.S. Construction Outlook:</a:t>
            </a:r>
          </a:p>
          <a:p>
            <a:r>
              <a:rPr lang="en-US" sz="2800" dirty="0"/>
              <a:t>Pandemic Impacts, Policy Initiatives, Project Implications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6FA9E0-9533-4C15-B92A-20FD44B35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121" y="2004769"/>
            <a:ext cx="9677179" cy="299646"/>
          </a:xfrm>
        </p:spPr>
        <p:txBody>
          <a:bodyPr lIns="91440" tIns="45720" rIns="91440" bIns="45720" anchor="t">
            <a:normAutofit fontScale="25000" lnSpcReduction="20000"/>
          </a:bodyPr>
          <a:lstStyle/>
          <a:p>
            <a:r>
              <a:rPr lang="en-US" sz="9600" dirty="0">
                <a:latin typeface="Poppins"/>
              </a:rPr>
              <a:t>August 6, 2021</a:t>
            </a:r>
            <a:r>
              <a:rPr lang="en-US" dirty="0">
                <a:latin typeface="Poppins"/>
              </a:rPr>
              <a:t>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D3CB2-4C68-DC40-9111-1471F2D081D1}"/>
              </a:ext>
            </a:extLst>
          </p:cNvPr>
          <p:cNvSpPr txBox="1"/>
          <p:nvPr/>
        </p:nvSpPr>
        <p:spPr>
          <a:xfrm>
            <a:off x="8504136" y="6433900"/>
            <a:ext cx="3467395" cy="238527"/>
          </a:xfrm>
          <a:prstGeom prst="rect">
            <a:avLst/>
          </a:prstGeom>
          <a:solidFill>
            <a:srgbClr val="EB0029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391387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372858" y="415292"/>
            <a:ext cx="6157851" cy="725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Poppins"/>
              </a:rPr>
              <a:t>Forward-looking indicators 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F5A8E-9FD0-FC4B-9630-54FFA8C49A43}"/>
              </a:ext>
            </a:extLst>
          </p:cNvPr>
          <p:cNvSpPr txBox="1"/>
          <p:nvPr/>
        </p:nvSpPr>
        <p:spPr>
          <a:xfrm>
            <a:off x="585394" y="1301296"/>
            <a:ext cx="673374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7C1B58-0191-F849-B0D7-E685DE72D118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6CF56207-2522-434E-B89F-451131A356C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98428826"/>
              </p:ext>
            </p:extLst>
          </p:nvPr>
        </p:nvGraphicFramePr>
        <p:xfrm>
          <a:off x="500132" y="2107464"/>
          <a:ext cx="10543424" cy="218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17">
                  <a:extLst>
                    <a:ext uri="{9D8B030D-6E8A-4147-A177-3AD203B41FA5}">
                      <a16:colId xmlns:a16="http://schemas.microsoft.com/office/drawing/2014/main" val="3386171686"/>
                    </a:ext>
                  </a:extLst>
                </a:gridCol>
                <a:gridCol w="1233095">
                  <a:extLst>
                    <a:ext uri="{9D8B030D-6E8A-4147-A177-3AD203B41FA5}">
                      <a16:colId xmlns:a16="http://schemas.microsoft.com/office/drawing/2014/main" val="1922873956"/>
                    </a:ext>
                  </a:extLst>
                </a:gridCol>
                <a:gridCol w="2635856">
                  <a:extLst>
                    <a:ext uri="{9D8B030D-6E8A-4147-A177-3AD203B41FA5}">
                      <a16:colId xmlns:a16="http://schemas.microsoft.com/office/drawing/2014/main" val="3799346470"/>
                    </a:ext>
                  </a:extLst>
                </a:gridCol>
                <a:gridCol w="2635856">
                  <a:extLst>
                    <a:ext uri="{9D8B030D-6E8A-4147-A177-3AD203B41FA5}">
                      <a16:colId xmlns:a16="http://schemas.microsoft.com/office/drawing/2014/main" val="3011284961"/>
                    </a:ext>
                  </a:extLst>
                </a:gridCol>
              </a:tblGrid>
              <a:tr h="805398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2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Latest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  <a:p>
                      <a:pPr lvl="0" algn="r">
                        <a:buNone/>
                      </a:pPr>
                      <a:r>
                        <a:rPr lang="en-US" sz="22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date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pPr lvl="0" algn="r"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 value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Year-ago</a:t>
                      </a:r>
                    </a:p>
                    <a:p>
                      <a:pPr lvl="0" algn="r">
                        <a:buNone/>
                      </a:pP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88813"/>
                  </a:ext>
                </a:extLst>
              </a:tr>
              <a:tr h="475917">
                <a:tc>
                  <a:txBody>
                    <a:bodyPr/>
                    <a:lstStyle/>
                    <a:p>
                      <a:r>
                        <a:rPr lang="en-US" sz="2000"/>
                        <a:t>Architecture Billings Index (ABI)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 b="0" i="0" u="none" strike="noStrike" noProof="0" dirty="0">
                          <a:latin typeface="Calibri"/>
                        </a:rPr>
                        <a:t>June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57.1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40.7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161651"/>
                  </a:ext>
                </a:extLst>
              </a:tr>
              <a:tr h="475917">
                <a:tc>
                  <a:txBody>
                    <a:bodyPr/>
                    <a:lstStyle/>
                    <a:p>
                      <a:r>
                        <a:rPr lang="en-US" sz="2000"/>
                        <a:t>Dodge Momentum Index (DMI)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166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391679"/>
                  </a:ext>
                </a:extLst>
              </a:tr>
              <a:tr h="424672">
                <a:tc>
                  <a:txBody>
                    <a:bodyPr/>
                    <a:lstStyle/>
                    <a:p>
                      <a:r>
                        <a:rPr lang="en-US" sz="2000"/>
                        <a:t>Multifamily permits (year-to-date)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Jan-June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250,700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207,500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948214"/>
                  </a:ext>
                </a:extLst>
              </a:tr>
            </a:tbl>
          </a:graphicData>
        </a:graphic>
      </p:graphicFrame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D2F2B239-2A20-1F47-9729-7D3A8514666B}"/>
              </a:ext>
            </a:extLst>
          </p:cNvPr>
          <p:cNvSpPr txBox="1">
            <a:spLocks/>
          </p:cNvSpPr>
          <p:nvPr/>
        </p:nvSpPr>
        <p:spPr>
          <a:xfrm>
            <a:off x="954088" y="6490343"/>
            <a:ext cx="7595203" cy="23852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Nunito Light"/>
              </a:rPr>
              <a:t>Source: American Institute of Architects (ABI), Dodge Data &amp; Analytics (DMI), Census Bureau (New Residential Construction)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82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4E9ED-2084-4935-BD1B-B69860302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928" y="1334530"/>
            <a:ext cx="10964996" cy="4110681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libri  "/>
              </a:rPr>
              <a:t>Economic recovery looks more certain but virus risks remain</a:t>
            </a:r>
          </a:p>
          <a:p>
            <a:r>
              <a:rPr lang="en-US" sz="2200" dirty="0">
                <a:latin typeface="Calibri  "/>
              </a:rPr>
              <a:t>Construction workers have especially low vaccination rates and high hesitancy</a:t>
            </a:r>
          </a:p>
          <a:p>
            <a:r>
              <a:rPr lang="en-US" sz="2200" dirty="0">
                <a:latin typeface="Calibri  "/>
              </a:rPr>
              <a:t>Slower rebound than for other sectors as owners, investors/lenders, institutions, and public agencies face uncertainty about future demand, project costs, and completion times</a:t>
            </a:r>
          </a:p>
          <a:p>
            <a:r>
              <a:rPr lang="en-US" sz="2200" dirty="0">
                <a:latin typeface="Calibri  "/>
              </a:rPr>
              <a:t>Continuing cost and supply challenges may lead to more project deferrals</a:t>
            </a:r>
          </a:p>
          <a:p>
            <a:r>
              <a:rPr lang="en-US" sz="2200" dirty="0">
                <a:latin typeface="Calibri  "/>
              </a:rPr>
              <a:t>Best private prospects: remodeling, local distribution centers, data centers, restaurants</a:t>
            </a:r>
          </a:p>
          <a:p>
            <a:r>
              <a:rPr lang="en-US" sz="2200" dirty="0">
                <a:latin typeface="Calibri  "/>
              </a:rPr>
              <a:t>Less demand than pre-crisis for retail, offices, higher ed, lodging &amp; travel-related</a:t>
            </a:r>
          </a:p>
          <a:p>
            <a:r>
              <a:rPr lang="en-US" sz="2200" dirty="0">
                <a:latin typeface="Calibri  "/>
              </a:rPr>
              <a:t>Less near-term demand for sports, entertainment, cultural facilities </a:t>
            </a:r>
          </a:p>
          <a:p>
            <a:r>
              <a:rPr lang="en-US" sz="2200" dirty="0">
                <a:latin typeface="Calibri  "/>
              </a:rPr>
              <a:t>Best public prospects: K-12 schools</a:t>
            </a:r>
          </a:p>
          <a:p>
            <a:r>
              <a:rPr lang="en-US" sz="2200" dirty="0">
                <a:latin typeface="Calibri  "/>
              </a:rPr>
              <a:t>Unclear how states and localities will spend added tax revenue and federal dollars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45C2-2DB3-436A-B31C-E1AF03BC0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928" y="345990"/>
            <a:ext cx="8608386" cy="477794"/>
          </a:xfrm>
        </p:spPr>
        <p:txBody>
          <a:bodyPr>
            <a:noAutofit/>
          </a:bodyPr>
          <a:lstStyle/>
          <a:p>
            <a:r>
              <a:rPr lang="en-US" sz="2400"/>
              <a:t>Medium-term impacts as recovery begins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77F1-B1F2-4652-8C18-F89BAA9C31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E5285-DC84-DB45-80C4-C80AA3FB38BD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40833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4E9ED-2084-4935-BD1B-B69860302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928" y="1867989"/>
            <a:ext cx="11181769" cy="42939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  "/>
              </a:rPr>
              <a:t>Slower population growth means slower demand growth for most construction</a:t>
            </a:r>
          </a:p>
          <a:p>
            <a:r>
              <a:rPr lang="en-US" sz="2400" dirty="0">
                <a:latin typeface="Calibri  "/>
              </a:rPr>
              <a:t>Permanent shift from retail to e-commerce/distribution structures</a:t>
            </a:r>
          </a:p>
          <a:p>
            <a:r>
              <a:rPr lang="en-US" sz="2400" dirty="0">
                <a:latin typeface="Calibri  "/>
              </a:rPr>
              <a:t>More specialized and online healthcare facilities; fewer hospitals, nursing homes</a:t>
            </a:r>
          </a:p>
          <a:p>
            <a:r>
              <a:rPr lang="en-US" sz="2400" dirty="0">
                <a:latin typeface="Calibri  "/>
              </a:rPr>
              <a:t>More wind, solar, battery storage and charging facilities, and related manufacturing</a:t>
            </a:r>
          </a:p>
          <a:p>
            <a:r>
              <a:rPr lang="en-US" sz="2400" dirty="0">
                <a:latin typeface="Calibri  "/>
              </a:rPr>
              <a:t>Less oil drilling, pipelines, gas stations, auto repair(?)</a:t>
            </a:r>
          </a:p>
          <a:p>
            <a:r>
              <a:rPr lang="en-US" sz="2400" dirty="0">
                <a:latin typeface="Calibri  "/>
              </a:rPr>
              <a:t>Continuing demand for K-12 but much less for higher ed construction</a:t>
            </a:r>
          </a:p>
          <a:p>
            <a:r>
              <a:rPr lang="en-US" sz="2400" dirty="0">
                <a:latin typeface="Calibri  "/>
              </a:rPr>
              <a:t>Not clear if offices will decentralize or remain in less demand</a:t>
            </a:r>
          </a:p>
          <a:p>
            <a:r>
              <a:rPr lang="en-US" sz="2400" dirty="0">
                <a:latin typeface="Calibri  "/>
              </a:rPr>
              <a:t>No sign of change yet in urban/rural or state-to-state trends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45C2-2DB3-436A-B31C-E1AF03BC0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927" y="306802"/>
            <a:ext cx="8477759" cy="715806"/>
          </a:xfrm>
        </p:spPr>
        <p:txBody>
          <a:bodyPr>
            <a:noAutofit/>
          </a:bodyPr>
          <a:lstStyle/>
          <a:p>
            <a:r>
              <a:rPr lang="en-US" sz="2400"/>
              <a:t>Long-run construction outlook (post-pandemic)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77F1-B1F2-4652-8C18-F89BAA9C31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BE170-E2F2-924D-80E9-47D358C900C0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162915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C78C4-0E4C-40C9-9A80-4D32B93B6A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4088" y="6473825"/>
            <a:ext cx="7595203" cy="246063"/>
          </a:xfrm>
        </p:spPr>
        <p:txBody>
          <a:bodyPr/>
          <a:lstStyle/>
          <a:p>
            <a:r>
              <a:rPr lang="en-US" dirty="0"/>
              <a:t>Source: U.S. Census Bureau, Dec. 2020 estimates, </a:t>
            </a:r>
            <a:r>
              <a:rPr lang="en-US" dirty="0">
                <a:hlinkClick r:id="rId2"/>
              </a:rPr>
              <a:t>www.census.gov/popest</a:t>
            </a: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4EA2DE-1378-4C5D-BEEC-C28D7796C419}"/>
              </a:ext>
            </a:extLst>
          </p:cNvPr>
          <p:cNvGrpSpPr/>
          <p:nvPr/>
        </p:nvGrpSpPr>
        <p:grpSpPr>
          <a:xfrm>
            <a:off x="2839464" y="1301578"/>
            <a:ext cx="8248665" cy="4980660"/>
            <a:chOff x="990600" y="1752600"/>
            <a:chExt cx="7269480" cy="4297680"/>
          </a:xfrm>
        </p:grpSpPr>
        <p:grpSp>
          <p:nvGrpSpPr>
            <p:cNvPr id="6" name="Group 164">
              <a:extLst>
                <a:ext uri="{FF2B5EF4-FFF2-40B4-BE49-F238E27FC236}">
                  <a16:creationId xmlns:a16="http://schemas.microsoft.com/office/drawing/2014/main" id="{7CA31557-27B2-44F2-9A81-DF62B88CC1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6800" y="4953000"/>
              <a:ext cx="1441999" cy="925856"/>
              <a:chOff x="-377855" y="5841157"/>
              <a:chExt cx="3352490" cy="2232898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97" name="Freeform 118">
                <a:extLst>
                  <a:ext uri="{FF2B5EF4-FFF2-40B4-BE49-F238E27FC236}">
                    <a16:creationId xmlns:a16="http://schemas.microsoft.com/office/drawing/2014/main" id="{E21E0F39-267E-4975-9A35-680B6D181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76" y="5841157"/>
                <a:ext cx="2349259" cy="1993883"/>
              </a:xfrm>
              <a:custGeom>
                <a:avLst/>
                <a:gdLst/>
                <a:ahLst/>
                <a:cxnLst>
                  <a:cxn ang="0">
                    <a:pos x="342" y="720"/>
                  </a:cxn>
                  <a:cxn ang="0">
                    <a:pos x="608" y="951"/>
                  </a:cxn>
                  <a:cxn ang="0">
                    <a:pos x="419" y="1181"/>
                  </a:cxn>
                  <a:cxn ang="0">
                    <a:pos x="383" y="1027"/>
                  </a:cxn>
                  <a:cxn ang="0">
                    <a:pos x="117" y="1293"/>
                  </a:cxn>
                  <a:cxn ang="0">
                    <a:pos x="266" y="1524"/>
                  </a:cxn>
                  <a:cxn ang="0">
                    <a:pos x="644" y="1446"/>
                  </a:cxn>
                  <a:cxn ang="0">
                    <a:pos x="531" y="1748"/>
                  </a:cxn>
                  <a:cxn ang="0">
                    <a:pos x="419" y="1861"/>
                  </a:cxn>
                  <a:cxn ang="0">
                    <a:pos x="230" y="1937"/>
                  </a:cxn>
                  <a:cxn ang="0">
                    <a:pos x="153" y="2321"/>
                  </a:cxn>
                  <a:cxn ang="0">
                    <a:pos x="266" y="2546"/>
                  </a:cxn>
                  <a:cxn ang="0">
                    <a:pos x="531" y="2663"/>
                  </a:cxn>
                  <a:cxn ang="0">
                    <a:pos x="531" y="2853"/>
                  </a:cxn>
                  <a:cxn ang="0">
                    <a:pos x="839" y="2929"/>
                  </a:cxn>
                  <a:cxn ang="0">
                    <a:pos x="992" y="2965"/>
                  </a:cxn>
                  <a:cxn ang="0">
                    <a:pos x="685" y="3349"/>
                  </a:cxn>
                  <a:cxn ang="0">
                    <a:pos x="454" y="3497"/>
                  </a:cxn>
                  <a:cxn ang="0">
                    <a:pos x="76" y="3685"/>
                  </a:cxn>
                  <a:cxn ang="0">
                    <a:pos x="76" y="3804"/>
                  </a:cxn>
                  <a:cxn ang="0">
                    <a:pos x="685" y="3538"/>
                  </a:cxn>
                  <a:cxn ang="0">
                    <a:pos x="1482" y="2853"/>
                  </a:cxn>
                  <a:cxn ang="0">
                    <a:pos x="1412" y="2776"/>
                  </a:cxn>
                  <a:cxn ang="0">
                    <a:pos x="1826" y="2244"/>
                  </a:cxn>
                  <a:cxn ang="0">
                    <a:pos x="1712" y="2398"/>
                  </a:cxn>
                  <a:cxn ang="0">
                    <a:pos x="1748" y="2587"/>
                  </a:cxn>
                  <a:cxn ang="0">
                    <a:pos x="1712" y="2699"/>
                  </a:cxn>
                  <a:cxn ang="0">
                    <a:pos x="2055" y="2510"/>
                  </a:cxn>
                  <a:cxn ang="0">
                    <a:pos x="2055" y="2321"/>
                  </a:cxn>
                  <a:cxn ang="0">
                    <a:pos x="2546" y="2434"/>
                  </a:cxn>
                  <a:cxn ang="0">
                    <a:pos x="2889" y="2398"/>
                  </a:cxn>
                  <a:cxn ang="0">
                    <a:pos x="3462" y="2587"/>
                  </a:cxn>
                  <a:cxn ang="0">
                    <a:pos x="3650" y="2812"/>
                  </a:cxn>
                  <a:cxn ang="0">
                    <a:pos x="3957" y="3041"/>
                  </a:cxn>
                  <a:cxn ang="0">
                    <a:pos x="4484" y="3077"/>
                  </a:cxn>
                  <a:cxn ang="0">
                    <a:pos x="4413" y="2776"/>
                  </a:cxn>
                  <a:cxn ang="0">
                    <a:pos x="4182" y="2734"/>
                  </a:cxn>
                  <a:cxn ang="0">
                    <a:pos x="3875" y="2510"/>
                  </a:cxn>
                  <a:cxn ang="0">
                    <a:pos x="3497" y="2244"/>
                  </a:cxn>
                  <a:cxn ang="0">
                    <a:pos x="3343" y="2434"/>
                  </a:cxn>
                  <a:cxn ang="0">
                    <a:pos x="3077" y="2203"/>
                  </a:cxn>
                  <a:cxn ang="0">
                    <a:pos x="2777" y="1902"/>
                  </a:cxn>
                  <a:cxn ang="0">
                    <a:pos x="2434" y="495"/>
                  </a:cxn>
                  <a:cxn ang="0">
                    <a:pos x="2133" y="117"/>
                  </a:cxn>
                  <a:cxn ang="0">
                    <a:pos x="1636" y="117"/>
                  </a:cxn>
                  <a:cxn ang="0">
                    <a:pos x="1412" y="117"/>
                  </a:cxn>
                  <a:cxn ang="0">
                    <a:pos x="1063" y="0"/>
                  </a:cxn>
                  <a:cxn ang="0">
                    <a:pos x="839" y="76"/>
                  </a:cxn>
                  <a:cxn ang="0">
                    <a:pos x="573" y="307"/>
                  </a:cxn>
                  <a:cxn ang="0">
                    <a:pos x="454" y="495"/>
                  </a:cxn>
                  <a:cxn ang="0">
                    <a:pos x="230" y="608"/>
                  </a:cxn>
                </a:cxnLst>
                <a:rect l="0" t="0" r="r" b="b"/>
                <a:pathLst>
                  <a:path w="4484" h="3804">
                    <a:moveTo>
                      <a:pt x="230" y="608"/>
                    </a:moveTo>
                    <a:lnTo>
                      <a:pt x="342" y="720"/>
                    </a:lnTo>
                    <a:lnTo>
                      <a:pt x="454" y="915"/>
                    </a:lnTo>
                    <a:lnTo>
                      <a:pt x="608" y="951"/>
                    </a:lnTo>
                    <a:lnTo>
                      <a:pt x="608" y="1181"/>
                    </a:lnTo>
                    <a:lnTo>
                      <a:pt x="419" y="1181"/>
                    </a:lnTo>
                    <a:lnTo>
                      <a:pt x="419" y="1027"/>
                    </a:lnTo>
                    <a:lnTo>
                      <a:pt x="383" y="1027"/>
                    </a:lnTo>
                    <a:lnTo>
                      <a:pt x="0" y="1181"/>
                    </a:lnTo>
                    <a:lnTo>
                      <a:pt x="117" y="1293"/>
                    </a:lnTo>
                    <a:lnTo>
                      <a:pt x="117" y="1446"/>
                    </a:lnTo>
                    <a:lnTo>
                      <a:pt x="266" y="1524"/>
                    </a:lnTo>
                    <a:lnTo>
                      <a:pt x="495" y="1559"/>
                    </a:lnTo>
                    <a:lnTo>
                      <a:pt x="644" y="1446"/>
                    </a:lnTo>
                    <a:lnTo>
                      <a:pt x="685" y="1712"/>
                    </a:lnTo>
                    <a:lnTo>
                      <a:pt x="531" y="1748"/>
                    </a:lnTo>
                    <a:lnTo>
                      <a:pt x="495" y="1825"/>
                    </a:lnTo>
                    <a:lnTo>
                      <a:pt x="419" y="1861"/>
                    </a:lnTo>
                    <a:lnTo>
                      <a:pt x="307" y="1790"/>
                    </a:lnTo>
                    <a:lnTo>
                      <a:pt x="230" y="1937"/>
                    </a:lnTo>
                    <a:lnTo>
                      <a:pt x="41" y="2132"/>
                    </a:lnTo>
                    <a:lnTo>
                      <a:pt x="153" y="2321"/>
                    </a:lnTo>
                    <a:lnTo>
                      <a:pt x="117" y="2398"/>
                    </a:lnTo>
                    <a:lnTo>
                      <a:pt x="266" y="2546"/>
                    </a:lnTo>
                    <a:lnTo>
                      <a:pt x="454" y="2546"/>
                    </a:lnTo>
                    <a:lnTo>
                      <a:pt x="531" y="2663"/>
                    </a:lnTo>
                    <a:lnTo>
                      <a:pt x="495" y="2734"/>
                    </a:lnTo>
                    <a:lnTo>
                      <a:pt x="531" y="2853"/>
                    </a:lnTo>
                    <a:lnTo>
                      <a:pt x="685" y="2776"/>
                    </a:lnTo>
                    <a:lnTo>
                      <a:pt x="839" y="2929"/>
                    </a:lnTo>
                    <a:lnTo>
                      <a:pt x="1063" y="2812"/>
                    </a:lnTo>
                    <a:lnTo>
                      <a:pt x="992" y="2965"/>
                    </a:lnTo>
                    <a:lnTo>
                      <a:pt x="992" y="3119"/>
                    </a:lnTo>
                    <a:lnTo>
                      <a:pt x="685" y="3349"/>
                    </a:lnTo>
                    <a:lnTo>
                      <a:pt x="573" y="3497"/>
                    </a:lnTo>
                    <a:lnTo>
                      <a:pt x="454" y="3497"/>
                    </a:lnTo>
                    <a:lnTo>
                      <a:pt x="266" y="3650"/>
                    </a:lnTo>
                    <a:lnTo>
                      <a:pt x="76" y="3685"/>
                    </a:lnTo>
                    <a:lnTo>
                      <a:pt x="0" y="3763"/>
                    </a:lnTo>
                    <a:lnTo>
                      <a:pt x="76" y="3804"/>
                    </a:lnTo>
                    <a:lnTo>
                      <a:pt x="454" y="3650"/>
                    </a:lnTo>
                    <a:lnTo>
                      <a:pt x="685" y="3538"/>
                    </a:lnTo>
                    <a:lnTo>
                      <a:pt x="1139" y="3231"/>
                    </a:lnTo>
                    <a:lnTo>
                      <a:pt x="1482" y="2853"/>
                    </a:lnTo>
                    <a:lnTo>
                      <a:pt x="1517" y="2776"/>
                    </a:lnTo>
                    <a:lnTo>
                      <a:pt x="1412" y="2776"/>
                    </a:lnTo>
                    <a:lnTo>
                      <a:pt x="1748" y="2280"/>
                    </a:lnTo>
                    <a:lnTo>
                      <a:pt x="1826" y="2244"/>
                    </a:lnTo>
                    <a:lnTo>
                      <a:pt x="1826" y="2321"/>
                    </a:lnTo>
                    <a:lnTo>
                      <a:pt x="1712" y="2398"/>
                    </a:lnTo>
                    <a:lnTo>
                      <a:pt x="1671" y="2622"/>
                    </a:lnTo>
                    <a:lnTo>
                      <a:pt x="1748" y="2587"/>
                    </a:lnTo>
                    <a:lnTo>
                      <a:pt x="1671" y="2663"/>
                    </a:lnTo>
                    <a:lnTo>
                      <a:pt x="1712" y="2699"/>
                    </a:lnTo>
                    <a:lnTo>
                      <a:pt x="1943" y="2546"/>
                    </a:lnTo>
                    <a:lnTo>
                      <a:pt x="2055" y="2510"/>
                    </a:lnTo>
                    <a:lnTo>
                      <a:pt x="2090" y="2398"/>
                    </a:lnTo>
                    <a:lnTo>
                      <a:pt x="2055" y="2321"/>
                    </a:lnTo>
                    <a:lnTo>
                      <a:pt x="2280" y="2280"/>
                    </a:lnTo>
                    <a:lnTo>
                      <a:pt x="2546" y="2434"/>
                    </a:lnTo>
                    <a:lnTo>
                      <a:pt x="2777" y="2356"/>
                    </a:lnTo>
                    <a:lnTo>
                      <a:pt x="2889" y="2398"/>
                    </a:lnTo>
                    <a:lnTo>
                      <a:pt x="3042" y="2398"/>
                    </a:lnTo>
                    <a:lnTo>
                      <a:pt x="3462" y="2587"/>
                    </a:lnTo>
                    <a:lnTo>
                      <a:pt x="3538" y="2663"/>
                    </a:lnTo>
                    <a:lnTo>
                      <a:pt x="3650" y="2812"/>
                    </a:lnTo>
                    <a:lnTo>
                      <a:pt x="3875" y="2965"/>
                    </a:lnTo>
                    <a:lnTo>
                      <a:pt x="3957" y="3041"/>
                    </a:lnTo>
                    <a:lnTo>
                      <a:pt x="4223" y="3195"/>
                    </a:lnTo>
                    <a:lnTo>
                      <a:pt x="4484" y="3077"/>
                    </a:lnTo>
                    <a:lnTo>
                      <a:pt x="4484" y="2929"/>
                    </a:lnTo>
                    <a:lnTo>
                      <a:pt x="4413" y="2776"/>
                    </a:lnTo>
                    <a:lnTo>
                      <a:pt x="4294" y="2734"/>
                    </a:lnTo>
                    <a:lnTo>
                      <a:pt x="4182" y="2734"/>
                    </a:lnTo>
                    <a:lnTo>
                      <a:pt x="4028" y="2622"/>
                    </a:lnTo>
                    <a:lnTo>
                      <a:pt x="3875" y="2510"/>
                    </a:lnTo>
                    <a:lnTo>
                      <a:pt x="3574" y="2203"/>
                    </a:lnTo>
                    <a:lnTo>
                      <a:pt x="3497" y="2244"/>
                    </a:lnTo>
                    <a:lnTo>
                      <a:pt x="3421" y="2356"/>
                    </a:lnTo>
                    <a:lnTo>
                      <a:pt x="3343" y="2434"/>
                    </a:lnTo>
                    <a:lnTo>
                      <a:pt x="3077" y="2280"/>
                    </a:lnTo>
                    <a:lnTo>
                      <a:pt x="3077" y="2203"/>
                    </a:lnTo>
                    <a:lnTo>
                      <a:pt x="2853" y="2280"/>
                    </a:lnTo>
                    <a:lnTo>
                      <a:pt x="2777" y="1902"/>
                    </a:lnTo>
                    <a:lnTo>
                      <a:pt x="2587" y="1063"/>
                    </a:lnTo>
                    <a:lnTo>
                      <a:pt x="2434" y="495"/>
                    </a:lnTo>
                    <a:lnTo>
                      <a:pt x="2356" y="230"/>
                    </a:lnTo>
                    <a:lnTo>
                      <a:pt x="2133" y="117"/>
                    </a:lnTo>
                    <a:lnTo>
                      <a:pt x="2014" y="188"/>
                    </a:lnTo>
                    <a:lnTo>
                      <a:pt x="1636" y="117"/>
                    </a:lnTo>
                    <a:lnTo>
                      <a:pt x="1517" y="153"/>
                    </a:lnTo>
                    <a:lnTo>
                      <a:pt x="1412" y="117"/>
                    </a:lnTo>
                    <a:lnTo>
                      <a:pt x="1412" y="76"/>
                    </a:lnTo>
                    <a:lnTo>
                      <a:pt x="1063" y="0"/>
                    </a:lnTo>
                    <a:lnTo>
                      <a:pt x="1027" y="76"/>
                    </a:lnTo>
                    <a:lnTo>
                      <a:pt x="839" y="76"/>
                    </a:lnTo>
                    <a:lnTo>
                      <a:pt x="685" y="188"/>
                    </a:lnTo>
                    <a:lnTo>
                      <a:pt x="573" y="307"/>
                    </a:lnTo>
                    <a:lnTo>
                      <a:pt x="531" y="419"/>
                    </a:lnTo>
                    <a:lnTo>
                      <a:pt x="454" y="495"/>
                    </a:lnTo>
                    <a:lnTo>
                      <a:pt x="307" y="495"/>
                    </a:lnTo>
                    <a:lnTo>
                      <a:pt x="230" y="608"/>
                    </a:lnTo>
                  </a:path>
                </a:pathLst>
              </a:custGeom>
              <a:solidFill>
                <a:srgbClr val="C0504D">
                  <a:lumMod val="50000"/>
                </a:srgbClr>
              </a:solidFill>
              <a:ln w="1270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rPr>
                  <a:t>    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AK </a:t>
                </a:r>
              </a:p>
              <a:p>
                <a:pPr marL="0" marR="0" lvl="0" indent="0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rPr>
                  <a:t>   -0.3%</a:t>
                </a:r>
              </a:p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grpSp>
            <p:nvGrpSpPr>
              <p:cNvPr id="98" name="Group 162">
                <a:extLst>
                  <a:ext uri="{FF2B5EF4-FFF2-40B4-BE49-F238E27FC236}">
                    <a16:creationId xmlns:a16="http://schemas.microsoft.com/office/drawing/2014/main" id="{55091A79-D94C-4183-94FF-E2E7EA340272}"/>
                  </a:ext>
                </a:extLst>
              </p:cNvPr>
              <p:cNvGrpSpPr/>
              <p:nvPr/>
            </p:nvGrpSpPr>
            <p:grpSpPr>
              <a:xfrm>
                <a:off x="-377855" y="7838186"/>
                <a:ext cx="912028" cy="235869"/>
                <a:chOff x="-377855" y="7838186"/>
                <a:chExt cx="912028" cy="235869"/>
              </a:xfrm>
              <a:grpFill/>
            </p:grpSpPr>
            <p:sp>
              <p:nvSpPr>
                <p:cNvPr id="99" name="Freeform 120">
                  <a:extLst>
                    <a:ext uri="{FF2B5EF4-FFF2-40B4-BE49-F238E27FC236}">
                      <a16:creationId xmlns:a16="http://schemas.microsoft.com/office/drawing/2014/main" id="{2E0EE83F-BC76-4CEF-AAC5-88D4403C9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956" y="7847620"/>
                  <a:ext cx="113217" cy="75478"/>
                </a:xfrm>
                <a:custGeom>
                  <a:avLst/>
                  <a:gdLst/>
                  <a:ahLst/>
                  <a:cxnLst>
                    <a:cxn ang="0">
                      <a:pos x="187" y="8"/>
                    </a:cxn>
                    <a:cxn ang="0">
                      <a:pos x="157" y="6"/>
                    </a:cxn>
                    <a:cxn ang="0">
                      <a:pos x="126" y="5"/>
                    </a:cxn>
                    <a:cxn ang="0">
                      <a:pos x="104" y="6"/>
                    </a:cxn>
                    <a:cxn ang="0">
                      <a:pos x="89" y="9"/>
                    </a:cxn>
                    <a:cxn ang="0">
                      <a:pos x="77" y="17"/>
                    </a:cxn>
                    <a:cxn ang="0">
                      <a:pos x="72" y="28"/>
                    </a:cxn>
                    <a:cxn ang="0">
                      <a:pos x="73" y="47"/>
                    </a:cxn>
                    <a:cxn ang="0">
                      <a:pos x="69" y="57"/>
                    </a:cxn>
                    <a:cxn ang="0">
                      <a:pos x="57" y="56"/>
                    </a:cxn>
                    <a:cxn ang="0">
                      <a:pos x="45" y="61"/>
                    </a:cxn>
                    <a:cxn ang="0">
                      <a:pos x="34" y="71"/>
                    </a:cxn>
                    <a:cxn ang="0">
                      <a:pos x="26" y="90"/>
                    </a:cxn>
                    <a:cxn ang="0">
                      <a:pos x="22" y="111"/>
                    </a:cxn>
                    <a:cxn ang="0">
                      <a:pos x="16" y="114"/>
                    </a:cxn>
                    <a:cxn ang="0">
                      <a:pos x="7" y="119"/>
                    </a:cxn>
                    <a:cxn ang="0">
                      <a:pos x="1" y="124"/>
                    </a:cxn>
                    <a:cxn ang="0">
                      <a:pos x="3" y="131"/>
                    </a:cxn>
                    <a:cxn ang="0">
                      <a:pos x="6" y="132"/>
                    </a:cxn>
                    <a:cxn ang="0">
                      <a:pos x="6" y="135"/>
                    </a:cxn>
                    <a:cxn ang="0">
                      <a:pos x="12" y="137"/>
                    </a:cxn>
                    <a:cxn ang="0">
                      <a:pos x="14" y="137"/>
                    </a:cxn>
                    <a:cxn ang="0">
                      <a:pos x="12" y="139"/>
                    </a:cxn>
                    <a:cxn ang="0">
                      <a:pos x="21" y="142"/>
                    </a:cxn>
                    <a:cxn ang="0">
                      <a:pos x="36" y="141"/>
                    </a:cxn>
                    <a:cxn ang="0">
                      <a:pos x="44" y="139"/>
                    </a:cxn>
                    <a:cxn ang="0">
                      <a:pos x="56" y="128"/>
                    </a:cxn>
                    <a:cxn ang="0">
                      <a:pos x="75" y="114"/>
                    </a:cxn>
                    <a:cxn ang="0">
                      <a:pos x="105" y="95"/>
                    </a:cxn>
                    <a:cxn ang="0">
                      <a:pos x="130" y="80"/>
                    </a:cxn>
                    <a:cxn ang="0">
                      <a:pos x="142" y="72"/>
                    </a:cxn>
                    <a:cxn ang="0">
                      <a:pos x="156" y="58"/>
                    </a:cxn>
                    <a:cxn ang="0">
                      <a:pos x="174" y="45"/>
                    </a:cxn>
                    <a:cxn ang="0">
                      <a:pos x="191" y="39"/>
                    </a:cxn>
                    <a:cxn ang="0">
                      <a:pos x="205" y="33"/>
                    </a:cxn>
                    <a:cxn ang="0">
                      <a:pos x="211" y="28"/>
                    </a:cxn>
                    <a:cxn ang="0">
                      <a:pos x="215" y="21"/>
                    </a:cxn>
                    <a:cxn ang="0">
                      <a:pos x="214" y="15"/>
                    </a:cxn>
                    <a:cxn ang="0">
                      <a:pos x="212" y="8"/>
                    </a:cxn>
                    <a:cxn ang="0">
                      <a:pos x="209" y="2"/>
                    </a:cxn>
                    <a:cxn ang="0">
                      <a:pos x="205" y="1"/>
                    </a:cxn>
                    <a:cxn ang="0">
                      <a:pos x="200" y="3"/>
                    </a:cxn>
                  </a:cxnLst>
                  <a:rect l="0" t="0" r="r" b="b"/>
                  <a:pathLst>
                    <a:path w="215" h="142">
                      <a:moveTo>
                        <a:pt x="200" y="7"/>
                      </a:moveTo>
                      <a:lnTo>
                        <a:pt x="187" y="8"/>
                      </a:lnTo>
                      <a:lnTo>
                        <a:pt x="173" y="7"/>
                      </a:lnTo>
                      <a:lnTo>
                        <a:pt x="157" y="6"/>
                      </a:lnTo>
                      <a:lnTo>
                        <a:pt x="142" y="5"/>
                      </a:lnTo>
                      <a:lnTo>
                        <a:pt x="126" y="5"/>
                      </a:lnTo>
                      <a:lnTo>
                        <a:pt x="110" y="5"/>
                      </a:lnTo>
                      <a:lnTo>
                        <a:pt x="104" y="6"/>
                      </a:lnTo>
                      <a:lnTo>
                        <a:pt x="96" y="7"/>
                      </a:lnTo>
                      <a:lnTo>
                        <a:pt x="89" y="9"/>
                      </a:lnTo>
                      <a:lnTo>
                        <a:pt x="83" y="12"/>
                      </a:lnTo>
                      <a:lnTo>
                        <a:pt x="77" y="17"/>
                      </a:lnTo>
                      <a:lnTo>
                        <a:pt x="73" y="22"/>
                      </a:lnTo>
                      <a:lnTo>
                        <a:pt x="72" y="28"/>
                      </a:lnTo>
                      <a:lnTo>
                        <a:pt x="71" y="33"/>
                      </a:lnTo>
                      <a:lnTo>
                        <a:pt x="73" y="47"/>
                      </a:lnTo>
                      <a:lnTo>
                        <a:pt x="76" y="60"/>
                      </a:lnTo>
                      <a:lnTo>
                        <a:pt x="69" y="57"/>
                      </a:lnTo>
                      <a:lnTo>
                        <a:pt x="63" y="54"/>
                      </a:lnTo>
                      <a:lnTo>
                        <a:pt x="57" y="56"/>
                      </a:lnTo>
                      <a:lnTo>
                        <a:pt x="51" y="58"/>
                      </a:lnTo>
                      <a:lnTo>
                        <a:pt x="45" y="61"/>
                      </a:lnTo>
                      <a:lnTo>
                        <a:pt x="40" y="66"/>
                      </a:lnTo>
                      <a:lnTo>
                        <a:pt x="34" y="71"/>
                      </a:lnTo>
                      <a:lnTo>
                        <a:pt x="30" y="78"/>
                      </a:lnTo>
                      <a:lnTo>
                        <a:pt x="26" y="90"/>
                      </a:lnTo>
                      <a:lnTo>
                        <a:pt x="23" y="107"/>
                      </a:lnTo>
                      <a:lnTo>
                        <a:pt x="22" y="111"/>
                      </a:lnTo>
                      <a:lnTo>
                        <a:pt x="20" y="113"/>
                      </a:lnTo>
                      <a:lnTo>
                        <a:pt x="16" y="114"/>
                      </a:lnTo>
                      <a:lnTo>
                        <a:pt x="12" y="117"/>
                      </a:lnTo>
                      <a:lnTo>
                        <a:pt x="7" y="119"/>
                      </a:lnTo>
                      <a:lnTo>
                        <a:pt x="3" y="121"/>
                      </a:lnTo>
                      <a:lnTo>
                        <a:pt x="1" y="124"/>
                      </a:lnTo>
                      <a:lnTo>
                        <a:pt x="0" y="131"/>
                      </a:lnTo>
                      <a:lnTo>
                        <a:pt x="3" y="131"/>
                      </a:lnTo>
                      <a:lnTo>
                        <a:pt x="5" y="131"/>
                      </a:lnTo>
                      <a:lnTo>
                        <a:pt x="6" y="132"/>
                      </a:lnTo>
                      <a:lnTo>
                        <a:pt x="7" y="133"/>
                      </a:lnTo>
                      <a:lnTo>
                        <a:pt x="6" y="135"/>
                      </a:lnTo>
                      <a:lnTo>
                        <a:pt x="5" y="137"/>
                      </a:lnTo>
                      <a:lnTo>
                        <a:pt x="12" y="137"/>
                      </a:lnTo>
                      <a:lnTo>
                        <a:pt x="17" y="137"/>
                      </a:lnTo>
                      <a:lnTo>
                        <a:pt x="14" y="137"/>
                      </a:lnTo>
                      <a:lnTo>
                        <a:pt x="12" y="138"/>
                      </a:lnTo>
                      <a:lnTo>
                        <a:pt x="12" y="139"/>
                      </a:lnTo>
                      <a:lnTo>
                        <a:pt x="12" y="142"/>
                      </a:lnTo>
                      <a:lnTo>
                        <a:pt x="21" y="142"/>
                      </a:lnTo>
                      <a:lnTo>
                        <a:pt x="32" y="142"/>
                      </a:lnTo>
                      <a:lnTo>
                        <a:pt x="36" y="141"/>
                      </a:lnTo>
                      <a:lnTo>
                        <a:pt x="41" y="140"/>
                      </a:lnTo>
                      <a:lnTo>
                        <a:pt x="44" y="139"/>
                      </a:lnTo>
                      <a:lnTo>
                        <a:pt x="47" y="137"/>
                      </a:lnTo>
                      <a:lnTo>
                        <a:pt x="56" y="128"/>
                      </a:lnTo>
                      <a:lnTo>
                        <a:pt x="66" y="121"/>
                      </a:lnTo>
                      <a:lnTo>
                        <a:pt x="75" y="114"/>
                      </a:lnTo>
                      <a:lnTo>
                        <a:pt x="85" y="108"/>
                      </a:lnTo>
                      <a:lnTo>
                        <a:pt x="105" y="95"/>
                      </a:lnTo>
                      <a:lnTo>
                        <a:pt x="124" y="83"/>
                      </a:lnTo>
                      <a:lnTo>
                        <a:pt x="130" y="80"/>
                      </a:lnTo>
                      <a:lnTo>
                        <a:pt x="136" y="77"/>
                      </a:lnTo>
                      <a:lnTo>
                        <a:pt x="142" y="72"/>
                      </a:lnTo>
                      <a:lnTo>
                        <a:pt x="147" y="68"/>
                      </a:lnTo>
                      <a:lnTo>
                        <a:pt x="156" y="58"/>
                      </a:lnTo>
                      <a:lnTo>
                        <a:pt x="165" y="48"/>
                      </a:lnTo>
                      <a:lnTo>
                        <a:pt x="174" y="45"/>
                      </a:lnTo>
                      <a:lnTo>
                        <a:pt x="183" y="42"/>
                      </a:lnTo>
                      <a:lnTo>
                        <a:pt x="191" y="39"/>
                      </a:lnTo>
                      <a:lnTo>
                        <a:pt x="200" y="36"/>
                      </a:lnTo>
                      <a:lnTo>
                        <a:pt x="205" y="33"/>
                      </a:lnTo>
                      <a:lnTo>
                        <a:pt x="208" y="30"/>
                      </a:lnTo>
                      <a:lnTo>
                        <a:pt x="211" y="28"/>
                      </a:lnTo>
                      <a:lnTo>
                        <a:pt x="214" y="25"/>
                      </a:lnTo>
                      <a:lnTo>
                        <a:pt x="215" y="21"/>
                      </a:lnTo>
                      <a:lnTo>
                        <a:pt x="215" y="18"/>
                      </a:lnTo>
                      <a:lnTo>
                        <a:pt x="214" y="15"/>
                      </a:lnTo>
                      <a:lnTo>
                        <a:pt x="212" y="12"/>
                      </a:lnTo>
                      <a:lnTo>
                        <a:pt x="212" y="8"/>
                      </a:lnTo>
                      <a:lnTo>
                        <a:pt x="211" y="5"/>
                      </a:lnTo>
                      <a:lnTo>
                        <a:pt x="209" y="2"/>
                      </a:lnTo>
                      <a:lnTo>
                        <a:pt x="207" y="1"/>
                      </a:lnTo>
                      <a:lnTo>
                        <a:pt x="205" y="1"/>
                      </a:lnTo>
                      <a:lnTo>
                        <a:pt x="200" y="0"/>
                      </a:lnTo>
                      <a:lnTo>
                        <a:pt x="200" y="3"/>
                      </a:lnTo>
                      <a:lnTo>
                        <a:pt x="200" y="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0" name="Freeform 122">
                  <a:extLst>
                    <a:ext uri="{FF2B5EF4-FFF2-40B4-BE49-F238E27FC236}">
                      <a16:creationId xmlns:a16="http://schemas.microsoft.com/office/drawing/2014/main" id="{AC72CFB1-DCBA-464B-B303-02B2EDC43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73" y="7891649"/>
                  <a:ext cx="100638" cy="75478"/>
                </a:xfrm>
                <a:custGeom>
                  <a:avLst/>
                  <a:gdLst/>
                  <a:ahLst/>
                  <a:cxnLst>
                    <a:cxn ang="0">
                      <a:pos x="178" y="44"/>
                    </a:cxn>
                    <a:cxn ang="0">
                      <a:pos x="187" y="31"/>
                    </a:cxn>
                    <a:cxn ang="0">
                      <a:pos x="192" y="17"/>
                    </a:cxn>
                    <a:cxn ang="0">
                      <a:pos x="191" y="8"/>
                    </a:cxn>
                    <a:cxn ang="0">
                      <a:pos x="188" y="3"/>
                    </a:cxn>
                    <a:cxn ang="0">
                      <a:pos x="178" y="0"/>
                    </a:cxn>
                    <a:cxn ang="0">
                      <a:pos x="166" y="0"/>
                    </a:cxn>
                    <a:cxn ang="0">
                      <a:pos x="153" y="2"/>
                    </a:cxn>
                    <a:cxn ang="0">
                      <a:pos x="142" y="7"/>
                    </a:cxn>
                    <a:cxn ang="0">
                      <a:pos x="127" y="17"/>
                    </a:cxn>
                    <a:cxn ang="0">
                      <a:pos x="109" y="34"/>
                    </a:cxn>
                    <a:cxn ang="0">
                      <a:pos x="99" y="49"/>
                    </a:cxn>
                    <a:cxn ang="0">
                      <a:pos x="97" y="64"/>
                    </a:cxn>
                    <a:cxn ang="0">
                      <a:pos x="91" y="78"/>
                    </a:cxn>
                    <a:cxn ang="0">
                      <a:pos x="80" y="87"/>
                    </a:cxn>
                    <a:cxn ang="0">
                      <a:pos x="68" y="94"/>
                    </a:cxn>
                    <a:cxn ang="0">
                      <a:pos x="57" y="97"/>
                    </a:cxn>
                    <a:cxn ang="0">
                      <a:pos x="44" y="99"/>
                    </a:cxn>
                    <a:cxn ang="0">
                      <a:pos x="35" y="105"/>
                    </a:cxn>
                    <a:cxn ang="0">
                      <a:pos x="27" y="115"/>
                    </a:cxn>
                    <a:cxn ang="0">
                      <a:pos x="14" y="125"/>
                    </a:cxn>
                    <a:cxn ang="0">
                      <a:pos x="3" y="132"/>
                    </a:cxn>
                    <a:cxn ang="0">
                      <a:pos x="0" y="135"/>
                    </a:cxn>
                    <a:cxn ang="0">
                      <a:pos x="5" y="142"/>
                    </a:cxn>
                    <a:cxn ang="0">
                      <a:pos x="13" y="145"/>
                    </a:cxn>
                    <a:cxn ang="0">
                      <a:pos x="20" y="144"/>
                    </a:cxn>
                    <a:cxn ang="0">
                      <a:pos x="28" y="140"/>
                    </a:cxn>
                    <a:cxn ang="0">
                      <a:pos x="38" y="135"/>
                    </a:cxn>
                    <a:cxn ang="0">
                      <a:pos x="49" y="128"/>
                    </a:cxn>
                    <a:cxn ang="0">
                      <a:pos x="64" y="115"/>
                    </a:cxn>
                    <a:cxn ang="0">
                      <a:pos x="89" y="101"/>
                    </a:cxn>
                    <a:cxn ang="0">
                      <a:pos x="112" y="93"/>
                    </a:cxn>
                    <a:cxn ang="0">
                      <a:pos x="129" y="85"/>
                    </a:cxn>
                    <a:cxn ang="0">
                      <a:pos x="143" y="77"/>
                    </a:cxn>
                    <a:cxn ang="0">
                      <a:pos x="153" y="69"/>
                    </a:cxn>
                    <a:cxn ang="0">
                      <a:pos x="162" y="60"/>
                    </a:cxn>
                    <a:cxn ang="0">
                      <a:pos x="173" y="52"/>
                    </a:cxn>
                    <a:cxn ang="0">
                      <a:pos x="176" y="50"/>
                    </a:cxn>
                  </a:cxnLst>
                  <a:rect l="0" t="0" r="r" b="b"/>
                  <a:pathLst>
                    <a:path w="192" h="145">
                      <a:moveTo>
                        <a:pt x="173" y="50"/>
                      </a:moveTo>
                      <a:lnTo>
                        <a:pt x="178" y="44"/>
                      </a:lnTo>
                      <a:lnTo>
                        <a:pt x="182" y="38"/>
                      </a:lnTo>
                      <a:lnTo>
                        <a:pt x="187" y="31"/>
                      </a:lnTo>
                      <a:lnTo>
                        <a:pt x="190" y="23"/>
                      </a:lnTo>
                      <a:lnTo>
                        <a:pt x="192" y="17"/>
                      </a:lnTo>
                      <a:lnTo>
                        <a:pt x="192" y="10"/>
                      </a:lnTo>
                      <a:lnTo>
                        <a:pt x="191" y="8"/>
                      </a:lnTo>
                      <a:lnTo>
                        <a:pt x="190" y="6"/>
                      </a:lnTo>
                      <a:lnTo>
                        <a:pt x="188" y="3"/>
                      </a:lnTo>
                      <a:lnTo>
                        <a:pt x="184" y="2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3" y="2"/>
                      </a:lnTo>
                      <a:lnTo>
                        <a:pt x="148" y="3"/>
                      </a:lnTo>
                      <a:lnTo>
                        <a:pt x="142" y="7"/>
                      </a:lnTo>
                      <a:lnTo>
                        <a:pt x="137" y="10"/>
                      </a:lnTo>
                      <a:lnTo>
                        <a:pt x="127" y="17"/>
                      </a:lnTo>
                      <a:lnTo>
                        <a:pt x="118" y="26"/>
                      </a:lnTo>
                      <a:lnTo>
                        <a:pt x="109" y="34"/>
                      </a:lnTo>
                      <a:lnTo>
                        <a:pt x="102" y="43"/>
                      </a:lnTo>
                      <a:lnTo>
                        <a:pt x="99" y="49"/>
                      </a:lnTo>
                      <a:lnTo>
                        <a:pt x="97" y="57"/>
                      </a:lnTo>
                      <a:lnTo>
                        <a:pt x="97" y="64"/>
                      </a:lnTo>
                      <a:lnTo>
                        <a:pt x="96" y="73"/>
                      </a:lnTo>
                      <a:lnTo>
                        <a:pt x="91" y="78"/>
                      </a:lnTo>
                      <a:lnTo>
                        <a:pt x="87" y="82"/>
                      </a:lnTo>
                      <a:lnTo>
                        <a:pt x="80" y="87"/>
                      </a:lnTo>
                      <a:lnTo>
                        <a:pt x="72" y="91"/>
                      </a:lnTo>
                      <a:lnTo>
                        <a:pt x="68" y="94"/>
                      </a:lnTo>
                      <a:lnTo>
                        <a:pt x="62" y="97"/>
                      </a:lnTo>
                      <a:lnTo>
                        <a:pt x="57" y="97"/>
                      </a:lnTo>
                      <a:lnTo>
                        <a:pt x="49" y="97"/>
                      </a:lnTo>
                      <a:lnTo>
                        <a:pt x="44" y="99"/>
                      </a:lnTo>
                      <a:lnTo>
                        <a:pt x="38" y="102"/>
                      </a:lnTo>
                      <a:lnTo>
                        <a:pt x="35" y="105"/>
                      </a:lnTo>
                      <a:lnTo>
                        <a:pt x="33" y="109"/>
                      </a:lnTo>
                      <a:lnTo>
                        <a:pt x="27" y="115"/>
                      </a:lnTo>
                      <a:lnTo>
                        <a:pt x="19" y="120"/>
                      </a:lnTo>
                      <a:lnTo>
                        <a:pt x="14" y="125"/>
                      </a:lnTo>
                      <a:lnTo>
                        <a:pt x="6" y="129"/>
                      </a:lnTo>
                      <a:lnTo>
                        <a:pt x="3" y="132"/>
                      </a:lnTo>
                      <a:lnTo>
                        <a:pt x="2" y="134"/>
                      </a:lnTo>
                      <a:lnTo>
                        <a:pt x="0" y="135"/>
                      </a:lnTo>
                      <a:lnTo>
                        <a:pt x="2" y="138"/>
                      </a:lnTo>
                      <a:lnTo>
                        <a:pt x="5" y="142"/>
                      </a:lnTo>
                      <a:lnTo>
                        <a:pt x="8" y="144"/>
                      </a:lnTo>
                      <a:lnTo>
                        <a:pt x="13" y="145"/>
                      </a:lnTo>
                      <a:lnTo>
                        <a:pt x="17" y="144"/>
                      </a:lnTo>
                      <a:lnTo>
                        <a:pt x="20" y="144"/>
                      </a:lnTo>
                      <a:lnTo>
                        <a:pt x="25" y="142"/>
                      </a:lnTo>
                      <a:lnTo>
                        <a:pt x="28" y="140"/>
                      </a:lnTo>
                      <a:lnTo>
                        <a:pt x="31" y="138"/>
                      </a:lnTo>
                      <a:lnTo>
                        <a:pt x="38" y="135"/>
                      </a:lnTo>
                      <a:lnTo>
                        <a:pt x="44" y="132"/>
                      </a:lnTo>
                      <a:lnTo>
                        <a:pt x="49" y="128"/>
                      </a:lnTo>
                      <a:lnTo>
                        <a:pt x="55" y="123"/>
                      </a:lnTo>
                      <a:lnTo>
                        <a:pt x="64" y="115"/>
                      </a:lnTo>
                      <a:lnTo>
                        <a:pt x="72" y="109"/>
                      </a:lnTo>
                      <a:lnTo>
                        <a:pt x="89" y="101"/>
                      </a:lnTo>
                      <a:lnTo>
                        <a:pt x="105" y="97"/>
                      </a:lnTo>
                      <a:lnTo>
                        <a:pt x="112" y="93"/>
                      </a:lnTo>
                      <a:lnTo>
                        <a:pt x="121" y="90"/>
                      </a:lnTo>
                      <a:lnTo>
                        <a:pt x="129" y="85"/>
                      </a:lnTo>
                      <a:lnTo>
                        <a:pt x="138" y="79"/>
                      </a:lnTo>
                      <a:lnTo>
                        <a:pt x="143" y="77"/>
                      </a:lnTo>
                      <a:lnTo>
                        <a:pt x="149" y="73"/>
                      </a:lnTo>
                      <a:lnTo>
                        <a:pt x="153" y="69"/>
                      </a:lnTo>
                      <a:lnTo>
                        <a:pt x="158" y="64"/>
                      </a:lnTo>
                      <a:lnTo>
                        <a:pt x="162" y="60"/>
                      </a:lnTo>
                      <a:lnTo>
                        <a:pt x="168" y="56"/>
                      </a:lnTo>
                      <a:lnTo>
                        <a:pt x="173" y="52"/>
                      </a:lnTo>
                      <a:lnTo>
                        <a:pt x="179" y="50"/>
                      </a:lnTo>
                      <a:lnTo>
                        <a:pt x="176" y="50"/>
                      </a:lnTo>
                      <a:lnTo>
                        <a:pt x="173" y="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1" name="Freeform 123">
                  <a:extLst>
                    <a:ext uri="{FF2B5EF4-FFF2-40B4-BE49-F238E27FC236}">
                      <a16:creationId xmlns:a16="http://schemas.microsoft.com/office/drawing/2014/main" id="{051FC62A-A5AF-423E-8E20-339A8A459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73" y="7891649"/>
                  <a:ext cx="100638" cy="75478"/>
                </a:xfrm>
                <a:custGeom>
                  <a:avLst/>
                  <a:gdLst/>
                  <a:ahLst/>
                  <a:cxnLst>
                    <a:cxn ang="0">
                      <a:pos x="178" y="44"/>
                    </a:cxn>
                    <a:cxn ang="0">
                      <a:pos x="187" y="31"/>
                    </a:cxn>
                    <a:cxn ang="0">
                      <a:pos x="192" y="17"/>
                    </a:cxn>
                    <a:cxn ang="0">
                      <a:pos x="191" y="8"/>
                    </a:cxn>
                    <a:cxn ang="0">
                      <a:pos x="188" y="3"/>
                    </a:cxn>
                    <a:cxn ang="0">
                      <a:pos x="178" y="0"/>
                    </a:cxn>
                    <a:cxn ang="0">
                      <a:pos x="166" y="0"/>
                    </a:cxn>
                    <a:cxn ang="0">
                      <a:pos x="153" y="2"/>
                    </a:cxn>
                    <a:cxn ang="0">
                      <a:pos x="142" y="7"/>
                    </a:cxn>
                    <a:cxn ang="0">
                      <a:pos x="127" y="17"/>
                    </a:cxn>
                    <a:cxn ang="0">
                      <a:pos x="109" y="34"/>
                    </a:cxn>
                    <a:cxn ang="0">
                      <a:pos x="99" y="49"/>
                    </a:cxn>
                    <a:cxn ang="0">
                      <a:pos x="97" y="64"/>
                    </a:cxn>
                    <a:cxn ang="0">
                      <a:pos x="91" y="78"/>
                    </a:cxn>
                    <a:cxn ang="0">
                      <a:pos x="80" y="87"/>
                    </a:cxn>
                    <a:cxn ang="0">
                      <a:pos x="68" y="94"/>
                    </a:cxn>
                    <a:cxn ang="0">
                      <a:pos x="57" y="97"/>
                    </a:cxn>
                    <a:cxn ang="0">
                      <a:pos x="44" y="99"/>
                    </a:cxn>
                    <a:cxn ang="0">
                      <a:pos x="35" y="105"/>
                    </a:cxn>
                    <a:cxn ang="0">
                      <a:pos x="27" y="115"/>
                    </a:cxn>
                    <a:cxn ang="0">
                      <a:pos x="14" y="125"/>
                    </a:cxn>
                    <a:cxn ang="0">
                      <a:pos x="3" y="132"/>
                    </a:cxn>
                    <a:cxn ang="0">
                      <a:pos x="0" y="135"/>
                    </a:cxn>
                    <a:cxn ang="0">
                      <a:pos x="5" y="142"/>
                    </a:cxn>
                    <a:cxn ang="0">
                      <a:pos x="13" y="145"/>
                    </a:cxn>
                    <a:cxn ang="0">
                      <a:pos x="20" y="144"/>
                    </a:cxn>
                    <a:cxn ang="0">
                      <a:pos x="28" y="140"/>
                    </a:cxn>
                    <a:cxn ang="0">
                      <a:pos x="38" y="135"/>
                    </a:cxn>
                    <a:cxn ang="0">
                      <a:pos x="49" y="128"/>
                    </a:cxn>
                    <a:cxn ang="0">
                      <a:pos x="64" y="115"/>
                    </a:cxn>
                    <a:cxn ang="0">
                      <a:pos x="89" y="101"/>
                    </a:cxn>
                    <a:cxn ang="0">
                      <a:pos x="112" y="93"/>
                    </a:cxn>
                    <a:cxn ang="0">
                      <a:pos x="129" y="85"/>
                    </a:cxn>
                    <a:cxn ang="0">
                      <a:pos x="143" y="77"/>
                    </a:cxn>
                    <a:cxn ang="0">
                      <a:pos x="153" y="69"/>
                    </a:cxn>
                    <a:cxn ang="0">
                      <a:pos x="162" y="60"/>
                    </a:cxn>
                    <a:cxn ang="0">
                      <a:pos x="173" y="52"/>
                    </a:cxn>
                    <a:cxn ang="0">
                      <a:pos x="176" y="50"/>
                    </a:cxn>
                  </a:cxnLst>
                  <a:rect l="0" t="0" r="r" b="b"/>
                  <a:pathLst>
                    <a:path w="192" h="145">
                      <a:moveTo>
                        <a:pt x="173" y="50"/>
                      </a:moveTo>
                      <a:lnTo>
                        <a:pt x="178" y="44"/>
                      </a:lnTo>
                      <a:lnTo>
                        <a:pt x="182" y="38"/>
                      </a:lnTo>
                      <a:lnTo>
                        <a:pt x="187" y="31"/>
                      </a:lnTo>
                      <a:lnTo>
                        <a:pt x="190" y="23"/>
                      </a:lnTo>
                      <a:lnTo>
                        <a:pt x="192" y="17"/>
                      </a:lnTo>
                      <a:lnTo>
                        <a:pt x="192" y="10"/>
                      </a:lnTo>
                      <a:lnTo>
                        <a:pt x="191" y="8"/>
                      </a:lnTo>
                      <a:lnTo>
                        <a:pt x="190" y="6"/>
                      </a:lnTo>
                      <a:lnTo>
                        <a:pt x="188" y="3"/>
                      </a:lnTo>
                      <a:lnTo>
                        <a:pt x="184" y="2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3" y="2"/>
                      </a:lnTo>
                      <a:lnTo>
                        <a:pt x="148" y="3"/>
                      </a:lnTo>
                      <a:lnTo>
                        <a:pt x="142" y="7"/>
                      </a:lnTo>
                      <a:lnTo>
                        <a:pt x="137" y="10"/>
                      </a:lnTo>
                      <a:lnTo>
                        <a:pt x="127" y="17"/>
                      </a:lnTo>
                      <a:lnTo>
                        <a:pt x="118" y="26"/>
                      </a:lnTo>
                      <a:lnTo>
                        <a:pt x="109" y="34"/>
                      </a:lnTo>
                      <a:lnTo>
                        <a:pt x="102" y="43"/>
                      </a:lnTo>
                      <a:lnTo>
                        <a:pt x="99" y="49"/>
                      </a:lnTo>
                      <a:lnTo>
                        <a:pt x="97" y="57"/>
                      </a:lnTo>
                      <a:lnTo>
                        <a:pt x="97" y="64"/>
                      </a:lnTo>
                      <a:lnTo>
                        <a:pt x="96" y="73"/>
                      </a:lnTo>
                      <a:lnTo>
                        <a:pt x="91" y="78"/>
                      </a:lnTo>
                      <a:lnTo>
                        <a:pt x="87" y="82"/>
                      </a:lnTo>
                      <a:lnTo>
                        <a:pt x="80" y="87"/>
                      </a:lnTo>
                      <a:lnTo>
                        <a:pt x="72" y="91"/>
                      </a:lnTo>
                      <a:lnTo>
                        <a:pt x="68" y="94"/>
                      </a:lnTo>
                      <a:lnTo>
                        <a:pt x="62" y="97"/>
                      </a:lnTo>
                      <a:lnTo>
                        <a:pt x="57" y="97"/>
                      </a:lnTo>
                      <a:lnTo>
                        <a:pt x="49" y="97"/>
                      </a:lnTo>
                      <a:lnTo>
                        <a:pt x="44" y="99"/>
                      </a:lnTo>
                      <a:lnTo>
                        <a:pt x="38" y="102"/>
                      </a:lnTo>
                      <a:lnTo>
                        <a:pt x="35" y="105"/>
                      </a:lnTo>
                      <a:lnTo>
                        <a:pt x="33" y="109"/>
                      </a:lnTo>
                      <a:lnTo>
                        <a:pt x="27" y="115"/>
                      </a:lnTo>
                      <a:lnTo>
                        <a:pt x="19" y="120"/>
                      </a:lnTo>
                      <a:lnTo>
                        <a:pt x="14" y="125"/>
                      </a:lnTo>
                      <a:lnTo>
                        <a:pt x="6" y="129"/>
                      </a:lnTo>
                      <a:lnTo>
                        <a:pt x="3" y="132"/>
                      </a:lnTo>
                      <a:lnTo>
                        <a:pt x="2" y="134"/>
                      </a:lnTo>
                      <a:lnTo>
                        <a:pt x="0" y="135"/>
                      </a:lnTo>
                      <a:lnTo>
                        <a:pt x="2" y="138"/>
                      </a:lnTo>
                      <a:lnTo>
                        <a:pt x="5" y="142"/>
                      </a:lnTo>
                      <a:lnTo>
                        <a:pt x="8" y="144"/>
                      </a:lnTo>
                      <a:lnTo>
                        <a:pt x="13" y="145"/>
                      </a:lnTo>
                      <a:lnTo>
                        <a:pt x="17" y="144"/>
                      </a:lnTo>
                      <a:lnTo>
                        <a:pt x="20" y="144"/>
                      </a:lnTo>
                      <a:lnTo>
                        <a:pt x="25" y="142"/>
                      </a:lnTo>
                      <a:lnTo>
                        <a:pt x="28" y="140"/>
                      </a:lnTo>
                      <a:lnTo>
                        <a:pt x="31" y="138"/>
                      </a:lnTo>
                      <a:lnTo>
                        <a:pt x="38" y="135"/>
                      </a:lnTo>
                      <a:lnTo>
                        <a:pt x="44" y="132"/>
                      </a:lnTo>
                      <a:lnTo>
                        <a:pt x="49" y="128"/>
                      </a:lnTo>
                      <a:lnTo>
                        <a:pt x="55" y="123"/>
                      </a:lnTo>
                      <a:lnTo>
                        <a:pt x="64" y="115"/>
                      </a:lnTo>
                      <a:lnTo>
                        <a:pt x="72" y="109"/>
                      </a:lnTo>
                      <a:lnTo>
                        <a:pt x="89" y="101"/>
                      </a:lnTo>
                      <a:lnTo>
                        <a:pt x="105" y="97"/>
                      </a:lnTo>
                      <a:lnTo>
                        <a:pt x="112" y="93"/>
                      </a:lnTo>
                      <a:lnTo>
                        <a:pt x="121" y="90"/>
                      </a:lnTo>
                      <a:lnTo>
                        <a:pt x="129" y="85"/>
                      </a:lnTo>
                      <a:lnTo>
                        <a:pt x="138" y="79"/>
                      </a:lnTo>
                      <a:lnTo>
                        <a:pt x="143" y="77"/>
                      </a:lnTo>
                      <a:lnTo>
                        <a:pt x="149" y="73"/>
                      </a:lnTo>
                      <a:lnTo>
                        <a:pt x="153" y="69"/>
                      </a:lnTo>
                      <a:lnTo>
                        <a:pt x="158" y="64"/>
                      </a:lnTo>
                      <a:lnTo>
                        <a:pt x="162" y="60"/>
                      </a:lnTo>
                      <a:lnTo>
                        <a:pt x="168" y="56"/>
                      </a:lnTo>
                      <a:lnTo>
                        <a:pt x="173" y="52"/>
                      </a:lnTo>
                      <a:lnTo>
                        <a:pt x="179" y="50"/>
                      </a:lnTo>
                      <a:lnTo>
                        <a:pt x="176" y="50"/>
                      </a:lnTo>
                      <a:lnTo>
                        <a:pt x="173" y="5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2" name="Freeform 124">
                  <a:extLst>
                    <a:ext uri="{FF2B5EF4-FFF2-40B4-BE49-F238E27FC236}">
                      <a16:creationId xmlns:a16="http://schemas.microsoft.com/office/drawing/2014/main" id="{1344CD4C-258F-403C-977E-03F3269CA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89" y="7973417"/>
                  <a:ext cx="22014" cy="94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" y="2"/>
                    </a:cxn>
                    <a:cxn ang="0">
                      <a:pos x="14" y="4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26" y="18"/>
                    </a:cxn>
                    <a:cxn ang="0">
                      <a:pos x="32" y="18"/>
                    </a:cxn>
                    <a:cxn ang="0">
                      <a:pos x="37" y="15"/>
                    </a:cxn>
                    <a:cxn ang="0">
                      <a:pos x="43" y="11"/>
                    </a:cxn>
                    <a:cxn ang="0">
                      <a:pos x="47" y="5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7" h="18">
                      <a:moveTo>
                        <a:pt x="36" y="0"/>
                      </a:moveTo>
                      <a:lnTo>
                        <a:pt x="25" y="2"/>
                      </a:lnTo>
                      <a:lnTo>
                        <a:pt x="14" y="4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2" y="18"/>
                      </a:lnTo>
                      <a:lnTo>
                        <a:pt x="37" y="15"/>
                      </a:lnTo>
                      <a:lnTo>
                        <a:pt x="43" y="11"/>
                      </a:lnTo>
                      <a:lnTo>
                        <a:pt x="47" y="5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3" name="Freeform 125">
                  <a:extLst>
                    <a:ext uri="{FF2B5EF4-FFF2-40B4-BE49-F238E27FC236}">
                      <a16:creationId xmlns:a16="http://schemas.microsoft.com/office/drawing/2014/main" id="{2BEEE77B-0287-4E9F-94D4-4ADB0D49D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89" y="7973417"/>
                  <a:ext cx="22014" cy="94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" y="2"/>
                    </a:cxn>
                    <a:cxn ang="0">
                      <a:pos x="14" y="4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26" y="18"/>
                    </a:cxn>
                    <a:cxn ang="0">
                      <a:pos x="32" y="18"/>
                    </a:cxn>
                    <a:cxn ang="0">
                      <a:pos x="37" y="15"/>
                    </a:cxn>
                    <a:cxn ang="0">
                      <a:pos x="43" y="11"/>
                    </a:cxn>
                    <a:cxn ang="0">
                      <a:pos x="47" y="5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7" h="18">
                      <a:moveTo>
                        <a:pt x="36" y="0"/>
                      </a:moveTo>
                      <a:lnTo>
                        <a:pt x="25" y="2"/>
                      </a:lnTo>
                      <a:lnTo>
                        <a:pt x="14" y="4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2" y="18"/>
                      </a:lnTo>
                      <a:lnTo>
                        <a:pt x="37" y="15"/>
                      </a:lnTo>
                      <a:lnTo>
                        <a:pt x="43" y="11"/>
                      </a:lnTo>
                      <a:lnTo>
                        <a:pt x="47" y="5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4" name="Freeform 126">
                  <a:extLst>
                    <a:ext uri="{FF2B5EF4-FFF2-40B4-BE49-F238E27FC236}">
                      <a16:creationId xmlns:a16="http://schemas.microsoft.com/office/drawing/2014/main" id="{95DAA2D1-B612-44E0-8EB4-5A7509B9B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30" y="7995432"/>
                  <a:ext cx="12580" cy="629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19" y="15"/>
                    </a:cxn>
                    <a:cxn ang="0">
                      <a:pos x="22" y="14"/>
                    </a:cxn>
                    <a:cxn ang="0">
                      <a:pos x="24" y="12"/>
                    </a:cxn>
                    <a:cxn ang="0">
                      <a:pos x="24" y="9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4" h="17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9" y="15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5" name="Freeform 127">
                  <a:extLst>
                    <a:ext uri="{FF2B5EF4-FFF2-40B4-BE49-F238E27FC236}">
                      <a16:creationId xmlns:a16="http://schemas.microsoft.com/office/drawing/2014/main" id="{790B07B0-FB59-4B70-8485-413608ABD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30" y="7995432"/>
                  <a:ext cx="12580" cy="629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19" y="15"/>
                    </a:cxn>
                    <a:cxn ang="0">
                      <a:pos x="22" y="14"/>
                    </a:cxn>
                    <a:cxn ang="0">
                      <a:pos x="24" y="12"/>
                    </a:cxn>
                    <a:cxn ang="0">
                      <a:pos x="24" y="9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4" h="17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9" y="15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6" name="Freeform 128">
                  <a:extLst>
                    <a:ext uri="{FF2B5EF4-FFF2-40B4-BE49-F238E27FC236}">
                      <a16:creationId xmlns:a16="http://schemas.microsoft.com/office/drawing/2014/main" id="{CC74BABD-A78D-4DE1-8B8D-9908CF51E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71" y="8011157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7" y="5"/>
                    </a:cxn>
                    <a:cxn ang="0">
                      <a:pos x="7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7" name="Freeform 129">
                  <a:extLst>
                    <a:ext uri="{FF2B5EF4-FFF2-40B4-BE49-F238E27FC236}">
                      <a16:creationId xmlns:a16="http://schemas.microsoft.com/office/drawing/2014/main" id="{2D05F438-1A85-4DA0-9632-32312F1B8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71" y="8011157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7" y="5"/>
                    </a:cxn>
                    <a:cxn ang="0">
                      <a:pos x="7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8" name="Freeform 130">
                  <a:extLst>
                    <a:ext uri="{FF2B5EF4-FFF2-40B4-BE49-F238E27FC236}">
                      <a16:creationId xmlns:a16="http://schemas.microsoft.com/office/drawing/2014/main" id="{3FB1F98C-8439-4A42-8CF3-5E638A985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46" y="8017446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1" y="12"/>
                    </a:cxn>
                    <a:cxn ang="0">
                      <a:pos x="11" y="8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09" name="Freeform 131">
                  <a:extLst>
                    <a:ext uri="{FF2B5EF4-FFF2-40B4-BE49-F238E27FC236}">
                      <a16:creationId xmlns:a16="http://schemas.microsoft.com/office/drawing/2014/main" id="{B2090971-3BB4-43AF-9AB1-B2E1E2187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46" y="8017446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1" y="12"/>
                    </a:cxn>
                    <a:cxn ang="0">
                      <a:pos x="11" y="8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0" name="Freeform 132">
                  <a:extLst>
                    <a:ext uri="{FF2B5EF4-FFF2-40B4-BE49-F238E27FC236}">
                      <a16:creationId xmlns:a16="http://schemas.microsoft.com/office/drawing/2014/main" id="{C5867247-6192-41AB-9C48-DBE9A8EE7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62" y="8023736"/>
                  <a:ext cx="22014" cy="62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8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0" y="12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6"/>
                    </a:cxn>
                    <a:cxn ang="0">
                      <a:pos x="39" y="8"/>
                    </a:cxn>
                    <a:cxn ang="0">
                      <a:pos x="36" y="8"/>
                    </a:cxn>
                    <a:cxn ang="0">
                      <a:pos x="33" y="7"/>
                    </a:cxn>
                    <a:cxn ang="0">
                      <a:pos x="30" y="6"/>
                    </a:cxn>
                    <a:cxn ang="0">
                      <a:pos x="2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42" h="12">
                      <a:moveTo>
                        <a:pt x="17" y="0"/>
                      </a:move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6"/>
                      </a:lnTo>
                      <a:lnTo>
                        <a:pt x="39" y="8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0" y="6"/>
                      </a:lnTo>
                      <a:lnTo>
                        <a:pt x="23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1" name="Freeform 133">
                  <a:extLst>
                    <a:ext uri="{FF2B5EF4-FFF2-40B4-BE49-F238E27FC236}">
                      <a16:creationId xmlns:a16="http://schemas.microsoft.com/office/drawing/2014/main" id="{9B527EC9-7308-4C27-9CE7-A3A4E782A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362" y="8023736"/>
                  <a:ext cx="22014" cy="62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8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0" y="12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6"/>
                    </a:cxn>
                    <a:cxn ang="0">
                      <a:pos x="39" y="8"/>
                    </a:cxn>
                    <a:cxn ang="0">
                      <a:pos x="36" y="8"/>
                    </a:cxn>
                    <a:cxn ang="0">
                      <a:pos x="33" y="7"/>
                    </a:cxn>
                    <a:cxn ang="0">
                      <a:pos x="30" y="6"/>
                    </a:cxn>
                    <a:cxn ang="0">
                      <a:pos x="2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42" h="12">
                      <a:moveTo>
                        <a:pt x="17" y="0"/>
                      </a:move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6"/>
                      </a:lnTo>
                      <a:lnTo>
                        <a:pt x="39" y="8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0" y="6"/>
                      </a:lnTo>
                      <a:lnTo>
                        <a:pt x="23" y="2"/>
                      </a:lnTo>
                      <a:lnTo>
                        <a:pt x="17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2" name="Freeform 134">
                  <a:extLst>
                    <a:ext uri="{FF2B5EF4-FFF2-40B4-BE49-F238E27FC236}">
                      <a16:creationId xmlns:a16="http://schemas.microsoft.com/office/drawing/2014/main" id="{2BD73245-6CBF-497B-AAA8-991BEDFF4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333" y="8014301"/>
                  <a:ext cx="37739" cy="2830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40" y="4"/>
                    </a:cxn>
                    <a:cxn ang="0">
                      <a:pos x="46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3"/>
                    </a:cxn>
                    <a:cxn ang="0">
                      <a:pos x="67" y="4"/>
                    </a:cxn>
                    <a:cxn ang="0">
                      <a:pos x="68" y="6"/>
                    </a:cxn>
                    <a:cxn ang="0">
                      <a:pos x="71" y="8"/>
                    </a:cxn>
                    <a:cxn ang="0">
                      <a:pos x="71" y="11"/>
                    </a:cxn>
                    <a:cxn ang="0">
                      <a:pos x="71" y="15"/>
                    </a:cxn>
                    <a:cxn ang="0">
                      <a:pos x="71" y="19"/>
                    </a:cxn>
                    <a:cxn ang="0">
                      <a:pos x="62" y="19"/>
                    </a:cxn>
                    <a:cxn ang="0">
                      <a:pos x="53" y="19"/>
                    </a:cxn>
                    <a:cxn ang="0">
                      <a:pos x="61" y="25"/>
                    </a:cxn>
                    <a:cxn ang="0">
                      <a:pos x="64" y="25"/>
                    </a:cxn>
                    <a:cxn ang="0">
                      <a:pos x="64" y="27"/>
                    </a:cxn>
                    <a:cxn ang="0">
                      <a:pos x="63" y="29"/>
                    </a:cxn>
                    <a:cxn ang="0">
                      <a:pos x="61" y="30"/>
                    </a:cxn>
                    <a:cxn ang="0">
                      <a:pos x="57" y="31"/>
                    </a:cxn>
                    <a:cxn ang="0">
                      <a:pos x="52" y="34"/>
                    </a:cxn>
                    <a:cxn ang="0">
                      <a:pos x="46" y="37"/>
                    </a:cxn>
                    <a:cxn ang="0">
                      <a:pos x="42" y="38"/>
                    </a:cxn>
                    <a:cxn ang="0">
                      <a:pos x="39" y="40"/>
                    </a:cxn>
                    <a:cxn ang="0">
                      <a:pos x="36" y="45"/>
                    </a:cxn>
                    <a:cxn ang="0">
                      <a:pos x="35" y="49"/>
                    </a:cxn>
                    <a:cxn ang="0">
                      <a:pos x="26" y="52"/>
                    </a:cxn>
                    <a:cxn ang="0">
                      <a:pos x="17" y="53"/>
                    </a:cxn>
                    <a:cxn ang="0">
                      <a:pos x="9" y="55"/>
                    </a:cxn>
                    <a:cxn ang="0">
                      <a:pos x="0" y="55"/>
                    </a:cxn>
                    <a:cxn ang="0">
                      <a:pos x="2" y="49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5" y="35"/>
                    </a:cxn>
                    <a:cxn ang="0">
                      <a:pos x="25" y="27"/>
                    </a:cxn>
                    <a:cxn ang="0">
                      <a:pos x="35" y="19"/>
                    </a:cxn>
                    <a:cxn ang="0">
                      <a:pos x="36" y="18"/>
                    </a:cxn>
                    <a:cxn ang="0">
                      <a:pos x="40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39" y="9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71" h="55">
                      <a:moveTo>
                        <a:pt x="35" y="7"/>
                      </a:moveTo>
                      <a:lnTo>
                        <a:pt x="40" y="4"/>
                      </a:lnTo>
                      <a:lnTo>
                        <a:pt x="46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1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4" y="27"/>
                      </a:lnTo>
                      <a:lnTo>
                        <a:pt x="63" y="29"/>
                      </a:lnTo>
                      <a:lnTo>
                        <a:pt x="61" y="30"/>
                      </a:lnTo>
                      <a:lnTo>
                        <a:pt x="57" y="31"/>
                      </a:lnTo>
                      <a:lnTo>
                        <a:pt x="52" y="34"/>
                      </a:lnTo>
                      <a:lnTo>
                        <a:pt x="46" y="37"/>
                      </a:lnTo>
                      <a:lnTo>
                        <a:pt x="42" y="38"/>
                      </a:lnTo>
                      <a:lnTo>
                        <a:pt x="39" y="40"/>
                      </a:lnTo>
                      <a:lnTo>
                        <a:pt x="36" y="45"/>
                      </a:lnTo>
                      <a:lnTo>
                        <a:pt x="35" y="49"/>
                      </a:lnTo>
                      <a:lnTo>
                        <a:pt x="26" y="52"/>
                      </a:lnTo>
                      <a:lnTo>
                        <a:pt x="17" y="53"/>
                      </a:lnTo>
                      <a:lnTo>
                        <a:pt x="9" y="55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25" y="27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3" name="Freeform 135">
                  <a:extLst>
                    <a:ext uri="{FF2B5EF4-FFF2-40B4-BE49-F238E27FC236}">
                      <a16:creationId xmlns:a16="http://schemas.microsoft.com/office/drawing/2014/main" id="{8084D69E-37E1-49ED-8A71-95C7380C7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333" y="8014301"/>
                  <a:ext cx="37739" cy="2830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40" y="4"/>
                    </a:cxn>
                    <a:cxn ang="0">
                      <a:pos x="46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3"/>
                    </a:cxn>
                    <a:cxn ang="0">
                      <a:pos x="67" y="4"/>
                    </a:cxn>
                    <a:cxn ang="0">
                      <a:pos x="68" y="6"/>
                    </a:cxn>
                    <a:cxn ang="0">
                      <a:pos x="71" y="8"/>
                    </a:cxn>
                    <a:cxn ang="0">
                      <a:pos x="71" y="11"/>
                    </a:cxn>
                    <a:cxn ang="0">
                      <a:pos x="71" y="15"/>
                    </a:cxn>
                    <a:cxn ang="0">
                      <a:pos x="71" y="19"/>
                    </a:cxn>
                    <a:cxn ang="0">
                      <a:pos x="62" y="19"/>
                    </a:cxn>
                    <a:cxn ang="0">
                      <a:pos x="53" y="19"/>
                    </a:cxn>
                    <a:cxn ang="0">
                      <a:pos x="61" y="25"/>
                    </a:cxn>
                    <a:cxn ang="0">
                      <a:pos x="64" y="25"/>
                    </a:cxn>
                    <a:cxn ang="0">
                      <a:pos x="64" y="27"/>
                    </a:cxn>
                    <a:cxn ang="0">
                      <a:pos x="63" y="29"/>
                    </a:cxn>
                    <a:cxn ang="0">
                      <a:pos x="61" y="30"/>
                    </a:cxn>
                    <a:cxn ang="0">
                      <a:pos x="57" y="31"/>
                    </a:cxn>
                    <a:cxn ang="0">
                      <a:pos x="52" y="34"/>
                    </a:cxn>
                    <a:cxn ang="0">
                      <a:pos x="46" y="37"/>
                    </a:cxn>
                    <a:cxn ang="0">
                      <a:pos x="42" y="38"/>
                    </a:cxn>
                    <a:cxn ang="0">
                      <a:pos x="39" y="40"/>
                    </a:cxn>
                    <a:cxn ang="0">
                      <a:pos x="36" y="45"/>
                    </a:cxn>
                    <a:cxn ang="0">
                      <a:pos x="35" y="49"/>
                    </a:cxn>
                    <a:cxn ang="0">
                      <a:pos x="26" y="52"/>
                    </a:cxn>
                    <a:cxn ang="0">
                      <a:pos x="17" y="53"/>
                    </a:cxn>
                    <a:cxn ang="0">
                      <a:pos x="9" y="55"/>
                    </a:cxn>
                    <a:cxn ang="0">
                      <a:pos x="0" y="55"/>
                    </a:cxn>
                    <a:cxn ang="0">
                      <a:pos x="2" y="49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5" y="35"/>
                    </a:cxn>
                    <a:cxn ang="0">
                      <a:pos x="25" y="27"/>
                    </a:cxn>
                    <a:cxn ang="0">
                      <a:pos x="35" y="19"/>
                    </a:cxn>
                    <a:cxn ang="0">
                      <a:pos x="36" y="18"/>
                    </a:cxn>
                    <a:cxn ang="0">
                      <a:pos x="40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39" y="9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71" h="55">
                      <a:moveTo>
                        <a:pt x="35" y="7"/>
                      </a:moveTo>
                      <a:lnTo>
                        <a:pt x="40" y="4"/>
                      </a:lnTo>
                      <a:lnTo>
                        <a:pt x="46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1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4" y="27"/>
                      </a:lnTo>
                      <a:lnTo>
                        <a:pt x="63" y="29"/>
                      </a:lnTo>
                      <a:lnTo>
                        <a:pt x="61" y="30"/>
                      </a:lnTo>
                      <a:lnTo>
                        <a:pt x="57" y="31"/>
                      </a:lnTo>
                      <a:lnTo>
                        <a:pt x="52" y="34"/>
                      </a:lnTo>
                      <a:lnTo>
                        <a:pt x="46" y="37"/>
                      </a:lnTo>
                      <a:lnTo>
                        <a:pt x="42" y="38"/>
                      </a:lnTo>
                      <a:lnTo>
                        <a:pt x="39" y="40"/>
                      </a:lnTo>
                      <a:lnTo>
                        <a:pt x="36" y="45"/>
                      </a:lnTo>
                      <a:lnTo>
                        <a:pt x="35" y="49"/>
                      </a:lnTo>
                      <a:lnTo>
                        <a:pt x="26" y="52"/>
                      </a:lnTo>
                      <a:lnTo>
                        <a:pt x="17" y="53"/>
                      </a:lnTo>
                      <a:lnTo>
                        <a:pt x="9" y="55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25" y="27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5" y="7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4" name="Freeform 136">
                  <a:extLst>
                    <a:ext uri="{FF2B5EF4-FFF2-40B4-BE49-F238E27FC236}">
                      <a16:creationId xmlns:a16="http://schemas.microsoft.com/office/drawing/2014/main" id="{9BB2E8EF-5842-4D92-8FEC-2CBE11A74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59" y="8026881"/>
                  <a:ext cx="28304" cy="34594"/>
                </a:xfrm>
                <a:custGeom>
                  <a:avLst/>
                  <a:gdLst/>
                  <a:ahLst/>
                  <a:cxnLst>
                    <a:cxn ang="0">
                      <a:pos x="42" y="24"/>
                    </a:cxn>
                    <a:cxn ang="0">
                      <a:pos x="38" y="22"/>
                    </a:cxn>
                    <a:cxn ang="0">
                      <a:pos x="35" y="20"/>
                    </a:cxn>
                    <a:cxn ang="0">
                      <a:pos x="34" y="17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7" y="2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8" y="24"/>
                    </a:cxn>
                    <a:cxn ang="0">
                      <a:pos x="14" y="26"/>
                    </a:cxn>
                    <a:cxn ang="0">
                      <a:pos x="19" y="27"/>
                    </a:cxn>
                    <a:cxn ang="0">
                      <a:pos x="24" y="30"/>
                    </a:cxn>
                    <a:cxn ang="0">
                      <a:pos x="28" y="32"/>
                    </a:cxn>
                    <a:cxn ang="0">
                      <a:pos x="29" y="34"/>
                    </a:cxn>
                    <a:cxn ang="0">
                      <a:pos x="30" y="36"/>
                    </a:cxn>
                    <a:cxn ang="0">
                      <a:pos x="30" y="38"/>
                    </a:cxn>
                    <a:cxn ang="0">
                      <a:pos x="29" y="42"/>
                    </a:cxn>
                    <a:cxn ang="0">
                      <a:pos x="24" y="45"/>
                    </a:cxn>
                    <a:cxn ang="0">
                      <a:pos x="18" y="47"/>
                    </a:cxn>
                    <a:cxn ang="0">
                      <a:pos x="16" y="48"/>
                    </a:cxn>
                    <a:cxn ang="0">
                      <a:pos x="14" y="50"/>
                    </a:cxn>
                    <a:cxn ang="0">
                      <a:pos x="13" y="5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14" y="57"/>
                    </a:cxn>
                    <a:cxn ang="0">
                      <a:pos x="16" y="60"/>
                    </a:cxn>
                    <a:cxn ang="0">
                      <a:pos x="18" y="62"/>
                    </a:cxn>
                    <a:cxn ang="0">
                      <a:pos x="24" y="64"/>
                    </a:cxn>
                    <a:cxn ang="0">
                      <a:pos x="29" y="65"/>
                    </a:cxn>
                    <a:cxn ang="0">
                      <a:pos x="42" y="60"/>
                    </a:cxn>
                    <a:cxn ang="0">
                      <a:pos x="53" y="53"/>
                    </a:cxn>
                    <a:cxn ang="0">
                      <a:pos x="57" y="51"/>
                    </a:cxn>
                    <a:cxn ang="0">
                      <a:pos x="59" y="47"/>
                    </a:cxn>
                    <a:cxn ang="0">
                      <a:pos x="59" y="43"/>
                    </a:cxn>
                    <a:cxn ang="0">
                      <a:pos x="58" y="38"/>
                    </a:cxn>
                    <a:cxn ang="0">
                      <a:pos x="56" y="34"/>
                    </a:cxn>
                    <a:cxn ang="0">
                      <a:pos x="53" y="30"/>
                    </a:cxn>
                    <a:cxn ang="0">
                      <a:pos x="47" y="26"/>
                    </a:cxn>
                    <a:cxn ang="0">
                      <a:pos x="42" y="24"/>
                    </a:cxn>
                  </a:cxnLst>
                  <a:rect l="0" t="0" r="r" b="b"/>
                  <a:pathLst>
                    <a:path w="59" h="65">
                      <a:moveTo>
                        <a:pt x="42" y="24"/>
                      </a:moveTo>
                      <a:lnTo>
                        <a:pt x="38" y="22"/>
                      </a:lnTo>
                      <a:lnTo>
                        <a:pt x="35" y="20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3" y="11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8" y="24"/>
                      </a:lnTo>
                      <a:lnTo>
                        <a:pt x="14" y="26"/>
                      </a:lnTo>
                      <a:lnTo>
                        <a:pt x="19" y="27"/>
                      </a:lnTo>
                      <a:lnTo>
                        <a:pt x="24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2"/>
                      </a:lnTo>
                      <a:lnTo>
                        <a:pt x="24" y="45"/>
                      </a:lnTo>
                      <a:lnTo>
                        <a:pt x="18" y="47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2" y="53"/>
                      </a:lnTo>
                      <a:lnTo>
                        <a:pt x="13" y="55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9" y="65"/>
                      </a:lnTo>
                      <a:lnTo>
                        <a:pt x="42" y="60"/>
                      </a:lnTo>
                      <a:lnTo>
                        <a:pt x="53" y="53"/>
                      </a:lnTo>
                      <a:lnTo>
                        <a:pt x="57" y="51"/>
                      </a:lnTo>
                      <a:lnTo>
                        <a:pt x="59" y="47"/>
                      </a:lnTo>
                      <a:lnTo>
                        <a:pt x="59" y="43"/>
                      </a:lnTo>
                      <a:lnTo>
                        <a:pt x="58" y="38"/>
                      </a:lnTo>
                      <a:lnTo>
                        <a:pt x="56" y="34"/>
                      </a:lnTo>
                      <a:lnTo>
                        <a:pt x="53" y="30"/>
                      </a:lnTo>
                      <a:lnTo>
                        <a:pt x="47" y="26"/>
                      </a:lnTo>
                      <a:lnTo>
                        <a:pt x="42" y="24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5" name="Freeform 137">
                  <a:extLst>
                    <a:ext uri="{FF2B5EF4-FFF2-40B4-BE49-F238E27FC236}">
                      <a16:creationId xmlns:a16="http://schemas.microsoft.com/office/drawing/2014/main" id="{80877B12-43B3-4B03-912C-6EA460515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59" y="8026881"/>
                  <a:ext cx="28304" cy="34594"/>
                </a:xfrm>
                <a:custGeom>
                  <a:avLst/>
                  <a:gdLst/>
                  <a:ahLst/>
                  <a:cxnLst>
                    <a:cxn ang="0">
                      <a:pos x="42" y="24"/>
                    </a:cxn>
                    <a:cxn ang="0">
                      <a:pos x="38" y="22"/>
                    </a:cxn>
                    <a:cxn ang="0">
                      <a:pos x="35" y="20"/>
                    </a:cxn>
                    <a:cxn ang="0">
                      <a:pos x="34" y="17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7" y="2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8" y="24"/>
                    </a:cxn>
                    <a:cxn ang="0">
                      <a:pos x="14" y="26"/>
                    </a:cxn>
                    <a:cxn ang="0">
                      <a:pos x="19" y="27"/>
                    </a:cxn>
                    <a:cxn ang="0">
                      <a:pos x="24" y="30"/>
                    </a:cxn>
                    <a:cxn ang="0">
                      <a:pos x="28" y="32"/>
                    </a:cxn>
                    <a:cxn ang="0">
                      <a:pos x="29" y="34"/>
                    </a:cxn>
                    <a:cxn ang="0">
                      <a:pos x="30" y="36"/>
                    </a:cxn>
                    <a:cxn ang="0">
                      <a:pos x="30" y="38"/>
                    </a:cxn>
                    <a:cxn ang="0">
                      <a:pos x="29" y="42"/>
                    </a:cxn>
                    <a:cxn ang="0">
                      <a:pos x="24" y="45"/>
                    </a:cxn>
                    <a:cxn ang="0">
                      <a:pos x="18" y="47"/>
                    </a:cxn>
                    <a:cxn ang="0">
                      <a:pos x="16" y="48"/>
                    </a:cxn>
                    <a:cxn ang="0">
                      <a:pos x="14" y="50"/>
                    </a:cxn>
                    <a:cxn ang="0">
                      <a:pos x="13" y="5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14" y="57"/>
                    </a:cxn>
                    <a:cxn ang="0">
                      <a:pos x="16" y="60"/>
                    </a:cxn>
                    <a:cxn ang="0">
                      <a:pos x="18" y="62"/>
                    </a:cxn>
                    <a:cxn ang="0">
                      <a:pos x="24" y="64"/>
                    </a:cxn>
                    <a:cxn ang="0">
                      <a:pos x="29" y="65"/>
                    </a:cxn>
                    <a:cxn ang="0">
                      <a:pos x="42" y="60"/>
                    </a:cxn>
                    <a:cxn ang="0">
                      <a:pos x="53" y="53"/>
                    </a:cxn>
                    <a:cxn ang="0">
                      <a:pos x="57" y="51"/>
                    </a:cxn>
                    <a:cxn ang="0">
                      <a:pos x="59" y="47"/>
                    </a:cxn>
                    <a:cxn ang="0">
                      <a:pos x="59" y="43"/>
                    </a:cxn>
                    <a:cxn ang="0">
                      <a:pos x="58" y="38"/>
                    </a:cxn>
                    <a:cxn ang="0">
                      <a:pos x="56" y="34"/>
                    </a:cxn>
                    <a:cxn ang="0">
                      <a:pos x="53" y="30"/>
                    </a:cxn>
                    <a:cxn ang="0">
                      <a:pos x="47" y="26"/>
                    </a:cxn>
                    <a:cxn ang="0">
                      <a:pos x="42" y="24"/>
                    </a:cxn>
                  </a:cxnLst>
                  <a:rect l="0" t="0" r="r" b="b"/>
                  <a:pathLst>
                    <a:path w="59" h="65">
                      <a:moveTo>
                        <a:pt x="42" y="24"/>
                      </a:moveTo>
                      <a:lnTo>
                        <a:pt x="38" y="22"/>
                      </a:lnTo>
                      <a:lnTo>
                        <a:pt x="35" y="20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3" y="11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8" y="24"/>
                      </a:lnTo>
                      <a:lnTo>
                        <a:pt x="14" y="26"/>
                      </a:lnTo>
                      <a:lnTo>
                        <a:pt x="19" y="27"/>
                      </a:lnTo>
                      <a:lnTo>
                        <a:pt x="24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2"/>
                      </a:lnTo>
                      <a:lnTo>
                        <a:pt x="24" y="45"/>
                      </a:lnTo>
                      <a:lnTo>
                        <a:pt x="18" y="47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2" y="53"/>
                      </a:lnTo>
                      <a:lnTo>
                        <a:pt x="13" y="55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9" y="65"/>
                      </a:lnTo>
                      <a:lnTo>
                        <a:pt x="42" y="60"/>
                      </a:lnTo>
                      <a:lnTo>
                        <a:pt x="53" y="53"/>
                      </a:lnTo>
                      <a:lnTo>
                        <a:pt x="57" y="51"/>
                      </a:lnTo>
                      <a:lnTo>
                        <a:pt x="59" y="47"/>
                      </a:lnTo>
                      <a:lnTo>
                        <a:pt x="59" y="43"/>
                      </a:lnTo>
                      <a:lnTo>
                        <a:pt x="58" y="38"/>
                      </a:lnTo>
                      <a:lnTo>
                        <a:pt x="56" y="34"/>
                      </a:lnTo>
                      <a:lnTo>
                        <a:pt x="53" y="30"/>
                      </a:lnTo>
                      <a:lnTo>
                        <a:pt x="47" y="26"/>
                      </a:lnTo>
                      <a:lnTo>
                        <a:pt x="42" y="24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6" name="Freeform 138">
                  <a:extLst>
                    <a:ext uri="{FF2B5EF4-FFF2-40B4-BE49-F238E27FC236}">
                      <a16:creationId xmlns:a16="http://schemas.microsoft.com/office/drawing/2014/main" id="{9D82434B-8A7F-4641-9199-2AAC59A7F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5" y="8030026"/>
                  <a:ext cx="44029" cy="31449"/>
                </a:xfrm>
                <a:custGeom>
                  <a:avLst/>
                  <a:gdLst/>
                  <a:ahLst/>
                  <a:cxnLst>
                    <a:cxn ang="0">
                      <a:pos x="59" y="23"/>
                    </a:cxn>
                    <a:cxn ang="0">
                      <a:pos x="58" y="17"/>
                    </a:cxn>
                    <a:cxn ang="0">
                      <a:pos x="55" y="12"/>
                    </a:cxn>
                    <a:cxn ang="0">
                      <a:pos x="53" y="9"/>
                    </a:cxn>
                    <a:cxn ang="0">
                      <a:pos x="52" y="7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62" y="2"/>
                    </a:cxn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73" y="2"/>
                    </a:cxn>
                    <a:cxn ang="0">
                      <a:pos x="75" y="3"/>
                    </a:cxn>
                    <a:cxn ang="0">
                      <a:pos x="77" y="5"/>
                    </a:cxn>
                    <a:cxn ang="0">
                      <a:pos x="82" y="15"/>
                    </a:cxn>
                    <a:cxn ang="0">
                      <a:pos x="84" y="24"/>
                    </a:cxn>
                    <a:cxn ang="0">
                      <a:pos x="84" y="28"/>
                    </a:cxn>
                    <a:cxn ang="0">
                      <a:pos x="83" y="31"/>
                    </a:cxn>
                    <a:cxn ang="0">
                      <a:pos x="80" y="34"/>
                    </a:cxn>
                    <a:cxn ang="0">
                      <a:pos x="77" y="35"/>
                    </a:cxn>
                    <a:cxn ang="0">
                      <a:pos x="59" y="44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2" y="56"/>
                    </a:cxn>
                    <a:cxn ang="0">
                      <a:pos x="12" y="58"/>
                    </a:cxn>
                    <a:cxn ang="0">
                      <a:pos x="1" y="58"/>
                    </a:cxn>
                    <a:cxn ang="0">
                      <a:pos x="0" y="54"/>
                    </a:cxn>
                    <a:cxn ang="0">
                      <a:pos x="0" y="50"/>
                    </a:cxn>
                    <a:cxn ang="0">
                      <a:pos x="1" y="48"/>
                    </a:cxn>
                    <a:cxn ang="0">
                      <a:pos x="3" y="45"/>
                    </a:cxn>
                    <a:cxn ang="0">
                      <a:pos x="11" y="41"/>
                    </a:cxn>
                    <a:cxn ang="0">
                      <a:pos x="22" y="38"/>
                    </a:cxn>
                    <a:cxn ang="0">
                      <a:pos x="33" y="36"/>
                    </a:cxn>
                    <a:cxn ang="0">
                      <a:pos x="44" y="33"/>
                    </a:cxn>
                    <a:cxn ang="0">
                      <a:pos x="48" y="30"/>
                    </a:cxn>
                    <a:cxn ang="0">
                      <a:pos x="53" y="28"/>
                    </a:cxn>
                    <a:cxn ang="0">
                      <a:pos x="57" y="26"/>
                    </a:cxn>
                    <a:cxn ang="0">
                      <a:pos x="59" y="23"/>
                    </a:cxn>
                  </a:cxnLst>
                  <a:rect l="0" t="0" r="r" b="b"/>
                  <a:pathLst>
                    <a:path w="84" h="58">
                      <a:moveTo>
                        <a:pt x="59" y="23"/>
                      </a:moveTo>
                      <a:lnTo>
                        <a:pt x="58" y="17"/>
                      </a:lnTo>
                      <a:lnTo>
                        <a:pt x="55" y="12"/>
                      </a:lnTo>
                      <a:lnTo>
                        <a:pt x="53" y="9"/>
                      </a:lnTo>
                      <a:lnTo>
                        <a:pt x="52" y="7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2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82" y="15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3" y="31"/>
                      </a:lnTo>
                      <a:lnTo>
                        <a:pt x="80" y="34"/>
                      </a:lnTo>
                      <a:lnTo>
                        <a:pt x="77" y="35"/>
                      </a:lnTo>
                      <a:lnTo>
                        <a:pt x="59" y="44"/>
                      </a:lnTo>
                      <a:lnTo>
                        <a:pt x="42" y="50"/>
                      </a:lnTo>
                      <a:lnTo>
                        <a:pt x="32" y="54"/>
                      </a:lnTo>
                      <a:lnTo>
                        <a:pt x="22" y="56"/>
                      </a:lnTo>
                      <a:lnTo>
                        <a:pt x="12" y="58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3" y="45"/>
                      </a:lnTo>
                      <a:lnTo>
                        <a:pt x="11" y="41"/>
                      </a:lnTo>
                      <a:lnTo>
                        <a:pt x="22" y="38"/>
                      </a:lnTo>
                      <a:lnTo>
                        <a:pt x="33" y="36"/>
                      </a:lnTo>
                      <a:lnTo>
                        <a:pt x="44" y="33"/>
                      </a:lnTo>
                      <a:lnTo>
                        <a:pt x="48" y="30"/>
                      </a:lnTo>
                      <a:lnTo>
                        <a:pt x="53" y="28"/>
                      </a:lnTo>
                      <a:lnTo>
                        <a:pt x="57" y="26"/>
                      </a:lnTo>
                      <a:lnTo>
                        <a:pt x="59" y="2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7" name="Freeform 139">
                  <a:extLst>
                    <a:ext uri="{FF2B5EF4-FFF2-40B4-BE49-F238E27FC236}">
                      <a16:creationId xmlns:a16="http://schemas.microsoft.com/office/drawing/2014/main" id="{14332A24-6370-4720-A2A4-B15DCDF54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5" y="8030026"/>
                  <a:ext cx="44029" cy="31449"/>
                </a:xfrm>
                <a:custGeom>
                  <a:avLst/>
                  <a:gdLst/>
                  <a:ahLst/>
                  <a:cxnLst>
                    <a:cxn ang="0">
                      <a:pos x="59" y="23"/>
                    </a:cxn>
                    <a:cxn ang="0">
                      <a:pos x="58" y="17"/>
                    </a:cxn>
                    <a:cxn ang="0">
                      <a:pos x="55" y="12"/>
                    </a:cxn>
                    <a:cxn ang="0">
                      <a:pos x="53" y="9"/>
                    </a:cxn>
                    <a:cxn ang="0">
                      <a:pos x="52" y="7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62" y="2"/>
                    </a:cxn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73" y="2"/>
                    </a:cxn>
                    <a:cxn ang="0">
                      <a:pos x="75" y="3"/>
                    </a:cxn>
                    <a:cxn ang="0">
                      <a:pos x="77" y="5"/>
                    </a:cxn>
                    <a:cxn ang="0">
                      <a:pos x="82" y="15"/>
                    </a:cxn>
                    <a:cxn ang="0">
                      <a:pos x="84" y="24"/>
                    </a:cxn>
                    <a:cxn ang="0">
                      <a:pos x="84" y="28"/>
                    </a:cxn>
                    <a:cxn ang="0">
                      <a:pos x="83" y="31"/>
                    </a:cxn>
                    <a:cxn ang="0">
                      <a:pos x="80" y="34"/>
                    </a:cxn>
                    <a:cxn ang="0">
                      <a:pos x="77" y="35"/>
                    </a:cxn>
                    <a:cxn ang="0">
                      <a:pos x="59" y="44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2" y="56"/>
                    </a:cxn>
                    <a:cxn ang="0">
                      <a:pos x="12" y="58"/>
                    </a:cxn>
                    <a:cxn ang="0">
                      <a:pos x="1" y="58"/>
                    </a:cxn>
                    <a:cxn ang="0">
                      <a:pos x="0" y="54"/>
                    </a:cxn>
                    <a:cxn ang="0">
                      <a:pos x="0" y="50"/>
                    </a:cxn>
                    <a:cxn ang="0">
                      <a:pos x="1" y="48"/>
                    </a:cxn>
                    <a:cxn ang="0">
                      <a:pos x="3" y="45"/>
                    </a:cxn>
                    <a:cxn ang="0">
                      <a:pos x="11" y="41"/>
                    </a:cxn>
                    <a:cxn ang="0">
                      <a:pos x="22" y="38"/>
                    </a:cxn>
                    <a:cxn ang="0">
                      <a:pos x="33" y="36"/>
                    </a:cxn>
                    <a:cxn ang="0">
                      <a:pos x="44" y="33"/>
                    </a:cxn>
                    <a:cxn ang="0">
                      <a:pos x="48" y="30"/>
                    </a:cxn>
                    <a:cxn ang="0">
                      <a:pos x="53" y="28"/>
                    </a:cxn>
                    <a:cxn ang="0">
                      <a:pos x="57" y="26"/>
                    </a:cxn>
                    <a:cxn ang="0">
                      <a:pos x="59" y="23"/>
                    </a:cxn>
                  </a:cxnLst>
                  <a:rect l="0" t="0" r="r" b="b"/>
                  <a:pathLst>
                    <a:path w="84" h="58">
                      <a:moveTo>
                        <a:pt x="59" y="23"/>
                      </a:moveTo>
                      <a:lnTo>
                        <a:pt x="58" y="17"/>
                      </a:lnTo>
                      <a:lnTo>
                        <a:pt x="55" y="12"/>
                      </a:lnTo>
                      <a:lnTo>
                        <a:pt x="53" y="9"/>
                      </a:lnTo>
                      <a:lnTo>
                        <a:pt x="52" y="7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2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82" y="15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3" y="31"/>
                      </a:lnTo>
                      <a:lnTo>
                        <a:pt x="80" y="34"/>
                      </a:lnTo>
                      <a:lnTo>
                        <a:pt x="77" y="35"/>
                      </a:lnTo>
                      <a:lnTo>
                        <a:pt x="59" y="44"/>
                      </a:lnTo>
                      <a:lnTo>
                        <a:pt x="42" y="50"/>
                      </a:lnTo>
                      <a:lnTo>
                        <a:pt x="32" y="54"/>
                      </a:lnTo>
                      <a:lnTo>
                        <a:pt x="22" y="56"/>
                      </a:lnTo>
                      <a:lnTo>
                        <a:pt x="12" y="58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3" y="45"/>
                      </a:lnTo>
                      <a:lnTo>
                        <a:pt x="11" y="41"/>
                      </a:lnTo>
                      <a:lnTo>
                        <a:pt x="22" y="38"/>
                      </a:lnTo>
                      <a:lnTo>
                        <a:pt x="33" y="36"/>
                      </a:lnTo>
                      <a:lnTo>
                        <a:pt x="44" y="33"/>
                      </a:lnTo>
                      <a:lnTo>
                        <a:pt x="48" y="30"/>
                      </a:lnTo>
                      <a:lnTo>
                        <a:pt x="53" y="28"/>
                      </a:lnTo>
                      <a:lnTo>
                        <a:pt x="57" y="26"/>
                      </a:lnTo>
                      <a:lnTo>
                        <a:pt x="59" y="2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8" name="Freeform 140">
                  <a:extLst>
                    <a:ext uri="{FF2B5EF4-FFF2-40B4-BE49-F238E27FC236}">
                      <a16:creationId xmlns:a16="http://schemas.microsoft.com/office/drawing/2014/main" id="{823550A5-980D-4304-890C-F5C53197A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044" y="8030026"/>
                  <a:ext cx="31449" cy="4088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4" y="7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10" y="6"/>
                    </a:cxn>
                    <a:cxn ang="0">
                      <a:pos x="11" y="15"/>
                    </a:cxn>
                    <a:cxn ang="0">
                      <a:pos x="18" y="20"/>
                    </a:cxn>
                    <a:cxn ang="0">
                      <a:pos x="23" y="27"/>
                    </a:cxn>
                    <a:cxn ang="0">
                      <a:pos x="22" y="32"/>
                    </a:cxn>
                    <a:cxn ang="0">
                      <a:pos x="17" y="37"/>
                    </a:cxn>
                    <a:cxn ang="0">
                      <a:pos x="14" y="40"/>
                    </a:cxn>
                    <a:cxn ang="0">
                      <a:pos x="6" y="44"/>
                    </a:cxn>
                    <a:cxn ang="0">
                      <a:pos x="0" y="49"/>
                    </a:cxn>
                    <a:cxn ang="0">
                      <a:pos x="1" y="52"/>
                    </a:cxn>
                    <a:cxn ang="0">
                      <a:pos x="7" y="56"/>
                    </a:cxn>
                    <a:cxn ang="0">
                      <a:pos x="13" y="62"/>
                    </a:cxn>
                    <a:cxn ang="0">
                      <a:pos x="17" y="66"/>
                    </a:cxn>
                    <a:cxn ang="0">
                      <a:pos x="24" y="68"/>
                    </a:cxn>
                    <a:cxn ang="0">
                      <a:pos x="28" y="67"/>
                    </a:cxn>
                    <a:cxn ang="0">
                      <a:pos x="33" y="69"/>
                    </a:cxn>
                    <a:cxn ang="0">
                      <a:pos x="31" y="73"/>
                    </a:cxn>
                    <a:cxn ang="0">
                      <a:pos x="35" y="77"/>
                    </a:cxn>
                    <a:cxn ang="0">
                      <a:pos x="39" y="76"/>
                    </a:cxn>
                    <a:cxn ang="0">
                      <a:pos x="42" y="72"/>
                    </a:cxn>
                    <a:cxn ang="0">
                      <a:pos x="44" y="66"/>
                    </a:cxn>
                    <a:cxn ang="0">
                      <a:pos x="45" y="56"/>
                    </a:cxn>
                    <a:cxn ang="0">
                      <a:pos x="43" y="41"/>
                    </a:cxn>
                    <a:cxn ang="0">
                      <a:pos x="43" y="31"/>
                    </a:cxn>
                    <a:cxn ang="0">
                      <a:pos x="47" y="25"/>
                    </a:cxn>
                    <a:cxn ang="0">
                      <a:pos x="57" y="16"/>
                    </a:cxn>
                    <a:cxn ang="0">
                      <a:pos x="59" y="10"/>
                    </a:cxn>
                    <a:cxn ang="0">
                      <a:pos x="54" y="7"/>
                    </a:cxn>
                    <a:cxn ang="0">
                      <a:pos x="43" y="6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9" h="77">
                      <a:moveTo>
                        <a:pt x="36" y="18"/>
                      </a:moveTo>
                      <a:lnTo>
                        <a:pt x="37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11" y="15"/>
                      </a:lnTo>
                      <a:lnTo>
                        <a:pt x="15" y="17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2" y="32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6" y="44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7" y="56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3" y="65"/>
                      </a:lnTo>
                      <a:lnTo>
                        <a:pt x="17" y="66"/>
                      </a:lnTo>
                      <a:lnTo>
                        <a:pt x="22" y="67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7"/>
                      </a:lnTo>
                      <a:lnTo>
                        <a:pt x="31" y="65"/>
                      </a:lnTo>
                      <a:lnTo>
                        <a:pt x="33" y="69"/>
                      </a:lnTo>
                      <a:lnTo>
                        <a:pt x="33" y="71"/>
                      </a:lnTo>
                      <a:lnTo>
                        <a:pt x="31" y="73"/>
                      </a:lnTo>
                      <a:lnTo>
                        <a:pt x="31" y="77"/>
                      </a:lnTo>
                      <a:lnTo>
                        <a:pt x="35" y="77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41" y="75"/>
                      </a:lnTo>
                      <a:lnTo>
                        <a:pt x="42" y="72"/>
                      </a:lnTo>
                      <a:lnTo>
                        <a:pt x="42" y="71"/>
                      </a:lnTo>
                      <a:lnTo>
                        <a:pt x="44" y="66"/>
                      </a:lnTo>
                      <a:lnTo>
                        <a:pt x="45" y="61"/>
                      </a:lnTo>
                      <a:lnTo>
                        <a:pt x="45" y="56"/>
                      </a:lnTo>
                      <a:lnTo>
                        <a:pt x="44" y="51"/>
                      </a:lnTo>
                      <a:lnTo>
                        <a:pt x="43" y="41"/>
                      </a:lnTo>
                      <a:lnTo>
                        <a:pt x="42" y="36"/>
                      </a:lnTo>
                      <a:lnTo>
                        <a:pt x="43" y="31"/>
                      </a:lnTo>
                      <a:lnTo>
                        <a:pt x="45" y="28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7" y="16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6" y="11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19" name="Freeform 141">
                  <a:extLst>
                    <a:ext uri="{FF2B5EF4-FFF2-40B4-BE49-F238E27FC236}">
                      <a16:creationId xmlns:a16="http://schemas.microsoft.com/office/drawing/2014/main" id="{0A9BEB81-F6A9-4CC9-A704-6AC4D82E0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044" y="8030026"/>
                  <a:ext cx="31449" cy="4088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4" y="7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10" y="6"/>
                    </a:cxn>
                    <a:cxn ang="0">
                      <a:pos x="11" y="15"/>
                    </a:cxn>
                    <a:cxn ang="0">
                      <a:pos x="18" y="20"/>
                    </a:cxn>
                    <a:cxn ang="0">
                      <a:pos x="23" y="27"/>
                    </a:cxn>
                    <a:cxn ang="0">
                      <a:pos x="22" y="32"/>
                    </a:cxn>
                    <a:cxn ang="0">
                      <a:pos x="17" y="37"/>
                    </a:cxn>
                    <a:cxn ang="0">
                      <a:pos x="14" y="40"/>
                    </a:cxn>
                    <a:cxn ang="0">
                      <a:pos x="6" y="44"/>
                    </a:cxn>
                    <a:cxn ang="0">
                      <a:pos x="0" y="49"/>
                    </a:cxn>
                    <a:cxn ang="0">
                      <a:pos x="1" y="52"/>
                    </a:cxn>
                    <a:cxn ang="0">
                      <a:pos x="7" y="56"/>
                    </a:cxn>
                    <a:cxn ang="0">
                      <a:pos x="13" y="62"/>
                    </a:cxn>
                    <a:cxn ang="0">
                      <a:pos x="17" y="66"/>
                    </a:cxn>
                    <a:cxn ang="0">
                      <a:pos x="24" y="68"/>
                    </a:cxn>
                    <a:cxn ang="0">
                      <a:pos x="28" y="67"/>
                    </a:cxn>
                    <a:cxn ang="0">
                      <a:pos x="33" y="69"/>
                    </a:cxn>
                    <a:cxn ang="0">
                      <a:pos x="31" y="73"/>
                    </a:cxn>
                    <a:cxn ang="0">
                      <a:pos x="35" y="77"/>
                    </a:cxn>
                    <a:cxn ang="0">
                      <a:pos x="39" y="76"/>
                    </a:cxn>
                    <a:cxn ang="0">
                      <a:pos x="42" y="72"/>
                    </a:cxn>
                    <a:cxn ang="0">
                      <a:pos x="44" y="66"/>
                    </a:cxn>
                    <a:cxn ang="0">
                      <a:pos x="45" y="56"/>
                    </a:cxn>
                    <a:cxn ang="0">
                      <a:pos x="43" y="41"/>
                    </a:cxn>
                    <a:cxn ang="0">
                      <a:pos x="43" y="31"/>
                    </a:cxn>
                    <a:cxn ang="0">
                      <a:pos x="47" y="25"/>
                    </a:cxn>
                    <a:cxn ang="0">
                      <a:pos x="57" y="16"/>
                    </a:cxn>
                    <a:cxn ang="0">
                      <a:pos x="59" y="10"/>
                    </a:cxn>
                    <a:cxn ang="0">
                      <a:pos x="54" y="7"/>
                    </a:cxn>
                    <a:cxn ang="0">
                      <a:pos x="43" y="6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9" h="77">
                      <a:moveTo>
                        <a:pt x="36" y="18"/>
                      </a:moveTo>
                      <a:lnTo>
                        <a:pt x="37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11" y="15"/>
                      </a:lnTo>
                      <a:lnTo>
                        <a:pt x="15" y="17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2" y="32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6" y="44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7" y="56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3" y="65"/>
                      </a:lnTo>
                      <a:lnTo>
                        <a:pt x="17" y="66"/>
                      </a:lnTo>
                      <a:lnTo>
                        <a:pt x="22" y="67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7"/>
                      </a:lnTo>
                      <a:lnTo>
                        <a:pt x="31" y="65"/>
                      </a:lnTo>
                      <a:lnTo>
                        <a:pt x="33" y="69"/>
                      </a:lnTo>
                      <a:lnTo>
                        <a:pt x="33" y="71"/>
                      </a:lnTo>
                      <a:lnTo>
                        <a:pt x="31" y="73"/>
                      </a:lnTo>
                      <a:lnTo>
                        <a:pt x="31" y="77"/>
                      </a:lnTo>
                      <a:lnTo>
                        <a:pt x="35" y="77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41" y="75"/>
                      </a:lnTo>
                      <a:lnTo>
                        <a:pt x="42" y="72"/>
                      </a:lnTo>
                      <a:lnTo>
                        <a:pt x="42" y="71"/>
                      </a:lnTo>
                      <a:lnTo>
                        <a:pt x="44" y="66"/>
                      </a:lnTo>
                      <a:lnTo>
                        <a:pt x="45" y="61"/>
                      </a:lnTo>
                      <a:lnTo>
                        <a:pt x="45" y="56"/>
                      </a:lnTo>
                      <a:lnTo>
                        <a:pt x="44" y="51"/>
                      </a:lnTo>
                      <a:lnTo>
                        <a:pt x="43" y="41"/>
                      </a:lnTo>
                      <a:lnTo>
                        <a:pt x="42" y="36"/>
                      </a:lnTo>
                      <a:lnTo>
                        <a:pt x="43" y="31"/>
                      </a:lnTo>
                      <a:lnTo>
                        <a:pt x="45" y="28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7" y="16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6" y="11"/>
                      </a:lnTo>
                      <a:lnTo>
                        <a:pt x="36" y="18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0" name="Freeform 142">
                  <a:extLst>
                    <a:ext uri="{FF2B5EF4-FFF2-40B4-BE49-F238E27FC236}">
                      <a16:creationId xmlns:a16="http://schemas.microsoft.com/office/drawing/2014/main" id="{D6EC3CE9-351F-446B-9C71-0E6176F8E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913" y="8045751"/>
                  <a:ext cx="6290" cy="314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1" name="Freeform 143">
                  <a:extLst>
                    <a:ext uri="{FF2B5EF4-FFF2-40B4-BE49-F238E27FC236}">
                      <a16:creationId xmlns:a16="http://schemas.microsoft.com/office/drawing/2014/main" id="{1FA1B876-0FA0-4CB6-864E-FA37445F8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1913" y="8045751"/>
                  <a:ext cx="6290" cy="314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2" name="Freeform 144">
                  <a:extLst>
                    <a:ext uri="{FF2B5EF4-FFF2-40B4-BE49-F238E27FC236}">
                      <a16:creationId xmlns:a16="http://schemas.microsoft.com/office/drawing/2014/main" id="{50106806-A8FD-48C7-8ACB-22A9B93D9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0218" y="8036316"/>
                  <a:ext cx="15725" cy="943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7"/>
                    </a:cxn>
                    <a:cxn ang="0">
                      <a:pos x="27" y="14"/>
                    </a:cxn>
                    <a:cxn ang="0">
                      <a:pos x="29" y="11"/>
                    </a:cxn>
                    <a:cxn ang="0">
                      <a:pos x="30" y="8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1">
                      <a:moveTo>
                        <a:pt x="29" y="3"/>
                      </a:move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8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3" name="Freeform 145">
                  <a:extLst>
                    <a:ext uri="{FF2B5EF4-FFF2-40B4-BE49-F238E27FC236}">
                      <a16:creationId xmlns:a16="http://schemas.microsoft.com/office/drawing/2014/main" id="{88FBFB66-F77F-4324-910F-9FA0FAA94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0218" y="8036316"/>
                  <a:ext cx="15725" cy="943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7"/>
                    </a:cxn>
                    <a:cxn ang="0">
                      <a:pos x="27" y="14"/>
                    </a:cxn>
                    <a:cxn ang="0">
                      <a:pos x="29" y="11"/>
                    </a:cxn>
                    <a:cxn ang="0">
                      <a:pos x="30" y="8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1">
                      <a:moveTo>
                        <a:pt x="29" y="3"/>
                      </a:move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8"/>
                      </a:lnTo>
                      <a:lnTo>
                        <a:pt x="29" y="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4" name="Freeform 146">
                  <a:extLst>
                    <a:ext uri="{FF2B5EF4-FFF2-40B4-BE49-F238E27FC236}">
                      <a16:creationId xmlns:a16="http://schemas.microsoft.com/office/drawing/2014/main" id="{C6752F05-287D-4489-A9EB-5B0482B6E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4247" y="8030026"/>
                  <a:ext cx="50319" cy="44029"/>
                </a:xfrm>
                <a:custGeom>
                  <a:avLst/>
                  <a:gdLst/>
                  <a:ahLst/>
                  <a:cxnLst>
                    <a:cxn ang="0">
                      <a:pos x="83" y="83"/>
                    </a:cxn>
                    <a:cxn ang="0">
                      <a:pos x="87" y="80"/>
                    </a:cxn>
                    <a:cxn ang="0">
                      <a:pos x="91" y="79"/>
                    </a:cxn>
                    <a:cxn ang="0">
                      <a:pos x="92" y="78"/>
                    </a:cxn>
                    <a:cxn ang="0">
                      <a:pos x="89" y="78"/>
                    </a:cxn>
                    <a:cxn ang="0">
                      <a:pos x="81" y="72"/>
                    </a:cxn>
                    <a:cxn ang="0">
                      <a:pos x="73" y="66"/>
                    </a:cxn>
                    <a:cxn ang="0">
                      <a:pos x="66" y="59"/>
                    </a:cxn>
                    <a:cxn ang="0">
                      <a:pos x="60" y="50"/>
                    </a:cxn>
                    <a:cxn ang="0">
                      <a:pos x="49" y="33"/>
                    </a:cxn>
                    <a:cxn ang="0">
                      <a:pos x="35" y="19"/>
                    </a:cxn>
                    <a:cxn ang="0">
                      <a:pos x="41" y="25"/>
                    </a:cxn>
                    <a:cxn ang="0">
                      <a:pos x="40" y="23"/>
                    </a:cxn>
                    <a:cxn ang="0">
                      <a:pos x="33" y="18"/>
                    </a:cxn>
                    <a:cxn ang="0">
                      <a:pos x="24" y="10"/>
                    </a:cxn>
                    <a:cxn ang="0">
                      <a:pos x="20" y="6"/>
                    </a:cxn>
                    <a:cxn ang="0">
                      <a:pos x="15" y="4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4" y="25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23" y="37"/>
                    </a:cxn>
                    <a:cxn ang="0">
                      <a:pos x="30" y="42"/>
                    </a:cxn>
                    <a:cxn ang="0">
                      <a:pos x="42" y="57"/>
                    </a:cxn>
                    <a:cxn ang="0">
                      <a:pos x="53" y="72"/>
                    </a:cxn>
                    <a:cxn ang="0">
                      <a:pos x="63" y="76"/>
                    </a:cxn>
                    <a:cxn ang="0">
                      <a:pos x="73" y="78"/>
                    </a:cxn>
                    <a:cxn ang="0">
                      <a:pos x="76" y="79"/>
                    </a:cxn>
                    <a:cxn ang="0">
                      <a:pos x="80" y="80"/>
                    </a:cxn>
                    <a:cxn ang="0">
                      <a:pos x="82" y="82"/>
                    </a:cxn>
                    <a:cxn ang="0">
                      <a:pos x="83" y="83"/>
                    </a:cxn>
                  </a:cxnLst>
                  <a:rect l="0" t="0" r="r" b="b"/>
                  <a:pathLst>
                    <a:path w="92" h="83">
                      <a:moveTo>
                        <a:pt x="83" y="83"/>
                      </a:moveTo>
                      <a:lnTo>
                        <a:pt x="87" y="80"/>
                      </a:lnTo>
                      <a:lnTo>
                        <a:pt x="91" y="79"/>
                      </a:lnTo>
                      <a:lnTo>
                        <a:pt x="92" y="78"/>
                      </a:lnTo>
                      <a:lnTo>
                        <a:pt x="89" y="78"/>
                      </a:lnTo>
                      <a:lnTo>
                        <a:pt x="81" y="72"/>
                      </a:lnTo>
                      <a:lnTo>
                        <a:pt x="73" y="66"/>
                      </a:lnTo>
                      <a:lnTo>
                        <a:pt x="66" y="59"/>
                      </a:lnTo>
                      <a:lnTo>
                        <a:pt x="60" y="50"/>
                      </a:lnTo>
                      <a:lnTo>
                        <a:pt x="49" y="33"/>
                      </a:lnTo>
                      <a:lnTo>
                        <a:pt x="35" y="19"/>
                      </a:lnTo>
                      <a:lnTo>
                        <a:pt x="41" y="25"/>
                      </a:lnTo>
                      <a:lnTo>
                        <a:pt x="40" y="23"/>
                      </a:lnTo>
                      <a:lnTo>
                        <a:pt x="33" y="18"/>
                      </a:lnTo>
                      <a:lnTo>
                        <a:pt x="24" y="10"/>
                      </a:lnTo>
                      <a:lnTo>
                        <a:pt x="20" y="6"/>
                      </a:lnTo>
                      <a:lnTo>
                        <a:pt x="15" y="4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23" y="37"/>
                      </a:lnTo>
                      <a:lnTo>
                        <a:pt x="30" y="42"/>
                      </a:lnTo>
                      <a:lnTo>
                        <a:pt x="42" y="57"/>
                      </a:lnTo>
                      <a:lnTo>
                        <a:pt x="53" y="72"/>
                      </a:lnTo>
                      <a:lnTo>
                        <a:pt x="63" y="76"/>
                      </a:lnTo>
                      <a:lnTo>
                        <a:pt x="73" y="78"/>
                      </a:lnTo>
                      <a:lnTo>
                        <a:pt x="76" y="79"/>
                      </a:lnTo>
                      <a:lnTo>
                        <a:pt x="80" y="80"/>
                      </a:lnTo>
                      <a:lnTo>
                        <a:pt x="82" y="82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5" name="Freeform 147">
                  <a:extLst>
                    <a:ext uri="{FF2B5EF4-FFF2-40B4-BE49-F238E27FC236}">
                      <a16:creationId xmlns:a16="http://schemas.microsoft.com/office/drawing/2014/main" id="{61A4A933-A9CD-4011-96E9-5930E1BBA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4247" y="8030026"/>
                  <a:ext cx="50319" cy="44029"/>
                </a:xfrm>
                <a:custGeom>
                  <a:avLst/>
                  <a:gdLst/>
                  <a:ahLst/>
                  <a:cxnLst>
                    <a:cxn ang="0">
                      <a:pos x="83" y="83"/>
                    </a:cxn>
                    <a:cxn ang="0">
                      <a:pos x="87" y="80"/>
                    </a:cxn>
                    <a:cxn ang="0">
                      <a:pos x="91" y="79"/>
                    </a:cxn>
                    <a:cxn ang="0">
                      <a:pos x="92" y="78"/>
                    </a:cxn>
                    <a:cxn ang="0">
                      <a:pos x="89" y="78"/>
                    </a:cxn>
                    <a:cxn ang="0">
                      <a:pos x="81" y="72"/>
                    </a:cxn>
                    <a:cxn ang="0">
                      <a:pos x="73" y="66"/>
                    </a:cxn>
                    <a:cxn ang="0">
                      <a:pos x="66" y="59"/>
                    </a:cxn>
                    <a:cxn ang="0">
                      <a:pos x="60" y="50"/>
                    </a:cxn>
                    <a:cxn ang="0">
                      <a:pos x="49" y="33"/>
                    </a:cxn>
                    <a:cxn ang="0">
                      <a:pos x="35" y="19"/>
                    </a:cxn>
                    <a:cxn ang="0">
                      <a:pos x="41" y="25"/>
                    </a:cxn>
                    <a:cxn ang="0">
                      <a:pos x="40" y="23"/>
                    </a:cxn>
                    <a:cxn ang="0">
                      <a:pos x="33" y="18"/>
                    </a:cxn>
                    <a:cxn ang="0">
                      <a:pos x="24" y="10"/>
                    </a:cxn>
                    <a:cxn ang="0">
                      <a:pos x="20" y="6"/>
                    </a:cxn>
                    <a:cxn ang="0">
                      <a:pos x="15" y="4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4" y="25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23" y="37"/>
                    </a:cxn>
                    <a:cxn ang="0">
                      <a:pos x="30" y="42"/>
                    </a:cxn>
                    <a:cxn ang="0">
                      <a:pos x="42" y="57"/>
                    </a:cxn>
                    <a:cxn ang="0">
                      <a:pos x="53" y="72"/>
                    </a:cxn>
                    <a:cxn ang="0">
                      <a:pos x="63" y="76"/>
                    </a:cxn>
                    <a:cxn ang="0">
                      <a:pos x="73" y="78"/>
                    </a:cxn>
                    <a:cxn ang="0">
                      <a:pos x="76" y="79"/>
                    </a:cxn>
                    <a:cxn ang="0">
                      <a:pos x="80" y="80"/>
                    </a:cxn>
                    <a:cxn ang="0">
                      <a:pos x="82" y="82"/>
                    </a:cxn>
                    <a:cxn ang="0">
                      <a:pos x="83" y="83"/>
                    </a:cxn>
                  </a:cxnLst>
                  <a:rect l="0" t="0" r="r" b="b"/>
                  <a:pathLst>
                    <a:path w="92" h="83">
                      <a:moveTo>
                        <a:pt x="83" y="83"/>
                      </a:moveTo>
                      <a:lnTo>
                        <a:pt x="87" y="80"/>
                      </a:lnTo>
                      <a:lnTo>
                        <a:pt x="91" y="79"/>
                      </a:lnTo>
                      <a:lnTo>
                        <a:pt x="92" y="78"/>
                      </a:lnTo>
                      <a:lnTo>
                        <a:pt x="89" y="78"/>
                      </a:lnTo>
                      <a:lnTo>
                        <a:pt x="81" y="72"/>
                      </a:lnTo>
                      <a:lnTo>
                        <a:pt x="73" y="66"/>
                      </a:lnTo>
                      <a:lnTo>
                        <a:pt x="66" y="59"/>
                      </a:lnTo>
                      <a:lnTo>
                        <a:pt x="60" y="50"/>
                      </a:lnTo>
                      <a:lnTo>
                        <a:pt x="49" y="33"/>
                      </a:lnTo>
                      <a:lnTo>
                        <a:pt x="35" y="19"/>
                      </a:lnTo>
                      <a:lnTo>
                        <a:pt x="41" y="25"/>
                      </a:lnTo>
                      <a:lnTo>
                        <a:pt x="40" y="23"/>
                      </a:lnTo>
                      <a:lnTo>
                        <a:pt x="33" y="18"/>
                      </a:lnTo>
                      <a:lnTo>
                        <a:pt x="24" y="10"/>
                      </a:lnTo>
                      <a:lnTo>
                        <a:pt x="20" y="6"/>
                      </a:lnTo>
                      <a:lnTo>
                        <a:pt x="15" y="4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23" y="37"/>
                      </a:lnTo>
                      <a:lnTo>
                        <a:pt x="30" y="42"/>
                      </a:lnTo>
                      <a:lnTo>
                        <a:pt x="42" y="57"/>
                      </a:lnTo>
                      <a:lnTo>
                        <a:pt x="53" y="72"/>
                      </a:lnTo>
                      <a:lnTo>
                        <a:pt x="63" y="76"/>
                      </a:lnTo>
                      <a:lnTo>
                        <a:pt x="73" y="78"/>
                      </a:lnTo>
                      <a:lnTo>
                        <a:pt x="76" y="79"/>
                      </a:lnTo>
                      <a:lnTo>
                        <a:pt x="80" y="80"/>
                      </a:lnTo>
                      <a:lnTo>
                        <a:pt x="82" y="82"/>
                      </a:lnTo>
                      <a:lnTo>
                        <a:pt x="83" y="83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6" name="Freeform 148">
                  <a:extLst>
                    <a:ext uri="{FF2B5EF4-FFF2-40B4-BE49-F238E27FC236}">
                      <a16:creationId xmlns:a16="http://schemas.microsoft.com/office/drawing/2014/main" id="{C3121C09-D566-48BA-915B-FD04D4210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6261" y="8030026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7" name="Freeform 149">
                  <a:extLst>
                    <a:ext uri="{FF2B5EF4-FFF2-40B4-BE49-F238E27FC236}">
                      <a16:creationId xmlns:a16="http://schemas.microsoft.com/office/drawing/2014/main" id="{E5BDE3D1-FDD5-4A49-9980-BAC3E9983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6261" y="8030026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8" name="Freeform 150">
                  <a:extLst>
                    <a:ext uri="{FF2B5EF4-FFF2-40B4-BE49-F238E27FC236}">
                      <a16:creationId xmlns:a16="http://schemas.microsoft.com/office/drawing/2014/main" id="{1001FB44-2F24-43E9-9D71-04A80B857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6580" y="7995432"/>
                  <a:ext cx="31449" cy="37739"/>
                </a:xfrm>
                <a:custGeom>
                  <a:avLst/>
                  <a:gdLst/>
                  <a:ahLst/>
                  <a:cxnLst>
                    <a:cxn ang="0">
                      <a:pos x="23" y="35"/>
                    </a:cxn>
                    <a:cxn ang="0">
                      <a:pos x="29" y="27"/>
                    </a:cxn>
                    <a:cxn ang="0">
                      <a:pos x="37" y="18"/>
                    </a:cxn>
                    <a:cxn ang="0">
                      <a:pos x="47" y="9"/>
                    </a:cxn>
                    <a:cxn ang="0">
                      <a:pos x="59" y="0"/>
                    </a:cxn>
                    <a:cxn ang="0">
                      <a:pos x="60" y="4"/>
                    </a:cxn>
                    <a:cxn ang="0">
                      <a:pos x="61" y="8"/>
                    </a:cxn>
                    <a:cxn ang="0">
                      <a:pos x="61" y="12"/>
                    </a:cxn>
                    <a:cxn ang="0">
                      <a:pos x="61" y="14"/>
                    </a:cxn>
                    <a:cxn ang="0">
                      <a:pos x="58" y="20"/>
                    </a:cxn>
                    <a:cxn ang="0">
                      <a:pos x="53" y="25"/>
                    </a:cxn>
                    <a:cxn ang="0">
                      <a:pos x="43" y="33"/>
                    </a:cxn>
                    <a:cxn ang="0">
                      <a:pos x="34" y="41"/>
                    </a:cxn>
                    <a:cxn ang="0">
                      <a:pos x="38" y="50"/>
                    </a:cxn>
                    <a:cxn ang="0">
                      <a:pos x="41" y="53"/>
                    </a:cxn>
                    <a:cxn ang="0">
                      <a:pos x="39" y="58"/>
                    </a:cxn>
                    <a:cxn ang="0">
                      <a:pos x="36" y="61"/>
                    </a:cxn>
                    <a:cxn ang="0">
                      <a:pos x="32" y="64"/>
                    </a:cxn>
                    <a:cxn ang="0">
                      <a:pos x="29" y="66"/>
                    </a:cxn>
                    <a:cxn ang="0">
                      <a:pos x="22" y="70"/>
                    </a:cxn>
                    <a:cxn ang="0">
                      <a:pos x="18" y="71"/>
                    </a:cxn>
                    <a:cxn ang="0">
                      <a:pos x="12" y="68"/>
                    </a:cxn>
                    <a:cxn ang="0">
                      <a:pos x="9" y="64"/>
                    </a:cxn>
                    <a:cxn ang="0">
                      <a:pos x="3" y="60"/>
                    </a:cxn>
                    <a:cxn ang="0">
                      <a:pos x="0" y="53"/>
                    </a:cxn>
                    <a:cxn ang="0">
                      <a:pos x="6" y="53"/>
                    </a:cxn>
                    <a:cxn ang="0">
                      <a:pos x="9" y="51"/>
                    </a:cxn>
                    <a:cxn ang="0">
                      <a:pos x="11" y="49"/>
                    </a:cxn>
                    <a:cxn ang="0">
                      <a:pos x="13" y="46"/>
                    </a:cxn>
                    <a:cxn ang="0">
                      <a:pos x="16" y="44"/>
                    </a:cxn>
                    <a:cxn ang="0">
                      <a:pos x="17" y="41"/>
                    </a:cxn>
                    <a:cxn ang="0">
                      <a:pos x="19" y="38"/>
                    </a:cxn>
                    <a:cxn ang="0">
                      <a:pos x="23" y="35"/>
                    </a:cxn>
                  </a:cxnLst>
                  <a:rect l="0" t="0" r="r" b="b"/>
                  <a:pathLst>
                    <a:path w="61" h="71">
                      <a:moveTo>
                        <a:pt x="23" y="35"/>
                      </a:moveTo>
                      <a:lnTo>
                        <a:pt x="29" y="27"/>
                      </a:lnTo>
                      <a:lnTo>
                        <a:pt x="37" y="18"/>
                      </a:lnTo>
                      <a:lnTo>
                        <a:pt x="47" y="9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8"/>
                      </a:lnTo>
                      <a:lnTo>
                        <a:pt x="61" y="12"/>
                      </a:lnTo>
                      <a:lnTo>
                        <a:pt x="61" y="14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3" y="33"/>
                      </a:lnTo>
                      <a:lnTo>
                        <a:pt x="34" y="41"/>
                      </a:lnTo>
                      <a:lnTo>
                        <a:pt x="38" y="50"/>
                      </a:lnTo>
                      <a:lnTo>
                        <a:pt x="41" y="53"/>
                      </a:lnTo>
                      <a:lnTo>
                        <a:pt x="39" y="58"/>
                      </a:lnTo>
                      <a:lnTo>
                        <a:pt x="36" y="61"/>
                      </a:lnTo>
                      <a:lnTo>
                        <a:pt x="32" y="64"/>
                      </a:lnTo>
                      <a:lnTo>
                        <a:pt x="29" y="66"/>
                      </a:lnTo>
                      <a:lnTo>
                        <a:pt x="22" y="70"/>
                      </a:lnTo>
                      <a:lnTo>
                        <a:pt x="18" y="71"/>
                      </a:lnTo>
                      <a:lnTo>
                        <a:pt x="12" y="68"/>
                      </a:lnTo>
                      <a:lnTo>
                        <a:pt x="9" y="64"/>
                      </a:lnTo>
                      <a:lnTo>
                        <a:pt x="3" y="60"/>
                      </a:lnTo>
                      <a:lnTo>
                        <a:pt x="0" y="53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11" y="49"/>
                      </a:lnTo>
                      <a:lnTo>
                        <a:pt x="13" y="46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9" y="38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29" name="Freeform 151">
                  <a:extLst>
                    <a:ext uri="{FF2B5EF4-FFF2-40B4-BE49-F238E27FC236}">
                      <a16:creationId xmlns:a16="http://schemas.microsoft.com/office/drawing/2014/main" id="{053FBF67-9361-40DB-AF99-FC9B1E1C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76580" y="7995432"/>
                  <a:ext cx="31449" cy="37739"/>
                </a:xfrm>
                <a:custGeom>
                  <a:avLst/>
                  <a:gdLst/>
                  <a:ahLst/>
                  <a:cxnLst>
                    <a:cxn ang="0">
                      <a:pos x="23" y="35"/>
                    </a:cxn>
                    <a:cxn ang="0">
                      <a:pos x="29" y="27"/>
                    </a:cxn>
                    <a:cxn ang="0">
                      <a:pos x="37" y="18"/>
                    </a:cxn>
                    <a:cxn ang="0">
                      <a:pos x="47" y="9"/>
                    </a:cxn>
                    <a:cxn ang="0">
                      <a:pos x="59" y="0"/>
                    </a:cxn>
                    <a:cxn ang="0">
                      <a:pos x="60" y="4"/>
                    </a:cxn>
                    <a:cxn ang="0">
                      <a:pos x="61" y="8"/>
                    </a:cxn>
                    <a:cxn ang="0">
                      <a:pos x="61" y="12"/>
                    </a:cxn>
                    <a:cxn ang="0">
                      <a:pos x="61" y="14"/>
                    </a:cxn>
                    <a:cxn ang="0">
                      <a:pos x="58" y="20"/>
                    </a:cxn>
                    <a:cxn ang="0">
                      <a:pos x="53" y="25"/>
                    </a:cxn>
                    <a:cxn ang="0">
                      <a:pos x="43" y="33"/>
                    </a:cxn>
                    <a:cxn ang="0">
                      <a:pos x="34" y="41"/>
                    </a:cxn>
                    <a:cxn ang="0">
                      <a:pos x="38" y="50"/>
                    </a:cxn>
                    <a:cxn ang="0">
                      <a:pos x="41" y="53"/>
                    </a:cxn>
                    <a:cxn ang="0">
                      <a:pos x="39" y="58"/>
                    </a:cxn>
                    <a:cxn ang="0">
                      <a:pos x="36" y="61"/>
                    </a:cxn>
                    <a:cxn ang="0">
                      <a:pos x="32" y="64"/>
                    </a:cxn>
                    <a:cxn ang="0">
                      <a:pos x="29" y="66"/>
                    </a:cxn>
                    <a:cxn ang="0">
                      <a:pos x="22" y="70"/>
                    </a:cxn>
                    <a:cxn ang="0">
                      <a:pos x="18" y="71"/>
                    </a:cxn>
                    <a:cxn ang="0">
                      <a:pos x="12" y="68"/>
                    </a:cxn>
                    <a:cxn ang="0">
                      <a:pos x="9" y="64"/>
                    </a:cxn>
                    <a:cxn ang="0">
                      <a:pos x="3" y="60"/>
                    </a:cxn>
                    <a:cxn ang="0">
                      <a:pos x="0" y="53"/>
                    </a:cxn>
                    <a:cxn ang="0">
                      <a:pos x="6" y="53"/>
                    </a:cxn>
                    <a:cxn ang="0">
                      <a:pos x="9" y="51"/>
                    </a:cxn>
                    <a:cxn ang="0">
                      <a:pos x="11" y="49"/>
                    </a:cxn>
                    <a:cxn ang="0">
                      <a:pos x="13" y="46"/>
                    </a:cxn>
                    <a:cxn ang="0">
                      <a:pos x="16" y="44"/>
                    </a:cxn>
                    <a:cxn ang="0">
                      <a:pos x="17" y="41"/>
                    </a:cxn>
                    <a:cxn ang="0">
                      <a:pos x="19" y="38"/>
                    </a:cxn>
                    <a:cxn ang="0">
                      <a:pos x="23" y="35"/>
                    </a:cxn>
                  </a:cxnLst>
                  <a:rect l="0" t="0" r="r" b="b"/>
                  <a:pathLst>
                    <a:path w="61" h="71">
                      <a:moveTo>
                        <a:pt x="23" y="35"/>
                      </a:moveTo>
                      <a:lnTo>
                        <a:pt x="29" y="27"/>
                      </a:lnTo>
                      <a:lnTo>
                        <a:pt x="37" y="18"/>
                      </a:lnTo>
                      <a:lnTo>
                        <a:pt x="47" y="9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8"/>
                      </a:lnTo>
                      <a:lnTo>
                        <a:pt x="61" y="12"/>
                      </a:lnTo>
                      <a:lnTo>
                        <a:pt x="61" y="14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3" y="33"/>
                      </a:lnTo>
                      <a:lnTo>
                        <a:pt x="34" y="41"/>
                      </a:lnTo>
                      <a:lnTo>
                        <a:pt x="38" y="50"/>
                      </a:lnTo>
                      <a:lnTo>
                        <a:pt x="41" y="53"/>
                      </a:lnTo>
                      <a:lnTo>
                        <a:pt x="39" y="58"/>
                      </a:lnTo>
                      <a:lnTo>
                        <a:pt x="36" y="61"/>
                      </a:lnTo>
                      <a:lnTo>
                        <a:pt x="32" y="64"/>
                      </a:lnTo>
                      <a:lnTo>
                        <a:pt x="29" y="66"/>
                      </a:lnTo>
                      <a:lnTo>
                        <a:pt x="22" y="70"/>
                      </a:lnTo>
                      <a:lnTo>
                        <a:pt x="18" y="71"/>
                      </a:lnTo>
                      <a:lnTo>
                        <a:pt x="12" y="68"/>
                      </a:lnTo>
                      <a:lnTo>
                        <a:pt x="9" y="64"/>
                      </a:lnTo>
                      <a:lnTo>
                        <a:pt x="3" y="60"/>
                      </a:lnTo>
                      <a:lnTo>
                        <a:pt x="0" y="53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11" y="49"/>
                      </a:lnTo>
                      <a:lnTo>
                        <a:pt x="13" y="46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9" y="38"/>
                      </a:lnTo>
                      <a:lnTo>
                        <a:pt x="23" y="3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0" name="Freeform 152">
                  <a:extLst>
                    <a:ext uri="{FF2B5EF4-FFF2-40B4-BE49-F238E27FC236}">
                      <a16:creationId xmlns:a16="http://schemas.microsoft.com/office/drawing/2014/main" id="{BC9FA2B0-26B2-4662-AA6E-871BD2004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826" y="7888504"/>
                  <a:ext cx="31449" cy="2515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4" y="26"/>
                    </a:cxn>
                    <a:cxn ang="0">
                      <a:pos x="28" y="20"/>
                    </a:cxn>
                    <a:cxn ang="0">
                      <a:pos x="36" y="15"/>
                    </a:cxn>
                    <a:cxn ang="0">
                      <a:pos x="44" y="11"/>
                    </a:cxn>
                    <a:cxn ang="0">
                      <a:pos x="52" y="5"/>
                    </a:cxn>
                    <a:cxn ang="0">
                      <a:pos x="58" y="0"/>
                    </a:cxn>
                    <a:cxn ang="0">
                      <a:pos x="59" y="3"/>
                    </a:cxn>
                    <a:cxn ang="0">
                      <a:pos x="59" y="8"/>
                    </a:cxn>
                    <a:cxn ang="0">
                      <a:pos x="58" y="11"/>
                    </a:cxn>
                    <a:cxn ang="0">
                      <a:pos x="57" y="13"/>
                    </a:cxn>
                    <a:cxn ang="0">
                      <a:pos x="54" y="19"/>
                    </a:cxn>
                    <a:cxn ang="0">
                      <a:pos x="51" y="23"/>
                    </a:cxn>
                    <a:cxn ang="0">
                      <a:pos x="46" y="27"/>
                    </a:cxn>
                    <a:cxn ang="0">
                      <a:pos x="44" y="33"/>
                    </a:cxn>
                    <a:cxn ang="0">
                      <a:pos x="44" y="35"/>
                    </a:cxn>
                    <a:cxn ang="0">
                      <a:pos x="44" y="39"/>
                    </a:cxn>
                    <a:cxn ang="0">
                      <a:pos x="45" y="42"/>
                    </a:cxn>
                    <a:cxn ang="0">
                      <a:pos x="46" y="46"/>
                    </a:cxn>
                    <a:cxn ang="0">
                      <a:pos x="41" y="46"/>
                    </a:cxn>
                    <a:cxn ang="0">
                      <a:pos x="35" y="46"/>
                    </a:cxn>
                    <a:cxn ang="0">
                      <a:pos x="31" y="43"/>
                    </a:cxn>
                    <a:cxn ang="0">
                      <a:pos x="26" y="41"/>
                    </a:cxn>
                    <a:cxn ang="0">
                      <a:pos x="22" y="40"/>
                    </a:cxn>
                    <a:cxn ang="0">
                      <a:pos x="17" y="39"/>
                    </a:cxn>
                    <a:cxn ang="0">
                      <a:pos x="8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9" h="46">
                      <a:moveTo>
                        <a:pt x="0" y="35"/>
                      </a:moveTo>
                      <a:lnTo>
                        <a:pt x="14" y="26"/>
                      </a:lnTo>
                      <a:lnTo>
                        <a:pt x="28" y="20"/>
                      </a:lnTo>
                      <a:lnTo>
                        <a:pt x="36" y="15"/>
                      </a:lnTo>
                      <a:lnTo>
                        <a:pt x="44" y="11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59" y="3"/>
                      </a:lnTo>
                      <a:lnTo>
                        <a:pt x="59" y="8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4" y="19"/>
                      </a:lnTo>
                      <a:lnTo>
                        <a:pt x="51" y="23"/>
                      </a:lnTo>
                      <a:lnTo>
                        <a:pt x="46" y="27"/>
                      </a:lnTo>
                      <a:lnTo>
                        <a:pt x="44" y="33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5" y="42"/>
                      </a:lnTo>
                      <a:lnTo>
                        <a:pt x="46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1" y="43"/>
                      </a:lnTo>
                      <a:lnTo>
                        <a:pt x="26" y="41"/>
                      </a:lnTo>
                      <a:lnTo>
                        <a:pt x="22" y="40"/>
                      </a:lnTo>
                      <a:lnTo>
                        <a:pt x="17" y="39"/>
                      </a:lnTo>
                      <a:lnTo>
                        <a:pt x="8" y="37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1" name="Freeform 153">
                  <a:extLst>
                    <a:ext uri="{FF2B5EF4-FFF2-40B4-BE49-F238E27FC236}">
                      <a16:creationId xmlns:a16="http://schemas.microsoft.com/office/drawing/2014/main" id="{E7F6199D-CAA6-4F04-B4CB-9E28C6B6E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33826" y="7888504"/>
                  <a:ext cx="31449" cy="2515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4" y="26"/>
                    </a:cxn>
                    <a:cxn ang="0">
                      <a:pos x="28" y="20"/>
                    </a:cxn>
                    <a:cxn ang="0">
                      <a:pos x="36" y="15"/>
                    </a:cxn>
                    <a:cxn ang="0">
                      <a:pos x="44" y="11"/>
                    </a:cxn>
                    <a:cxn ang="0">
                      <a:pos x="52" y="5"/>
                    </a:cxn>
                    <a:cxn ang="0">
                      <a:pos x="58" y="0"/>
                    </a:cxn>
                    <a:cxn ang="0">
                      <a:pos x="59" y="3"/>
                    </a:cxn>
                    <a:cxn ang="0">
                      <a:pos x="59" y="8"/>
                    </a:cxn>
                    <a:cxn ang="0">
                      <a:pos x="58" y="11"/>
                    </a:cxn>
                    <a:cxn ang="0">
                      <a:pos x="57" y="13"/>
                    </a:cxn>
                    <a:cxn ang="0">
                      <a:pos x="54" y="19"/>
                    </a:cxn>
                    <a:cxn ang="0">
                      <a:pos x="51" y="23"/>
                    </a:cxn>
                    <a:cxn ang="0">
                      <a:pos x="46" y="27"/>
                    </a:cxn>
                    <a:cxn ang="0">
                      <a:pos x="44" y="33"/>
                    </a:cxn>
                    <a:cxn ang="0">
                      <a:pos x="44" y="35"/>
                    </a:cxn>
                    <a:cxn ang="0">
                      <a:pos x="44" y="39"/>
                    </a:cxn>
                    <a:cxn ang="0">
                      <a:pos x="45" y="42"/>
                    </a:cxn>
                    <a:cxn ang="0">
                      <a:pos x="46" y="46"/>
                    </a:cxn>
                    <a:cxn ang="0">
                      <a:pos x="41" y="46"/>
                    </a:cxn>
                    <a:cxn ang="0">
                      <a:pos x="35" y="46"/>
                    </a:cxn>
                    <a:cxn ang="0">
                      <a:pos x="31" y="43"/>
                    </a:cxn>
                    <a:cxn ang="0">
                      <a:pos x="26" y="41"/>
                    </a:cxn>
                    <a:cxn ang="0">
                      <a:pos x="22" y="40"/>
                    </a:cxn>
                    <a:cxn ang="0">
                      <a:pos x="17" y="39"/>
                    </a:cxn>
                    <a:cxn ang="0">
                      <a:pos x="8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9" h="46">
                      <a:moveTo>
                        <a:pt x="0" y="35"/>
                      </a:moveTo>
                      <a:lnTo>
                        <a:pt x="14" y="26"/>
                      </a:lnTo>
                      <a:lnTo>
                        <a:pt x="28" y="20"/>
                      </a:lnTo>
                      <a:lnTo>
                        <a:pt x="36" y="15"/>
                      </a:lnTo>
                      <a:lnTo>
                        <a:pt x="44" y="11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59" y="3"/>
                      </a:lnTo>
                      <a:lnTo>
                        <a:pt x="59" y="8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4" y="19"/>
                      </a:lnTo>
                      <a:lnTo>
                        <a:pt x="51" y="23"/>
                      </a:lnTo>
                      <a:lnTo>
                        <a:pt x="46" y="27"/>
                      </a:lnTo>
                      <a:lnTo>
                        <a:pt x="44" y="33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5" y="42"/>
                      </a:lnTo>
                      <a:lnTo>
                        <a:pt x="46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1" y="43"/>
                      </a:lnTo>
                      <a:lnTo>
                        <a:pt x="26" y="41"/>
                      </a:lnTo>
                      <a:lnTo>
                        <a:pt x="22" y="40"/>
                      </a:lnTo>
                      <a:lnTo>
                        <a:pt x="17" y="39"/>
                      </a:lnTo>
                      <a:lnTo>
                        <a:pt x="8" y="37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2" name="Freeform 154">
                  <a:extLst>
                    <a:ext uri="{FF2B5EF4-FFF2-40B4-BE49-F238E27FC236}">
                      <a16:creationId xmlns:a16="http://schemas.microsoft.com/office/drawing/2014/main" id="{15C5ECD3-B58B-4F90-9223-1013468A1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855" y="7838186"/>
                  <a:ext cx="59754" cy="220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1" y="10"/>
                    </a:cxn>
                    <a:cxn ang="0">
                      <a:pos x="20" y="6"/>
                    </a:cxn>
                    <a:cxn ang="0">
                      <a:pos x="30" y="2"/>
                    </a:cxn>
                    <a:cxn ang="0">
                      <a:pos x="40" y="1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69" y="2"/>
                    </a:cxn>
                    <a:cxn ang="0">
                      <a:pos x="79" y="3"/>
                    </a:cxn>
                    <a:cxn ang="0">
                      <a:pos x="81" y="3"/>
                    </a:cxn>
                    <a:cxn ang="0">
                      <a:pos x="79" y="3"/>
                    </a:cxn>
                    <a:cxn ang="0">
                      <a:pos x="85" y="5"/>
                    </a:cxn>
                    <a:cxn ang="0">
                      <a:pos x="91" y="6"/>
                    </a:cxn>
                    <a:cxn ang="0">
                      <a:pos x="97" y="8"/>
                    </a:cxn>
                    <a:cxn ang="0">
                      <a:pos x="102" y="11"/>
                    </a:cxn>
                    <a:cxn ang="0">
                      <a:pos x="105" y="15"/>
                    </a:cxn>
                    <a:cxn ang="0">
                      <a:pos x="109" y="19"/>
                    </a:cxn>
                    <a:cxn ang="0">
                      <a:pos x="109" y="23"/>
                    </a:cxn>
                    <a:cxn ang="0">
                      <a:pos x="107" y="28"/>
                    </a:cxn>
                    <a:cxn ang="0">
                      <a:pos x="104" y="29"/>
                    </a:cxn>
                    <a:cxn ang="0">
                      <a:pos x="100" y="30"/>
                    </a:cxn>
                    <a:cxn ang="0">
                      <a:pos x="96" y="30"/>
                    </a:cxn>
                    <a:cxn ang="0">
                      <a:pos x="92" y="30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70" y="37"/>
                    </a:cxn>
                    <a:cxn ang="0">
                      <a:pos x="66" y="46"/>
                    </a:cxn>
                    <a:cxn ang="0">
                      <a:pos x="54" y="46"/>
                    </a:cxn>
                    <a:cxn ang="0">
                      <a:pos x="43" y="46"/>
                    </a:cxn>
                    <a:cxn ang="0">
                      <a:pos x="40" y="41"/>
                    </a:cxn>
                    <a:cxn ang="0">
                      <a:pos x="39" y="37"/>
                    </a:cxn>
                    <a:cxn ang="0">
                      <a:pos x="39" y="34"/>
                    </a:cxn>
                    <a:cxn ang="0">
                      <a:pos x="36" y="32"/>
                    </a:cxn>
                    <a:cxn ang="0">
                      <a:pos x="34" y="30"/>
                    </a:cxn>
                    <a:cxn ang="0">
                      <a:pos x="31" y="28"/>
                    </a:cxn>
                    <a:cxn ang="0">
                      <a:pos x="30" y="26"/>
                    </a:cxn>
                    <a:cxn ang="0">
                      <a:pos x="29" y="23"/>
                    </a:cxn>
                    <a:cxn ang="0">
                      <a:pos x="29" y="21"/>
                    </a:cxn>
                    <a:cxn ang="0">
                      <a:pos x="29" y="19"/>
                    </a:cxn>
                    <a:cxn ang="0">
                      <a:pos x="30" y="17"/>
                    </a:cxn>
                    <a:cxn ang="0">
                      <a:pos x="31" y="16"/>
                    </a:cxn>
                    <a:cxn ang="0">
                      <a:pos x="20" y="23"/>
                    </a:cxn>
                    <a:cxn ang="0">
                      <a:pos x="13" y="28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1" y="13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3" y="13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09" h="46">
                      <a:moveTo>
                        <a:pt x="1" y="16"/>
                      </a:moveTo>
                      <a:lnTo>
                        <a:pt x="11" y="10"/>
                      </a:lnTo>
                      <a:lnTo>
                        <a:pt x="20" y="6"/>
                      </a:lnTo>
                      <a:lnTo>
                        <a:pt x="30" y="2"/>
                      </a:lnTo>
                      <a:lnTo>
                        <a:pt x="40" y="1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9" y="2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85" y="5"/>
                      </a:lnTo>
                      <a:lnTo>
                        <a:pt x="91" y="6"/>
                      </a:lnTo>
                      <a:lnTo>
                        <a:pt x="97" y="8"/>
                      </a:lnTo>
                      <a:lnTo>
                        <a:pt x="102" y="11"/>
                      </a:lnTo>
                      <a:lnTo>
                        <a:pt x="105" y="15"/>
                      </a:lnTo>
                      <a:lnTo>
                        <a:pt x="109" y="19"/>
                      </a:lnTo>
                      <a:lnTo>
                        <a:pt x="109" y="23"/>
                      </a:lnTo>
                      <a:lnTo>
                        <a:pt x="107" y="28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0"/>
                      </a:lnTo>
                      <a:lnTo>
                        <a:pt x="84" y="28"/>
                      </a:lnTo>
                      <a:lnTo>
                        <a:pt x="72" y="28"/>
                      </a:lnTo>
                      <a:lnTo>
                        <a:pt x="70" y="37"/>
                      </a:lnTo>
                      <a:lnTo>
                        <a:pt x="66" y="46"/>
                      </a:lnTo>
                      <a:lnTo>
                        <a:pt x="54" y="46"/>
                      </a:lnTo>
                      <a:lnTo>
                        <a:pt x="43" y="46"/>
                      </a:lnTo>
                      <a:lnTo>
                        <a:pt x="40" y="41"/>
                      </a:lnTo>
                      <a:lnTo>
                        <a:pt x="39" y="37"/>
                      </a:lnTo>
                      <a:lnTo>
                        <a:pt x="39" y="34"/>
                      </a:lnTo>
                      <a:lnTo>
                        <a:pt x="36" y="32"/>
                      </a:lnTo>
                      <a:lnTo>
                        <a:pt x="34" y="30"/>
                      </a:lnTo>
                      <a:lnTo>
                        <a:pt x="31" y="28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20" y="23"/>
                      </a:lnTo>
                      <a:lnTo>
                        <a:pt x="13" y="28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3" name="Freeform 155">
                  <a:extLst>
                    <a:ext uri="{FF2B5EF4-FFF2-40B4-BE49-F238E27FC236}">
                      <a16:creationId xmlns:a16="http://schemas.microsoft.com/office/drawing/2014/main" id="{5D0884C9-2F02-485F-84F5-2F2B3AFC1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7855" y="7838186"/>
                  <a:ext cx="59754" cy="220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1" y="10"/>
                    </a:cxn>
                    <a:cxn ang="0">
                      <a:pos x="20" y="6"/>
                    </a:cxn>
                    <a:cxn ang="0">
                      <a:pos x="30" y="2"/>
                    </a:cxn>
                    <a:cxn ang="0">
                      <a:pos x="40" y="1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69" y="2"/>
                    </a:cxn>
                    <a:cxn ang="0">
                      <a:pos x="79" y="3"/>
                    </a:cxn>
                    <a:cxn ang="0">
                      <a:pos x="81" y="3"/>
                    </a:cxn>
                    <a:cxn ang="0">
                      <a:pos x="79" y="3"/>
                    </a:cxn>
                    <a:cxn ang="0">
                      <a:pos x="85" y="5"/>
                    </a:cxn>
                    <a:cxn ang="0">
                      <a:pos x="91" y="6"/>
                    </a:cxn>
                    <a:cxn ang="0">
                      <a:pos x="97" y="8"/>
                    </a:cxn>
                    <a:cxn ang="0">
                      <a:pos x="102" y="11"/>
                    </a:cxn>
                    <a:cxn ang="0">
                      <a:pos x="105" y="15"/>
                    </a:cxn>
                    <a:cxn ang="0">
                      <a:pos x="109" y="19"/>
                    </a:cxn>
                    <a:cxn ang="0">
                      <a:pos x="109" y="23"/>
                    </a:cxn>
                    <a:cxn ang="0">
                      <a:pos x="107" y="28"/>
                    </a:cxn>
                    <a:cxn ang="0">
                      <a:pos x="104" y="29"/>
                    </a:cxn>
                    <a:cxn ang="0">
                      <a:pos x="100" y="30"/>
                    </a:cxn>
                    <a:cxn ang="0">
                      <a:pos x="96" y="30"/>
                    </a:cxn>
                    <a:cxn ang="0">
                      <a:pos x="92" y="30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70" y="37"/>
                    </a:cxn>
                    <a:cxn ang="0">
                      <a:pos x="66" y="46"/>
                    </a:cxn>
                    <a:cxn ang="0">
                      <a:pos x="54" y="46"/>
                    </a:cxn>
                    <a:cxn ang="0">
                      <a:pos x="43" y="46"/>
                    </a:cxn>
                    <a:cxn ang="0">
                      <a:pos x="40" y="41"/>
                    </a:cxn>
                    <a:cxn ang="0">
                      <a:pos x="39" y="37"/>
                    </a:cxn>
                    <a:cxn ang="0">
                      <a:pos x="39" y="34"/>
                    </a:cxn>
                    <a:cxn ang="0">
                      <a:pos x="36" y="32"/>
                    </a:cxn>
                    <a:cxn ang="0">
                      <a:pos x="34" y="30"/>
                    </a:cxn>
                    <a:cxn ang="0">
                      <a:pos x="31" y="28"/>
                    </a:cxn>
                    <a:cxn ang="0">
                      <a:pos x="30" y="26"/>
                    </a:cxn>
                    <a:cxn ang="0">
                      <a:pos x="29" y="23"/>
                    </a:cxn>
                    <a:cxn ang="0">
                      <a:pos x="29" y="21"/>
                    </a:cxn>
                    <a:cxn ang="0">
                      <a:pos x="29" y="19"/>
                    </a:cxn>
                    <a:cxn ang="0">
                      <a:pos x="30" y="17"/>
                    </a:cxn>
                    <a:cxn ang="0">
                      <a:pos x="31" y="16"/>
                    </a:cxn>
                    <a:cxn ang="0">
                      <a:pos x="20" y="23"/>
                    </a:cxn>
                    <a:cxn ang="0">
                      <a:pos x="13" y="28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1" y="13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3" y="13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09" h="46">
                      <a:moveTo>
                        <a:pt x="1" y="16"/>
                      </a:moveTo>
                      <a:lnTo>
                        <a:pt x="11" y="10"/>
                      </a:lnTo>
                      <a:lnTo>
                        <a:pt x="20" y="6"/>
                      </a:lnTo>
                      <a:lnTo>
                        <a:pt x="30" y="2"/>
                      </a:lnTo>
                      <a:lnTo>
                        <a:pt x="40" y="1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9" y="2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85" y="5"/>
                      </a:lnTo>
                      <a:lnTo>
                        <a:pt x="91" y="6"/>
                      </a:lnTo>
                      <a:lnTo>
                        <a:pt x="97" y="8"/>
                      </a:lnTo>
                      <a:lnTo>
                        <a:pt x="102" y="11"/>
                      </a:lnTo>
                      <a:lnTo>
                        <a:pt x="105" y="15"/>
                      </a:lnTo>
                      <a:lnTo>
                        <a:pt x="109" y="19"/>
                      </a:lnTo>
                      <a:lnTo>
                        <a:pt x="109" y="23"/>
                      </a:lnTo>
                      <a:lnTo>
                        <a:pt x="107" y="28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0"/>
                      </a:lnTo>
                      <a:lnTo>
                        <a:pt x="84" y="28"/>
                      </a:lnTo>
                      <a:lnTo>
                        <a:pt x="72" y="28"/>
                      </a:lnTo>
                      <a:lnTo>
                        <a:pt x="70" y="37"/>
                      </a:lnTo>
                      <a:lnTo>
                        <a:pt x="66" y="46"/>
                      </a:lnTo>
                      <a:lnTo>
                        <a:pt x="54" y="46"/>
                      </a:lnTo>
                      <a:lnTo>
                        <a:pt x="43" y="46"/>
                      </a:lnTo>
                      <a:lnTo>
                        <a:pt x="40" y="41"/>
                      </a:lnTo>
                      <a:lnTo>
                        <a:pt x="39" y="37"/>
                      </a:lnTo>
                      <a:lnTo>
                        <a:pt x="39" y="34"/>
                      </a:lnTo>
                      <a:lnTo>
                        <a:pt x="36" y="32"/>
                      </a:lnTo>
                      <a:lnTo>
                        <a:pt x="34" y="30"/>
                      </a:lnTo>
                      <a:lnTo>
                        <a:pt x="31" y="28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20" y="23"/>
                      </a:lnTo>
                      <a:lnTo>
                        <a:pt x="13" y="28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4" name="Freeform 156">
                  <a:extLst>
                    <a:ext uri="{FF2B5EF4-FFF2-40B4-BE49-F238E27FC236}">
                      <a16:creationId xmlns:a16="http://schemas.microsoft.com/office/drawing/2014/main" id="{A5EC22D7-D72C-4188-A0DA-2573F67B4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5768" y="7951403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2" y="6"/>
                    </a:cxn>
                    <a:cxn ang="0">
                      <a:pos x="12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135" name="Freeform 157">
                  <a:extLst>
                    <a:ext uri="{FF2B5EF4-FFF2-40B4-BE49-F238E27FC236}">
                      <a16:creationId xmlns:a16="http://schemas.microsoft.com/office/drawing/2014/main" id="{EC42B555-2D3F-4707-8F38-C254082D3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45768" y="7951403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2" y="6"/>
                    </a:cxn>
                    <a:cxn ang="0">
                      <a:pos x="12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E10876-F87E-462B-90BD-A274F605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23" y="1981200"/>
              <a:ext cx="857001" cy="602207"/>
            </a:xfrm>
            <a:custGeom>
              <a:avLst/>
              <a:gdLst/>
              <a:ahLst/>
              <a:cxnLst>
                <a:cxn ang="0">
                  <a:pos x="30" y="951"/>
                </a:cxn>
                <a:cxn ang="0">
                  <a:pos x="0" y="940"/>
                </a:cxn>
                <a:cxn ang="0">
                  <a:pos x="18" y="881"/>
                </a:cxn>
                <a:cxn ang="0">
                  <a:pos x="24" y="839"/>
                </a:cxn>
                <a:cxn ang="0">
                  <a:pos x="35" y="821"/>
                </a:cxn>
                <a:cxn ang="0">
                  <a:pos x="48" y="851"/>
                </a:cxn>
                <a:cxn ang="0">
                  <a:pos x="35" y="881"/>
                </a:cxn>
                <a:cxn ang="0">
                  <a:pos x="78" y="857"/>
                </a:cxn>
                <a:cxn ang="0">
                  <a:pos x="71" y="828"/>
                </a:cxn>
                <a:cxn ang="0">
                  <a:pos x="78" y="780"/>
                </a:cxn>
                <a:cxn ang="0">
                  <a:pos x="53" y="715"/>
                </a:cxn>
                <a:cxn ang="0">
                  <a:pos x="83" y="715"/>
                </a:cxn>
                <a:cxn ang="0">
                  <a:pos x="131" y="697"/>
                </a:cxn>
                <a:cxn ang="0">
                  <a:pos x="101" y="662"/>
                </a:cxn>
                <a:cxn ang="0">
                  <a:pos x="65" y="674"/>
                </a:cxn>
                <a:cxn ang="0">
                  <a:pos x="65" y="603"/>
                </a:cxn>
                <a:cxn ang="0">
                  <a:pos x="71" y="520"/>
                </a:cxn>
                <a:cxn ang="0">
                  <a:pos x="71" y="397"/>
                </a:cxn>
                <a:cxn ang="0">
                  <a:pos x="48" y="255"/>
                </a:cxn>
                <a:cxn ang="0">
                  <a:pos x="60" y="136"/>
                </a:cxn>
                <a:cxn ang="0">
                  <a:pos x="272" y="220"/>
                </a:cxn>
                <a:cxn ang="0">
                  <a:pos x="456" y="296"/>
                </a:cxn>
                <a:cxn ang="0">
                  <a:pos x="544" y="332"/>
                </a:cxn>
                <a:cxn ang="0">
                  <a:pos x="580" y="361"/>
                </a:cxn>
                <a:cxn ang="0">
                  <a:pos x="580" y="484"/>
                </a:cxn>
                <a:cxn ang="0">
                  <a:pos x="532" y="550"/>
                </a:cxn>
                <a:cxn ang="0">
                  <a:pos x="538" y="603"/>
                </a:cxn>
                <a:cxn ang="0">
                  <a:pos x="527" y="639"/>
                </a:cxn>
                <a:cxn ang="0">
                  <a:pos x="544" y="674"/>
                </a:cxn>
                <a:cxn ang="0">
                  <a:pos x="603" y="562"/>
                </a:cxn>
                <a:cxn ang="0">
                  <a:pos x="638" y="502"/>
                </a:cxn>
                <a:cxn ang="0">
                  <a:pos x="697" y="431"/>
                </a:cxn>
                <a:cxn ang="0">
                  <a:pos x="633" y="237"/>
                </a:cxn>
                <a:cxn ang="0">
                  <a:pos x="644" y="213"/>
                </a:cxn>
                <a:cxn ang="0">
                  <a:pos x="692" y="166"/>
                </a:cxn>
                <a:cxn ang="0">
                  <a:pos x="656" y="106"/>
                </a:cxn>
                <a:cxn ang="0">
                  <a:pos x="644" y="0"/>
                </a:cxn>
                <a:cxn ang="0">
                  <a:pos x="1478" y="220"/>
                </a:cxn>
                <a:cxn ang="0">
                  <a:pos x="2145" y="373"/>
                </a:cxn>
                <a:cxn ang="0">
                  <a:pos x="1902" y="1407"/>
                </a:cxn>
                <a:cxn ang="0">
                  <a:pos x="1902" y="1442"/>
                </a:cxn>
                <a:cxn ang="0">
                  <a:pos x="1927" y="1478"/>
                </a:cxn>
                <a:cxn ang="0">
                  <a:pos x="1914" y="1495"/>
                </a:cxn>
                <a:cxn ang="0">
                  <a:pos x="1902" y="1542"/>
                </a:cxn>
                <a:cxn ang="0">
                  <a:pos x="1341" y="1435"/>
                </a:cxn>
                <a:cxn ang="0">
                  <a:pos x="1270" y="1448"/>
                </a:cxn>
                <a:cxn ang="0">
                  <a:pos x="1205" y="1435"/>
                </a:cxn>
                <a:cxn ang="0">
                  <a:pos x="1152" y="1424"/>
                </a:cxn>
                <a:cxn ang="0">
                  <a:pos x="1082" y="1424"/>
                </a:cxn>
                <a:cxn ang="0">
                  <a:pos x="1004" y="1448"/>
                </a:cxn>
                <a:cxn ang="0">
                  <a:pos x="905" y="1442"/>
                </a:cxn>
                <a:cxn ang="0">
                  <a:pos x="845" y="1412"/>
                </a:cxn>
                <a:cxn ang="0">
                  <a:pos x="692" y="1394"/>
                </a:cxn>
                <a:cxn ang="0">
                  <a:pos x="532" y="1353"/>
                </a:cxn>
                <a:cxn ang="0">
                  <a:pos x="367" y="1353"/>
                </a:cxn>
                <a:cxn ang="0">
                  <a:pos x="272" y="1283"/>
                </a:cxn>
                <a:cxn ang="0">
                  <a:pos x="284" y="1158"/>
                </a:cxn>
                <a:cxn ang="0">
                  <a:pos x="213" y="1052"/>
                </a:cxn>
                <a:cxn ang="0">
                  <a:pos x="160" y="1034"/>
                </a:cxn>
                <a:cxn ang="0">
                  <a:pos x="83" y="987"/>
                </a:cxn>
              </a:cxnLst>
              <a:rect l="0" t="0" r="r" b="b"/>
              <a:pathLst>
                <a:path w="2145" h="1566">
                  <a:moveTo>
                    <a:pt x="83" y="987"/>
                  </a:moveTo>
                  <a:lnTo>
                    <a:pt x="30" y="951"/>
                  </a:lnTo>
                  <a:lnTo>
                    <a:pt x="12" y="946"/>
                  </a:lnTo>
                  <a:lnTo>
                    <a:pt x="0" y="940"/>
                  </a:lnTo>
                  <a:lnTo>
                    <a:pt x="0" y="928"/>
                  </a:lnTo>
                  <a:lnTo>
                    <a:pt x="18" y="881"/>
                  </a:lnTo>
                  <a:lnTo>
                    <a:pt x="24" y="857"/>
                  </a:lnTo>
                  <a:lnTo>
                    <a:pt x="24" y="839"/>
                  </a:lnTo>
                  <a:lnTo>
                    <a:pt x="24" y="828"/>
                  </a:lnTo>
                  <a:lnTo>
                    <a:pt x="35" y="821"/>
                  </a:lnTo>
                  <a:lnTo>
                    <a:pt x="42" y="828"/>
                  </a:lnTo>
                  <a:lnTo>
                    <a:pt x="48" y="851"/>
                  </a:lnTo>
                  <a:lnTo>
                    <a:pt x="42" y="869"/>
                  </a:lnTo>
                  <a:lnTo>
                    <a:pt x="35" y="881"/>
                  </a:lnTo>
                  <a:lnTo>
                    <a:pt x="42" y="892"/>
                  </a:lnTo>
                  <a:lnTo>
                    <a:pt x="78" y="857"/>
                  </a:lnTo>
                  <a:lnTo>
                    <a:pt x="71" y="846"/>
                  </a:lnTo>
                  <a:lnTo>
                    <a:pt x="71" y="828"/>
                  </a:lnTo>
                  <a:lnTo>
                    <a:pt x="89" y="804"/>
                  </a:lnTo>
                  <a:lnTo>
                    <a:pt x="78" y="780"/>
                  </a:lnTo>
                  <a:lnTo>
                    <a:pt x="53" y="775"/>
                  </a:lnTo>
                  <a:lnTo>
                    <a:pt x="53" y="715"/>
                  </a:lnTo>
                  <a:lnTo>
                    <a:pt x="65" y="709"/>
                  </a:lnTo>
                  <a:lnTo>
                    <a:pt x="83" y="715"/>
                  </a:lnTo>
                  <a:lnTo>
                    <a:pt x="95" y="709"/>
                  </a:lnTo>
                  <a:lnTo>
                    <a:pt x="131" y="697"/>
                  </a:lnTo>
                  <a:lnTo>
                    <a:pt x="101" y="668"/>
                  </a:lnTo>
                  <a:lnTo>
                    <a:pt x="101" y="662"/>
                  </a:lnTo>
                  <a:lnTo>
                    <a:pt x="95" y="656"/>
                  </a:lnTo>
                  <a:lnTo>
                    <a:pt x="65" y="674"/>
                  </a:lnTo>
                  <a:lnTo>
                    <a:pt x="65" y="633"/>
                  </a:lnTo>
                  <a:lnTo>
                    <a:pt x="65" y="603"/>
                  </a:lnTo>
                  <a:lnTo>
                    <a:pt x="71" y="555"/>
                  </a:lnTo>
                  <a:lnTo>
                    <a:pt x="71" y="520"/>
                  </a:lnTo>
                  <a:lnTo>
                    <a:pt x="65" y="484"/>
                  </a:lnTo>
                  <a:lnTo>
                    <a:pt x="71" y="397"/>
                  </a:lnTo>
                  <a:lnTo>
                    <a:pt x="83" y="367"/>
                  </a:lnTo>
                  <a:lnTo>
                    <a:pt x="48" y="255"/>
                  </a:lnTo>
                  <a:lnTo>
                    <a:pt x="48" y="177"/>
                  </a:lnTo>
                  <a:lnTo>
                    <a:pt x="60" y="136"/>
                  </a:lnTo>
                  <a:lnTo>
                    <a:pt x="71" y="78"/>
                  </a:lnTo>
                  <a:lnTo>
                    <a:pt x="272" y="220"/>
                  </a:lnTo>
                  <a:lnTo>
                    <a:pt x="378" y="278"/>
                  </a:lnTo>
                  <a:lnTo>
                    <a:pt x="456" y="296"/>
                  </a:lnTo>
                  <a:lnTo>
                    <a:pt x="502" y="332"/>
                  </a:lnTo>
                  <a:lnTo>
                    <a:pt x="544" y="332"/>
                  </a:lnTo>
                  <a:lnTo>
                    <a:pt x="568" y="337"/>
                  </a:lnTo>
                  <a:lnTo>
                    <a:pt x="580" y="361"/>
                  </a:lnTo>
                  <a:lnTo>
                    <a:pt x="585" y="461"/>
                  </a:lnTo>
                  <a:lnTo>
                    <a:pt x="580" y="484"/>
                  </a:lnTo>
                  <a:lnTo>
                    <a:pt x="544" y="509"/>
                  </a:lnTo>
                  <a:lnTo>
                    <a:pt x="532" y="550"/>
                  </a:lnTo>
                  <a:lnTo>
                    <a:pt x="532" y="585"/>
                  </a:lnTo>
                  <a:lnTo>
                    <a:pt x="538" y="603"/>
                  </a:lnTo>
                  <a:lnTo>
                    <a:pt x="532" y="621"/>
                  </a:lnTo>
                  <a:lnTo>
                    <a:pt x="527" y="639"/>
                  </a:lnTo>
                  <a:lnTo>
                    <a:pt x="527" y="656"/>
                  </a:lnTo>
                  <a:lnTo>
                    <a:pt x="544" y="674"/>
                  </a:lnTo>
                  <a:lnTo>
                    <a:pt x="585" y="651"/>
                  </a:lnTo>
                  <a:lnTo>
                    <a:pt x="603" y="562"/>
                  </a:lnTo>
                  <a:lnTo>
                    <a:pt x="626" y="544"/>
                  </a:lnTo>
                  <a:lnTo>
                    <a:pt x="638" y="502"/>
                  </a:lnTo>
                  <a:lnTo>
                    <a:pt x="692" y="449"/>
                  </a:lnTo>
                  <a:lnTo>
                    <a:pt x="697" y="431"/>
                  </a:lnTo>
                  <a:lnTo>
                    <a:pt x="674" y="349"/>
                  </a:lnTo>
                  <a:lnTo>
                    <a:pt x="633" y="237"/>
                  </a:lnTo>
                  <a:lnTo>
                    <a:pt x="626" y="220"/>
                  </a:lnTo>
                  <a:lnTo>
                    <a:pt x="644" y="213"/>
                  </a:lnTo>
                  <a:lnTo>
                    <a:pt x="667" y="220"/>
                  </a:lnTo>
                  <a:lnTo>
                    <a:pt x="692" y="166"/>
                  </a:lnTo>
                  <a:lnTo>
                    <a:pt x="685" y="113"/>
                  </a:lnTo>
                  <a:lnTo>
                    <a:pt x="656" y="106"/>
                  </a:lnTo>
                  <a:lnTo>
                    <a:pt x="644" y="71"/>
                  </a:lnTo>
                  <a:lnTo>
                    <a:pt x="644" y="0"/>
                  </a:lnTo>
                  <a:lnTo>
                    <a:pt x="1070" y="119"/>
                  </a:lnTo>
                  <a:lnTo>
                    <a:pt x="1478" y="220"/>
                  </a:lnTo>
                  <a:lnTo>
                    <a:pt x="2138" y="373"/>
                  </a:lnTo>
                  <a:lnTo>
                    <a:pt x="2145" y="373"/>
                  </a:lnTo>
                  <a:lnTo>
                    <a:pt x="1914" y="1394"/>
                  </a:lnTo>
                  <a:lnTo>
                    <a:pt x="1902" y="1407"/>
                  </a:lnTo>
                  <a:lnTo>
                    <a:pt x="1902" y="1424"/>
                  </a:lnTo>
                  <a:lnTo>
                    <a:pt x="1902" y="1442"/>
                  </a:lnTo>
                  <a:lnTo>
                    <a:pt x="1914" y="1453"/>
                  </a:lnTo>
                  <a:lnTo>
                    <a:pt x="1927" y="1478"/>
                  </a:lnTo>
                  <a:lnTo>
                    <a:pt x="1920" y="1489"/>
                  </a:lnTo>
                  <a:lnTo>
                    <a:pt x="1914" y="1495"/>
                  </a:lnTo>
                  <a:lnTo>
                    <a:pt x="1902" y="1513"/>
                  </a:lnTo>
                  <a:lnTo>
                    <a:pt x="1902" y="1542"/>
                  </a:lnTo>
                  <a:lnTo>
                    <a:pt x="1909" y="1566"/>
                  </a:lnTo>
                  <a:lnTo>
                    <a:pt x="1341" y="1435"/>
                  </a:lnTo>
                  <a:lnTo>
                    <a:pt x="1300" y="1448"/>
                  </a:lnTo>
                  <a:lnTo>
                    <a:pt x="1270" y="1448"/>
                  </a:lnTo>
                  <a:lnTo>
                    <a:pt x="1240" y="1435"/>
                  </a:lnTo>
                  <a:lnTo>
                    <a:pt x="1205" y="1435"/>
                  </a:lnTo>
                  <a:lnTo>
                    <a:pt x="1187" y="1424"/>
                  </a:lnTo>
                  <a:lnTo>
                    <a:pt x="1152" y="1424"/>
                  </a:lnTo>
                  <a:lnTo>
                    <a:pt x="1123" y="1435"/>
                  </a:lnTo>
                  <a:lnTo>
                    <a:pt x="1082" y="1424"/>
                  </a:lnTo>
                  <a:lnTo>
                    <a:pt x="1046" y="1424"/>
                  </a:lnTo>
                  <a:lnTo>
                    <a:pt x="1004" y="1448"/>
                  </a:lnTo>
                  <a:lnTo>
                    <a:pt x="975" y="1453"/>
                  </a:lnTo>
                  <a:lnTo>
                    <a:pt x="905" y="1442"/>
                  </a:lnTo>
                  <a:lnTo>
                    <a:pt x="887" y="1435"/>
                  </a:lnTo>
                  <a:lnTo>
                    <a:pt x="845" y="1412"/>
                  </a:lnTo>
                  <a:lnTo>
                    <a:pt x="715" y="1430"/>
                  </a:lnTo>
                  <a:lnTo>
                    <a:pt x="692" y="1394"/>
                  </a:lnTo>
                  <a:lnTo>
                    <a:pt x="585" y="1366"/>
                  </a:lnTo>
                  <a:lnTo>
                    <a:pt x="532" y="1353"/>
                  </a:lnTo>
                  <a:lnTo>
                    <a:pt x="467" y="1366"/>
                  </a:lnTo>
                  <a:lnTo>
                    <a:pt x="367" y="1353"/>
                  </a:lnTo>
                  <a:lnTo>
                    <a:pt x="284" y="1318"/>
                  </a:lnTo>
                  <a:lnTo>
                    <a:pt x="272" y="1283"/>
                  </a:lnTo>
                  <a:lnTo>
                    <a:pt x="272" y="1182"/>
                  </a:lnTo>
                  <a:lnTo>
                    <a:pt x="284" y="1158"/>
                  </a:lnTo>
                  <a:lnTo>
                    <a:pt x="272" y="1105"/>
                  </a:lnTo>
                  <a:lnTo>
                    <a:pt x="213" y="1052"/>
                  </a:lnTo>
                  <a:lnTo>
                    <a:pt x="165" y="1052"/>
                  </a:lnTo>
                  <a:lnTo>
                    <a:pt x="160" y="1034"/>
                  </a:lnTo>
                  <a:lnTo>
                    <a:pt x="136" y="1011"/>
                  </a:lnTo>
                  <a:lnTo>
                    <a:pt x="83" y="987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1.0%</a:t>
              </a: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E0C2711-1144-49C4-A2AC-CD4A87791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225" y="2359465"/>
              <a:ext cx="1029124" cy="830791"/>
            </a:xfrm>
            <a:custGeom>
              <a:avLst/>
              <a:gdLst/>
              <a:ahLst/>
              <a:cxnLst>
                <a:cxn ang="0">
                  <a:pos x="18" y="1601"/>
                </a:cxn>
                <a:cxn ang="0">
                  <a:pos x="18" y="1477"/>
                </a:cxn>
                <a:cxn ang="0">
                  <a:pos x="41" y="1376"/>
                </a:cxn>
                <a:cxn ang="0">
                  <a:pos x="48" y="1223"/>
                </a:cxn>
                <a:cxn ang="0">
                  <a:pos x="89" y="1188"/>
                </a:cxn>
                <a:cxn ang="0">
                  <a:pos x="119" y="1135"/>
                </a:cxn>
                <a:cxn ang="0">
                  <a:pos x="142" y="1069"/>
                </a:cxn>
                <a:cxn ang="0">
                  <a:pos x="254" y="892"/>
                </a:cxn>
                <a:cxn ang="0">
                  <a:pos x="396" y="549"/>
                </a:cxn>
                <a:cxn ang="0">
                  <a:pos x="497" y="313"/>
                </a:cxn>
                <a:cxn ang="0">
                  <a:pos x="573" y="77"/>
                </a:cxn>
                <a:cxn ang="0">
                  <a:pos x="586" y="6"/>
                </a:cxn>
                <a:cxn ang="0">
                  <a:pos x="644" y="6"/>
                </a:cxn>
                <a:cxn ang="0">
                  <a:pos x="715" y="24"/>
                </a:cxn>
                <a:cxn ang="0">
                  <a:pos x="744" y="65"/>
                </a:cxn>
                <a:cxn ang="0">
                  <a:pos x="851" y="118"/>
                </a:cxn>
                <a:cxn ang="0">
                  <a:pos x="851" y="195"/>
                </a:cxn>
                <a:cxn ang="0">
                  <a:pos x="863" y="331"/>
                </a:cxn>
                <a:cxn ang="0">
                  <a:pos x="1046" y="379"/>
                </a:cxn>
                <a:cxn ang="0">
                  <a:pos x="1164" y="379"/>
                </a:cxn>
                <a:cxn ang="0">
                  <a:pos x="1294" y="443"/>
                </a:cxn>
                <a:cxn ang="0">
                  <a:pos x="1466" y="448"/>
                </a:cxn>
                <a:cxn ang="0">
                  <a:pos x="1554" y="466"/>
                </a:cxn>
                <a:cxn ang="0">
                  <a:pos x="1625" y="437"/>
                </a:cxn>
                <a:cxn ang="0">
                  <a:pos x="1702" y="448"/>
                </a:cxn>
                <a:cxn ang="0">
                  <a:pos x="1766" y="437"/>
                </a:cxn>
                <a:cxn ang="0">
                  <a:pos x="1819" y="448"/>
                </a:cxn>
                <a:cxn ang="0">
                  <a:pos x="1879" y="461"/>
                </a:cxn>
                <a:cxn ang="0">
                  <a:pos x="2488" y="579"/>
                </a:cxn>
                <a:cxn ang="0">
                  <a:pos x="2517" y="650"/>
                </a:cxn>
                <a:cxn ang="0">
                  <a:pos x="2577" y="686"/>
                </a:cxn>
                <a:cxn ang="0">
                  <a:pos x="2446" y="952"/>
                </a:cxn>
                <a:cxn ang="0">
                  <a:pos x="2417" y="1004"/>
                </a:cxn>
                <a:cxn ang="0">
                  <a:pos x="2339" y="1057"/>
                </a:cxn>
                <a:cxn ang="0">
                  <a:pos x="2257" y="1217"/>
                </a:cxn>
                <a:cxn ang="0">
                  <a:pos x="2310" y="1264"/>
                </a:cxn>
                <a:cxn ang="0">
                  <a:pos x="2322" y="1317"/>
                </a:cxn>
                <a:cxn ang="0">
                  <a:pos x="2304" y="1335"/>
                </a:cxn>
                <a:cxn ang="0">
                  <a:pos x="2263" y="1436"/>
                </a:cxn>
                <a:cxn ang="0">
                  <a:pos x="1241" y="1949"/>
                </a:cxn>
              </a:cxnLst>
              <a:rect l="0" t="0" r="r" b="b"/>
              <a:pathLst>
                <a:path w="2582" h="2157">
                  <a:moveTo>
                    <a:pt x="36" y="1619"/>
                  </a:moveTo>
                  <a:lnTo>
                    <a:pt x="18" y="1601"/>
                  </a:lnTo>
                  <a:lnTo>
                    <a:pt x="0" y="1518"/>
                  </a:lnTo>
                  <a:lnTo>
                    <a:pt x="18" y="1477"/>
                  </a:lnTo>
                  <a:lnTo>
                    <a:pt x="18" y="1442"/>
                  </a:lnTo>
                  <a:lnTo>
                    <a:pt x="41" y="1376"/>
                  </a:lnTo>
                  <a:lnTo>
                    <a:pt x="30" y="1252"/>
                  </a:lnTo>
                  <a:lnTo>
                    <a:pt x="48" y="1223"/>
                  </a:lnTo>
                  <a:lnTo>
                    <a:pt x="77" y="1211"/>
                  </a:lnTo>
                  <a:lnTo>
                    <a:pt x="89" y="1188"/>
                  </a:lnTo>
                  <a:lnTo>
                    <a:pt x="107" y="1146"/>
                  </a:lnTo>
                  <a:lnTo>
                    <a:pt x="119" y="1135"/>
                  </a:lnTo>
                  <a:lnTo>
                    <a:pt x="130" y="1075"/>
                  </a:lnTo>
                  <a:lnTo>
                    <a:pt x="142" y="1069"/>
                  </a:lnTo>
                  <a:lnTo>
                    <a:pt x="219" y="981"/>
                  </a:lnTo>
                  <a:lnTo>
                    <a:pt x="254" y="892"/>
                  </a:lnTo>
                  <a:lnTo>
                    <a:pt x="320" y="768"/>
                  </a:lnTo>
                  <a:lnTo>
                    <a:pt x="396" y="549"/>
                  </a:lnTo>
                  <a:lnTo>
                    <a:pt x="449" y="448"/>
                  </a:lnTo>
                  <a:lnTo>
                    <a:pt x="497" y="313"/>
                  </a:lnTo>
                  <a:lnTo>
                    <a:pt x="550" y="136"/>
                  </a:lnTo>
                  <a:lnTo>
                    <a:pt x="573" y="77"/>
                  </a:lnTo>
                  <a:lnTo>
                    <a:pt x="586" y="24"/>
                  </a:lnTo>
                  <a:lnTo>
                    <a:pt x="586" y="6"/>
                  </a:lnTo>
                  <a:lnTo>
                    <a:pt x="609" y="0"/>
                  </a:lnTo>
                  <a:lnTo>
                    <a:pt x="644" y="6"/>
                  </a:lnTo>
                  <a:lnTo>
                    <a:pt x="662" y="0"/>
                  </a:lnTo>
                  <a:lnTo>
                    <a:pt x="715" y="24"/>
                  </a:lnTo>
                  <a:lnTo>
                    <a:pt x="739" y="47"/>
                  </a:lnTo>
                  <a:lnTo>
                    <a:pt x="744" y="65"/>
                  </a:lnTo>
                  <a:lnTo>
                    <a:pt x="792" y="65"/>
                  </a:lnTo>
                  <a:lnTo>
                    <a:pt x="851" y="118"/>
                  </a:lnTo>
                  <a:lnTo>
                    <a:pt x="863" y="171"/>
                  </a:lnTo>
                  <a:lnTo>
                    <a:pt x="851" y="195"/>
                  </a:lnTo>
                  <a:lnTo>
                    <a:pt x="851" y="296"/>
                  </a:lnTo>
                  <a:lnTo>
                    <a:pt x="863" y="331"/>
                  </a:lnTo>
                  <a:lnTo>
                    <a:pt x="946" y="366"/>
                  </a:lnTo>
                  <a:lnTo>
                    <a:pt x="1046" y="379"/>
                  </a:lnTo>
                  <a:lnTo>
                    <a:pt x="1111" y="366"/>
                  </a:lnTo>
                  <a:lnTo>
                    <a:pt x="1164" y="379"/>
                  </a:lnTo>
                  <a:lnTo>
                    <a:pt x="1271" y="407"/>
                  </a:lnTo>
                  <a:lnTo>
                    <a:pt x="1294" y="443"/>
                  </a:lnTo>
                  <a:lnTo>
                    <a:pt x="1424" y="425"/>
                  </a:lnTo>
                  <a:lnTo>
                    <a:pt x="1466" y="448"/>
                  </a:lnTo>
                  <a:lnTo>
                    <a:pt x="1484" y="455"/>
                  </a:lnTo>
                  <a:lnTo>
                    <a:pt x="1554" y="466"/>
                  </a:lnTo>
                  <a:lnTo>
                    <a:pt x="1583" y="461"/>
                  </a:lnTo>
                  <a:lnTo>
                    <a:pt x="1625" y="437"/>
                  </a:lnTo>
                  <a:lnTo>
                    <a:pt x="1661" y="437"/>
                  </a:lnTo>
                  <a:lnTo>
                    <a:pt x="1702" y="448"/>
                  </a:lnTo>
                  <a:lnTo>
                    <a:pt x="1731" y="437"/>
                  </a:lnTo>
                  <a:lnTo>
                    <a:pt x="1766" y="437"/>
                  </a:lnTo>
                  <a:lnTo>
                    <a:pt x="1784" y="448"/>
                  </a:lnTo>
                  <a:lnTo>
                    <a:pt x="1819" y="448"/>
                  </a:lnTo>
                  <a:lnTo>
                    <a:pt x="1849" y="461"/>
                  </a:lnTo>
                  <a:lnTo>
                    <a:pt x="1879" y="461"/>
                  </a:lnTo>
                  <a:lnTo>
                    <a:pt x="1920" y="448"/>
                  </a:lnTo>
                  <a:lnTo>
                    <a:pt x="2488" y="579"/>
                  </a:lnTo>
                  <a:lnTo>
                    <a:pt x="2493" y="615"/>
                  </a:lnTo>
                  <a:lnTo>
                    <a:pt x="2517" y="650"/>
                  </a:lnTo>
                  <a:lnTo>
                    <a:pt x="2547" y="661"/>
                  </a:lnTo>
                  <a:lnTo>
                    <a:pt x="2577" y="686"/>
                  </a:lnTo>
                  <a:lnTo>
                    <a:pt x="2582" y="739"/>
                  </a:lnTo>
                  <a:lnTo>
                    <a:pt x="2446" y="952"/>
                  </a:lnTo>
                  <a:lnTo>
                    <a:pt x="2422" y="981"/>
                  </a:lnTo>
                  <a:lnTo>
                    <a:pt x="2417" y="1004"/>
                  </a:lnTo>
                  <a:lnTo>
                    <a:pt x="2387" y="1039"/>
                  </a:lnTo>
                  <a:lnTo>
                    <a:pt x="2339" y="1057"/>
                  </a:lnTo>
                  <a:lnTo>
                    <a:pt x="2268" y="1170"/>
                  </a:lnTo>
                  <a:lnTo>
                    <a:pt x="2257" y="1217"/>
                  </a:lnTo>
                  <a:lnTo>
                    <a:pt x="2268" y="1241"/>
                  </a:lnTo>
                  <a:lnTo>
                    <a:pt x="2310" y="1264"/>
                  </a:lnTo>
                  <a:lnTo>
                    <a:pt x="2334" y="1294"/>
                  </a:lnTo>
                  <a:lnTo>
                    <a:pt x="2322" y="1317"/>
                  </a:lnTo>
                  <a:lnTo>
                    <a:pt x="2316" y="1335"/>
                  </a:lnTo>
                  <a:lnTo>
                    <a:pt x="2304" y="1335"/>
                  </a:lnTo>
                  <a:lnTo>
                    <a:pt x="2304" y="1383"/>
                  </a:lnTo>
                  <a:lnTo>
                    <a:pt x="2263" y="1436"/>
                  </a:lnTo>
                  <a:lnTo>
                    <a:pt x="2103" y="2157"/>
                  </a:lnTo>
                  <a:lnTo>
                    <a:pt x="1241" y="1949"/>
                  </a:lnTo>
                  <a:lnTo>
                    <a:pt x="36" y="1619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0.6%</a:t>
              </a: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7392395-8994-4E42-BC0C-717EAADF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562" y="2982558"/>
              <a:ext cx="1024309" cy="1684787"/>
            </a:xfrm>
            <a:custGeom>
              <a:avLst/>
              <a:gdLst/>
              <a:ahLst/>
              <a:cxnLst>
                <a:cxn ang="0">
                  <a:pos x="1447" y="4276"/>
                </a:cxn>
                <a:cxn ang="0">
                  <a:pos x="1458" y="4212"/>
                </a:cxn>
                <a:cxn ang="0">
                  <a:pos x="1429" y="4164"/>
                </a:cxn>
                <a:cxn ang="0">
                  <a:pos x="1359" y="3887"/>
                </a:cxn>
                <a:cxn ang="0">
                  <a:pos x="1211" y="3721"/>
                </a:cxn>
                <a:cxn ang="0">
                  <a:pos x="1151" y="3657"/>
                </a:cxn>
                <a:cxn ang="0">
                  <a:pos x="1116" y="3579"/>
                </a:cxn>
                <a:cxn ang="0">
                  <a:pos x="927" y="3497"/>
                </a:cxn>
                <a:cxn ang="0">
                  <a:pos x="791" y="3355"/>
                </a:cxn>
                <a:cxn ang="0">
                  <a:pos x="537" y="3254"/>
                </a:cxn>
                <a:cxn ang="0">
                  <a:pos x="525" y="3155"/>
                </a:cxn>
                <a:cxn ang="0">
                  <a:pos x="555" y="3024"/>
                </a:cxn>
                <a:cxn ang="0">
                  <a:pos x="502" y="2906"/>
                </a:cxn>
                <a:cxn ang="0">
                  <a:pos x="525" y="2853"/>
                </a:cxn>
                <a:cxn ang="0">
                  <a:pos x="384" y="2605"/>
                </a:cxn>
                <a:cxn ang="0">
                  <a:pos x="289" y="2427"/>
                </a:cxn>
                <a:cxn ang="0">
                  <a:pos x="331" y="2298"/>
                </a:cxn>
                <a:cxn ang="0">
                  <a:pos x="349" y="2168"/>
                </a:cxn>
                <a:cxn ang="0">
                  <a:pos x="230" y="2049"/>
                </a:cxn>
                <a:cxn ang="0">
                  <a:pos x="236" y="1867"/>
                </a:cxn>
                <a:cxn ang="0">
                  <a:pos x="271" y="1790"/>
                </a:cxn>
                <a:cxn ang="0">
                  <a:pos x="295" y="1879"/>
                </a:cxn>
                <a:cxn ang="0">
                  <a:pos x="354" y="1867"/>
                </a:cxn>
                <a:cxn ang="0">
                  <a:pos x="331" y="1689"/>
                </a:cxn>
                <a:cxn ang="0">
                  <a:pos x="283" y="1742"/>
                </a:cxn>
                <a:cxn ang="0">
                  <a:pos x="182" y="1677"/>
                </a:cxn>
                <a:cxn ang="0">
                  <a:pos x="159" y="1464"/>
                </a:cxn>
                <a:cxn ang="0">
                  <a:pos x="23" y="1223"/>
                </a:cxn>
                <a:cxn ang="0">
                  <a:pos x="35" y="1111"/>
                </a:cxn>
                <a:cxn ang="0">
                  <a:pos x="94" y="957"/>
                </a:cxn>
                <a:cxn ang="0">
                  <a:pos x="47" y="768"/>
                </a:cxn>
                <a:cxn ang="0">
                  <a:pos x="5" y="685"/>
                </a:cxn>
                <a:cxn ang="0">
                  <a:pos x="5" y="579"/>
                </a:cxn>
                <a:cxn ang="0">
                  <a:pos x="159" y="360"/>
                </a:cxn>
                <a:cxn ang="0">
                  <a:pos x="218" y="236"/>
                </a:cxn>
                <a:cxn ang="0">
                  <a:pos x="230" y="23"/>
                </a:cxn>
                <a:cxn ang="0">
                  <a:pos x="1146" y="1524"/>
                </a:cxn>
                <a:cxn ang="0">
                  <a:pos x="2475" y="3556"/>
                </a:cxn>
                <a:cxn ang="0">
                  <a:pos x="2498" y="3662"/>
                </a:cxn>
                <a:cxn ang="0">
                  <a:pos x="2540" y="3751"/>
                </a:cxn>
                <a:cxn ang="0">
                  <a:pos x="2563" y="3827"/>
                </a:cxn>
                <a:cxn ang="0">
                  <a:pos x="2463" y="3869"/>
                </a:cxn>
                <a:cxn ang="0">
                  <a:pos x="2333" y="4099"/>
                </a:cxn>
                <a:cxn ang="0">
                  <a:pos x="2310" y="4152"/>
                </a:cxn>
                <a:cxn ang="0">
                  <a:pos x="2297" y="4247"/>
                </a:cxn>
                <a:cxn ang="0">
                  <a:pos x="2340" y="4324"/>
                </a:cxn>
                <a:cxn ang="0">
                  <a:pos x="2292" y="4372"/>
                </a:cxn>
              </a:cxnLst>
              <a:rect l="0" t="0" r="r" b="b"/>
              <a:pathLst>
                <a:path w="2563" h="4377">
                  <a:moveTo>
                    <a:pt x="2239" y="4365"/>
                  </a:moveTo>
                  <a:lnTo>
                    <a:pt x="1458" y="4288"/>
                  </a:lnTo>
                  <a:lnTo>
                    <a:pt x="1447" y="4276"/>
                  </a:lnTo>
                  <a:lnTo>
                    <a:pt x="1441" y="4235"/>
                  </a:lnTo>
                  <a:lnTo>
                    <a:pt x="1447" y="4218"/>
                  </a:lnTo>
                  <a:lnTo>
                    <a:pt x="1458" y="4212"/>
                  </a:lnTo>
                  <a:lnTo>
                    <a:pt x="1447" y="4200"/>
                  </a:lnTo>
                  <a:lnTo>
                    <a:pt x="1435" y="4200"/>
                  </a:lnTo>
                  <a:lnTo>
                    <a:pt x="1429" y="4164"/>
                  </a:lnTo>
                  <a:lnTo>
                    <a:pt x="1429" y="4152"/>
                  </a:lnTo>
                  <a:lnTo>
                    <a:pt x="1429" y="4022"/>
                  </a:lnTo>
                  <a:lnTo>
                    <a:pt x="1359" y="3887"/>
                  </a:lnTo>
                  <a:lnTo>
                    <a:pt x="1318" y="3845"/>
                  </a:lnTo>
                  <a:lnTo>
                    <a:pt x="1288" y="3792"/>
                  </a:lnTo>
                  <a:lnTo>
                    <a:pt x="1211" y="3721"/>
                  </a:lnTo>
                  <a:lnTo>
                    <a:pt x="1163" y="3721"/>
                  </a:lnTo>
                  <a:lnTo>
                    <a:pt x="1134" y="3692"/>
                  </a:lnTo>
                  <a:lnTo>
                    <a:pt x="1151" y="3657"/>
                  </a:lnTo>
                  <a:lnTo>
                    <a:pt x="1140" y="3632"/>
                  </a:lnTo>
                  <a:lnTo>
                    <a:pt x="1140" y="3609"/>
                  </a:lnTo>
                  <a:lnTo>
                    <a:pt x="1116" y="3579"/>
                  </a:lnTo>
                  <a:lnTo>
                    <a:pt x="1034" y="3568"/>
                  </a:lnTo>
                  <a:lnTo>
                    <a:pt x="986" y="3550"/>
                  </a:lnTo>
                  <a:lnTo>
                    <a:pt x="927" y="3497"/>
                  </a:lnTo>
                  <a:lnTo>
                    <a:pt x="892" y="3408"/>
                  </a:lnTo>
                  <a:lnTo>
                    <a:pt x="844" y="3367"/>
                  </a:lnTo>
                  <a:lnTo>
                    <a:pt x="791" y="3355"/>
                  </a:lnTo>
                  <a:lnTo>
                    <a:pt x="649" y="3290"/>
                  </a:lnTo>
                  <a:lnTo>
                    <a:pt x="603" y="3290"/>
                  </a:lnTo>
                  <a:lnTo>
                    <a:pt x="537" y="3254"/>
                  </a:lnTo>
                  <a:lnTo>
                    <a:pt x="502" y="3219"/>
                  </a:lnTo>
                  <a:lnTo>
                    <a:pt x="502" y="3183"/>
                  </a:lnTo>
                  <a:lnTo>
                    <a:pt x="525" y="3155"/>
                  </a:lnTo>
                  <a:lnTo>
                    <a:pt x="537" y="3084"/>
                  </a:lnTo>
                  <a:lnTo>
                    <a:pt x="549" y="3042"/>
                  </a:lnTo>
                  <a:lnTo>
                    <a:pt x="555" y="3024"/>
                  </a:lnTo>
                  <a:lnTo>
                    <a:pt x="543" y="2971"/>
                  </a:lnTo>
                  <a:lnTo>
                    <a:pt x="507" y="2954"/>
                  </a:lnTo>
                  <a:lnTo>
                    <a:pt x="502" y="2906"/>
                  </a:lnTo>
                  <a:lnTo>
                    <a:pt x="514" y="2894"/>
                  </a:lnTo>
                  <a:lnTo>
                    <a:pt x="519" y="2894"/>
                  </a:lnTo>
                  <a:lnTo>
                    <a:pt x="525" y="2853"/>
                  </a:lnTo>
                  <a:lnTo>
                    <a:pt x="484" y="2823"/>
                  </a:lnTo>
                  <a:lnTo>
                    <a:pt x="390" y="2652"/>
                  </a:lnTo>
                  <a:lnTo>
                    <a:pt x="384" y="2605"/>
                  </a:lnTo>
                  <a:lnTo>
                    <a:pt x="366" y="2564"/>
                  </a:lnTo>
                  <a:lnTo>
                    <a:pt x="360" y="2528"/>
                  </a:lnTo>
                  <a:lnTo>
                    <a:pt x="289" y="2427"/>
                  </a:lnTo>
                  <a:lnTo>
                    <a:pt x="295" y="2321"/>
                  </a:lnTo>
                  <a:lnTo>
                    <a:pt x="313" y="2298"/>
                  </a:lnTo>
                  <a:lnTo>
                    <a:pt x="331" y="2298"/>
                  </a:lnTo>
                  <a:lnTo>
                    <a:pt x="366" y="2262"/>
                  </a:lnTo>
                  <a:lnTo>
                    <a:pt x="372" y="2191"/>
                  </a:lnTo>
                  <a:lnTo>
                    <a:pt x="349" y="2168"/>
                  </a:lnTo>
                  <a:lnTo>
                    <a:pt x="301" y="2144"/>
                  </a:lnTo>
                  <a:lnTo>
                    <a:pt x="248" y="2097"/>
                  </a:lnTo>
                  <a:lnTo>
                    <a:pt x="230" y="2049"/>
                  </a:lnTo>
                  <a:lnTo>
                    <a:pt x="230" y="1920"/>
                  </a:lnTo>
                  <a:lnTo>
                    <a:pt x="242" y="1897"/>
                  </a:lnTo>
                  <a:lnTo>
                    <a:pt x="236" y="1867"/>
                  </a:lnTo>
                  <a:lnTo>
                    <a:pt x="248" y="1861"/>
                  </a:lnTo>
                  <a:lnTo>
                    <a:pt x="260" y="1790"/>
                  </a:lnTo>
                  <a:lnTo>
                    <a:pt x="271" y="1790"/>
                  </a:lnTo>
                  <a:lnTo>
                    <a:pt x="289" y="1808"/>
                  </a:lnTo>
                  <a:lnTo>
                    <a:pt x="283" y="1861"/>
                  </a:lnTo>
                  <a:lnTo>
                    <a:pt x="295" y="1879"/>
                  </a:lnTo>
                  <a:lnTo>
                    <a:pt x="342" y="1914"/>
                  </a:lnTo>
                  <a:lnTo>
                    <a:pt x="349" y="1897"/>
                  </a:lnTo>
                  <a:lnTo>
                    <a:pt x="354" y="1867"/>
                  </a:lnTo>
                  <a:lnTo>
                    <a:pt x="331" y="1790"/>
                  </a:lnTo>
                  <a:lnTo>
                    <a:pt x="324" y="1748"/>
                  </a:lnTo>
                  <a:lnTo>
                    <a:pt x="331" y="1689"/>
                  </a:lnTo>
                  <a:lnTo>
                    <a:pt x="319" y="1684"/>
                  </a:lnTo>
                  <a:lnTo>
                    <a:pt x="289" y="1719"/>
                  </a:lnTo>
                  <a:lnTo>
                    <a:pt x="283" y="1742"/>
                  </a:lnTo>
                  <a:lnTo>
                    <a:pt x="271" y="1766"/>
                  </a:lnTo>
                  <a:lnTo>
                    <a:pt x="230" y="1748"/>
                  </a:lnTo>
                  <a:lnTo>
                    <a:pt x="182" y="1677"/>
                  </a:lnTo>
                  <a:lnTo>
                    <a:pt x="136" y="1659"/>
                  </a:lnTo>
                  <a:lnTo>
                    <a:pt x="159" y="1618"/>
                  </a:lnTo>
                  <a:lnTo>
                    <a:pt x="159" y="1464"/>
                  </a:lnTo>
                  <a:lnTo>
                    <a:pt x="100" y="1400"/>
                  </a:lnTo>
                  <a:lnTo>
                    <a:pt x="70" y="1347"/>
                  </a:lnTo>
                  <a:lnTo>
                    <a:pt x="23" y="1223"/>
                  </a:lnTo>
                  <a:lnTo>
                    <a:pt x="47" y="1182"/>
                  </a:lnTo>
                  <a:lnTo>
                    <a:pt x="35" y="1146"/>
                  </a:lnTo>
                  <a:lnTo>
                    <a:pt x="35" y="1111"/>
                  </a:lnTo>
                  <a:lnTo>
                    <a:pt x="58" y="1022"/>
                  </a:lnTo>
                  <a:lnTo>
                    <a:pt x="88" y="980"/>
                  </a:lnTo>
                  <a:lnTo>
                    <a:pt x="94" y="957"/>
                  </a:lnTo>
                  <a:lnTo>
                    <a:pt x="88" y="875"/>
                  </a:lnTo>
                  <a:lnTo>
                    <a:pt x="47" y="791"/>
                  </a:lnTo>
                  <a:lnTo>
                    <a:pt x="47" y="768"/>
                  </a:lnTo>
                  <a:lnTo>
                    <a:pt x="35" y="738"/>
                  </a:lnTo>
                  <a:lnTo>
                    <a:pt x="17" y="720"/>
                  </a:lnTo>
                  <a:lnTo>
                    <a:pt x="5" y="685"/>
                  </a:lnTo>
                  <a:lnTo>
                    <a:pt x="0" y="632"/>
                  </a:lnTo>
                  <a:lnTo>
                    <a:pt x="5" y="620"/>
                  </a:lnTo>
                  <a:lnTo>
                    <a:pt x="5" y="579"/>
                  </a:lnTo>
                  <a:lnTo>
                    <a:pt x="47" y="508"/>
                  </a:lnTo>
                  <a:lnTo>
                    <a:pt x="159" y="384"/>
                  </a:lnTo>
                  <a:lnTo>
                    <a:pt x="159" y="360"/>
                  </a:lnTo>
                  <a:lnTo>
                    <a:pt x="171" y="307"/>
                  </a:lnTo>
                  <a:lnTo>
                    <a:pt x="195" y="289"/>
                  </a:lnTo>
                  <a:lnTo>
                    <a:pt x="218" y="236"/>
                  </a:lnTo>
                  <a:lnTo>
                    <a:pt x="230" y="130"/>
                  </a:lnTo>
                  <a:lnTo>
                    <a:pt x="207" y="76"/>
                  </a:lnTo>
                  <a:lnTo>
                    <a:pt x="230" y="23"/>
                  </a:lnTo>
                  <a:lnTo>
                    <a:pt x="248" y="0"/>
                  </a:lnTo>
                  <a:lnTo>
                    <a:pt x="1453" y="330"/>
                  </a:lnTo>
                  <a:lnTo>
                    <a:pt x="1146" y="1524"/>
                  </a:lnTo>
                  <a:lnTo>
                    <a:pt x="2475" y="3479"/>
                  </a:lnTo>
                  <a:lnTo>
                    <a:pt x="2475" y="3538"/>
                  </a:lnTo>
                  <a:lnTo>
                    <a:pt x="2475" y="3556"/>
                  </a:lnTo>
                  <a:lnTo>
                    <a:pt x="2475" y="3574"/>
                  </a:lnTo>
                  <a:lnTo>
                    <a:pt x="2498" y="3621"/>
                  </a:lnTo>
                  <a:lnTo>
                    <a:pt x="2498" y="3662"/>
                  </a:lnTo>
                  <a:lnTo>
                    <a:pt x="2510" y="3692"/>
                  </a:lnTo>
                  <a:lnTo>
                    <a:pt x="2522" y="3739"/>
                  </a:lnTo>
                  <a:lnTo>
                    <a:pt x="2540" y="3751"/>
                  </a:lnTo>
                  <a:lnTo>
                    <a:pt x="2563" y="3774"/>
                  </a:lnTo>
                  <a:lnTo>
                    <a:pt x="2563" y="3816"/>
                  </a:lnTo>
                  <a:lnTo>
                    <a:pt x="2563" y="3827"/>
                  </a:lnTo>
                  <a:lnTo>
                    <a:pt x="2546" y="3816"/>
                  </a:lnTo>
                  <a:lnTo>
                    <a:pt x="2510" y="3852"/>
                  </a:lnTo>
                  <a:lnTo>
                    <a:pt x="2463" y="3869"/>
                  </a:lnTo>
                  <a:lnTo>
                    <a:pt x="2422" y="3911"/>
                  </a:lnTo>
                  <a:lnTo>
                    <a:pt x="2398" y="4017"/>
                  </a:lnTo>
                  <a:lnTo>
                    <a:pt x="2333" y="4099"/>
                  </a:lnTo>
                  <a:lnTo>
                    <a:pt x="2304" y="4099"/>
                  </a:lnTo>
                  <a:lnTo>
                    <a:pt x="2297" y="4123"/>
                  </a:lnTo>
                  <a:lnTo>
                    <a:pt x="2310" y="4152"/>
                  </a:lnTo>
                  <a:lnTo>
                    <a:pt x="2304" y="4177"/>
                  </a:lnTo>
                  <a:lnTo>
                    <a:pt x="2292" y="4230"/>
                  </a:lnTo>
                  <a:lnTo>
                    <a:pt x="2297" y="4247"/>
                  </a:lnTo>
                  <a:lnTo>
                    <a:pt x="2345" y="4288"/>
                  </a:lnTo>
                  <a:lnTo>
                    <a:pt x="2351" y="4306"/>
                  </a:lnTo>
                  <a:lnTo>
                    <a:pt x="2340" y="4324"/>
                  </a:lnTo>
                  <a:lnTo>
                    <a:pt x="2333" y="4347"/>
                  </a:lnTo>
                  <a:lnTo>
                    <a:pt x="2304" y="4377"/>
                  </a:lnTo>
                  <a:lnTo>
                    <a:pt x="2292" y="4372"/>
                  </a:lnTo>
                  <a:lnTo>
                    <a:pt x="2239" y="4365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-0.2%</a:t>
              </a: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33D528A-8E9C-42DC-9950-E537EC063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68" y="2123920"/>
              <a:ext cx="765524" cy="1195131"/>
            </a:xfrm>
            <a:custGeom>
              <a:avLst/>
              <a:gdLst/>
              <a:ahLst/>
              <a:cxnLst>
                <a:cxn ang="0">
                  <a:pos x="160" y="2050"/>
                </a:cxn>
                <a:cxn ang="0">
                  <a:pos x="201" y="1949"/>
                </a:cxn>
                <a:cxn ang="0">
                  <a:pos x="219" y="1931"/>
                </a:cxn>
                <a:cxn ang="0">
                  <a:pos x="207" y="1878"/>
                </a:cxn>
                <a:cxn ang="0">
                  <a:pos x="154" y="1831"/>
                </a:cxn>
                <a:cxn ang="0">
                  <a:pos x="236" y="1671"/>
                </a:cxn>
                <a:cxn ang="0">
                  <a:pos x="314" y="1618"/>
                </a:cxn>
                <a:cxn ang="0">
                  <a:pos x="343" y="1566"/>
                </a:cxn>
                <a:cxn ang="0">
                  <a:pos x="474" y="1300"/>
                </a:cxn>
                <a:cxn ang="0">
                  <a:pos x="414" y="1264"/>
                </a:cxn>
                <a:cxn ang="0">
                  <a:pos x="385" y="1193"/>
                </a:cxn>
                <a:cxn ang="0">
                  <a:pos x="390" y="1122"/>
                </a:cxn>
                <a:cxn ang="0">
                  <a:pos x="378" y="1069"/>
                </a:cxn>
                <a:cxn ang="0">
                  <a:pos x="390" y="1021"/>
                </a:cxn>
                <a:cxn ang="0">
                  <a:pos x="614" y="0"/>
                </a:cxn>
                <a:cxn ang="0">
                  <a:pos x="804" y="455"/>
                </a:cxn>
                <a:cxn ang="0">
                  <a:pos x="863" y="626"/>
                </a:cxn>
                <a:cxn ang="0">
                  <a:pos x="827" y="685"/>
                </a:cxn>
                <a:cxn ang="0">
                  <a:pos x="880" y="750"/>
                </a:cxn>
                <a:cxn ang="0">
                  <a:pos x="999" y="927"/>
                </a:cxn>
                <a:cxn ang="0">
                  <a:pos x="1034" y="1028"/>
                </a:cxn>
                <a:cxn ang="0">
                  <a:pos x="1075" y="1062"/>
                </a:cxn>
                <a:cxn ang="0">
                  <a:pos x="1159" y="1092"/>
                </a:cxn>
                <a:cxn ang="0">
                  <a:pos x="1099" y="1246"/>
                </a:cxn>
                <a:cxn ang="0">
                  <a:pos x="1070" y="1329"/>
                </a:cxn>
                <a:cxn ang="0">
                  <a:pos x="1075" y="1371"/>
                </a:cxn>
                <a:cxn ang="0">
                  <a:pos x="1029" y="1435"/>
                </a:cxn>
                <a:cxn ang="0">
                  <a:pos x="1017" y="1495"/>
                </a:cxn>
                <a:cxn ang="0">
                  <a:pos x="1093" y="1541"/>
                </a:cxn>
                <a:cxn ang="0">
                  <a:pos x="1187" y="1465"/>
                </a:cxn>
                <a:cxn ang="0">
                  <a:pos x="1212" y="1506"/>
                </a:cxn>
                <a:cxn ang="0">
                  <a:pos x="1235" y="1524"/>
                </a:cxn>
                <a:cxn ang="0">
                  <a:pos x="1230" y="1653"/>
                </a:cxn>
                <a:cxn ang="0">
                  <a:pos x="1283" y="1754"/>
                </a:cxn>
                <a:cxn ang="0">
                  <a:pos x="1258" y="1820"/>
                </a:cxn>
                <a:cxn ang="0">
                  <a:pos x="1324" y="1866"/>
                </a:cxn>
                <a:cxn ang="0">
                  <a:pos x="1359" y="1931"/>
                </a:cxn>
                <a:cxn ang="0">
                  <a:pos x="1347" y="1997"/>
                </a:cxn>
                <a:cxn ang="0">
                  <a:pos x="1407" y="2068"/>
                </a:cxn>
                <a:cxn ang="0">
                  <a:pos x="1448" y="2015"/>
                </a:cxn>
                <a:cxn ang="0">
                  <a:pos x="1537" y="2043"/>
                </a:cxn>
                <a:cxn ang="0">
                  <a:pos x="1584" y="2015"/>
                </a:cxn>
                <a:cxn ang="0">
                  <a:pos x="1678" y="2038"/>
                </a:cxn>
                <a:cxn ang="0">
                  <a:pos x="1725" y="2043"/>
                </a:cxn>
                <a:cxn ang="0">
                  <a:pos x="1803" y="2015"/>
                </a:cxn>
                <a:cxn ang="0">
                  <a:pos x="1879" y="2026"/>
                </a:cxn>
                <a:cxn ang="0">
                  <a:pos x="1920" y="2102"/>
                </a:cxn>
                <a:cxn ang="0">
                  <a:pos x="880" y="2948"/>
                </a:cxn>
              </a:cxnLst>
              <a:rect l="0" t="0" r="r" b="b"/>
              <a:pathLst>
                <a:path w="1920" h="3108">
                  <a:moveTo>
                    <a:pt x="0" y="2771"/>
                  </a:moveTo>
                  <a:lnTo>
                    <a:pt x="160" y="2050"/>
                  </a:lnTo>
                  <a:lnTo>
                    <a:pt x="201" y="1997"/>
                  </a:lnTo>
                  <a:lnTo>
                    <a:pt x="201" y="1949"/>
                  </a:lnTo>
                  <a:lnTo>
                    <a:pt x="213" y="1949"/>
                  </a:lnTo>
                  <a:lnTo>
                    <a:pt x="219" y="1931"/>
                  </a:lnTo>
                  <a:lnTo>
                    <a:pt x="231" y="1908"/>
                  </a:lnTo>
                  <a:lnTo>
                    <a:pt x="207" y="1878"/>
                  </a:lnTo>
                  <a:lnTo>
                    <a:pt x="165" y="1855"/>
                  </a:lnTo>
                  <a:lnTo>
                    <a:pt x="154" y="1831"/>
                  </a:lnTo>
                  <a:lnTo>
                    <a:pt x="165" y="1784"/>
                  </a:lnTo>
                  <a:lnTo>
                    <a:pt x="236" y="1671"/>
                  </a:lnTo>
                  <a:lnTo>
                    <a:pt x="284" y="1653"/>
                  </a:lnTo>
                  <a:lnTo>
                    <a:pt x="314" y="1618"/>
                  </a:lnTo>
                  <a:lnTo>
                    <a:pt x="319" y="1595"/>
                  </a:lnTo>
                  <a:lnTo>
                    <a:pt x="343" y="1566"/>
                  </a:lnTo>
                  <a:lnTo>
                    <a:pt x="479" y="1353"/>
                  </a:lnTo>
                  <a:lnTo>
                    <a:pt x="474" y="1300"/>
                  </a:lnTo>
                  <a:lnTo>
                    <a:pt x="444" y="1275"/>
                  </a:lnTo>
                  <a:lnTo>
                    <a:pt x="414" y="1264"/>
                  </a:lnTo>
                  <a:lnTo>
                    <a:pt x="390" y="1229"/>
                  </a:lnTo>
                  <a:lnTo>
                    <a:pt x="385" y="1193"/>
                  </a:lnTo>
                  <a:lnTo>
                    <a:pt x="378" y="1140"/>
                  </a:lnTo>
                  <a:lnTo>
                    <a:pt x="390" y="1122"/>
                  </a:lnTo>
                  <a:lnTo>
                    <a:pt x="403" y="1105"/>
                  </a:lnTo>
                  <a:lnTo>
                    <a:pt x="378" y="1069"/>
                  </a:lnTo>
                  <a:lnTo>
                    <a:pt x="378" y="1034"/>
                  </a:lnTo>
                  <a:lnTo>
                    <a:pt x="390" y="1021"/>
                  </a:lnTo>
                  <a:lnTo>
                    <a:pt x="621" y="0"/>
                  </a:lnTo>
                  <a:lnTo>
                    <a:pt x="614" y="0"/>
                  </a:lnTo>
                  <a:lnTo>
                    <a:pt x="869" y="65"/>
                  </a:lnTo>
                  <a:lnTo>
                    <a:pt x="804" y="455"/>
                  </a:lnTo>
                  <a:lnTo>
                    <a:pt x="845" y="560"/>
                  </a:lnTo>
                  <a:lnTo>
                    <a:pt x="863" y="626"/>
                  </a:lnTo>
                  <a:lnTo>
                    <a:pt x="845" y="667"/>
                  </a:lnTo>
                  <a:lnTo>
                    <a:pt x="827" y="685"/>
                  </a:lnTo>
                  <a:lnTo>
                    <a:pt x="852" y="709"/>
                  </a:lnTo>
                  <a:lnTo>
                    <a:pt x="880" y="750"/>
                  </a:lnTo>
                  <a:lnTo>
                    <a:pt x="951" y="821"/>
                  </a:lnTo>
                  <a:lnTo>
                    <a:pt x="999" y="927"/>
                  </a:lnTo>
                  <a:lnTo>
                    <a:pt x="1011" y="975"/>
                  </a:lnTo>
                  <a:lnTo>
                    <a:pt x="1034" y="1028"/>
                  </a:lnTo>
                  <a:lnTo>
                    <a:pt x="1075" y="1028"/>
                  </a:lnTo>
                  <a:lnTo>
                    <a:pt x="1075" y="1062"/>
                  </a:lnTo>
                  <a:lnTo>
                    <a:pt x="1141" y="1069"/>
                  </a:lnTo>
                  <a:lnTo>
                    <a:pt x="1159" y="1092"/>
                  </a:lnTo>
                  <a:lnTo>
                    <a:pt x="1093" y="1222"/>
                  </a:lnTo>
                  <a:lnTo>
                    <a:pt x="1099" y="1246"/>
                  </a:lnTo>
                  <a:lnTo>
                    <a:pt x="1075" y="1264"/>
                  </a:lnTo>
                  <a:lnTo>
                    <a:pt x="1070" y="1329"/>
                  </a:lnTo>
                  <a:lnTo>
                    <a:pt x="1075" y="1335"/>
                  </a:lnTo>
                  <a:lnTo>
                    <a:pt x="1075" y="1371"/>
                  </a:lnTo>
                  <a:lnTo>
                    <a:pt x="1029" y="1399"/>
                  </a:lnTo>
                  <a:lnTo>
                    <a:pt x="1029" y="1435"/>
                  </a:lnTo>
                  <a:lnTo>
                    <a:pt x="1034" y="1459"/>
                  </a:lnTo>
                  <a:lnTo>
                    <a:pt x="1017" y="1495"/>
                  </a:lnTo>
                  <a:lnTo>
                    <a:pt x="1075" y="1548"/>
                  </a:lnTo>
                  <a:lnTo>
                    <a:pt x="1093" y="1541"/>
                  </a:lnTo>
                  <a:lnTo>
                    <a:pt x="1176" y="1477"/>
                  </a:lnTo>
                  <a:lnTo>
                    <a:pt x="1187" y="1465"/>
                  </a:lnTo>
                  <a:lnTo>
                    <a:pt x="1200" y="1477"/>
                  </a:lnTo>
                  <a:lnTo>
                    <a:pt x="1212" y="1506"/>
                  </a:lnTo>
                  <a:lnTo>
                    <a:pt x="1223" y="1513"/>
                  </a:lnTo>
                  <a:lnTo>
                    <a:pt x="1235" y="1524"/>
                  </a:lnTo>
                  <a:lnTo>
                    <a:pt x="1230" y="1577"/>
                  </a:lnTo>
                  <a:lnTo>
                    <a:pt x="1230" y="1653"/>
                  </a:lnTo>
                  <a:lnTo>
                    <a:pt x="1247" y="1706"/>
                  </a:lnTo>
                  <a:lnTo>
                    <a:pt x="1283" y="1754"/>
                  </a:lnTo>
                  <a:lnTo>
                    <a:pt x="1276" y="1784"/>
                  </a:lnTo>
                  <a:lnTo>
                    <a:pt x="1258" y="1820"/>
                  </a:lnTo>
                  <a:lnTo>
                    <a:pt x="1288" y="1866"/>
                  </a:lnTo>
                  <a:lnTo>
                    <a:pt x="1324" y="1866"/>
                  </a:lnTo>
                  <a:lnTo>
                    <a:pt x="1354" y="1908"/>
                  </a:lnTo>
                  <a:lnTo>
                    <a:pt x="1359" y="1931"/>
                  </a:lnTo>
                  <a:lnTo>
                    <a:pt x="1347" y="1985"/>
                  </a:lnTo>
                  <a:lnTo>
                    <a:pt x="1347" y="1997"/>
                  </a:lnTo>
                  <a:lnTo>
                    <a:pt x="1371" y="2043"/>
                  </a:lnTo>
                  <a:lnTo>
                    <a:pt x="1407" y="2068"/>
                  </a:lnTo>
                  <a:lnTo>
                    <a:pt x="1425" y="2026"/>
                  </a:lnTo>
                  <a:lnTo>
                    <a:pt x="1448" y="2015"/>
                  </a:lnTo>
                  <a:lnTo>
                    <a:pt x="1507" y="2038"/>
                  </a:lnTo>
                  <a:lnTo>
                    <a:pt x="1537" y="2043"/>
                  </a:lnTo>
                  <a:lnTo>
                    <a:pt x="1566" y="2020"/>
                  </a:lnTo>
                  <a:lnTo>
                    <a:pt x="1584" y="2015"/>
                  </a:lnTo>
                  <a:lnTo>
                    <a:pt x="1601" y="2032"/>
                  </a:lnTo>
                  <a:lnTo>
                    <a:pt x="1678" y="2038"/>
                  </a:lnTo>
                  <a:lnTo>
                    <a:pt x="1714" y="2056"/>
                  </a:lnTo>
                  <a:lnTo>
                    <a:pt x="1725" y="2043"/>
                  </a:lnTo>
                  <a:lnTo>
                    <a:pt x="1808" y="2050"/>
                  </a:lnTo>
                  <a:lnTo>
                    <a:pt x="1803" y="2015"/>
                  </a:lnTo>
                  <a:lnTo>
                    <a:pt x="1838" y="1985"/>
                  </a:lnTo>
                  <a:lnTo>
                    <a:pt x="1879" y="2026"/>
                  </a:lnTo>
                  <a:lnTo>
                    <a:pt x="1891" y="2079"/>
                  </a:lnTo>
                  <a:lnTo>
                    <a:pt x="1920" y="2102"/>
                  </a:lnTo>
                  <a:lnTo>
                    <a:pt x="1773" y="3108"/>
                  </a:lnTo>
                  <a:lnTo>
                    <a:pt x="880" y="2948"/>
                  </a:lnTo>
                  <a:lnTo>
                    <a:pt x="0" y="2771"/>
                  </a:lnTo>
                </a:path>
              </a:pathLst>
            </a:custGeom>
            <a:solidFill>
              <a:srgbClr val="9BBB59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2.1%</a:t>
              </a: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DC99EC0-9C54-46F3-9EC3-E0D734070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139" y="2149447"/>
              <a:ext cx="1309575" cy="800622"/>
            </a:xfrm>
            <a:custGeom>
              <a:avLst/>
              <a:gdLst/>
              <a:ahLst/>
              <a:cxnLst>
                <a:cxn ang="0">
                  <a:pos x="1146" y="1837"/>
                </a:cxn>
                <a:cxn ang="0">
                  <a:pos x="1087" y="2014"/>
                </a:cxn>
                <a:cxn ang="0">
                  <a:pos x="1034" y="1920"/>
                </a:cxn>
                <a:cxn ang="0">
                  <a:pos x="1004" y="1985"/>
                </a:cxn>
                <a:cxn ang="0">
                  <a:pos x="910" y="1991"/>
                </a:cxn>
                <a:cxn ang="0">
                  <a:pos x="797" y="1967"/>
                </a:cxn>
                <a:cxn ang="0">
                  <a:pos x="762" y="1955"/>
                </a:cxn>
                <a:cxn ang="0">
                  <a:pos x="703" y="1973"/>
                </a:cxn>
                <a:cxn ang="0">
                  <a:pos x="621" y="1961"/>
                </a:cxn>
                <a:cxn ang="0">
                  <a:pos x="567" y="1978"/>
                </a:cxn>
                <a:cxn ang="0">
                  <a:pos x="543" y="1920"/>
                </a:cxn>
                <a:cxn ang="0">
                  <a:pos x="550" y="1843"/>
                </a:cxn>
                <a:cxn ang="0">
                  <a:pos x="484" y="1801"/>
                </a:cxn>
                <a:cxn ang="0">
                  <a:pos x="472" y="1719"/>
                </a:cxn>
                <a:cxn ang="0">
                  <a:pos x="443" y="1641"/>
                </a:cxn>
                <a:cxn ang="0">
                  <a:pos x="426" y="1512"/>
                </a:cxn>
                <a:cxn ang="0">
                  <a:pos x="419" y="1448"/>
                </a:cxn>
                <a:cxn ang="0">
                  <a:pos x="396" y="1412"/>
                </a:cxn>
                <a:cxn ang="0">
                  <a:pos x="372" y="1412"/>
                </a:cxn>
                <a:cxn ang="0">
                  <a:pos x="271" y="1483"/>
                </a:cxn>
                <a:cxn ang="0">
                  <a:pos x="230" y="1394"/>
                </a:cxn>
                <a:cxn ang="0">
                  <a:pos x="225" y="1334"/>
                </a:cxn>
                <a:cxn ang="0">
                  <a:pos x="271" y="1270"/>
                </a:cxn>
                <a:cxn ang="0">
                  <a:pos x="271" y="1199"/>
                </a:cxn>
                <a:cxn ang="0">
                  <a:pos x="289" y="1157"/>
                </a:cxn>
                <a:cxn ang="0">
                  <a:pos x="337" y="1004"/>
                </a:cxn>
                <a:cxn ang="0">
                  <a:pos x="271" y="963"/>
                </a:cxn>
                <a:cxn ang="0">
                  <a:pos x="207" y="910"/>
                </a:cxn>
                <a:cxn ang="0">
                  <a:pos x="147" y="756"/>
                </a:cxn>
                <a:cxn ang="0">
                  <a:pos x="48" y="644"/>
                </a:cxn>
                <a:cxn ang="0">
                  <a:pos x="41" y="602"/>
                </a:cxn>
                <a:cxn ang="0">
                  <a:pos x="41" y="495"/>
                </a:cxn>
                <a:cxn ang="0">
                  <a:pos x="65" y="0"/>
                </a:cxn>
                <a:cxn ang="0">
                  <a:pos x="1169" y="188"/>
                </a:cxn>
                <a:cxn ang="0">
                  <a:pos x="3279" y="461"/>
                </a:cxn>
                <a:cxn ang="0">
                  <a:pos x="3149" y="2085"/>
                </a:cxn>
              </a:cxnLst>
              <a:rect l="0" t="0" r="r" b="b"/>
              <a:pathLst>
                <a:path w="3279" h="2085">
                  <a:moveTo>
                    <a:pt x="3149" y="2085"/>
                  </a:moveTo>
                  <a:lnTo>
                    <a:pt x="1146" y="1837"/>
                  </a:lnTo>
                  <a:lnTo>
                    <a:pt x="1116" y="2037"/>
                  </a:lnTo>
                  <a:lnTo>
                    <a:pt x="1087" y="2014"/>
                  </a:lnTo>
                  <a:lnTo>
                    <a:pt x="1075" y="1961"/>
                  </a:lnTo>
                  <a:lnTo>
                    <a:pt x="1034" y="1920"/>
                  </a:lnTo>
                  <a:lnTo>
                    <a:pt x="999" y="1950"/>
                  </a:lnTo>
                  <a:lnTo>
                    <a:pt x="1004" y="1985"/>
                  </a:lnTo>
                  <a:lnTo>
                    <a:pt x="921" y="1978"/>
                  </a:lnTo>
                  <a:lnTo>
                    <a:pt x="910" y="1991"/>
                  </a:lnTo>
                  <a:lnTo>
                    <a:pt x="874" y="1973"/>
                  </a:lnTo>
                  <a:lnTo>
                    <a:pt x="797" y="1967"/>
                  </a:lnTo>
                  <a:lnTo>
                    <a:pt x="780" y="1950"/>
                  </a:lnTo>
                  <a:lnTo>
                    <a:pt x="762" y="1955"/>
                  </a:lnTo>
                  <a:lnTo>
                    <a:pt x="733" y="1978"/>
                  </a:lnTo>
                  <a:lnTo>
                    <a:pt x="703" y="1973"/>
                  </a:lnTo>
                  <a:lnTo>
                    <a:pt x="644" y="1950"/>
                  </a:lnTo>
                  <a:lnTo>
                    <a:pt x="621" y="1961"/>
                  </a:lnTo>
                  <a:lnTo>
                    <a:pt x="603" y="2003"/>
                  </a:lnTo>
                  <a:lnTo>
                    <a:pt x="567" y="1978"/>
                  </a:lnTo>
                  <a:lnTo>
                    <a:pt x="543" y="1932"/>
                  </a:lnTo>
                  <a:lnTo>
                    <a:pt x="543" y="1920"/>
                  </a:lnTo>
                  <a:lnTo>
                    <a:pt x="555" y="1866"/>
                  </a:lnTo>
                  <a:lnTo>
                    <a:pt x="550" y="1843"/>
                  </a:lnTo>
                  <a:lnTo>
                    <a:pt x="520" y="1801"/>
                  </a:lnTo>
                  <a:lnTo>
                    <a:pt x="484" y="1801"/>
                  </a:lnTo>
                  <a:lnTo>
                    <a:pt x="454" y="1755"/>
                  </a:lnTo>
                  <a:lnTo>
                    <a:pt x="472" y="1719"/>
                  </a:lnTo>
                  <a:lnTo>
                    <a:pt x="479" y="1689"/>
                  </a:lnTo>
                  <a:lnTo>
                    <a:pt x="443" y="1641"/>
                  </a:lnTo>
                  <a:lnTo>
                    <a:pt x="426" y="1588"/>
                  </a:lnTo>
                  <a:lnTo>
                    <a:pt x="426" y="1512"/>
                  </a:lnTo>
                  <a:lnTo>
                    <a:pt x="431" y="1459"/>
                  </a:lnTo>
                  <a:lnTo>
                    <a:pt x="419" y="1448"/>
                  </a:lnTo>
                  <a:lnTo>
                    <a:pt x="408" y="1441"/>
                  </a:lnTo>
                  <a:lnTo>
                    <a:pt x="396" y="1412"/>
                  </a:lnTo>
                  <a:lnTo>
                    <a:pt x="383" y="1400"/>
                  </a:lnTo>
                  <a:lnTo>
                    <a:pt x="372" y="1412"/>
                  </a:lnTo>
                  <a:lnTo>
                    <a:pt x="289" y="1476"/>
                  </a:lnTo>
                  <a:lnTo>
                    <a:pt x="271" y="1483"/>
                  </a:lnTo>
                  <a:lnTo>
                    <a:pt x="213" y="1430"/>
                  </a:lnTo>
                  <a:lnTo>
                    <a:pt x="230" y="1394"/>
                  </a:lnTo>
                  <a:lnTo>
                    <a:pt x="225" y="1370"/>
                  </a:lnTo>
                  <a:lnTo>
                    <a:pt x="225" y="1334"/>
                  </a:lnTo>
                  <a:lnTo>
                    <a:pt x="271" y="1306"/>
                  </a:lnTo>
                  <a:lnTo>
                    <a:pt x="271" y="1270"/>
                  </a:lnTo>
                  <a:lnTo>
                    <a:pt x="266" y="1264"/>
                  </a:lnTo>
                  <a:lnTo>
                    <a:pt x="271" y="1199"/>
                  </a:lnTo>
                  <a:lnTo>
                    <a:pt x="295" y="1181"/>
                  </a:lnTo>
                  <a:lnTo>
                    <a:pt x="289" y="1157"/>
                  </a:lnTo>
                  <a:lnTo>
                    <a:pt x="355" y="1027"/>
                  </a:lnTo>
                  <a:lnTo>
                    <a:pt x="337" y="1004"/>
                  </a:lnTo>
                  <a:lnTo>
                    <a:pt x="271" y="997"/>
                  </a:lnTo>
                  <a:lnTo>
                    <a:pt x="271" y="963"/>
                  </a:lnTo>
                  <a:lnTo>
                    <a:pt x="230" y="963"/>
                  </a:lnTo>
                  <a:lnTo>
                    <a:pt x="207" y="910"/>
                  </a:lnTo>
                  <a:lnTo>
                    <a:pt x="195" y="862"/>
                  </a:lnTo>
                  <a:lnTo>
                    <a:pt x="147" y="756"/>
                  </a:lnTo>
                  <a:lnTo>
                    <a:pt x="76" y="685"/>
                  </a:lnTo>
                  <a:lnTo>
                    <a:pt x="48" y="644"/>
                  </a:lnTo>
                  <a:lnTo>
                    <a:pt x="23" y="620"/>
                  </a:lnTo>
                  <a:lnTo>
                    <a:pt x="41" y="602"/>
                  </a:lnTo>
                  <a:lnTo>
                    <a:pt x="59" y="561"/>
                  </a:lnTo>
                  <a:lnTo>
                    <a:pt x="41" y="495"/>
                  </a:lnTo>
                  <a:lnTo>
                    <a:pt x="0" y="390"/>
                  </a:lnTo>
                  <a:lnTo>
                    <a:pt x="65" y="0"/>
                  </a:lnTo>
                  <a:lnTo>
                    <a:pt x="366" y="53"/>
                  </a:lnTo>
                  <a:lnTo>
                    <a:pt x="1169" y="188"/>
                  </a:lnTo>
                  <a:lnTo>
                    <a:pt x="1996" y="330"/>
                  </a:lnTo>
                  <a:lnTo>
                    <a:pt x="3279" y="461"/>
                  </a:lnTo>
                  <a:lnTo>
                    <a:pt x="3178" y="1689"/>
                  </a:lnTo>
                  <a:lnTo>
                    <a:pt x="3149" y="2085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1.0%</a:t>
              </a: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3FC0782B-84DD-4337-AF83-38FAE1BE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36" y="2856082"/>
              <a:ext cx="895518" cy="712438"/>
            </a:xfrm>
            <a:custGeom>
              <a:avLst/>
              <a:gdLst/>
              <a:ahLst/>
              <a:cxnLst>
                <a:cxn ang="0">
                  <a:pos x="2104" y="1855"/>
                </a:cxn>
                <a:cxn ang="0">
                  <a:pos x="2175" y="1046"/>
                </a:cxn>
                <a:cxn ang="0">
                  <a:pos x="2246" y="248"/>
                </a:cxn>
                <a:cxn ang="0">
                  <a:pos x="243" y="0"/>
                </a:cxn>
                <a:cxn ang="0">
                  <a:pos x="213" y="200"/>
                </a:cxn>
                <a:cxn ang="0">
                  <a:pos x="66" y="1206"/>
                </a:cxn>
                <a:cxn ang="0">
                  <a:pos x="0" y="1595"/>
                </a:cxn>
                <a:cxn ang="0">
                  <a:pos x="598" y="1690"/>
                </a:cxn>
                <a:cxn ang="0">
                  <a:pos x="2104" y="1855"/>
                </a:cxn>
              </a:cxnLst>
              <a:rect l="0" t="0" r="r" b="b"/>
              <a:pathLst>
                <a:path w="2246" h="1855">
                  <a:moveTo>
                    <a:pt x="2104" y="1855"/>
                  </a:moveTo>
                  <a:lnTo>
                    <a:pt x="2175" y="1046"/>
                  </a:lnTo>
                  <a:lnTo>
                    <a:pt x="2246" y="248"/>
                  </a:lnTo>
                  <a:lnTo>
                    <a:pt x="243" y="0"/>
                  </a:lnTo>
                  <a:lnTo>
                    <a:pt x="213" y="200"/>
                  </a:lnTo>
                  <a:lnTo>
                    <a:pt x="66" y="1206"/>
                  </a:lnTo>
                  <a:lnTo>
                    <a:pt x="0" y="1595"/>
                  </a:lnTo>
                  <a:lnTo>
                    <a:pt x="598" y="1690"/>
                  </a:lnTo>
                  <a:lnTo>
                    <a:pt x="2104" y="1855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itchFamily="34" charset="0"/>
                </a:rPr>
                <a:t>0.4%</a:t>
              </a: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B28C07C-8BBB-4EFE-B581-CF5032E96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951" y="3109033"/>
              <a:ext cx="818484" cy="1211376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0" y="1194"/>
                </a:cxn>
                <a:cxn ang="0">
                  <a:pos x="1329" y="3149"/>
                </a:cxn>
                <a:cxn ang="0">
                  <a:pos x="1329" y="3126"/>
                </a:cxn>
                <a:cxn ang="0">
                  <a:pos x="1341" y="3096"/>
                </a:cxn>
                <a:cxn ang="0">
                  <a:pos x="1364" y="3020"/>
                </a:cxn>
                <a:cxn ang="0">
                  <a:pos x="1352" y="2984"/>
                </a:cxn>
                <a:cxn ang="0">
                  <a:pos x="1370" y="2795"/>
                </a:cxn>
                <a:cxn ang="0">
                  <a:pos x="1359" y="2718"/>
                </a:cxn>
                <a:cxn ang="0">
                  <a:pos x="1370" y="2700"/>
                </a:cxn>
                <a:cxn ang="0">
                  <a:pos x="1417" y="2688"/>
                </a:cxn>
                <a:cxn ang="0">
                  <a:pos x="1483" y="2706"/>
                </a:cxn>
                <a:cxn ang="0">
                  <a:pos x="1506" y="2736"/>
                </a:cxn>
                <a:cxn ang="0">
                  <a:pos x="1506" y="2747"/>
                </a:cxn>
                <a:cxn ang="0">
                  <a:pos x="1529" y="2771"/>
                </a:cxn>
                <a:cxn ang="0">
                  <a:pos x="1565" y="2771"/>
                </a:cxn>
                <a:cxn ang="0">
                  <a:pos x="1625" y="2600"/>
                </a:cxn>
                <a:cxn ang="0">
                  <a:pos x="1660" y="2387"/>
                </a:cxn>
                <a:cxn ang="0">
                  <a:pos x="2049" y="385"/>
                </a:cxn>
                <a:cxn ang="0">
                  <a:pos x="1169" y="208"/>
                </a:cxn>
                <a:cxn ang="0">
                  <a:pos x="307" y="0"/>
                </a:cxn>
              </a:cxnLst>
              <a:rect l="0" t="0" r="r" b="b"/>
              <a:pathLst>
                <a:path w="2049" h="3149">
                  <a:moveTo>
                    <a:pt x="307" y="0"/>
                  </a:moveTo>
                  <a:lnTo>
                    <a:pt x="0" y="1194"/>
                  </a:lnTo>
                  <a:lnTo>
                    <a:pt x="1329" y="3149"/>
                  </a:lnTo>
                  <a:lnTo>
                    <a:pt x="1329" y="3126"/>
                  </a:lnTo>
                  <a:lnTo>
                    <a:pt x="1341" y="3096"/>
                  </a:lnTo>
                  <a:lnTo>
                    <a:pt x="1364" y="3020"/>
                  </a:lnTo>
                  <a:lnTo>
                    <a:pt x="1352" y="2984"/>
                  </a:lnTo>
                  <a:lnTo>
                    <a:pt x="1370" y="2795"/>
                  </a:lnTo>
                  <a:lnTo>
                    <a:pt x="1359" y="2718"/>
                  </a:lnTo>
                  <a:lnTo>
                    <a:pt x="1370" y="2700"/>
                  </a:lnTo>
                  <a:lnTo>
                    <a:pt x="1417" y="2688"/>
                  </a:lnTo>
                  <a:lnTo>
                    <a:pt x="1483" y="2706"/>
                  </a:lnTo>
                  <a:lnTo>
                    <a:pt x="1506" y="2736"/>
                  </a:lnTo>
                  <a:lnTo>
                    <a:pt x="1506" y="2747"/>
                  </a:lnTo>
                  <a:lnTo>
                    <a:pt x="1529" y="2771"/>
                  </a:lnTo>
                  <a:lnTo>
                    <a:pt x="1565" y="2771"/>
                  </a:lnTo>
                  <a:lnTo>
                    <a:pt x="1625" y="2600"/>
                  </a:lnTo>
                  <a:lnTo>
                    <a:pt x="1660" y="2387"/>
                  </a:lnTo>
                  <a:lnTo>
                    <a:pt x="2049" y="385"/>
                  </a:lnTo>
                  <a:lnTo>
                    <a:pt x="1169" y="208"/>
                  </a:lnTo>
                  <a:lnTo>
                    <a:pt x="307" y="0"/>
                  </a:lnTo>
                </a:path>
              </a:pathLst>
            </a:custGeom>
            <a:solidFill>
              <a:srgbClr val="9BBB59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1.5%</a:t>
              </a: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B9F9D23C-2400-4A78-A740-2B63E3AD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637" y="4028008"/>
              <a:ext cx="876260" cy="973510"/>
            </a:xfrm>
            <a:custGeom>
              <a:avLst/>
              <a:gdLst/>
              <a:ahLst/>
              <a:cxnLst>
                <a:cxn ang="0">
                  <a:pos x="1866" y="2535"/>
                </a:cxn>
                <a:cxn ang="0">
                  <a:pos x="2192" y="254"/>
                </a:cxn>
                <a:cxn ang="0">
                  <a:pos x="597" y="6"/>
                </a:cxn>
                <a:cxn ang="0">
                  <a:pos x="597" y="0"/>
                </a:cxn>
                <a:cxn ang="0">
                  <a:pos x="562" y="213"/>
                </a:cxn>
                <a:cxn ang="0">
                  <a:pos x="502" y="384"/>
                </a:cxn>
                <a:cxn ang="0">
                  <a:pos x="466" y="384"/>
                </a:cxn>
                <a:cxn ang="0">
                  <a:pos x="443" y="360"/>
                </a:cxn>
                <a:cxn ang="0">
                  <a:pos x="443" y="349"/>
                </a:cxn>
                <a:cxn ang="0">
                  <a:pos x="420" y="319"/>
                </a:cxn>
                <a:cxn ang="0">
                  <a:pos x="354" y="301"/>
                </a:cxn>
                <a:cxn ang="0">
                  <a:pos x="307" y="313"/>
                </a:cxn>
                <a:cxn ang="0">
                  <a:pos x="296" y="331"/>
                </a:cxn>
                <a:cxn ang="0">
                  <a:pos x="307" y="408"/>
                </a:cxn>
                <a:cxn ang="0">
                  <a:pos x="289" y="597"/>
                </a:cxn>
                <a:cxn ang="0">
                  <a:pos x="301" y="633"/>
                </a:cxn>
                <a:cxn ang="0">
                  <a:pos x="278" y="709"/>
                </a:cxn>
                <a:cxn ang="0">
                  <a:pos x="266" y="739"/>
                </a:cxn>
                <a:cxn ang="0">
                  <a:pos x="266" y="762"/>
                </a:cxn>
                <a:cxn ang="0">
                  <a:pos x="266" y="821"/>
                </a:cxn>
                <a:cxn ang="0">
                  <a:pos x="266" y="839"/>
                </a:cxn>
                <a:cxn ang="0">
                  <a:pos x="266" y="857"/>
                </a:cxn>
                <a:cxn ang="0">
                  <a:pos x="289" y="904"/>
                </a:cxn>
                <a:cxn ang="0">
                  <a:pos x="289" y="945"/>
                </a:cxn>
                <a:cxn ang="0">
                  <a:pos x="301" y="975"/>
                </a:cxn>
                <a:cxn ang="0">
                  <a:pos x="313" y="1022"/>
                </a:cxn>
                <a:cxn ang="0">
                  <a:pos x="331" y="1034"/>
                </a:cxn>
                <a:cxn ang="0">
                  <a:pos x="354" y="1057"/>
                </a:cxn>
                <a:cxn ang="0">
                  <a:pos x="354" y="1099"/>
                </a:cxn>
                <a:cxn ang="0">
                  <a:pos x="354" y="1110"/>
                </a:cxn>
                <a:cxn ang="0">
                  <a:pos x="337" y="1099"/>
                </a:cxn>
                <a:cxn ang="0">
                  <a:pos x="301" y="1135"/>
                </a:cxn>
                <a:cxn ang="0">
                  <a:pos x="254" y="1152"/>
                </a:cxn>
                <a:cxn ang="0">
                  <a:pos x="213" y="1194"/>
                </a:cxn>
                <a:cxn ang="0">
                  <a:pos x="189" y="1300"/>
                </a:cxn>
                <a:cxn ang="0">
                  <a:pos x="124" y="1382"/>
                </a:cxn>
                <a:cxn ang="0">
                  <a:pos x="95" y="1382"/>
                </a:cxn>
                <a:cxn ang="0">
                  <a:pos x="88" y="1406"/>
                </a:cxn>
                <a:cxn ang="0">
                  <a:pos x="101" y="1435"/>
                </a:cxn>
                <a:cxn ang="0">
                  <a:pos x="95" y="1460"/>
                </a:cxn>
                <a:cxn ang="0">
                  <a:pos x="83" y="1513"/>
                </a:cxn>
                <a:cxn ang="0">
                  <a:pos x="88" y="1530"/>
                </a:cxn>
                <a:cxn ang="0">
                  <a:pos x="136" y="1571"/>
                </a:cxn>
                <a:cxn ang="0">
                  <a:pos x="142" y="1589"/>
                </a:cxn>
                <a:cxn ang="0">
                  <a:pos x="131" y="1607"/>
                </a:cxn>
                <a:cxn ang="0">
                  <a:pos x="124" y="1630"/>
                </a:cxn>
                <a:cxn ang="0">
                  <a:pos x="95" y="1660"/>
                </a:cxn>
                <a:cxn ang="0">
                  <a:pos x="83" y="1655"/>
                </a:cxn>
                <a:cxn ang="0">
                  <a:pos x="30" y="1648"/>
                </a:cxn>
                <a:cxn ang="0">
                  <a:pos x="0" y="1743"/>
                </a:cxn>
                <a:cxn ang="0">
                  <a:pos x="1181" y="2428"/>
                </a:cxn>
                <a:cxn ang="0">
                  <a:pos x="1866" y="2535"/>
                </a:cxn>
              </a:cxnLst>
              <a:rect l="0" t="0" r="r" b="b"/>
              <a:pathLst>
                <a:path w="2192" h="2535">
                  <a:moveTo>
                    <a:pt x="1866" y="2535"/>
                  </a:moveTo>
                  <a:lnTo>
                    <a:pt x="2192" y="254"/>
                  </a:lnTo>
                  <a:lnTo>
                    <a:pt x="597" y="6"/>
                  </a:lnTo>
                  <a:lnTo>
                    <a:pt x="597" y="0"/>
                  </a:lnTo>
                  <a:lnTo>
                    <a:pt x="562" y="213"/>
                  </a:lnTo>
                  <a:lnTo>
                    <a:pt x="502" y="384"/>
                  </a:lnTo>
                  <a:lnTo>
                    <a:pt x="466" y="384"/>
                  </a:lnTo>
                  <a:lnTo>
                    <a:pt x="443" y="360"/>
                  </a:lnTo>
                  <a:lnTo>
                    <a:pt x="443" y="349"/>
                  </a:lnTo>
                  <a:lnTo>
                    <a:pt x="420" y="319"/>
                  </a:lnTo>
                  <a:lnTo>
                    <a:pt x="354" y="301"/>
                  </a:lnTo>
                  <a:lnTo>
                    <a:pt x="307" y="313"/>
                  </a:lnTo>
                  <a:lnTo>
                    <a:pt x="296" y="331"/>
                  </a:lnTo>
                  <a:lnTo>
                    <a:pt x="307" y="408"/>
                  </a:lnTo>
                  <a:lnTo>
                    <a:pt x="289" y="597"/>
                  </a:lnTo>
                  <a:lnTo>
                    <a:pt x="301" y="633"/>
                  </a:lnTo>
                  <a:lnTo>
                    <a:pt x="278" y="709"/>
                  </a:lnTo>
                  <a:lnTo>
                    <a:pt x="266" y="739"/>
                  </a:lnTo>
                  <a:lnTo>
                    <a:pt x="266" y="762"/>
                  </a:lnTo>
                  <a:lnTo>
                    <a:pt x="266" y="821"/>
                  </a:lnTo>
                  <a:lnTo>
                    <a:pt x="266" y="839"/>
                  </a:lnTo>
                  <a:lnTo>
                    <a:pt x="266" y="857"/>
                  </a:lnTo>
                  <a:lnTo>
                    <a:pt x="289" y="904"/>
                  </a:lnTo>
                  <a:lnTo>
                    <a:pt x="289" y="945"/>
                  </a:lnTo>
                  <a:lnTo>
                    <a:pt x="301" y="975"/>
                  </a:lnTo>
                  <a:lnTo>
                    <a:pt x="313" y="1022"/>
                  </a:lnTo>
                  <a:lnTo>
                    <a:pt x="331" y="1034"/>
                  </a:lnTo>
                  <a:lnTo>
                    <a:pt x="354" y="1057"/>
                  </a:lnTo>
                  <a:lnTo>
                    <a:pt x="354" y="1099"/>
                  </a:lnTo>
                  <a:lnTo>
                    <a:pt x="354" y="1110"/>
                  </a:lnTo>
                  <a:lnTo>
                    <a:pt x="337" y="1099"/>
                  </a:lnTo>
                  <a:lnTo>
                    <a:pt x="301" y="1135"/>
                  </a:lnTo>
                  <a:lnTo>
                    <a:pt x="254" y="1152"/>
                  </a:lnTo>
                  <a:lnTo>
                    <a:pt x="213" y="1194"/>
                  </a:lnTo>
                  <a:lnTo>
                    <a:pt x="189" y="1300"/>
                  </a:lnTo>
                  <a:lnTo>
                    <a:pt x="124" y="1382"/>
                  </a:lnTo>
                  <a:lnTo>
                    <a:pt x="95" y="1382"/>
                  </a:lnTo>
                  <a:lnTo>
                    <a:pt x="88" y="1406"/>
                  </a:lnTo>
                  <a:lnTo>
                    <a:pt x="101" y="1435"/>
                  </a:lnTo>
                  <a:lnTo>
                    <a:pt x="95" y="1460"/>
                  </a:lnTo>
                  <a:lnTo>
                    <a:pt x="83" y="1513"/>
                  </a:lnTo>
                  <a:lnTo>
                    <a:pt x="88" y="1530"/>
                  </a:lnTo>
                  <a:lnTo>
                    <a:pt x="136" y="1571"/>
                  </a:lnTo>
                  <a:lnTo>
                    <a:pt x="142" y="1589"/>
                  </a:lnTo>
                  <a:lnTo>
                    <a:pt x="131" y="1607"/>
                  </a:lnTo>
                  <a:lnTo>
                    <a:pt x="124" y="1630"/>
                  </a:lnTo>
                  <a:lnTo>
                    <a:pt x="95" y="1660"/>
                  </a:lnTo>
                  <a:lnTo>
                    <a:pt x="83" y="1655"/>
                  </a:lnTo>
                  <a:lnTo>
                    <a:pt x="30" y="1648"/>
                  </a:lnTo>
                  <a:lnTo>
                    <a:pt x="0" y="1743"/>
                  </a:lnTo>
                  <a:lnTo>
                    <a:pt x="1181" y="2428"/>
                  </a:lnTo>
                  <a:lnTo>
                    <a:pt x="1866" y="2535"/>
                  </a:lnTo>
                </a:path>
              </a:pathLst>
            </a:custGeom>
            <a:solidFill>
              <a:srgbClr val="9BBB59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1.8%</a:t>
              </a:r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AACC3D8C-21D4-47C8-99F5-4D4BBA79A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96" y="3505862"/>
              <a:ext cx="930424" cy="711277"/>
            </a:xfrm>
            <a:custGeom>
              <a:avLst/>
              <a:gdLst/>
              <a:ahLst/>
              <a:cxnLst>
                <a:cxn ang="0">
                  <a:pos x="0" y="1612"/>
                </a:cxn>
                <a:cxn ang="0">
                  <a:pos x="219" y="0"/>
                </a:cxn>
                <a:cxn ang="0">
                  <a:pos x="1725" y="165"/>
                </a:cxn>
                <a:cxn ang="0">
                  <a:pos x="2334" y="218"/>
                </a:cxn>
                <a:cxn ang="0">
                  <a:pos x="2309" y="620"/>
                </a:cxn>
                <a:cxn ang="0">
                  <a:pos x="2238" y="1849"/>
                </a:cxn>
                <a:cxn ang="0">
                  <a:pos x="1926" y="1824"/>
                </a:cxn>
                <a:cxn ang="0">
                  <a:pos x="0" y="1612"/>
                </a:cxn>
              </a:cxnLst>
              <a:rect l="0" t="0" r="r" b="b"/>
              <a:pathLst>
                <a:path w="2334" h="1849">
                  <a:moveTo>
                    <a:pt x="0" y="1612"/>
                  </a:moveTo>
                  <a:lnTo>
                    <a:pt x="219" y="0"/>
                  </a:lnTo>
                  <a:lnTo>
                    <a:pt x="1725" y="165"/>
                  </a:lnTo>
                  <a:lnTo>
                    <a:pt x="2334" y="218"/>
                  </a:lnTo>
                  <a:lnTo>
                    <a:pt x="2309" y="620"/>
                  </a:lnTo>
                  <a:lnTo>
                    <a:pt x="2238" y="1849"/>
                  </a:lnTo>
                  <a:lnTo>
                    <a:pt x="1926" y="1824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prstClr val="black"/>
                  </a:solidFill>
                  <a:cs typeface="Arial" pitchFamily="34" charset="0"/>
                </a:rPr>
                <a:t>0.9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%</a:t>
              </a: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088F0D21-E0C9-4436-A469-CB8B4E6AF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901" y="4124315"/>
              <a:ext cx="897925" cy="891127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0" y="2281"/>
                </a:cxn>
                <a:cxn ang="0">
                  <a:pos x="296" y="2316"/>
                </a:cxn>
                <a:cxn ang="0">
                  <a:pos x="320" y="2132"/>
                </a:cxn>
                <a:cxn ang="0">
                  <a:pos x="875" y="2203"/>
                </a:cxn>
                <a:cxn ang="0">
                  <a:pos x="875" y="2198"/>
                </a:cxn>
                <a:cxn ang="0">
                  <a:pos x="857" y="2168"/>
                </a:cxn>
                <a:cxn ang="0">
                  <a:pos x="875" y="2144"/>
                </a:cxn>
                <a:cxn ang="0">
                  <a:pos x="870" y="2132"/>
                </a:cxn>
                <a:cxn ang="0">
                  <a:pos x="857" y="2121"/>
                </a:cxn>
                <a:cxn ang="0">
                  <a:pos x="863" y="2114"/>
                </a:cxn>
                <a:cxn ang="0">
                  <a:pos x="2074" y="2233"/>
                </a:cxn>
                <a:cxn ang="0">
                  <a:pos x="2222" y="414"/>
                </a:cxn>
                <a:cxn ang="0">
                  <a:pos x="2240" y="414"/>
                </a:cxn>
                <a:cxn ang="0">
                  <a:pos x="2252" y="212"/>
                </a:cxn>
                <a:cxn ang="0">
                  <a:pos x="326" y="0"/>
                </a:cxn>
              </a:cxnLst>
              <a:rect l="0" t="0" r="r" b="b"/>
              <a:pathLst>
                <a:path w="2252" h="2316">
                  <a:moveTo>
                    <a:pt x="326" y="0"/>
                  </a:moveTo>
                  <a:lnTo>
                    <a:pt x="0" y="2281"/>
                  </a:lnTo>
                  <a:lnTo>
                    <a:pt x="296" y="2316"/>
                  </a:lnTo>
                  <a:lnTo>
                    <a:pt x="320" y="2132"/>
                  </a:lnTo>
                  <a:lnTo>
                    <a:pt x="875" y="2203"/>
                  </a:lnTo>
                  <a:lnTo>
                    <a:pt x="875" y="2198"/>
                  </a:lnTo>
                  <a:lnTo>
                    <a:pt x="857" y="2168"/>
                  </a:lnTo>
                  <a:lnTo>
                    <a:pt x="875" y="2144"/>
                  </a:lnTo>
                  <a:lnTo>
                    <a:pt x="870" y="2132"/>
                  </a:lnTo>
                  <a:lnTo>
                    <a:pt x="857" y="2121"/>
                  </a:lnTo>
                  <a:lnTo>
                    <a:pt x="863" y="2114"/>
                  </a:lnTo>
                  <a:lnTo>
                    <a:pt x="2074" y="2233"/>
                  </a:lnTo>
                  <a:lnTo>
                    <a:pt x="2222" y="414"/>
                  </a:lnTo>
                  <a:lnTo>
                    <a:pt x="2240" y="414"/>
                  </a:lnTo>
                  <a:lnTo>
                    <a:pt x="2252" y="21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68D83F6E-29AB-49B3-B84B-AA6ED742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790" y="2326976"/>
              <a:ext cx="840150" cy="508221"/>
            </a:xfrm>
            <a:custGeom>
              <a:avLst/>
              <a:gdLst/>
              <a:ahLst/>
              <a:cxnLst>
                <a:cxn ang="0">
                  <a:pos x="0" y="1228"/>
                </a:cxn>
                <a:cxn ang="0">
                  <a:pos x="101" y="0"/>
                </a:cxn>
                <a:cxn ang="0">
                  <a:pos x="1034" y="64"/>
                </a:cxn>
                <a:cxn ang="0">
                  <a:pos x="1938" y="94"/>
                </a:cxn>
                <a:cxn ang="0">
                  <a:pos x="1938" y="123"/>
                </a:cxn>
                <a:cxn ang="0">
                  <a:pos x="1968" y="218"/>
                </a:cxn>
                <a:cxn ang="0">
                  <a:pos x="1955" y="247"/>
                </a:cxn>
                <a:cxn ang="0">
                  <a:pos x="1950" y="313"/>
                </a:cxn>
                <a:cxn ang="0">
                  <a:pos x="1955" y="431"/>
                </a:cxn>
                <a:cxn ang="0">
                  <a:pos x="1980" y="561"/>
                </a:cxn>
                <a:cxn ang="0">
                  <a:pos x="2015" y="596"/>
                </a:cxn>
                <a:cxn ang="0">
                  <a:pos x="2038" y="714"/>
                </a:cxn>
                <a:cxn ang="0">
                  <a:pos x="2044" y="916"/>
                </a:cxn>
                <a:cxn ang="0">
                  <a:pos x="2050" y="957"/>
                </a:cxn>
                <a:cxn ang="0">
                  <a:pos x="2050" y="1028"/>
                </a:cxn>
                <a:cxn ang="0">
                  <a:pos x="2056" y="1056"/>
                </a:cxn>
                <a:cxn ang="0">
                  <a:pos x="2109" y="1205"/>
                </a:cxn>
                <a:cxn ang="0">
                  <a:pos x="2097" y="1258"/>
                </a:cxn>
                <a:cxn ang="0">
                  <a:pos x="2103" y="1322"/>
                </a:cxn>
                <a:cxn ang="0">
                  <a:pos x="0" y="1228"/>
                </a:cxn>
              </a:cxnLst>
              <a:rect l="0" t="0" r="r" b="b"/>
              <a:pathLst>
                <a:path w="2109" h="1322">
                  <a:moveTo>
                    <a:pt x="0" y="1228"/>
                  </a:moveTo>
                  <a:lnTo>
                    <a:pt x="101" y="0"/>
                  </a:lnTo>
                  <a:lnTo>
                    <a:pt x="1034" y="64"/>
                  </a:lnTo>
                  <a:lnTo>
                    <a:pt x="1938" y="94"/>
                  </a:lnTo>
                  <a:lnTo>
                    <a:pt x="1938" y="123"/>
                  </a:lnTo>
                  <a:lnTo>
                    <a:pt x="1968" y="218"/>
                  </a:lnTo>
                  <a:lnTo>
                    <a:pt x="1955" y="247"/>
                  </a:lnTo>
                  <a:lnTo>
                    <a:pt x="1950" y="313"/>
                  </a:lnTo>
                  <a:lnTo>
                    <a:pt x="1955" y="431"/>
                  </a:lnTo>
                  <a:lnTo>
                    <a:pt x="1980" y="561"/>
                  </a:lnTo>
                  <a:lnTo>
                    <a:pt x="2015" y="596"/>
                  </a:lnTo>
                  <a:lnTo>
                    <a:pt x="2038" y="714"/>
                  </a:lnTo>
                  <a:lnTo>
                    <a:pt x="2044" y="916"/>
                  </a:lnTo>
                  <a:lnTo>
                    <a:pt x="2050" y="957"/>
                  </a:lnTo>
                  <a:lnTo>
                    <a:pt x="2050" y="1028"/>
                  </a:lnTo>
                  <a:lnTo>
                    <a:pt x="2056" y="1056"/>
                  </a:lnTo>
                  <a:lnTo>
                    <a:pt x="2109" y="1205"/>
                  </a:lnTo>
                  <a:lnTo>
                    <a:pt x="2097" y="1258"/>
                  </a:lnTo>
                  <a:lnTo>
                    <a:pt x="2103" y="1322"/>
                  </a:lnTo>
                  <a:lnTo>
                    <a:pt x="0" y="1228"/>
                  </a:lnTo>
                </a:path>
              </a:pathLst>
            </a:custGeom>
            <a:solidFill>
              <a:srgbClr val="D9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0.2%</a:t>
              </a: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B3865777-D830-49C3-8FE9-C0F992834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866" y="2798066"/>
              <a:ext cx="893111" cy="581321"/>
            </a:xfrm>
            <a:custGeom>
              <a:avLst/>
              <a:gdLst/>
              <a:ahLst/>
              <a:cxnLst>
                <a:cxn ang="0">
                  <a:pos x="0" y="1194"/>
                </a:cxn>
                <a:cxn ang="0">
                  <a:pos x="71" y="396"/>
                </a:cxn>
                <a:cxn ang="0">
                  <a:pos x="100" y="0"/>
                </a:cxn>
                <a:cxn ang="0">
                  <a:pos x="2203" y="94"/>
                </a:cxn>
                <a:cxn ang="0">
                  <a:pos x="2203" y="124"/>
                </a:cxn>
                <a:cxn ang="0">
                  <a:pos x="2185" y="165"/>
                </a:cxn>
                <a:cxn ang="0">
                  <a:pos x="2132" y="219"/>
                </a:cxn>
                <a:cxn ang="0">
                  <a:pos x="2138" y="254"/>
                </a:cxn>
                <a:cxn ang="0">
                  <a:pos x="2238" y="348"/>
                </a:cxn>
                <a:cxn ang="0">
                  <a:pos x="2238" y="1088"/>
                </a:cxn>
                <a:cxn ang="0">
                  <a:pos x="2220" y="1088"/>
                </a:cxn>
                <a:cxn ang="0">
                  <a:pos x="2197" y="1093"/>
                </a:cxn>
                <a:cxn ang="0">
                  <a:pos x="2209" y="1116"/>
                </a:cxn>
                <a:cxn ang="0">
                  <a:pos x="2220" y="1141"/>
                </a:cxn>
                <a:cxn ang="0">
                  <a:pos x="2209" y="1182"/>
                </a:cxn>
                <a:cxn ang="0">
                  <a:pos x="2227" y="1199"/>
                </a:cxn>
                <a:cxn ang="0">
                  <a:pos x="2238" y="1258"/>
                </a:cxn>
                <a:cxn ang="0">
                  <a:pos x="2215" y="1283"/>
                </a:cxn>
                <a:cxn ang="0">
                  <a:pos x="2220" y="1318"/>
                </a:cxn>
                <a:cxn ang="0">
                  <a:pos x="2197" y="1388"/>
                </a:cxn>
                <a:cxn ang="0">
                  <a:pos x="2220" y="1465"/>
                </a:cxn>
                <a:cxn ang="0">
                  <a:pos x="2233" y="1501"/>
                </a:cxn>
                <a:cxn ang="0">
                  <a:pos x="2227" y="1512"/>
                </a:cxn>
                <a:cxn ang="0">
                  <a:pos x="2167" y="1471"/>
                </a:cxn>
                <a:cxn ang="0">
                  <a:pos x="2038" y="1388"/>
                </a:cxn>
                <a:cxn ang="0">
                  <a:pos x="2009" y="1377"/>
                </a:cxn>
                <a:cxn ang="0">
                  <a:pos x="1949" y="1377"/>
                </a:cxn>
                <a:cxn ang="0">
                  <a:pos x="1908" y="1406"/>
                </a:cxn>
                <a:cxn ang="0">
                  <a:pos x="1867" y="1418"/>
                </a:cxn>
                <a:cxn ang="0">
                  <a:pos x="1825" y="1406"/>
                </a:cxn>
                <a:cxn ang="0">
                  <a:pos x="1801" y="1354"/>
                </a:cxn>
                <a:cxn ang="0">
                  <a:pos x="1766" y="1329"/>
                </a:cxn>
                <a:cxn ang="0">
                  <a:pos x="1725" y="1341"/>
                </a:cxn>
                <a:cxn ang="0">
                  <a:pos x="1677" y="1341"/>
                </a:cxn>
                <a:cxn ang="0">
                  <a:pos x="1636" y="1283"/>
                </a:cxn>
                <a:cxn ang="0">
                  <a:pos x="0" y="1194"/>
                </a:cxn>
              </a:cxnLst>
              <a:rect l="0" t="0" r="r" b="b"/>
              <a:pathLst>
                <a:path w="2238" h="1512">
                  <a:moveTo>
                    <a:pt x="0" y="1194"/>
                  </a:moveTo>
                  <a:lnTo>
                    <a:pt x="71" y="396"/>
                  </a:lnTo>
                  <a:lnTo>
                    <a:pt x="100" y="0"/>
                  </a:lnTo>
                  <a:lnTo>
                    <a:pt x="2203" y="94"/>
                  </a:lnTo>
                  <a:lnTo>
                    <a:pt x="2203" y="124"/>
                  </a:lnTo>
                  <a:lnTo>
                    <a:pt x="2185" y="165"/>
                  </a:lnTo>
                  <a:lnTo>
                    <a:pt x="2132" y="219"/>
                  </a:lnTo>
                  <a:lnTo>
                    <a:pt x="2138" y="254"/>
                  </a:lnTo>
                  <a:lnTo>
                    <a:pt x="2238" y="348"/>
                  </a:lnTo>
                  <a:lnTo>
                    <a:pt x="2238" y="1088"/>
                  </a:lnTo>
                  <a:lnTo>
                    <a:pt x="2220" y="1088"/>
                  </a:lnTo>
                  <a:lnTo>
                    <a:pt x="2197" y="1093"/>
                  </a:lnTo>
                  <a:lnTo>
                    <a:pt x="2209" y="1116"/>
                  </a:lnTo>
                  <a:lnTo>
                    <a:pt x="2220" y="1141"/>
                  </a:lnTo>
                  <a:lnTo>
                    <a:pt x="2209" y="1182"/>
                  </a:lnTo>
                  <a:lnTo>
                    <a:pt x="2227" y="1199"/>
                  </a:lnTo>
                  <a:lnTo>
                    <a:pt x="2238" y="1258"/>
                  </a:lnTo>
                  <a:lnTo>
                    <a:pt x="2215" y="1283"/>
                  </a:lnTo>
                  <a:lnTo>
                    <a:pt x="2220" y="1318"/>
                  </a:lnTo>
                  <a:lnTo>
                    <a:pt x="2197" y="1388"/>
                  </a:lnTo>
                  <a:lnTo>
                    <a:pt x="2220" y="1465"/>
                  </a:lnTo>
                  <a:lnTo>
                    <a:pt x="2233" y="1501"/>
                  </a:lnTo>
                  <a:lnTo>
                    <a:pt x="2227" y="1512"/>
                  </a:lnTo>
                  <a:lnTo>
                    <a:pt x="2167" y="1471"/>
                  </a:lnTo>
                  <a:lnTo>
                    <a:pt x="2038" y="1388"/>
                  </a:lnTo>
                  <a:lnTo>
                    <a:pt x="2009" y="1377"/>
                  </a:lnTo>
                  <a:lnTo>
                    <a:pt x="1949" y="1377"/>
                  </a:lnTo>
                  <a:lnTo>
                    <a:pt x="1908" y="1406"/>
                  </a:lnTo>
                  <a:lnTo>
                    <a:pt x="1867" y="1418"/>
                  </a:lnTo>
                  <a:lnTo>
                    <a:pt x="1825" y="1406"/>
                  </a:lnTo>
                  <a:lnTo>
                    <a:pt x="1801" y="1354"/>
                  </a:lnTo>
                  <a:lnTo>
                    <a:pt x="1766" y="1329"/>
                  </a:lnTo>
                  <a:lnTo>
                    <a:pt x="1725" y="1341"/>
                  </a:lnTo>
                  <a:lnTo>
                    <a:pt x="1677" y="1341"/>
                  </a:lnTo>
                  <a:lnTo>
                    <a:pt x="1636" y="1283"/>
                  </a:lnTo>
                  <a:lnTo>
                    <a:pt x="0" y="119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0.6%</a:t>
              </a: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9283AB4A-4168-4FED-A3D3-8673DA08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978" y="3257554"/>
              <a:ext cx="1055604" cy="504740"/>
            </a:xfrm>
            <a:custGeom>
              <a:avLst/>
              <a:gdLst/>
              <a:ahLst/>
              <a:cxnLst>
                <a:cxn ang="0">
                  <a:pos x="0" y="809"/>
                </a:cxn>
                <a:cxn ang="0">
                  <a:pos x="71" y="0"/>
                </a:cxn>
                <a:cxn ang="0">
                  <a:pos x="1707" y="89"/>
                </a:cxn>
                <a:cxn ang="0">
                  <a:pos x="1748" y="147"/>
                </a:cxn>
                <a:cxn ang="0">
                  <a:pos x="1796" y="147"/>
                </a:cxn>
                <a:cxn ang="0">
                  <a:pos x="1837" y="135"/>
                </a:cxn>
                <a:cxn ang="0">
                  <a:pos x="1872" y="160"/>
                </a:cxn>
                <a:cxn ang="0">
                  <a:pos x="1896" y="212"/>
                </a:cxn>
                <a:cxn ang="0">
                  <a:pos x="1938" y="224"/>
                </a:cxn>
                <a:cxn ang="0">
                  <a:pos x="1979" y="212"/>
                </a:cxn>
                <a:cxn ang="0">
                  <a:pos x="2020" y="183"/>
                </a:cxn>
                <a:cxn ang="0">
                  <a:pos x="2080" y="183"/>
                </a:cxn>
                <a:cxn ang="0">
                  <a:pos x="2109" y="194"/>
                </a:cxn>
                <a:cxn ang="0">
                  <a:pos x="2238" y="277"/>
                </a:cxn>
                <a:cxn ang="0">
                  <a:pos x="2298" y="318"/>
                </a:cxn>
                <a:cxn ang="0">
                  <a:pos x="2304" y="366"/>
                </a:cxn>
                <a:cxn ang="0">
                  <a:pos x="2345" y="389"/>
                </a:cxn>
                <a:cxn ang="0">
                  <a:pos x="2345" y="419"/>
                </a:cxn>
                <a:cxn ang="0">
                  <a:pos x="2327" y="472"/>
                </a:cxn>
                <a:cxn ang="0">
                  <a:pos x="2357" y="502"/>
                </a:cxn>
                <a:cxn ang="0">
                  <a:pos x="2380" y="566"/>
                </a:cxn>
                <a:cxn ang="0">
                  <a:pos x="2410" y="602"/>
                </a:cxn>
                <a:cxn ang="0">
                  <a:pos x="2398" y="632"/>
                </a:cxn>
                <a:cxn ang="0">
                  <a:pos x="2410" y="667"/>
                </a:cxn>
                <a:cxn ang="0">
                  <a:pos x="2458" y="697"/>
                </a:cxn>
                <a:cxn ang="0">
                  <a:pos x="2463" y="731"/>
                </a:cxn>
                <a:cxn ang="0">
                  <a:pos x="2458" y="761"/>
                </a:cxn>
                <a:cxn ang="0">
                  <a:pos x="2446" y="827"/>
                </a:cxn>
                <a:cxn ang="0">
                  <a:pos x="2487" y="850"/>
                </a:cxn>
                <a:cxn ang="0">
                  <a:pos x="2499" y="880"/>
                </a:cxn>
                <a:cxn ang="0">
                  <a:pos x="2475" y="909"/>
                </a:cxn>
                <a:cxn ang="0">
                  <a:pos x="2487" y="944"/>
                </a:cxn>
                <a:cxn ang="0">
                  <a:pos x="2511" y="974"/>
                </a:cxn>
                <a:cxn ang="0">
                  <a:pos x="2499" y="1010"/>
                </a:cxn>
                <a:cxn ang="0">
                  <a:pos x="2511" y="1051"/>
                </a:cxn>
                <a:cxn ang="0">
                  <a:pos x="2522" y="1068"/>
                </a:cxn>
                <a:cxn ang="0">
                  <a:pos x="2540" y="1104"/>
                </a:cxn>
                <a:cxn ang="0">
                  <a:pos x="2575" y="1139"/>
                </a:cxn>
                <a:cxn ang="0">
                  <a:pos x="2582" y="1193"/>
                </a:cxn>
                <a:cxn ang="0">
                  <a:pos x="2628" y="1246"/>
                </a:cxn>
                <a:cxn ang="0">
                  <a:pos x="2646" y="1258"/>
                </a:cxn>
                <a:cxn ang="0">
                  <a:pos x="2641" y="1305"/>
                </a:cxn>
                <a:cxn ang="0">
                  <a:pos x="2641" y="1311"/>
                </a:cxn>
                <a:cxn ang="0">
                  <a:pos x="584" y="1264"/>
                </a:cxn>
                <a:cxn ang="0">
                  <a:pos x="609" y="862"/>
                </a:cxn>
                <a:cxn ang="0">
                  <a:pos x="0" y="809"/>
                </a:cxn>
              </a:cxnLst>
              <a:rect l="0" t="0" r="r" b="b"/>
              <a:pathLst>
                <a:path w="2646" h="1311">
                  <a:moveTo>
                    <a:pt x="0" y="809"/>
                  </a:moveTo>
                  <a:lnTo>
                    <a:pt x="71" y="0"/>
                  </a:lnTo>
                  <a:lnTo>
                    <a:pt x="1707" y="89"/>
                  </a:lnTo>
                  <a:lnTo>
                    <a:pt x="1748" y="147"/>
                  </a:lnTo>
                  <a:lnTo>
                    <a:pt x="1796" y="147"/>
                  </a:lnTo>
                  <a:lnTo>
                    <a:pt x="1837" y="135"/>
                  </a:lnTo>
                  <a:lnTo>
                    <a:pt x="1872" y="160"/>
                  </a:lnTo>
                  <a:lnTo>
                    <a:pt x="1896" y="212"/>
                  </a:lnTo>
                  <a:lnTo>
                    <a:pt x="1938" y="224"/>
                  </a:lnTo>
                  <a:lnTo>
                    <a:pt x="1979" y="212"/>
                  </a:lnTo>
                  <a:lnTo>
                    <a:pt x="2020" y="183"/>
                  </a:lnTo>
                  <a:lnTo>
                    <a:pt x="2080" y="183"/>
                  </a:lnTo>
                  <a:lnTo>
                    <a:pt x="2109" y="194"/>
                  </a:lnTo>
                  <a:lnTo>
                    <a:pt x="2238" y="277"/>
                  </a:lnTo>
                  <a:lnTo>
                    <a:pt x="2298" y="318"/>
                  </a:lnTo>
                  <a:lnTo>
                    <a:pt x="2304" y="366"/>
                  </a:lnTo>
                  <a:lnTo>
                    <a:pt x="2345" y="389"/>
                  </a:lnTo>
                  <a:lnTo>
                    <a:pt x="2345" y="419"/>
                  </a:lnTo>
                  <a:lnTo>
                    <a:pt x="2327" y="472"/>
                  </a:lnTo>
                  <a:lnTo>
                    <a:pt x="2357" y="502"/>
                  </a:lnTo>
                  <a:lnTo>
                    <a:pt x="2380" y="566"/>
                  </a:lnTo>
                  <a:lnTo>
                    <a:pt x="2410" y="602"/>
                  </a:lnTo>
                  <a:lnTo>
                    <a:pt x="2398" y="632"/>
                  </a:lnTo>
                  <a:lnTo>
                    <a:pt x="2410" y="667"/>
                  </a:lnTo>
                  <a:lnTo>
                    <a:pt x="2458" y="697"/>
                  </a:lnTo>
                  <a:lnTo>
                    <a:pt x="2463" y="731"/>
                  </a:lnTo>
                  <a:lnTo>
                    <a:pt x="2458" y="761"/>
                  </a:lnTo>
                  <a:lnTo>
                    <a:pt x="2446" y="827"/>
                  </a:lnTo>
                  <a:lnTo>
                    <a:pt x="2487" y="850"/>
                  </a:lnTo>
                  <a:lnTo>
                    <a:pt x="2499" y="880"/>
                  </a:lnTo>
                  <a:lnTo>
                    <a:pt x="2475" y="909"/>
                  </a:lnTo>
                  <a:lnTo>
                    <a:pt x="2487" y="944"/>
                  </a:lnTo>
                  <a:lnTo>
                    <a:pt x="2511" y="974"/>
                  </a:lnTo>
                  <a:lnTo>
                    <a:pt x="2499" y="1010"/>
                  </a:lnTo>
                  <a:lnTo>
                    <a:pt x="2511" y="1051"/>
                  </a:lnTo>
                  <a:lnTo>
                    <a:pt x="2522" y="1068"/>
                  </a:lnTo>
                  <a:lnTo>
                    <a:pt x="2540" y="1104"/>
                  </a:lnTo>
                  <a:lnTo>
                    <a:pt x="2575" y="1139"/>
                  </a:lnTo>
                  <a:lnTo>
                    <a:pt x="2582" y="1193"/>
                  </a:lnTo>
                  <a:lnTo>
                    <a:pt x="2628" y="1246"/>
                  </a:lnTo>
                  <a:lnTo>
                    <a:pt x="2646" y="1258"/>
                  </a:lnTo>
                  <a:lnTo>
                    <a:pt x="2641" y="1305"/>
                  </a:lnTo>
                  <a:lnTo>
                    <a:pt x="2641" y="1311"/>
                  </a:lnTo>
                  <a:lnTo>
                    <a:pt x="584" y="1264"/>
                  </a:lnTo>
                  <a:lnTo>
                    <a:pt x="609" y="862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A9694"/>
                  </a:highlight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968836DC-C595-41D5-B651-F9878F37D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803" y="3743729"/>
              <a:ext cx="948479" cy="49197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2128" y="47"/>
                </a:cxn>
                <a:cxn ang="0">
                  <a:pos x="2263" y="154"/>
                </a:cxn>
                <a:cxn ang="0">
                  <a:pos x="2222" y="200"/>
                </a:cxn>
                <a:cxn ang="0">
                  <a:pos x="2216" y="248"/>
                </a:cxn>
                <a:cxn ang="0">
                  <a:pos x="2234" y="278"/>
                </a:cxn>
                <a:cxn ang="0">
                  <a:pos x="2270" y="289"/>
                </a:cxn>
                <a:cxn ang="0">
                  <a:pos x="2287" y="360"/>
                </a:cxn>
                <a:cxn ang="0">
                  <a:pos x="2323" y="384"/>
                </a:cxn>
                <a:cxn ang="0">
                  <a:pos x="2352" y="390"/>
                </a:cxn>
                <a:cxn ang="0">
                  <a:pos x="2364" y="402"/>
                </a:cxn>
                <a:cxn ang="0">
                  <a:pos x="2376" y="1275"/>
                </a:cxn>
                <a:cxn ang="0">
                  <a:pos x="0" y="1229"/>
                </a:cxn>
                <a:cxn ang="0">
                  <a:pos x="71" y="0"/>
                </a:cxn>
              </a:cxnLst>
              <a:rect l="0" t="0" r="r" b="b"/>
              <a:pathLst>
                <a:path w="2376" h="1275">
                  <a:moveTo>
                    <a:pt x="71" y="0"/>
                  </a:moveTo>
                  <a:lnTo>
                    <a:pt x="2128" y="47"/>
                  </a:lnTo>
                  <a:lnTo>
                    <a:pt x="2263" y="154"/>
                  </a:lnTo>
                  <a:lnTo>
                    <a:pt x="2222" y="200"/>
                  </a:lnTo>
                  <a:lnTo>
                    <a:pt x="2216" y="248"/>
                  </a:lnTo>
                  <a:lnTo>
                    <a:pt x="2234" y="278"/>
                  </a:lnTo>
                  <a:lnTo>
                    <a:pt x="2270" y="289"/>
                  </a:lnTo>
                  <a:lnTo>
                    <a:pt x="2287" y="360"/>
                  </a:lnTo>
                  <a:lnTo>
                    <a:pt x="2323" y="384"/>
                  </a:lnTo>
                  <a:lnTo>
                    <a:pt x="2352" y="390"/>
                  </a:lnTo>
                  <a:lnTo>
                    <a:pt x="2364" y="402"/>
                  </a:lnTo>
                  <a:lnTo>
                    <a:pt x="2376" y="1275"/>
                  </a:lnTo>
                  <a:lnTo>
                    <a:pt x="0" y="122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0.04%</a:t>
              </a: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FAB02489-83C5-4619-B212-8F67A812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012" y="4207858"/>
              <a:ext cx="1101343" cy="546512"/>
            </a:xfrm>
            <a:custGeom>
              <a:avLst/>
              <a:gdLst/>
              <a:ahLst/>
              <a:cxnLst>
                <a:cxn ang="0">
                  <a:pos x="324" y="25"/>
                </a:cxn>
                <a:cxn ang="0">
                  <a:pos x="0" y="202"/>
                </a:cxn>
                <a:cxn ang="0">
                  <a:pos x="940" y="1035"/>
                </a:cxn>
                <a:cxn ang="0">
                  <a:pos x="993" y="1052"/>
                </a:cxn>
                <a:cxn ang="0">
                  <a:pos x="1063" y="1123"/>
                </a:cxn>
                <a:cxn ang="0">
                  <a:pos x="1151" y="1100"/>
                </a:cxn>
                <a:cxn ang="0">
                  <a:pos x="1199" y="1141"/>
                </a:cxn>
                <a:cxn ang="0">
                  <a:pos x="1217" y="1189"/>
                </a:cxn>
                <a:cxn ang="0">
                  <a:pos x="1311" y="1206"/>
                </a:cxn>
                <a:cxn ang="0">
                  <a:pos x="1364" y="1224"/>
                </a:cxn>
                <a:cxn ang="0">
                  <a:pos x="1400" y="1212"/>
                </a:cxn>
                <a:cxn ang="0">
                  <a:pos x="1453" y="1260"/>
                </a:cxn>
                <a:cxn ang="0">
                  <a:pos x="1559" y="1242"/>
                </a:cxn>
                <a:cxn ang="0">
                  <a:pos x="1595" y="1288"/>
                </a:cxn>
                <a:cxn ang="0">
                  <a:pos x="1607" y="1336"/>
                </a:cxn>
                <a:cxn ang="0">
                  <a:pos x="1678" y="1306"/>
                </a:cxn>
                <a:cxn ang="0">
                  <a:pos x="1790" y="1359"/>
                </a:cxn>
                <a:cxn ang="0">
                  <a:pos x="1838" y="1336"/>
                </a:cxn>
                <a:cxn ang="0">
                  <a:pos x="1866" y="1354"/>
                </a:cxn>
                <a:cxn ang="0">
                  <a:pos x="1873" y="1407"/>
                </a:cxn>
                <a:cxn ang="0">
                  <a:pos x="1891" y="1371"/>
                </a:cxn>
                <a:cxn ang="0">
                  <a:pos x="1950" y="1318"/>
                </a:cxn>
                <a:cxn ang="0">
                  <a:pos x="1967" y="1347"/>
                </a:cxn>
                <a:cxn ang="0">
                  <a:pos x="2020" y="1359"/>
                </a:cxn>
                <a:cxn ang="0">
                  <a:pos x="2056" y="1347"/>
                </a:cxn>
                <a:cxn ang="0">
                  <a:pos x="2061" y="1359"/>
                </a:cxn>
                <a:cxn ang="0">
                  <a:pos x="2145" y="1413"/>
                </a:cxn>
                <a:cxn ang="0">
                  <a:pos x="2221" y="1359"/>
                </a:cxn>
                <a:cxn ang="0">
                  <a:pos x="2351" y="1329"/>
                </a:cxn>
                <a:cxn ang="0">
                  <a:pos x="2404" y="1324"/>
                </a:cxn>
                <a:cxn ang="0">
                  <a:pos x="2523" y="1324"/>
                </a:cxn>
                <a:cxn ang="0">
                  <a:pos x="2693" y="1400"/>
                </a:cxn>
                <a:cxn ang="0">
                  <a:pos x="2735" y="1425"/>
                </a:cxn>
                <a:cxn ang="0">
                  <a:pos x="2759" y="710"/>
                </a:cxn>
                <a:cxn ang="0">
                  <a:pos x="2700" y="71"/>
                </a:cxn>
              </a:cxnLst>
              <a:rect l="0" t="0" r="r" b="b"/>
              <a:pathLst>
                <a:path w="2759" h="1425">
                  <a:moveTo>
                    <a:pt x="2700" y="71"/>
                  </a:moveTo>
                  <a:lnTo>
                    <a:pt x="324" y="25"/>
                  </a:lnTo>
                  <a:lnTo>
                    <a:pt x="12" y="0"/>
                  </a:lnTo>
                  <a:lnTo>
                    <a:pt x="0" y="202"/>
                  </a:lnTo>
                  <a:lnTo>
                    <a:pt x="968" y="255"/>
                  </a:lnTo>
                  <a:lnTo>
                    <a:pt x="940" y="1035"/>
                  </a:lnTo>
                  <a:lnTo>
                    <a:pt x="975" y="1040"/>
                  </a:lnTo>
                  <a:lnTo>
                    <a:pt x="993" y="1052"/>
                  </a:lnTo>
                  <a:lnTo>
                    <a:pt x="1039" y="1118"/>
                  </a:lnTo>
                  <a:lnTo>
                    <a:pt x="1063" y="1123"/>
                  </a:lnTo>
                  <a:lnTo>
                    <a:pt x="1128" y="1118"/>
                  </a:lnTo>
                  <a:lnTo>
                    <a:pt x="1151" y="1100"/>
                  </a:lnTo>
                  <a:lnTo>
                    <a:pt x="1187" y="1118"/>
                  </a:lnTo>
                  <a:lnTo>
                    <a:pt x="1199" y="1141"/>
                  </a:lnTo>
                  <a:lnTo>
                    <a:pt x="1199" y="1153"/>
                  </a:lnTo>
                  <a:lnTo>
                    <a:pt x="1217" y="1189"/>
                  </a:lnTo>
                  <a:lnTo>
                    <a:pt x="1222" y="1194"/>
                  </a:lnTo>
                  <a:lnTo>
                    <a:pt x="1311" y="1206"/>
                  </a:lnTo>
                  <a:lnTo>
                    <a:pt x="1346" y="1224"/>
                  </a:lnTo>
                  <a:lnTo>
                    <a:pt x="1364" y="1224"/>
                  </a:lnTo>
                  <a:lnTo>
                    <a:pt x="1371" y="1217"/>
                  </a:lnTo>
                  <a:lnTo>
                    <a:pt x="1400" y="1212"/>
                  </a:lnTo>
                  <a:lnTo>
                    <a:pt x="1417" y="1242"/>
                  </a:lnTo>
                  <a:lnTo>
                    <a:pt x="1453" y="1260"/>
                  </a:lnTo>
                  <a:lnTo>
                    <a:pt x="1477" y="1235"/>
                  </a:lnTo>
                  <a:lnTo>
                    <a:pt x="1559" y="1242"/>
                  </a:lnTo>
                  <a:lnTo>
                    <a:pt x="1565" y="1260"/>
                  </a:lnTo>
                  <a:lnTo>
                    <a:pt x="1595" y="1288"/>
                  </a:lnTo>
                  <a:lnTo>
                    <a:pt x="1607" y="1295"/>
                  </a:lnTo>
                  <a:lnTo>
                    <a:pt x="1607" y="1336"/>
                  </a:lnTo>
                  <a:lnTo>
                    <a:pt x="1666" y="1354"/>
                  </a:lnTo>
                  <a:lnTo>
                    <a:pt x="1678" y="1306"/>
                  </a:lnTo>
                  <a:lnTo>
                    <a:pt x="1707" y="1301"/>
                  </a:lnTo>
                  <a:lnTo>
                    <a:pt x="1790" y="1359"/>
                  </a:lnTo>
                  <a:lnTo>
                    <a:pt x="1795" y="1359"/>
                  </a:lnTo>
                  <a:lnTo>
                    <a:pt x="1838" y="1336"/>
                  </a:lnTo>
                  <a:lnTo>
                    <a:pt x="1861" y="1336"/>
                  </a:lnTo>
                  <a:lnTo>
                    <a:pt x="1866" y="1354"/>
                  </a:lnTo>
                  <a:lnTo>
                    <a:pt x="1861" y="1383"/>
                  </a:lnTo>
                  <a:lnTo>
                    <a:pt x="1873" y="1407"/>
                  </a:lnTo>
                  <a:lnTo>
                    <a:pt x="1896" y="1395"/>
                  </a:lnTo>
                  <a:lnTo>
                    <a:pt x="1891" y="1371"/>
                  </a:lnTo>
                  <a:lnTo>
                    <a:pt x="1914" y="1336"/>
                  </a:lnTo>
                  <a:lnTo>
                    <a:pt x="1950" y="1318"/>
                  </a:lnTo>
                  <a:lnTo>
                    <a:pt x="1962" y="1318"/>
                  </a:lnTo>
                  <a:lnTo>
                    <a:pt x="1967" y="1347"/>
                  </a:lnTo>
                  <a:lnTo>
                    <a:pt x="2003" y="1359"/>
                  </a:lnTo>
                  <a:lnTo>
                    <a:pt x="2020" y="1359"/>
                  </a:lnTo>
                  <a:lnTo>
                    <a:pt x="2032" y="1342"/>
                  </a:lnTo>
                  <a:lnTo>
                    <a:pt x="2056" y="1347"/>
                  </a:lnTo>
                  <a:lnTo>
                    <a:pt x="2061" y="1354"/>
                  </a:lnTo>
                  <a:lnTo>
                    <a:pt x="2061" y="1359"/>
                  </a:lnTo>
                  <a:lnTo>
                    <a:pt x="2097" y="1377"/>
                  </a:lnTo>
                  <a:lnTo>
                    <a:pt x="2145" y="1413"/>
                  </a:lnTo>
                  <a:lnTo>
                    <a:pt x="2198" y="1371"/>
                  </a:lnTo>
                  <a:lnTo>
                    <a:pt x="2221" y="1359"/>
                  </a:lnTo>
                  <a:lnTo>
                    <a:pt x="2292" y="1354"/>
                  </a:lnTo>
                  <a:lnTo>
                    <a:pt x="2351" y="1329"/>
                  </a:lnTo>
                  <a:lnTo>
                    <a:pt x="2375" y="1324"/>
                  </a:lnTo>
                  <a:lnTo>
                    <a:pt x="2404" y="1324"/>
                  </a:lnTo>
                  <a:lnTo>
                    <a:pt x="2475" y="1336"/>
                  </a:lnTo>
                  <a:lnTo>
                    <a:pt x="2523" y="1324"/>
                  </a:lnTo>
                  <a:lnTo>
                    <a:pt x="2534" y="1318"/>
                  </a:lnTo>
                  <a:lnTo>
                    <a:pt x="2693" y="1400"/>
                  </a:lnTo>
                  <a:lnTo>
                    <a:pt x="2723" y="1407"/>
                  </a:lnTo>
                  <a:lnTo>
                    <a:pt x="2735" y="1425"/>
                  </a:lnTo>
                  <a:lnTo>
                    <a:pt x="2753" y="1425"/>
                  </a:lnTo>
                  <a:lnTo>
                    <a:pt x="2759" y="710"/>
                  </a:lnTo>
                  <a:lnTo>
                    <a:pt x="2700" y="273"/>
                  </a:lnTo>
                  <a:lnTo>
                    <a:pt x="2700" y="71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0.5%</a:t>
              </a: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19067BE7-34A8-4601-9902-6CC21A432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535" y="4284439"/>
              <a:ext cx="1792239" cy="1683626"/>
            </a:xfrm>
            <a:custGeom>
              <a:avLst/>
              <a:gdLst/>
              <a:ahLst/>
              <a:cxnLst>
                <a:cxn ang="0">
                  <a:pos x="4076" y="1198"/>
                </a:cxn>
                <a:cxn ang="0">
                  <a:pos x="3787" y="1122"/>
                </a:cxn>
                <a:cxn ang="0">
                  <a:pos x="3604" y="1157"/>
                </a:cxn>
                <a:cxn ang="0">
                  <a:pos x="3444" y="1157"/>
                </a:cxn>
                <a:cxn ang="0">
                  <a:pos x="3403" y="1157"/>
                </a:cxn>
                <a:cxn ang="0">
                  <a:pos x="3333" y="1116"/>
                </a:cxn>
                <a:cxn ang="0">
                  <a:pos x="3256" y="1205"/>
                </a:cxn>
                <a:cxn ang="0">
                  <a:pos x="3221" y="1134"/>
                </a:cxn>
                <a:cxn ang="0">
                  <a:pos x="3061" y="1104"/>
                </a:cxn>
                <a:cxn ang="0">
                  <a:pos x="2978" y="1086"/>
                </a:cxn>
                <a:cxn ang="0">
                  <a:pos x="2836" y="1058"/>
                </a:cxn>
                <a:cxn ang="0">
                  <a:pos x="2747" y="1022"/>
                </a:cxn>
                <a:cxn ang="0">
                  <a:pos x="2600" y="987"/>
                </a:cxn>
                <a:cxn ang="0">
                  <a:pos x="2534" y="898"/>
                </a:cxn>
                <a:cxn ang="0">
                  <a:pos x="2376" y="850"/>
                </a:cxn>
                <a:cxn ang="0">
                  <a:pos x="1383" y="0"/>
                </a:cxn>
                <a:cxn ang="0">
                  <a:pos x="0" y="1707"/>
                </a:cxn>
                <a:cxn ang="0">
                  <a:pos x="18" y="1784"/>
                </a:cxn>
                <a:cxn ang="0">
                  <a:pos x="125" y="1931"/>
                </a:cxn>
                <a:cxn ang="0">
                  <a:pos x="544" y="2344"/>
                </a:cxn>
                <a:cxn ang="0">
                  <a:pos x="603" y="2486"/>
                </a:cxn>
                <a:cxn ang="0">
                  <a:pos x="898" y="2917"/>
                </a:cxn>
                <a:cxn ang="0">
                  <a:pos x="1176" y="2965"/>
                </a:cxn>
                <a:cxn ang="0">
                  <a:pos x="1329" y="2722"/>
                </a:cxn>
                <a:cxn ang="0">
                  <a:pos x="1425" y="2694"/>
                </a:cxn>
                <a:cxn ang="0">
                  <a:pos x="1595" y="2747"/>
                </a:cxn>
                <a:cxn ang="0">
                  <a:pos x="1778" y="2835"/>
                </a:cxn>
                <a:cxn ang="0">
                  <a:pos x="1838" y="2876"/>
                </a:cxn>
                <a:cxn ang="0">
                  <a:pos x="1991" y="3072"/>
                </a:cxn>
                <a:cxn ang="0">
                  <a:pos x="2234" y="3538"/>
                </a:cxn>
                <a:cxn ang="0">
                  <a:pos x="2376" y="3698"/>
                </a:cxn>
                <a:cxn ang="0">
                  <a:pos x="2435" y="3939"/>
                </a:cxn>
                <a:cxn ang="0">
                  <a:pos x="2641" y="4188"/>
                </a:cxn>
                <a:cxn ang="0">
                  <a:pos x="3008" y="4306"/>
                </a:cxn>
                <a:cxn ang="0">
                  <a:pos x="3208" y="4335"/>
                </a:cxn>
                <a:cxn ang="0">
                  <a:pos x="3185" y="4276"/>
                </a:cxn>
                <a:cxn ang="0">
                  <a:pos x="3114" y="3857"/>
                </a:cxn>
                <a:cxn ang="0">
                  <a:pos x="3084" y="3798"/>
                </a:cxn>
                <a:cxn ang="0">
                  <a:pos x="3173" y="3650"/>
                </a:cxn>
                <a:cxn ang="0">
                  <a:pos x="3196" y="3586"/>
                </a:cxn>
                <a:cxn ang="0">
                  <a:pos x="3256" y="3444"/>
                </a:cxn>
                <a:cxn ang="0">
                  <a:pos x="3315" y="3444"/>
                </a:cxn>
                <a:cxn ang="0">
                  <a:pos x="3350" y="3384"/>
                </a:cxn>
                <a:cxn ang="0">
                  <a:pos x="3397" y="3373"/>
                </a:cxn>
                <a:cxn ang="0">
                  <a:pos x="3485" y="3325"/>
                </a:cxn>
                <a:cxn ang="0">
                  <a:pos x="3533" y="3242"/>
                </a:cxn>
                <a:cxn ang="0">
                  <a:pos x="3569" y="3272"/>
                </a:cxn>
                <a:cxn ang="0">
                  <a:pos x="3923" y="3089"/>
                </a:cxn>
                <a:cxn ang="0">
                  <a:pos x="3994" y="2889"/>
                </a:cxn>
                <a:cxn ang="0">
                  <a:pos x="4065" y="2864"/>
                </a:cxn>
                <a:cxn ang="0">
                  <a:pos x="4307" y="2829"/>
                </a:cxn>
                <a:cxn ang="0">
                  <a:pos x="4378" y="2793"/>
                </a:cxn>
                <a:cxn ang="0">
                  <a:pos x="4413" y="2699"/>
                </a:cxn>
                <a:cxn ang="0">
                  <a:pos x="4425" y="2528"/>
                </a:cxn>
                <a:cxn ang="0">
                  <a:pos x="4472" y="2392"/>
                </a:cxn>
                <a:cxn ang="0">
                  <a:pos x="4449" y="2174"/>
                </a:cxn>
                <a:cxn ang="0">
                  <a:pos x="4413" y="2085"/>
                </a:cxn>
                <a:cxn ang="0">
                  <a:pos x="4367" y="1949"/>
                </a:cxn>
                <a:cxn ang="0">
                  <a:pos x="4289" y="1258"/>
                </a:cxn>
                <a:cxn ang="0">
                  <a:pos x="4136" y="1223"/>
                </a:cxn>
              </a:cxnLst>
              <a:rect l="0" t="0" r="r" b="b"/>
              <a:pathLst>
                <a:path w="4490" h="4377">
                  <a:moveTo>
                    <a:pt x="4136" y="1223"/>
                  </a:moveTo>
                  <a:lnTo>
                    <a:pt x="4118" y="1223"/>
                  </a:lnTo>
                  <a:lnTo>
                    <a:pt x="4106" y="1205"/>
                  </a:lnTo>
                  <a:lnTo>
                    <a:pt x="4076" y="1198"/>
                  </a:lnTo>
                  <a:lnTo>
                    <a:pt x="3917" y="1116"/>
                  </a:lnTo>
                  <a:lnTo>
                    <a:pt x="3906" y="1122"/>
                  </a:lnTo>
                  <a:lnTo>
                    <a:pt x="3858" y="1134"/>
                  </a:lnTo>
                  <a:lnTo>
                    <a:pt x="3787" y="1122"/>
                  </a:lnTo>
                  <a:lnTo>
                    <a:pt x="3758" y="1122"/>
                  </a:lnTo>
                  <a:lnTo>
                    <a:pt x="3734" y="1127"/>
                  </a:lnTo>
                  <a:lnTo>
                    <a:pt x="3675" y="1152"/>
                  </a:lnTo>
                  <a:lnTo>
                    <a:pt x="3604" y="1157"/>
                  </a:lnTo>
                  <a:lnTo>
                    <a:pt x="3581" y="1169"/>
                  </a:lnTo>
                  <a:lnTo>
                    <a:pt x="3528" y="1211"/>
                  </a:lnTo>
                  <a:lnTo>
                    <a:pt x="3480" y="1175"/>
                  </a:lnTo>
                  <a:lnTo>
                    <a:pt x="3444" y="1157"/>
                  </a:lnTo>
                  <a:lnTo>
                    <a:pt x="3444" y="1152"/>
                  </a:lnTo>
                  <a:lnTo>
                    <a:pt x="3439" y="1145"/>
                  </a:lnTo>
                  <a:lnTo>
                    <a:pt x="3415" y="1140"/>
                  </a:lnTo>
                  <a:lnTo>
                    <a:pt x="3403" y="1157"/>
                  </a:lnTo>
                  <a:lnTo>
                    <a:pt x="3386" y="1157"/>
                  </a:lnTo>
                  <a:lnTo>
                    <a:pt x="3350" y="1145"/>
                  </a:lnTo>
                  <a:lnTo>
                    <a:pt x="3345" y="1116"/>
                  </a:lnTo>
                  <a:lnTo>
                    <a:pt x="3333" y="1116"/>
                  </a:lnTo>
                  <a:lnTo>
                    <a:pt x="3297" y="1134"/>
                  </a:lnTo>
                  <a:lnTo>
                    <a:pt x="3274" y="1169"/>
                  </a:lnTo>
                  <a:lnTo>
                    <a:pt x="3279" y="1193"/>
                  </a:lnTo>
                  <a:lnTo>
                    <a:pt x="3256" y="1205"/>
                  </a:lnTo>
                  <a:lnTo>
                    <a:pt x="3244" y="1181"/>
                  </a:lnTo>
                  <a:lnTo>
                    <a:pt x="3249" y="1152"/>
                  </a:lnTo>
                  <a:lnTo>
                    <a:pt x="3244" y="1134"/>
                  </a:lnTo>
                  <a:lnTo>
                    <a:pt x="3221" y="1134"/>
                  </a:lnTo>
                  <a:lnTo>
                    <a:pt x="3178" y="1157"/>
                  </a:lnTo>
                  <a:lnTo>
                    <a:pt x="3173" y="1157"/>
                  </a:lnTo>
                  <a:lnTo>
                    <a:pt x="3090" y="1099"/>
                  </a:lnTo>
                  <a:lnTo>
                    <a:pt x="3061" y="1104"/>
                  </a:lnTo>
                  <a:lnTo>
                    <a:pt x="3049" y="1152"/>
                  </a:lnTo>
                  <a:lnTo>
                    <a:pt x="2990" y="1134"/>
                  </a:lnTo>
                  <a:lnTo>
                    <a:pt x="2990" y="1093"/>
                  </a:lnTo>
                  <a:lnTo>
                    <a:pt x="2978" y="1086"/>
                  </a:lnTo>
                  <a:lnTo>
                    <a:pt x="2948" y="1058"/>
                  </a:lnTo>
                  <a:lnTo>
                    <a:pt x="2942" y="1040"/>
                  </a:lnTo>
                  <a:lnTo>
                    <a:pt x="2860" y="1033"/>
                  </a:lnTo>
                  <a:lnTo>
                    <a:pt x="2836" y="1058"/>
                  </a:lnTo>
                  <a:lnTo>
                    <a:pt x="2800" y="1040"/>
                  </a:lnTo>
                  <a:lnTo>
                    <a:pt x="2783" y="1010"/>
                  </a:lnTo>
                  <a:lnTo>
                    <a:pt x="2754" y="1015"/>
                  </a:lnTo>
                  <a:lnTo>
                    <a:pt x="2747" y="1022"/>
                  </a:lnTo>
                  <a:lnTo>
                    <a:pt x="2729" y="1022"/>
                  </a:lnTo>
                  <a:lnTo>
                    <a:pt x="2694" y="1004"/>
                  </a:lnTo>
                  <a:lnTo>
                    <a:pt x="2605" y="992"/>
                  </a:lnTo>
                  <a:lnTo>
                    <a:pt x="2600" y="987"/>
                  </a:lnTo>
                  <a:lnTo>
                    <a:pt x="2582" y="951"/>
                  </a:lnTo>
                  <a:lnTo>
                    <a:pt x="2582" y="939"/>
                  </a:lnTo>
                  <a:lnTo>
                    <a:pt x="2570" y="916"/>
                  </a:lnTo>
                  <a:lnTo>
                    <a:pt x="2534" y="898"/>
                  </a:lnTo>
                  <a:lnTo>
                    <a:pt x="2511" y="916"/>
                  </a:lnTo>
                  <a:lnTo>
                    <a:pt x="2446" y="921"/>
                  </a:lnTo>
                  <a:lnTo>
                    <a:pt x="2422" y="916"/>
                  </a:lnTo>
                  <a:lnTo>
                    <a:pt x="2376" y="850"/>
                  </a:lnTo>
                  <a:lnTo>
                    <a:pt x="2358" y="838"/>
                  </a:lnTo>
                  <a:lnTo>
                    <a:pt x="2323" y="833"/>
                  </a:lnTo>
                  <a:lnTo>
                    <a:pt x="2351" y="53"/>
                  </a:lnTo>
                  <a:lnTo>
                    <a:pt x="1383" y="0"/>
                  </a:lnTo>
                  <a:lnTo>
                    <a:pt x="1365" y="0"/>
                  </a:lnTo>
                  <a:lnTo>
                    <a:pt x="1217" y="1819"/>
                  </a:lnTo>
                  <a:lnTo>
                    <a:pt x="6" y="1700"/>
                  </a:lnTo>
                  <a:lnTo>
                    <a:pt x="0" y="1707"/>
                  </a:lnTo>
                  <a:lnTo>
                    <a:pt x="13" y="1718"/>
                  </a:lnTo>
                  <a:lnTo>
                    <a:pt x="18" y="1730"/>
                  </a:lnTo>
                  <a:lnTo>
                    <a:pt x="0" y="1754"/>
                  </a:lnTo>
                  <a:lnTo>
                    <a:pt x="18" y="1784"/>
                  </a:lnTo>
                  <a:lnTo>
                    <a:pt x="18" y="1789"/>
                  </a:lnTo>
                  <a:lnTo>
                    <a:pt x="83" y="1831"/>
                  </a:lnTo>
                  <a:lnTo>
                    <a:pt x="95" y="1878"/>
                  </a:lnTo>
                  <a:lnTo>
                    <a:pt x="125" y="1931"/>
                  </a:lnTo>
                  <a:lnTo>
                    <a:pt x="190" y="1973"/>
                  </a:lnTo>
                  <a:lnTo>
                    <a:pt x="373" y="2197"/>
                  </a:lnTo>
                  <a:lnTo>
                    <a:pt x="532" y="2321"/>
                  </a:lnTo>
                  <a:lnTo>
                    <a:pt x="544" y="2344"/>
                  </a:lnTo>
                  <a:lnTo>
                    <a:pt x="556" y="2374"/>
                  </a:lnTo>
                  <a:lnTo>
                    <a:pt x="550" y="2410"/>
                  </a:lnTo>
                  <a:lnTo>
                    <a:pt x="561" y="2428"/>
                  </a:lnTo>
                  <a:lnTo>
                    <a:pt x="603" y="2486"/>
                  </a:lnTo>
                  <a:lnTo>
                    <a:pt x="597" y="2610"/>
                  </a:lnTo>
                  <a:lnTo>
                    <a:pt x="609" y="2658"/>
                  </a:lnTo>
                  <a:lnTo>
                    <a:pt x="662" y="2747"/>
                  </a:lnTo>
                  <a:lnTo>
                    <a:pt x="898" y="2917"/>
                  </a:lnTo>
                  <a:lnTo>
                    <a:pt x="1063" y="3018"/>
                  </a:lnTo>
                  <a:lnTo>
                    <a:pt x="1106" y="3024"/>
                  </a:lnTo>
                  <a:lnTo>
                    <a:pt x="1134" y="3013"/>
                  </a:lnTo>
                  <a:lnTo>
                    <a:pt x="1176" y="2965"/>
                  </a:lnTo>
                  <a:lnTo>
                    <a:pt x="1200" y="2947"/>
                  </a:lnTo>
                  <a:lnTo>
                    <a:pt x="1271" y="2782"/>
                  </a:lnTo>
                  <a:lnTo>
                    <a:pt x="1306" y="2735"/>
                  </a:lnTo>
                  <a:lnTo>
                    <a:pt x="1329" y="2722"/>
                  </a:lnTo>
                  <a:lnTo>
                    <a:pt x="1383" y="2735"/>
                  </a:lnTo>
                  <a:lnTo>
                    <a:pt x="1395" y="2735"/>
                  </a:lnTo>
                  <a:lnTo>
                    <a:pt x="1407" y="2711"/>
                  </a:lnTo>
                  <a:lnTo>
                    <a:pt x="1425" y="2694"/>
                  </a:lnTo>
                  <a:lnTo>
                    <a:pt x="1454" y="2705"/>
                  </a:lnTo>
                  <a:lnTo>
                    <a:pt x="1484" y="2722"/>
                  </a:lnTo>
                  <a:lnTo>
                    <a:pt x="1578" y="2735"/>
                  </a:lnTo>
                  <a:lnTo>
                    <a:pt x="1595" y="2747"/>
                  </a:lnTo>
                  <a:lnTo>
                    <a:pt x="1661" y="2765"/>
                  </a:lnTo>
                  <a:lnTo>
                    <a:pt x="1690" y="2752"/>
                  </a:lnTo>
                  <a:lnTo>
                    <a:pt x="1761" y="2793"/>
                  </a:lnTo>
                  <a:lnTo>
                    <a:pt x="1778" y="2835"/>
                  </a:lnTo>
                  <a:lnTo>
                    <a:pt x="1791" y="2835"/>
                  </a:lnTo>
                  <a:lnTo>
                    <a:pt x="1796" y="2853"/>
                  </a:lnTo>
                  <a:lnTo>
                    <a:pt x="1808" y="2859"/>
                  </a:lnTo>
                  <a:lnTo>
                    <a:pt x="1838" y="2876"/>
                  </a:lnTo>
                  <a:lnTo>
                    <a:pt x="1885" y="2935"/>
                  </a:lnTo>
                  <a:lnTo>
                    <a:pt x="1950" y="2995"/>
                  </a:lnTo>
                  <a:lnTo>
                    <a:pt x="1986" y="3048"/>
                  </a:lnTo>
                  <a:lnTo>
                    <a:pt x="1991" y="3072"/>
                  </a:lnTo>
                  <a:lnTo>
                    <a:pt x="2098" y="3325"/>
                  </a:lnTo>
                  <a:lnTo>
                    <a:pt x="2110" y="3373"/>
                  </a:lnTo>
                  <a:lnTo>
                    <a:pt x="2227" y="3508"/>
                  </a:lnTo>
                  <a:lnTo>
                    <a:pt x="2234" y="3538"/>
                  </a:lnTo>
                  <a:lnTo>
                    <a:pt x="2310" y="3621"/>
                  </a:lnTo>
                  <a:lnTo>
                    <a:pt x="2334" y="3639"/>
                  </a:lnTo>
                  <a:lnTo>
                    <a:pt x="2369" y="3673"/>
                  </a:lnTo>
                  <a:lnTo>
                    <a:pt x="2376" y="3698"/>
                  </a:lnTo>
                  <a:lnTo>
                    <a:pt x="2369" y="3780"/>
                  </a:lnTo>
                  <a:lnTo>
                    <a:pt x="2394" y="3810"/>
                  </a:lnTo>
                  <a:lnTo>
                    <a:pt x="2405" y="3911"/>
                  </a:lnTo>
                  <a:lnTo>
                    <a:pt x="2435" y="3939"/>
                  </a:lnTo>
                  <a:lnTo>
                    <a:pt x="2511" y="4094"/>
                  </a:lnTo>
                  <a:lnTo>
                    <a:pt x="2523" y="4141"/>
                  </a:lnTo>
                  <a:lnTo>
                    <a:pt x="2577" y="4147"/>
                  </a:lnTo>
                  <a:lnTo>
                    <a:pt x="2641" y="4188"/>
                  </a:lnTo>
                  <a:lnTo>
                    <a:pt x="2712" y="4211"/>
                  </a:lnTo>
                  <a:lnTo>
                    <a:pt x="2825" y="4282"/>
                  </a:lnTo>
                  <a:lnTo>
                    <a:pt x="2978" y="4294"/>
                  </a:lnTo>
                  <a:lnTo>
                    <a:pt x="3008" y="4306"/>
                  </a:lnTo>
                  <a:lnTo>
                    <a:pt x="3090" y="4360"/>
                  </a:lnTo>
                  <a:lnTo>
                    <a:pt x="3132" y="4377"/>
                  </a:lnTo>
                  <a:lnTo>
                    <a:pt x="3173" y="4330"/>
                  </a:lnTo>
                  <a:lnTo>
                    <a:pt x="3208" y="4335"/>
                  </a:lnTo>
                  <a:lnTo>
                    <a:pt x="3214" y="4324"/>
                  </a:lnTo>
                  <a:lnTo>
                    <a:pt x="3214" y="4306"/>
                  </a:lnTo>
                  <a:lnTo>
                    <a:pt x="3178" y="4289"/>
                  </a:lnTo>
                  <a:lnTo>
                    <a:pt x="3185" y="4276"/>
                  </a:lnTo>
                  <a:lnTo>
                    <a:pt x="3150" y="4235"/>
                  </a:lnTo>
                  <a:lnTo>
                    <a:pt x="3102" y="4046"/>
                  </a:lnTo>
                  <a:lnTo>
                    <a:pt x="3079" y="3969"/>
                  </a:lnTo>
                  <a:lnTo>
                    <a:pt x="3114" y="3857"/>
                  </a:lnTo>
                  <a:lnTo>
                    <a:pt x="3114" y="3822"/>
                  </a:lnTo>
                  <a:lnTo>
                    <a:pt x="3096" y="3810"/>
                  </a:lnTo>
                  <a:lnTo>
                    <a:pt x="3090" y="3810"/>
                  </a:lnTo>
                  <a:lnTo>
                    <a:pt x="3084" y="3798"/>
                  </a:lnTo>
                  <a:lnTo>
                    <a:pt x="3084" y="3792"/>
                  </a:lnTo>
                  <a:lnTo>
                    <a:pt x="3090" y="3786"/>
                  </a:lnTo>
                  <a:lnTo>
                    <a:pt x="3143" y="3751"/>
                  </a:lnTo>
                  <a:lnTo>
                    <a:pt x="3173" y="3650"/>
                  </a:lnTo>
                  <a:lnTo>
                    <a:pt x="3150" y="3639"/>
                  </a:lnTo>
                  <a:lnTo>
                    <a:pt x="3137" y="3591"/>
                  </a:lnTo>
                  <a:lnTo>
                    <a:pt x="3161" y="3561"/>
                  </a:lnTo>
                  <a:lnTo>
                    <a:pt x="3196" y="3586"/>
                  </a:lnTo>
                  <a:lnTo>
                    <a:pt x="3256" y="3544"/>
                  </a:lnTo>
                  <a:lnTo>
                    <a:pt x="3267" y="3485"/>
                  </a:lnTo>
                  <a:lnTo>
                    <a:pt x="3244" y="3467"/>
                  </a:lnTo>
                  <a:lnTo>
                    <a:pt x="3256" y="3444"/>
                  </a:lnTo>
                  <a:lnTo>
                    <a:pt x="3267" y="3444"/>
                  </a:lnTo>
                  <a:lnTo>
                    <a:pt x="3285" y="3450"/>
                  </a:lnTo>
                  <a:lnTo>
                    <a:pt x="3297" y="3437"/>
                  </a:lnTo>
                  <a:lnTo>
                    <a:pt x="3315" y="3444"/>
                  </a:lnTo>
                  <a:lnTo>
                    <a:pt x="3333" y="3444"/>
                  </a:lnTo>
                  <a:lnTo>
                    <a:pt x="3350" y="3437"/>
                  </a:lnTo>
                  <a:lnTo>
                    <a:pt x="3350" y="3426"/>
                  </a:lnTo>
                  <a:lnTo>
                    <a:pt x="3350" y="3384"/>
                  </a:lnTo>
                  <a:lnTo>
                    <a:pt x="3362" y="3366"/>
                  </a:lnTo>
                  <a:lnTo>
                    <a:pt x="3374" y="3366"/>
                  </a:lnTo>
                  <a:lnTo>
                    <a:pt x="3386" y="3373"/>
                  </a:lnTo>
                  <a:lnTo>
                    <a:pt x="3397" y="3373"/>
                  </a:lnTo>
                  <a:lnTo>
                    <a:pt x="3480" y="3355"/>
                  </a:lnTo>
                  <a:lnTo>
                    <a:pt x="3492" y="3349"/>
                  </a:lnTo>
                  <a:lnTo>
                    <a:pt x="3492" y="3338"/>
                  </a:lnTo>
                  <a:lnTo>
                    <a:pt x="3485" y="3325"/>
                  </a:lnTo>
                  <a:lnTo>
                    <a:pt x="3444" y="3295"/>
                  </a:lnTo>
                  <a:lnTo>
                    <a:pt x="3444" y="3278"/>
                  </a:lnTo>
                  <a:lnTo>
                    <a:pt x="3521" y="3254"/>
                  </a:lnTo>
                  <a:lnTo>
                    <a:pt x="3533" y="3242"/>
                  </a:lnTo>
                  <a:lnTo>
                    <a:pt x="3563" y="3237"/>
                  </a:lnTo>
                  <a:lnTo>
                    <a:pt x="3563" y="3242"/>
                  </a:lnTo>
                  <a:lnTo>
                    <a:pt x="3556" y="3254"/>
                  </a:lnTo>
                  <a:lnTo>
                    <a:pt x="3569" y="3272"/>
                  </a:lnTo>
                  <a:lnTo>
                    <a:pt x="3581" y="3272"/>
                  </a:lnTo>
                  <a:lnTo>
                    <a:pt x="3592" y="3260"/>
                  </a:lnTo>
                  <a:lnTo>
                    <a:pt x="3716" y="3225"/>
                  </a:lnTo>
                  <a:lnTo>
                    <a:pt x="3923" y="3089"/>
                  </a:lnTo>
                  <a:lnTo>
                    <a:pt x="3934" y="3036"/>
                  </a:lnTo>
                  <a:lnTo>
                    <a:pt x="4030" y="2960"/>
                  </a:lnTo>
                  <a:lnTo>
                    <a:pt x="4035" y="2947"/>
                  </a:lnTo>
                  <a:lnTo>
                    <a:pt x="3994" y="2889"/>
                  </a:lnTo>
                  <a:lnTo>
                    <a:pt x="4000" y="2841"/>
                  </a:lnTo>
                  <a:lnTo>
                    <a:pt x="4065" y="2811"/>
                  </a:lnTo>
                  <a:lnTo>
                    <a:pt x="4076" y="2818"/>
                  </a:lnTo>
                  <a:lnTo>
                    <a:pt x="4065" y="2864"/>
                  </a:lnTo>
                  <a:lnTo>
                    <a:pt x="4076" y="2882"/>
                  </a:lnTo>
                  <a:lnTo>
                    <a:pt x="4147" y="2876"/>
                  </a:lnTo>
                  <a:lnTo>
                    <a:pt x="4159" y="2894"/>
                  </a:lnTo>
                  <a:lnTo>
                    <a:pt x="4307" y="2829"/>
                  </a:lnTo>
                  <a:lnTo>
                    <a:pt x="4390" y="2823"/>
                  </a:lnTo>
                  <a:lnTo>
                    <a:pt x="4396" y="2818"/>
                  </a:lnTo>
                  <a:lnTo>
                    <a:pt x="4390" y="2811"/>
                  </a:lnTo>
                  <a:lnTo>
                    <a:pt x="4378" y="2793"/>
                  </a:lnTo>
                  <a:lnTo>
                    <a:pt x="4367" y="2765"/>
                  </a:lnTo>
                  <a:lnTo>
                    <a:pt x="4378" y="2752"/>
                  </a:lnTo>
                  <a:lnTo>
                    <a:pt x="4390" y="2729"/>
                  </a:lnTo>
                  <a:lnTo>
                    <a:pt x="4413" y="2699"/>
                  </a:lnTo>
                  <a:lnTo>
                    <a:pt x="4443" y="2610"/>
                  </a:lnTo>
                  <a:lnTo>
                    <a:pt x="4419" y="2575"/>
                  </a:lnTo>
                  <a:lnTo>
                    <a:pt x="4419" y="2546"/>
                  </a:lnTo>
                  <a:lnTo>
                    <a:pt x="4425" y="2528"/>
                  </a:lnTo>
                  <a:lnTo>
                    <a:pt x="4425" y="2504"/>
                  </a:lnTo>
                  <a:lnTo>
                    <a:pt x="4437" y="2457"/>
                  </a:lnTo>
                  <a:lnTo>
                    <a:pt x="4461" y="2433"/>
                  </a:lnTo>
                  <a:lnTo>
                    <a:pt x="4472" y="2392"/>
                  </a:lnTo>
                  <a:lnTo>
                    <a:pt x="4490" y="2321"/>
                  </a:lnTo>
                  <a:lnTo>
                    <a:pt x="4490" y="2280"/>
                  </a:lnTo>
                  <a:lnTo>
                    <a:pt x="4472" y="2215"/>
                  </a:lnTo>
                  <a:lnTo>
                    <a:pt x="4449" y="2174"/>
                  </a:lnTo>
                  <a:lnTo>
                    <a:pt x="4437" y="2162"/>
                  </a:lnTo>
                  <a:lnTo>
                    <a:pt x="4437" y="2138"/>
                  </a:lnTo>
                  <a:lnTo>
                    <a:pt x="4431" y="2121"/>
                  </a:lnTo>
                  <a:lnTo>
                    <a:pt x="4413" y="2085"/>
                  </a:lnTo>
                  <a:lnTo>
                    <a:pt x="4390" y="2067"/>
                  </a:lnTo>
                  <a:lnTo>
                    <a:pt x="4378" y="2050"/>
                  </a:lnTo>
                  <a:lnTo>
                    <a:pt x="4396" y="2009"/>
                  </a:lnTo>
                  <a:lnTo>
                    <a:pt x="4367" y="1949"/>
                  </a:lnTo>
                  <a:lnTo>
                    <a:pt x="4319" y="1908"/>
                  </a:lnTo>
                  <a:lnTo>
                    <a:pt x="4301" y="1878"/>
                  </a:lnTo>
                  <a:lnTo>
                    <a:pt x="4296" y="1477"/>
                  </a:lnTo>
                  <a:lnTo>
                    <a:pt x="4289" y="1258"/>
                  </a:lnTo>
                  <a:lnTo>
                    <a:pt x="4243" y="1246"/>
                  </a:lnTo>
                  <a:lnTo>
                    <a:pt x="4195" y="1264"/>
                  </a:lnTo>
                  <a:lnTo>
                    <a:pt x="4183" y="1264"/>
                  </a:lnTo>
                  <a:lnTo>
                    <a:pt x="4136" y="1223"/>
                  </a:lnTo>
                  <a:close/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1.3%</a:t>
              </a:r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6BFBA558-8934-44EC-9519-0F71CC730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535" y="2303770"/>
              <a:ext cx="842558" cy="914334"/>
            </a:xfrm>
            <a:custGeom>
              <a:avLst/>
              <a:gdLst/>
              <a:ahLst/>
              <a:cxnLst>
                <a:cxn ang="0">
                  <a:pos x="200" y="1636"/>
                </a:cxn>
                <a:cxn ang="0">
                  <a:pos x="94" y="1507"/>
                </a:cxn>
                <a:cxn ang="0">
                  <a:pos x="165" y="1412"/>
                </a:cxn>
                <a:cxn ang="0">
                  <a:pos x="159" y="1318"/>
                </a:cxn>
                <a:cxn ang="0">
                  <a:pos x="118" y="1116"/>
                </a:cxn>
                <a:cxn ang="0">
                  <a:pos x="112" y="1017"/>
                </a:cxn>
                <a:cxn ang="0">
                  <a:pos x="100" y="774"/>
                </a:cxn>
                <a:cxn ang="0">
                  <a:pos x="42" y="621"/>
                </a:cxn>
                <a:cxn ang="0">
                  <a:pos x="12" y="373"/>
                </a:cxn>
                <a:cxn ang="0">
                  <a:pos x="30" y="278"/>
                </a:cxn>
                <a:cxn ang="0">
                  <a:pos x="0" y="154"/>
                </a:cxn>
                <a:cxn ang="0">
                  <a:pos x="549" y="60"/>
                </a:cxn>
                <a:cxn ang="0">
                  <a:pos x="603" y="0"/>
                </a:cxn>
                <a:cxn ang="0">
                  <a:pos x="661" y="112"/>
                </a:cxn>
                <a:cxn ang="0">
                  <a:pos x="674" y="231"/>
                </a:cxn>
                <a:cxn ang="0">
                  <a:pos x="756" y="266"/>
                </a:cxn>
                <a:cxn ang="0">
                  <a:pos x="821" y="296"/>
                </a:cxn>
                <a:cxn ang="0">
                  <a:pos x="915" y="296"/>
                </a:cxn>
                <a:cxn ang="0">
                  <a:pos x="927" y="332"/>
                </a:cxn>
                <a:cxn ang="0">
                  <a:pos x="1034" y="302"/>
                </a:cxn>
                <a:cxn ang="0">
                  <a:pos x="1222" y="314"/>
                </a:cxn>
                <a:cxn ang="0">
                  <a:pos x="1234" y="337"/>
                </a:cxn>
                <a:cxn ang="0">
                  <a:pos x="1270" y="355"/>
                </a:cxn>
                <a:cxn ang="0">
                  <a:pos x="1293" y="420"/>
                </a:cxn>
                <a:cxn ang="0">
                  <a:pos x="1353" y="396"/>
                </a:cxn>
                <a:cxn ang="0">
                  <a:pos x="1400" y="396"/>
                </a:cxn>
                <a:cxn ang="0">
                  <a:pos x="1483" y="449"/>
                </a:cxn>
                <a:cxn ang="0">
                  <a:pos x="1530" y="497"/>
                </a:cxn>
                <a:cxn ang="0">
                  <a:pos x="1612" y="485"/>
                </a:cxn>
                <a:cxn ang="0">
                  <a:pos x="1737" y="426"/>
                </a:cxn>
                <a:cxn ang="0">
                  <a:pos x="1919" y="456"/>
                </a:cxn>
                <a:cxn ang="0">
                  <a:pos x="1967" y="473"/>
                </a:cxn>
                <a:cxn ang="0">
                  <a:pos x="2038" y="485"/>
                </a:cxn>
                <a:cxn ang="0">
                  <a:pos x="2074" y="520"/>
                </a:cxn>
                <a:cxn ang="0">
                  <a:pos x="1926" y="591"/>
                </a:cxn>
                <a:cxn ang="0">
                  <a:pos x="1849" y="644"/>
                </a:cxn>
                <a:cxn ang="0">
                  <a:pos x="1731" y="710"/>
                </a:cxn>
                <a:cxn ang="0">
                  <a:pos x="1406" y="1029"/>
                </a:cxn>
                <a:cxn ang="0">
                  <a:pos x="1371" y="1075"/>
                </a:cxn>
                <a:cxn ang="0">
                  <a:pos x="1353" y="1318"/>
                </a:cxn>
                <a:cxn ang="0">
                  <a:pos x="1247" y="1400"/>
                </a:cxn>
                <a:cxn ang="0">
                  <a:pos x="1229" y="1442"/>
                </a:cxn>
                <a:cxn ang="0">
                  <a:pos x="1252" y="1531"/>
                </a:cxn>
                <a:cxn ang="0">
                  <a:pos x="1258" y="1625"/>
                </a:cxn>
                <a:cxn ang="0">
                  <a:pos x="1252" y="1732"/>
                </a:cxn>
                <a:cxn ang="0">
                  <a:pos x="1270" y="1861"/>
                </a:cxn>
                <a:cxn ang="0">
                  <a:pos x="1311" y="1902"/>
                </a:cxn>
                <a:cxn ang="0">
                  <a:pos x="1394" y="1927"/>
                </a:cxn>
                <a:cxn ang="0">
                  <a:pos x="1417" y="1955"/>
                </a:cxn>
                <a:cxn ang="0">
                  <a:pos x="1536" y="2056"/>
                </a:cxn>
                <a:cxn ang="0">
                  <a:pos x="1707" y="2180"/>
                </a:cxn>
                <a:cxn ang="0">
                  <a:pos x="1719" y="2257"/>
                </a:cxn>
                <a:cxn ang="0">
                  <a:pos x="200" y="2376"/>
                </a:cxn>
              </a:cxnLst>
              <a:rect l="0" t="0" r="r" b="b"/>
              <a:pathLst>
                <a:path w="2115" h="2376">
                  <a:moveTo>
                    <a:pt x="200" y="2376"/>
                  </a:moveTo>
                  <a:lnTo>
                    <a:pt x="200" y="1636"/>
                  </a:lnTo>
                  <a:lnTo>
                    <a:pt x="100" y="1542"/>
                  </a:lnTo>
                  <a:lnTo>
                    <a:pt x="94" y="1507"/>
                  </a:lnTo>
                  <a:lnTo>
                    <a:pt x="147" y="1453"/>
                  </a:lnTo>
                  <a:lnTo>
                    <a:pt x="165" y="1412"/>
                  </a:lnTo>
                  <a:lnTo>
                    <a:pt x="165" y="1382"/>
                  </a:lnTo>
                  <a:lnTo>
                    <a:pt x="159" y="1318"/>
                  </a:lnTo>
                  <a:lnTo>
                    <a:pt x="171" y="1265"/>
                  </a:lnTo>
                  <a:lnTo>
                    <a:pt x="118" y="1116"/>
                  </a:lnTo>
                  <a:lnTo>
                    <a:pt x="112" y="1088"/>
                  </a:lnTo>
                  <a:lnTo>
                    <a:pt x="112" y="1017"/>
                  </a:lnTo>
                  <a:lnTo>
                    <a:pt x="106" y="976"/>
                  </a:lnTo>
                  <a:lnTo>
                    <a:pt x="100" y="774"/>
                  </a:lnTo>
                  <a:lnTo>
                    <a:pt x="77" y="656"/>
                  </a:lnTo>
                  <a:lnTo>
                    <a:pt x="42" y="621"/>
                  </a:lnTo>
                  <a:lnTo>
                    <a:pt x="17" y="491"/>
                  </a:lnTo>
                  <a:lnTo>
                    <a:pt x="12" y="373"/>
                  </a:lnTo>
                  <a:lnTo>
                    <a:pt x="17" y="307"/>
                  </a:lnTo>
                  <a:lnTo>
                    <a:pt x="30" y="278"/>
                  </a:lnTo>
                  <a:lnTo>
                    <a:pt x="0" y="183"/>
                  </a:lnTo>
                  <a:lnTo>
                    <a:pt x="0" y="154"/>
                  </a:lnTo>
                  <a:lnTo>
                    <a:pt x="549" y="154"/>
                  </a:lnTo>
                  <a:lnTo>
                    <a:pt x="549" y="60"/>
                  </a:lnTo>
                  <a:lnTo>
                    <a:pt x="555" y="0"/>
                  </a:lnTo>
                  <a:lnTo>
                    <a:pt x="603" y="0"/>
                  </a:lnTo>
                  <a:lnTo>
                    <a:pt x="656" y="25"/>
                  </a:lnTo>
                  <a:lnTo>
                    <a:pt x="661" y="112"/>
                  </a:lnTo>
                  <a:lnTo>
                    <a:pt x="679" y="172"/>
                  </a:lnTo>
                  <a:lnTo>
                    <a:pt x="674" y="231"/>
                  </a:lnTo>
                  <a:lnTo>
                    <a:pt x="732" y="272"/>
                  </a:lnTo>
                  <a:lnTo>
                    <a:pt x="756" y="266"/>
                  </a:lnTo>
                  <a:lnTo>
                    <a:pt x="798" y="272"/>
                  </a:lnTo>
                  <a:lnTo>
                    <a:pt x="821" y="296"/>
                  </a:lnTo>
                  <a:lnTo>
                    <a:pt x="862" y="289"/>
                  </a:lnTo>
                  <a:lnTo>
                    <a:pt x="915" y="296"/>
                  </a:lnTo>
                  <a:lnTo>
                    <a:pt x="927" y="319"/>
                  </a:lnTo>
                  <a:lnTo>
                    <a:pt x="927" y="332"/>
                  </a:lnTo>
                  <a:lnTo>
                    <a:pt x="1004" y="325"/>
                  </a:lnTo>
                  <a:lnTo>
                    <a:pt x="1034" y="302"/>
                  </a:lnTo>
                  <a:lnTo>
                    <a:pt x="1146" y="289"/>
                  </a:lnTo>
                  <a:lnTo>
                    <a:pt x="1222" y="314"/>
                  </a:lnTo>
                  <a:lnTo>
                    <a:pt x="1240" y="314"/>
                  </a:lnTo>
                  <a:lnTo>
                    <a:pt x="1234" y="337"/>
                  </a:lnTo>
                  <a:lnTo>
                    <a:pt x="1258" y="355"/>
                  </a:lnTo>
                  <a:lnTo>
                    <a:pt x="1270" y="355"/>
                  </a:lnTo>
                  <a:lnTo>
                    <a:pt x="1282" y="367"/>
                  </a:lnTo>
                  <a:lnTo>
                    <a:pt x="1293" y="420"/>
                  </a:lnTo>
                  <a:lnTo>
                    <a:pt x="1323" y="431"/>
                  </a:lnTo>
                  <a:lnTo>
                    <a:pt x="1353" y="396"/>
                  </a:lnTo>
                  <a:lnTo>
                    <a:pt x="1371" y="385"/>
                  </a:lnTo>
                  <a:lnTo>
                    <a:pt x="1400" y="396"/>
                  </a:lnTo>
                  <a:lnTo>
                    <a:pt x="1424" y="431"/>
                  </a:lnTo>
                  <a:lnTo>
                    <a:pt x="1483" y="449"/>
                  </a:lnTo>
                  <a:lnTo>
                    <a:pt x="1500" y="473"/>
                  </a:lnTo>
                  <a:lnTo>
                    <a:pt x="1530" y="497"/>
                  </a:lnTo>
                  <a:lnTo>
                    <a:pt x="1571" y="497"/>
                  </a:lnTo>
                  <a:lnTo>
                    <a:pt x="1612" y="485"/>
                  </a:lnTo>
                  <a:lnTo>
                    <a:pt x="1719" y="414"/>
                  </a:lnTo>
                  <a:lnTo>
                    <a:pt x="1737" y="426"/>
                  </a:lnTo>
                  <a:lnTo>
                    <a:pt x="1760" y="461"/>
                  </a:lnTo>
                  <a:lnTo>
                    <a:pt x="1919" y="456"/>
                  </a:lnTo>
                  <a:lnTo>
                    <a:pt x="1944" y="461"/>
                  </a:lnTo>
                  <a:lnTo>
                    <a:pt x="1967" y="473"/>
                  </a:lnTo>
                  <a:lnTo>
                    <a:pt x="2008" y="502"/>
                  </a:lnTo>
                  <a:lnTo>
                    <a:pt x="2038" y="485"/>
                  </a:lnTo>
                  <a:lnTo>
                    <a:pt x="2115" y="485"/>
                  </a:lnTo>
                  <a:lnTo>
                    <a:pt x="2074" y="520"/>
                  </a:lnTo>
                  <a:lnTo>
                    <a:pt x="1979" y="573"/>
                  </a:lnTo>
                  <a:lnTo>
                    <a:pt x="1926" y="591"/>
                  </a:lnTo>
                  <a:lnTo>
                    <a:pt x="1891" y="603"/>
                  </a:lnTo>
                  <a:lnTo>
                    <a:pt x="1849" y="644"/>
                  </a:lnTo>
                  <a:lnTo>
                    <a:pt x="1772" y="680"/>
                  </a:lnTo>
                  <a:lnTo>
                    <a:pt x="1731" y="710"/>
                  </a:lnTo>
                  <a:lnTo>
                    <a:pt x="1600" y="857"/>
                  </a:lnTo>
                  <a:lnTo>
                    <a:pt x="1406" y="1029"/>
                  </a:lnTo>
                  <a:lnTo>
                    <a:pt x="1389" y="1058"/>
                  </a:lnTo>
                  <a:lnTo>
                    <a:pt x="1371" y="1075"/>
                  </a:lnTo>
                  <a:lnTo>
                    <a:pt x="1376" y="1294"/>
                  </a:lnTo>
                  <a:lnTo>
                    <a:pt x="1353" y="1318"/>
                  </a:lnTo>
                  <a:lnTo>
                    <a:pt x="1329" y="1329"/>
                  </a:lnTo>
                  <a:lnTo>
                    <a:pt x="1247" y="1400"/>
                  </a:lnTo>
                  <a:lnTo>
                    <a:pt x="1240" y="1436"/>
                  </a:lnTo>
                  <a:lnTo>
                    <a:pt x="1229" y="1442"/>
                  </a:lnTo>
                  <a:lnTo>
                    <a:pt x="1211" y="1507"/>
                  </a:lnTo>
                  <a:lnTo>
                    <a:pt x="1252" y="1531"/>
                  </a:lnTo>
                  <a:lnTo>
                    <a:pt x="1282" y="1577"/>
                  </a:lnTo>
                  <a:lnTo>
                    <a:pt x="1258" y="1625"/>
                  </a:lnTo>
                  <a:lnTo>
                    <a:pt x="1264" y="1661"/>
                  </a:lnTo>
                  <a:lnTo>
                    <a:pt x="1252" y="1732"/>
                  </a:lnTo>
                  <a:lnTo>
                    <a:pt x="1252" y="1838"/>
                  </a:lnTo>
                  <a:lnTo>
                    <a:pt x="1270" y="1861"/>
                  </a:lnTo>
                  <a:lnTo>
                    <a:pt x="1300" y="1884"/>
                  </a:lnTo>
                  <a:lnTo>
                    <a:pt x="1311" y="1902"/>
                  </a:lnTo>
                  <a:lnTo>
                    <a:pt x="1382" y="1914"/>
                  </a:lnTo>
                  <a:lnTo>
                    <a:pt x="1394" y="1927"/>
                  </a:lnTo>
                  <a:lnTo>
                    <a:pt x="1400" y="1944"/>
                  </a:lnTo>
                  <a:lnTo>
                    <a:pt x="1417" y="1955"/>
                  </a:lnTo>
                  <a:lnTo>
                    <a:pt x="1506" y="1998"/>
                  </a:lnTo>
                  <a:lnTo>
                    <a:pt x="1536" y="2056"/>
                  </a:lnTo>
                  <a:lnTo>
                    <a:pt x="1618" y="2115"/>
                  </a:lnTo>
                  <a:lnTo>
                    <a:pt x="1707" y="2180"/>
                  </a:lnTo>
                  <a:lnTo>
                    <a:pt x="1719" y="2204"/>
                  </a:lnTo>
                  <a:lnTo>
                    <a:pt x="1719" y="2257"/>
                  </a:lnTo>
                  <a:lnTo>
                    <a:pt x="1724" y="2328"/>
                  </a:lnTo>
                  <a:lnTo>
                    <a:pt x="200" y="2376"/>
                  </a:lnTo>
                </a:path>
              </a:pathLst>
            </a:custGeom>
            <a:solidFill>
              <a:srgbClr val="D9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0.3%</a:t>
              </a:r>
            </a:p>
          </p:txBody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86A859AA-891C-490D-BF47-520976450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125" y="3199537"/>
              <a:ext cx="767931" cy="488496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619" y="83"/>
                </a:cxn>
                <a:cxn ang="0">
                  <a:pos x="1590" y="142"/>
                </a:cxn>
                <a:cxn ang="0">
                  <a:pos x="1636" y="307"/>
                </a:cxn>
                <a:cxn ang="0">
                  <a:pos x="1755" y="366"/>
                </a:cxn>
                <a:cxn ang="0">
                  <a:pos x="1778" y="425"/>
                </a:cxn>
                <a:cxn ang="0">
                  <a:pos x="1849" y="502"/>
                </a:cxn>
                <a:cxn ang="0">
                  <a:pos x="1926" y="608"/>
                </a:cxn>
                <a:cxn ang="0">
                  <a:pos x="1902" y="685"/>
                </a:cxn>
                <a:cxn ang="0">
                  <a:pos x="1885" y="738"/>
                </a:cxn>
                <a:cxn ang="0">
                  <a:pos x="1778" y="816"/>
                </a:cxn>
                <a:cxn ang="0">
                  <a:pos x="1702" y="833"/>
                </a:cxn>
                <a:cxn ang="0">
                  <a:pos x="1654" y="892"/>
                </a:cxn>
                <a:cxn ang="0">
                  <a:pos x="1696" y="963"/>
                </a:cxn>
                <a:cxn ang="0">
                  <a:pos x="1696" y="1052"/>
                </a:cxn>
                <a:cxn ang="0">
                  <a:pos x="1601" y="1181"/>
                </a:cxn>
                <a:cxn ang="0">
                  <a:pos x="1590" y="1247"/>
                </a:cxn>
                <a:cxn ang="0">
                  <a:pos x="1477" y="1187"/>
                </a:cxn>
                <a:cxn ang="0">
                  <a:pos x="243" y="1205"/>
                </a:cxn>
                <a:cxn ang="0">
                  <a:pos x="243" y="1128"/>
                </a:cxn>
                <a:cxn ang="0">
                  <a:pos x="207" y="1063"/>
                </a:cxn>
                <a:cxn ang="0">
                  <a:pos x="219" y="1004"/>
                </a:cxn>
                <a:cxn ang="0">
                  <a:pos x="190" y="915"/>
                </a:cxn>
                <a:cxn ang="0">
                  <a:pos x="190" y="851"/>
                </a:cxn>
                <a:cxn ang="0">
                  <a:pos x="130" y="786"/>
                </a:cxn>
                <a:cxn ang="0">
                  <a:pos x="112" y="720"/>
                </a:cxn>
                <a:cxn ang="0">
                  <a:pos x="59" y="626"/>
                </a:cxn>
                <a:cxn ang="0">
                  <a:pos x="77" y="543"/>
                </a:cxn>
                <a:cxn ang="0">
                  <a:pos x="30" y="472"/>
                </a:cxn>
                <a:cxn ang="0">
                  <a:pos x="23" y="425"/>
                </a:cxn>
                <a:cxn ang="0">
                  <a:pos x="23" y="278"/>
                </a:cxn>
                <a:cxn ang="0">
                  <a:pos x="41" y="218"/>
                </a:cxn>
                <a:cxn ang="0">
                  <a:pos x="12" y="142"/>
                </a:cxn>
                <a:cxn ang="0">
                  <a:pos x="12" y="76"/>
                </a:cxn>
                <a:cxn ang="0">
                  <a:pos x="23" y="48"/>
                </a:cxn>
              </a:cxnLst>
              <a:rect l="0" t="0" r="r" b="b"/>
              <a:pathLst>
                <a:path w="1926" h="1276">
                  <a:moveTo>
                    <a:pt x="41" y="48"/>
                  </a:moveTo>
                  <a:lnTo>
                    <a:pt x="1565" y="0"/>
                  </a:lnTo>
                  <a:lnTo>
                    <a:pt x="1583" y="48"/>
                  </a:lnTo>
                  <a:lnTo>
                    <a:pt x="1619" y="83"/>
                  </a:lnTo>
                  <a:lnTo>
                    <a:pt x="1613" y="106"/>
                  </a:lnTo>
                  <a:lnTo>
                    <a:pt x="1590" y="142"/>
                  </a:lnTo>
                  <a:lnTo>
                    <a:pt x="1608" y="195"/>
                  </a:lnTo>
                  <a:lnTo>
                    <a:pt x="1636" y="307"/>
                  </a:lnTo>
                  <a:lnTo>
                    <a:pt x="1725" y="342"/>
                  </a:lnTo>
                  <a:lnTo>
                    <a:pt x="1755" y="366"/>
                  </a:lnTo>
                  <a:lnTo>
                    <a:pt x="1767" y="401"/>
                  </a:lnTo>
                  <a:lnTo>
                    <a:pt x="1778" y="425"/>
                  </a:lnTo>
                  <a:lnTo>
                    <a:pt x="1844" y="466"/>
                  </a:lnTo>
                  <a:lnTo>
                    <a:pt x="1849" y="502"/>
                  </a:lnTo>
                  <a:lnTo>
                    <a:pt x="1902" y="537"/>
                  </a:lnTo>
                  <a:lnTo>
                    <a:pt x="1926" y="608"/>
                  </a:lnTo>
                  <a:lnTo>
                    <a:pt x="1926" y="644"/>
                  </a:lnTo>
                  <a:lnTo>
                    <a:pt x="1902" y="685"/>
                  </a:lnTo>
                  <a:lnTo>
                    <a:pt x="1885" y="703"/>
                  </a:lnTo>
                  <a:lnTo>
                    <a:pt x="1885" y="738"/>
                  </a:lnTo>
                  <a:lnTo>
                    <a:pt x="1831" y="798"/>
                  </a:lnTo>
                  <a:lnTo>
                    <a:pt x="1778" y="816"/>
                  </a:lnTo>
                  <a:lnTo>
                    <a:pt x="1767" y="833"/>
                  </a:lnTo>
                  <a:lnTo>
                    <a:pt x="1702" y="833"/>
                  </a:lnTo>
                  <a:lnTo>
                    <a:pt x="1672" y="851"/>
                  </a:lnTo>
                  <a:lnTo>
                    <a:pt x="1654" y="892"/>
                  </a:lnTo>
                  <a:lnTo>
                    <a:pt x="1661" y="928"/>
                  </a:lnTo>
                  <a:lnTo>
                    <a:pt x="1696" y="963"/>
                  </a:lnTo>
                  <a:lnTo>
                    <a:pt x="1707" y="992"/>
                  </a:lnTo>
                  <a:lnTo>
                    <a:pt x="1696" y="1052"/>
                  </a:lnTo>
                  <a:lnTo>
                    <a:pt x="1649" y="1152"/>
                  </a:lnTo>
                  <a:lnTo>
                    <a:pt x="1601" y="1181"/>
                  </a:lnTo>
                  <a:lnTo>
                    <a:pt x="1590" y="1211"/>
                  </a:lnTo>
                  <a:lnTo>
                    <a:pt x="1590" y="1247"/>
                  </a:lnTo>
                  <a:lnTo>
                    <a:pt x="1572" y="1276"/>
                  </a:lnTo>
                  <a:lnTo>
                    <a:pt x="1477" y="1187"/>
                  </a:lnTo>
                  <a:lnTo>
                    <a:pt x="254" y="1222"/>
                  </a:lnTo>
                  <a:lnTo>
                    <a:pt x="243" y="1205"/>
                  </a:lnTo>
                  <a:lnTo>
                    <a:pt x="231" y="1164"/>
                  </a:lnTo>
                  <a:lnTo>
                    <a:pt x="243" y="1128"/>
                  </a:lnTo>
                  <a:lnTo>
                    <a:pt x="219" y="1098"/>
                  </a:lnTo>
                  <a:lnTo>
                    <a:pt x="207" y="1063"/>
                  </a:lnTo>
                  <a:lnTo>
                    <a:pt x="231" y="1034"/>
                  </a:lnTo>
                  <a:lnTo>
                    <a:pt x="219" y="1004"/>
                  </a:lnTo>
                  <a:lnTo>
                    <a:pt x="178" y="981"/>
                  </a:lnTo>
                  <a:lnTo>
                    <a:pt x="190" y="915"/>
                  </a:lnTo>
                  <a:lnTo>
                    <a:pt x="195" y="885"/>
                  </a:lnTo>
                  <a:lnTo>
                    <a:pt x="190" y="851"/>
                  </a:lnTo>
                  <a:lnTo>
                    <a:pt x="142" y="821"/>
                  </a:lnTo>
                  <a:lnTo>
                    <a:pt x="130" y="786"/>
                  </a:lnTo>
                  <a:lnTo>
                    <a:pt x="142" y="756"/>
                  </a:lnTo>
                  <a:lnTo>
                    <a:pt x="112" y="720"/>
                  </a:lnTo>
                  <a:lnTo>
                    <a:pt x="89" y="656"/>
                  </a:lnTo>
                  <a:lnTo>
                    <a:pt x="59" y="626"/>
                  </a:lnTo>
                  <a:lnTo>
                    <a:pt x="77" y="573"/>
                  </a:lnTo>
                  <a:lnTo>
                    <a:pt x="77" y="543"/>
                  </a:lnTo>
                  <a:lnTo>
                    <a:pt x="36" y="520"/>
                  </a:lnTo>
                  <a:lnTo>
                    <a:pt x="30" y="472"/>
                  </a:lnTo>
                  <a:lnTo>
                    <a:pt x="36" y="461"/>
                  </a:lnTo>
                  <a:lnTo>
                    <a:pt x="23" y="425"/>
                  </a:lnTo>
                  <a:lnTo>
                    <a:pt x="0" y="348"/>
                  </a:lnTo>
                  <a:lnTo>
                    <a:pt x="23" y="278"/>
                  </a:lnTo>
                  <a:lnTo>
                    <a:pt x="18" y="243"/>
                  </a:lnTo>
                  <a:lnTo>
                    <a:pt x="41" y="218"/>
                  </a:lnTo>
                  <a:lnTo>
                    <a:pt x="30" y="159"/>
                  </a:lnTo>
                  <a:lnTo>
                    <a:pt x="12" y="142"/>
                  </a:lnTo>
                  <a:lnTo>
                    <a:pt x="23" y="101"/>
                  </a:lnTo>
                  <a:lnTo>
                    <a:pt x="12" y="76"/>
                  </a:lnTo>
                  <a:lnTo>
                    <a:pt x="0" y="53"/>
                  </a:lnTo>
                  <a:lnTo>
                    <a:pt x="23" y="48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0.1%</a:t>
              </a:r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91A4C7C9-B680-4778-AE6A-B623B0E84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640" y="3654383"/>
              <a:ext cx="855798" cy="717079"/>
            </a:xfrm>
            <a:custGeom>
              <a:avLst/>
              <a:gdLst/>
              <a:ahLst/>
              <a:cxnLst>
                <a:cxn ang="0">
                  <a:pos x="1808" y="1648"/>
                </a:cxn>
                <a:cxn ang="0">
                  <a:pos x="1831" y="1684"/>
                </a:cxn>
                <a:cxn ang="0">
                  <a:pos x="1838" y="1749"/>
                </a:cxn>
                <a:cxn ang="0">
                  <a:pos x="1755" y="1831"/>
                </a:cxn>
                <a:cxn ang="0">
                  <a:pos x="1968" y="1843"/>
                </a:cxn>
                <a:cxn ang="0">
                  <a:pos x="1980" y="1760"/>
                </a:cxn>
                <a:cxn ang="0">
                  <a:pos x="2021" y="1637"/>
                </a:cxn>
                <a:cxn ang="0">
                  <a:pos x="2080" y="1589"/>
                </a:cxn>
                <a:cxn ang="0">
                  <a:pos x="2115" y="1584"/>
                </a:cxn>
                <a:cxn ang="0">
                  <a:pos x="2139" y="1442"/>
                </a:cxn>
                <a:cxn ang="0">
                  <a:pos x="2110" y="1430"/>
                </a:cxn>
                <a:cxn ang="0">
                  <a:pos x="2097" y="1407"/>
                </a:cxn>
                <a:cxn ang="0">
                  <a:pos x="2074" y="1430"/>
                </a:cxn>
                <a:cxn ang="0">
                  <a:pos x="1991" y="1323"/>
                </a:cxn>
                <a:cxn ang="0">
                  <a:pos x="2021" y="1282"/>
                </a:cxn>
                <a:cxn ang="0">
                  <a:pos x="1991" y="1229"/>
                </a:cxn>
                <a:cxn ang="0">
                  <a:pos x="1884" y="1082"/>
                </a:cxn>
                <a:cxn ang="0">
                  <a:pos x="1749" y="1011"/>
                </a:cxn>
                <a:cxn ang="0">
                  <a:pos x="1678" y="910"/>
                </a:cxn>
                <a:cxn ang="0">
                  <a:pos x="1749" y="816"/>
                </a:cxn>
                <a:cxn ang="0">
                  <a:pos x="1755" y="709"/>
                </a:cxn>
                <a:cxn ang="0">
                  <a:pos x="1666" y="644"/>
                </a:cxn>
                <a:cxn ang="0">
                  <a:pos x="1613" y="692"/>
                </a:cxn>
                <a:cxn ang="0">
                  <a:pos x="1542" y="526"/>
                </a:cxn>
                <a:cxn ang="0">
                  <a:pos x="1430" y="431"/>
                </a:cxn>
                <a:cxn ang="0">
                  <a:pos x="1329" y="296"/>
                </a:cxn>
                <a:cxn ang="0">
                  <a:pos x="1300" y="149"/>
                </a:cxn>
                <a:cxn ang="0">
                  <a:pos x="1318" y="89"/>
                </a:cxn>
                <a:cxn ang="0">
                  <a:pos x="0" y="35"/>
                </a:cxn>
                <a:cxn ang="0">
                  <a:pos x="53" y="106"/>
                </a:cxn>
                <a:cxn ang="0">
                  <a:pos x="106" y="213"/>
                </a:cxn>
                <a:cxn ang="0">
                  <a:pos x="119" y="272"/>
                </a:cxn>
                <a:cxn ang="0">
                  <a:pos x="254" y="385"/>
                </a:cxn>
                <a:cxn ang="0">
                  <a:pos x="207" y="479"/>
                </a:cxn>
                <a:cxn ang="0">
                  <a:pos x="261" y="520"/>
                </a:cxn>
                <a:cxn ang="0">
                  <a:pos x="314" y="615"/>
                </a:cxn>
                <a:cxn ang="0">
                  <a:pos x="355" y="633"/>
                </a:cxn>
                <a:cxn ang="0">
                  <a:pos x="367" y="1708"/>
                </a:cxn>
              </a:cxnLst>
              <a:rect l="0" t="0" r="r" b="b"/>
              <a:pathLst>
                <a:path w="2151" h="1861">
                  <a:moveTo>
                    <a:pt x="367" y="1708"/>
                  </a:moveTo>
                  <a:lnTo>
                    <a:pt x="1808" y="1648"/>
                  </a:lnTo>
                  <a:lnTo>
                    <a:pt x="1802" y="1666"/>
                  </a:lnTo>
                  <a:lnTo>
                    <a:pt x="1831" y="1684"/>
                  </a:lnTo>
                  <a:lnTo>
                    <a:pt x="1843" y="1719"/>
                  </a:lnTo>
                  <a:lnTo>
                    <a:pt x="1838" y="1749"/>
                  </a:lnTo>
                  <a:lnTo>
                    <a:pt x="1796" y="1785"/>
                  </a:lnTo>
                  <a:lnTo>
                    <a:pt x="1755" y="1831"/>
                  </a:lnTo>
                  <a:lnTo>
                    <a:pt x="1749" y="1861"/>
                  </a:lnTo>
                  <a:lnTo>
                    <a:pt x="1968" y="1843"/>
                  </a:lnTo>
                  <a:lnTo>
                    <a:pt x="1985" y="1785"/>
                  </a:lnTo>
                  <a:lnTo>
                    <a:pt x="1980" y="1760"/>
                  </a:lnTo>
                  <a:lnTo>
                    <a:pt x="1998" y="1696"/>
                  </a:lnTo>
                  <a:lnTo>
                    <a:pt x="2021" y="1637"/>
                  </a:lnTo>
                  <a:lnTo>
                    <a:pt x="2039" y="1602"/>
                  </a:lnTo>
                  <a:lnTo>
                    <a:pt x="2080" y="1589"/>
                  </a:lnTo>
                  <a:lnTo>
                    <a:pt x="2097" y="1595"/>
                  </a:lnTo>
                  <a:lnTo>
                    <a:pt x="2115" y="1584"/>
                  </a:lnTo>
                  <a:lnTo>
                    <a:pt x="2151" y="1483"/>
                  </a:lnTo>
                  <a:lnTo>
                    <a:pt x="2139" y="1442"/>
                  </a:lnTo>
                  <a:lnTo>
                    <a:pt x="2122" y="1430"/>
                  </a:lnTo>
                  <a:lnTo>
                    <a:pt x="2110" y="1430"/>
                  </a:lnTo>
                  <a:lnTo>
                    <a:pt x="2104" y="1418"/>
                  </a:lnTo>
                  <a:lnTo>
                    <a:pt x="2097" y="1407"/>
                  </a:lnTo>
                  <a:lnTo>
                    <a:pt x="2074" y="1407"/>
                  </a:lnTo>
                  <a:lnTo>
                    <a:pt x="2074" y="1430"/>
                  </a:lnTo>
                  <a:lnTo>
                    <a:pt x="2062" y="1430"/>
                  </a:lnTo>
                  <a:lnTo>
                    <a:pt x="1991" y="1323"/>
                  </a:lnTo>
                  <a:lnTo>
                    <a:pt x="1998" y="1306"/>
                  </a:lnTo>
                  <a:lnTo>
                    <a:pt x="2021" y="1282"/>
                  </a:lnTo>
                  <a:lnTo>
                    <a:pt x="2021" y="1265"/>
                  </a:lnTo>
                  <a:lnTo>
                    <a:pt x="1991" y="1229"/>
                  </a:lnTo>
                  <a:lnTo>
                    <a:pt x="1973" y="1158"/>
                  </a:lnTo>
                  <a:lnTo>
                    <a:pt x="1884" y="1082"/>
                  </a:lnTo>
                  <a:lnTo>
                    <a:pt x="1838" y="1064"/>
                  </a:lnTo>
                  <a:lnTo>
                    <a:pt x="1749" y="1011"/>
                  </a:lnTo>
                  <a:lnTo>
                    <a:pt x="1702" y="958"/>
                  </a:lnTo>
                  <a:lnTo>
                    <a:pt x="1678" y="910"/>
                  </a:lnTo>
                  <a:lnTo>
                    <a:pt x="1689" y="887"/>
                  </a:lnTo>
                  <a:lnTo>
                    <a:pt x="1749" y="816"/>
                  </a:lnTo>
                  <a:lnTo>
                    <a:pt x="1737" y="763"/>
                  </a:lnTo>
                  <a:lnTo>
                    <a:pt x="1755" y="709"/>
                  </a:lnTo>
                  <a:lnTo>
                    <a:pt x="1743" y="686"/>
                  </a:lnTo>
                  <a:lnTo>
                    <a:pt x="1666" y="644"/>
                  </a:lnTo>
                  <a:lnTo>
                    <a:pt x="1643" y="662"/>
                  </a:lnTo>
                  <a:lnTo>
                    <a:pt x="1613" y="692"/>
                  </a:lnTo>
                  <a:lnTo>
                    <a:pt x="1595" y="674"/>
                  </a:lnTo>
                  <a:lnTo>
                    <a:pt x="1542" y="526"/>
                  </a:lnTo>
                  <a:lnTo>
                    <a:pt x="1519" y="502"/>
                  </a:lnTo>
                  <a:lnTo>
                    <a:pt x="1430" y="431"/>
                  </a:lnTo>
                  <a:lnTo>
                    <a:pt x="1336" y="325"/>
                  </a:lnTo>
                  <a:lnTo>
                    <a:pt x="1329" y="296"/>
                  </a:lnTo>
                  <a:lnTo>
                    <a:pt x="1306" y="225"/>
                  </a:lnTo>
                  <a:lnTo>
                    <a:pt x="1300" y="149"/>
                  </a:lnTo>
                  <a:lnTo>
                    <a:pt x="1318" y="113"/>
                  </a:lnTo>
                  <a:lnTo>
                    <a:pt x="1318" y="89"/>
                  </a:lnTo>
                  <a:lnTo>
                    <a:pt x="1223" y="0"/>
                  </a:lnTo>
                  <a:lnTo>
                    <a:pt x="0" y="35"/>
                  </a:lnTo>
                  <a:lnTo>
                    <a:pt x="18" y="71"/>
                  </a:lnTo>
                  <a:lnTo>
                    <a:pt x="53" y="106"/>
                  </a:lnTo>
                  <a:lnTo>
                    <a:pt x="60" y="160"/>
                  </a:lnTo>
                  <a:lnTo>
                    <a:pt x="106" y="213"/>
                  </a:lnTo>
                  <a:lnTo>
                    <a:pt x="124" y="225"/>
                  </a:lnTo>
                  <a:lnTo>
                    <a:pt x="119" y="272"/>
                  </a:lnTo>
                  <a:lnTo>
                    <a:pt x="119" y="278"/>
                  </a:lnTo>
                  <a:lnTo>
                    <a:pt x="254" y="385"/>
                  </a:lnTo>
                  <a:lnTo>
                    <a:pt x="213" y="431"/>
                  </a:lnTo>
                  <a:lnTo>
                    <a:pt x="207" y="479"/>
                  </a:lnTo>
                  <a:lnTo>
                    <a:pt x="225" y="509"/>
                  </a:lnTo>
                  <a:lnTo>
                    <a:pt x="261" y="520"/>
                  </a:lnTo>
                  <a:lnTo>
                    <a:pt x="278" y="591"/>
                  </a:lnTo>
                  <a:lnTo>
                    <a:pt x="314" y="615"/>
                  </a:lnTo>
                  <a:lnTo>
                    <a:pt x="343" y="621"/>
                  </a:lnTo>
                  <a:lnTo>
                    <a:pt x="355" y="633"/>
                  </a:lnTo>
                  <a:lnTo>
                    <a:pt x="367" y="1506"/>
                  </a:lnTo>
                  <a:lnTo>
                    <a:pt x="367" y="1708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0.2%</a:t>
              </a:r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1A209E9F-082B-4BC7-9914-68F8DA2E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333" y="4840232"/>
              <a:ext cx="725803" cy="609169"/>
            </a:xfrm>
            <a:custGeom>
              <a:avLst/>
              <a:gdLst/>
              <a:ahLst/>
              <a:cxnLst>
                <a:cxn ang="0">
                  <a:pos x="969" y="35"/>
                </a:cxn>
                <a:cxn ang="0">
                  <a:pos x="1040" y="236"/>
                </a:cxn>
                <a:cxn ang="0">
                  <a:pos x="1022" y="319"/>
                </a:cxn>
                <a:cxn ang="0">
                  <a:pos x="926" y="514"/>
                </a:cxn>
                <a:cxn ang="0">
                  <a:pos x="1500" y="785"/>
                </a:cxn>
                <a:cxn ang="0">
                  <a:pos x="1500" y="957"/>
                </a:cxn>
                <a:cxn ang="0">
                  <a:pos x="1489" y="1081"/>
                </a:cxn>
                <a:cxn ang="0">
                  <a:pos x="1364" y="1051"/>
                </a:cxn>
                <a:cxn ang="0">
                  <a:pos x="1322" y="1163"/>
                </a:cxn>
                <a:cxn ang="0">
                  <a:pos x="1464" y="1146"/>
                </a:cxn>
                <a:cxn ang="0">
                  <a:pos x="1553" y="1128"/>
                </a:cxn>
                <a:cxn ang="0">
                  <a:pos x="1517" y="1181"/>
                </a:cxn>
                <a:cxn ang="0">
                  <a:pos x="1571" y="1222"/>
                </a:cxn>
                <a:cxn ang="0">
                  <a:pos x="1682" y="1135"/>
                </a:cxn>
                <a:cxn ang="0">
                  <a:pos x="1742" y="1140"/>
                </a:cxn>
                <a:cxn ang="0">
                  <a:pos x="1736" y="1211"/>
                </a:cxn>
                <a:cxn ang="0">
                  <a:pos x="1600" y="1335"/>
                </a:cxn>
                <a:cxn ang="0">
                  <a:pos x="1682" y="1442"/>
                </a:cxn>
                <a:cxn ang="0">
                  <a:pos x="1807" y="1536"/>
                </a:cxn>
                <a:cxn ang="0">
                  <a:pos x="1682" y="1506"/>
                </a:cxn>
                <a:cxn ang="0">
                  <a:pos x="1512" y="1412"/>
                </a:cxn>
                <a:cxn ang="0">
                  <a:pos x="1446" y="1483"/>
                </a:cxn>
                <a:cxn ang="0">
                  <a:pos x="1405" y="1548"/>
                </a:cxn>
                <a:cxn ang="0">
                  <a:pos x="1340" y="1500"/>
                </a:cxn>
                <a:cxn ang="0">
                  <a:pos x="1276" y="1500"/>
                </a:cxn>
                <a:cxn ang="0">
                  <a:pos x="1152" y="1536"/>
                </a:cxn>
                <a:cxn ang="0">
                  <a:pos x="962" y="1412"/>
                </a:cxn>
                <a:cxn ang="0">
                  <a:pos x="885" y="1359"/>
                </a:cxn>
                <a:cxn ang="0">
                  <a:pos x="880" y="1329"/>
                </a:cxn>
                <a:cxn ang="0">
                  <a:pos x="809" y="1318"/>
                </a:cxn>
                <a:cxn ang="0">
                  <a:pos x="767" y="1288"/>
                </a:cxn>
                <a:cxn ang="0">
                  <a:pos x="726" y="1394"/>
                </a:cxn>
                <a:cxn ang="0">
                  <a:pos x="336" y="1329"/>
                </a:cxn>
                <a:cxn ang="0">
                  <a:pos x="71" y="1318"/>
                </a:cxn>
                <a:cxn ang="0">
                  <a:pos x="117" y="1252"/>
                </a:cxn>
                <a:cxn ang="0">
                  <a:pos x="123" y="1099"/>
                </a:cxn>
                <a:cxn ang="0">
                  <a:pos x="141" y="1010"/>
                </a:cxn>
                <a:cxn ang="0">
                  <a:pos x="194" y="874"/>
                </a:cxn>
                <a:cxn ang="0">
                  <a:pos x="153" y="727"/>
                </a:cxn>
                <a:cxn ang="0">
                  <a:pos x="135" y="674"/>
                </a:cxn>
                <a:cxn ang="0">
                  <a:pos x="82" y="603"/>
                </a:cxn>
                <a:cxn ang="0">
                  <a:pos x="23" y="461"/>
                </a:cxn>
              </a:cxnLst>
              <a:rect l="0" t="0" r="r" b="b"/>
              <a:pathLst>
                <a:path w="1819" h="1584">
                  <a:moveTo>
                    <a:pt x="0" y="30"/>
                  </a:moveTo>
                  <a:lnTo>
                    <a:pt x="974" y="0"/>
                  </a:lnTo>
                  <a:lnTo>
                    <a:pt x="969" y="35"/>
                  </a:lnTo>
                  <a:lnTo>
                    <a:pt x="1015" y="113"/>
                  </a:lnTo>
                  <a:lnTo>
                    <a:pt x="1022" y="189"/>
                  </a:lnTo>
                  <a:lnTo>
                    <a:pt x="1040" y="236"/>
                  </a:lnTo>
                  <a:lnTo>
                    <a:pt x="1063" y="253"/>
                  </a:lnTo>
                  <a:lnTo>
                    <a:pt x="1068" y="289"/>
                  </a:lnTo>
                  <a:lnTo>
                    <a:pt x="1022" y="319"/>
                  </a:lnTo>
                  <a:lnTo>
                    <a:pt x="1010" y="331"/>
                  </a:lnTo>
                  <a:lnTo>
                    <a:pt x="986" y="420"/>
                  </a:lnTo>
                  <a:lnTo>
                    <a:pt x="926" y="514"/>
                  </a:lnTo>
                  <a:lnTo>
                    <a:pt x="868" y="686"/>
                  </a:lnTo>
                  <a:lnTo>
                    <a:pt x="868" y="809"/>
                  </a:lnTo>
                  <a:lnTo>
                    <a:pt x="1500" y="785"/>
                  </a:lnTo>
                  <a:lnTo>
                    <a:pt x="1512" y="803"/>
                  </a:lnTo>
                  <a:lnTo>
                    <a:pt x="1494" y="862"/>
                  </a:lnTo>
                  <a:lnTo>
                    <a:pt x="1500" y="957"/>
                  </a:lnTo>
                  <a:lnTo>
                    <a:pt x="1565" y="1022"/>
                  </a:lnTo>
                  <a:lnTo>
                    <a:pt x="1583" y="1099"/>
                  </a:lnTo>
                  <a:lnTo>
                    <a:pt x="1489" y="1081"/>
                  </a:lnTo>
                  <a:lnTo>
                    <a:pt x="1405" y="1046"/>
                  </a:lnTo>
                  <a:lnTo>
                    <a:pt x="1388" y="1034"/>
                  </a:lnTo>
                  <a:lnTo>
                    <a:pt x="1364" y="1051"/>
                  </a:lnTo>
                  <a:lnTo>
                    <a:pt x="1304" y="1105"/>
                  </a:lnTo>
                  <a:lnTo>
                    <a:pt x="1299" y="1135"/>
                  </a:lnTo>
                  <a:lnTo>
                    <a:pt x="1322" y="1163"/>
                  </a:lnTo>
                  <a:lnTo>
                    <a:pt x="1358" y="1176"/>
                  </a:lnTo>
                  <a:lnTo>
                    <a:pt x="1423" y="1170"/>
                  </a:lnTo>
                  <a:lnTo>
                    <a:pt x="1464" y="1146"/>
                  </a:lnTo>
                  <a:lnTo>
                    <a:pt x="1489" y="1128"/>
                  </a:lnTo>
                  <a:lnTo>
                    <a:pt x="1530" y="1128"/>
                  </a:lnTo>
                  <a:lnTo>
                    <a:pt x="1553" y="1128"/>
                  </a:lnTo>
                  <a:lnTo>
                    <a:pt x="1553" y="1140"/>
                  </a:lnTo>
                  <a:lnTo>
                    <a:pt x="1542" y="1158"/>
                  </a:lnTo>
                  <a:lnTo>
                    <a:pt x="1517" y="1181"/>
                  </a:lnTo>
                  <a:lnTo>
                    <a:pt x="1524" y="1206"/>
                  </a:lnTo>
                  <a:lnTo>
                    <a:pt x="1547" y="1217"/>
                  </a:lnTo>
                  <a:lnTo>
                    <a:pt x="1571" y="1222"/>
                  </a:lnTo>
                  <a:lnTo>
                    <a:pt x="1588" y="1211"/>
                  </a:lnTo>
                  <a:lnTo>
                    <a:pt x="1612" y="1158"/>
                  </a:lnTo>
                  <a:lnTo>
                    <a:pt x="1682" y="1135"/>
                  </a:lnTo>
                  <a:lnTo>
                    <a:pt x="1707" y="1117"/>
                  </a:lnTo>
                  <a:lnTo>
                    <a:pt x="1725" y="1117"/>
                  </a:lnTo>
                  <a:lnTo>
                    <a:pt x="1742" y="1140"/>
                  </a:lnTo>
                  <a:lnTo>
                    <a:pt x="1730" y="1170"/>
                  </a:lnTo>
                  <a:lnTo>
                    <a:pt x="1742" y="1181"/>
                  </a:lnTo>
                  <a:lnTo>
                    <a:pt x="1736" y="1211"/>
                  </a:lnTo>
                  <a:lnTo>
                    <a:pt x="1700" y="1229"/>
                  </a:lnTo>
                  <a:lnTo>
                    <a:pt x="1654" y="1300"/>
                  </a:lnTo>
                  <a:lnTo>
                    <a:pt x="1600" y="1335"/>
                  </a:lnTo>
                  <a:lnTo>
                    <a:pt x="1600" y="1371"/>
                  </a:lnTo>
                  <a:lnTo>
                    <a:pt x="1612" y="1400"/>
                  </a:lnTo>
                  <a:lnTo>
                    <a:pt x="1682" y="1442"/>
                  </a:lnTo>
                  <a:lnTo>
                    <a:pt x="1801" y="1488"/>
                  </a:lnTo>
                  <a:lnTo>
                    <a:pt x="1819" y="1513"/>
                  </a:lnTo>
                  <a:lnTo>
                    <a:pt x="1807" y="1536"/>
                  </a:lnTo>
                  <a:lnTo>
                    <a:pt x="1783" y="1548"/>
                  </a:lnTo>
                  <a:lnTo>
                    <a:pt x="1695" y="1584"/>
                  </a:lnTo>
                  <a:lnTo>
                    <a:pt x="1682" y="1506"/>
                  </a:lnTo>
                  <a:lnTo>
                    <a:pt x="1629" y="1488"/>
                  </a:lnTo>
                  <a:lnTo>
                    <a:pt x="1524" y="1447"/>
                  </a:lnTo>
                  <a:lnTo>
                    <a:pt x="1512" y="1412"/>
                  </a:lnTo>
                  <a:lnTo>
                    <a:pt x="1494" y="1400"/>
                  </a:lnTo>
                  <a:lnTo>
                    <a:pt x="1464" y="1412"/>
                  </a:lnTo>
                  <a:lnTo>
                    <a:pt x="1446" y="1483"/>
                  </a:lnTo>
                  <a:lnTo>
                    <a:pt x="1459" y="1495"/>
                  </a:lnTo>
                  <a:lnTo>
                    <a:pt x="1459" y="1506"/>
                  </a:lnTo>
                  <a:lnTo>
                    <a:pt x="1405" y="1548"/>
                  </a:lnTo>
                  <a:lnTo>
                    <a:pt x="1388" y="1541"/>
                  </a:lnTo>
                  <a:lnTo>
                    <a:pt x="1358" y="1500"/>
                  </a:lnTo>
                  <a:lnTo>
                    <a:pt x="1340" y="1500"/>
                  </a:lnTo>
                  <a:lnTo>
                    <a:pt x="1304" y="1513"/>
                  </a:lnTo>
                  <a:lnTo>
                    <a:pt x="1287" y="1495"/>
                  </a:lnTo>
                  <a:lnTo>
                    <a:pt x="1276" y="1500"/>
                  </a:lnTo>
                  <a:lnTo>
                    <a:pt x="1228" y="1548"/>
                  </a:lnTo>
                  <a:lnTo>
                    <a:pt x="1169" y="1554"/>
                  </a:lnTo>
                  <a:lnTo>
                    <a:pt x="1152" y="1536"/>
                  </a:lnTo>
                  <a:lnTo>
                    <a:pt x="1098" y="1530"/>
                  </a:lnTo>
                  <a:lnTo>
                    <a:pt x="1015" y="1417"/>
                  </a:lnTo>
                  <a:lnTo>
                    <a:pt x="962" y="1412"/>
                  </a:lnTo>
                  <a:lnTo>
                    <a:pt x="915" y="1388"/>
                  </a:lnTo>
                  <a:lnTo>
                    <a:pt x="898" y="1359"/>
                  </a:lnTo>
                  <a:lnTo>
                    <a:pt x="885" y="1359"/>
                  </a:lnTo>
                  <a:lnTo>
                    <a:pt x="880" y="1353"/>
                  </a:lnTo>
                  <a:lnTo>
                    <a:pt x="880" y="1346"/>
                  </a:lnTo>
                  <a:lnTo>
                    <a:pt x="880" y="1329"/>
                  </a:lnTo>
                  <a:lnTo>
                    <a:pt x="856" y="1318"/>
                  </a:lnTo>
                  <a:lnTo>
                    <a:pt x="844" y="1329"/>
                  </a:lnTo>
                  <a:lnTo>
                    <a:pt x="809" y="1318"/>
                  </a:lnTo>
                  <a:lnTo>
                    <a:pt x="802" y="1311"/>
                  </a:lnTo>
                  <a:lnTo>
                    <a:pt x="791" y="1288"/>
                  </a:lnTo>
                  <a:lnTo>
                    <a:pt x="767" y="1288"/>
                  </a:lnTo>
                  <a:lnTo>
                    <a:pt x="703" y="1346"/>
                  </a:lnTo>
                  <a:lnTo>
                    <a:pt x="738" y="1388"/>
                  </a:lnTo>
                  <a:lnTo>
                    <a:pt x="726" y="1394"/>
                  </a:lnTo>
                  <a:lnTo>
                    <a:pt x="619" y="1400"/>
                  </a:lnTo>
                  <a:lnTo>
                    <a:pt x="437" y="1364"/>
                  </a:lnTo>
                  <a:lnTo>
                    <a:pt x="336" y="1329"/>
                  </a:lnTo>
                  <a:lnTo>
                    <a:pt x="94" y="1364"/>
                  </a:lnTo>
                  <a:lnTo>
                    <a:pt x="82" y="1346"/>
                  </a:lnTo>
                  <a:lnTo>
                    <a:pt x="71" y="1318"/>
                  </a:lnTo>
                  <a:lnTo>
                    <a:pt x="82" y="1305"/>
                  </a:lnTo>
                  <a:lnTo>
                    <a:pt x="94" y="1282"/>
                  </a:lnTo>
                  <a:lnTo>
                    <a:pt x="117" y="1252"/>
                  </a:lnTo>
                  <a:lnTo>
                    <a:pt x="147" y="1163"/>
                  </a:lnTo>
                  <a:lnTo>
                    <a:pt x="123" y="1128"/>
                  </a:lnTo>
                  <a:lnTo>
                    <a:pt x="123" y="1099"/>
                  </a:lnTo>
                  <a:lnTo>
                    <a:pt x="129" y="1081"/>
                  </a:lnTo>
                  <a:lnTo>
                    <a:pt x="129" y="1057"/>
                  </a:lnTo>
                  <a:lnTo>
                    <a:pt x="141" y="1010"/>
                  </a:lnTo>
                  <a:lnTo>
                    <a:pt x="165" y="986"/>
                  </a:lnTo>
                  <a:lnTo>
                    <a:pt x="176" y="945"/>
                  </a:lnTo>
                  <a:lnTo>
                    <a:pt x="194" y="874"/>
                  </a:lnTo>
                  <a:lnTo>
                    <a:pt x="194" y="833"/>
                  </a:lnTo>
                  <a:lnTo>
                    <a:pt x="176" y="768"/>
                  </a:lnTo>
                  <a:lnTo>
                    <a:pt x="153" y="727"/>
                  </a:lnTo>
                  <a:lnTo>
                    <a:pt x="141" y="715"/>
                  </a:lnTo>
                  <a:lnTo>
                    <a:pt x="141" y="691"/>
                  </a:lnTo>
                  <a:lnTo>
                    <a:pt x="135" y="674"/>
                  </a:lnTo>
                  <a:lnTo>
                    <a:pt x="117" y="638"/>
                  </a:lnTo>
                  <a:lnTo>
                    <a:pt x="94" y="620"/>
                  </a:lnTo>
                  <a:lnTo>
                    <a:pt x="82" y="603"/>
                  </a:lnTo>
                  <a:lnTo>
                    <a:pt x="100" y="562"/>
                  </a:lnTo>
                  <a:lnTo>
                    <a:pt x="71" y="502"/>
                  </a:lnTo>
                  <a:lnTo>
                    <a:pt x="23" y="461"/>
                  </a:lnTo>
                  <a:lnTo>
                    <a:pt x="5" y="431"/>
                  </a:lnTo>
                  <a:lnTo>
                    <a:pt x="0" y="30"/>
                  </a:lnTo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 -0.3%</a:t>
              </a:r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37A40822-F009-4AB9-B9AC-86C56E8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404" y="2659989"/>
              <a:ext cx="672842" cy="693872"/>
            </a:xfrm>
            <a:custGeom>
              <a:avLst/>
              <a:gdLst/>
              <a:ahLst/>
              <a:cxnLst>
                <a:cxn ang="0">
                  <a:pos x="703" y="1766"/>
                </a:cxn>
                <a:cxn ang="0">
                  <a:pos x="584" y="1707"/>
                </a:cxn>
                <a:cxn ang="0">
                  <a:pos x="538" y="1542"/>
                </a:cxn>
                <a:cxn ang="0">
                  <a:pos x="567" y="1483"/>
                </a:cxn>
                <a:cxn ang="0">
                  <a:pos x="513" y="1400"/>
                </a:cxn>
                <a:cxn ang="0">
                  <a:pos x="508" y="1276"/>
                </a:cxn>
                <a:cxn ang="0">
                  <a:pos x="407" y="1187"/>
                </a:cxn>
                <a:cxn ang="0">
                  <a:pos x="295" y="1070"/>
                </a:cxn>
                <a:cxn ang="0">
                  <a:pos x="189" y="1016"/>
                </a:cxn>
                <a:cxn ang="0">
                  <a:pos x="171" y="986"/>
                </a:cxn>
                <a:cxn ang="0">
                  <a:pos x="89" y="956"/>
                </a:cxn>
                <a:cxn ang="0">
                  <a:pos x="41" y="910"/>
                </a:cxn>
                <a:cxn ang="0">
                  <a:pos x="53" y="733"/>
                </a:cxn>
                <a:cxn ang="0">
                  <a:pos x="71" y="649"/>
                </a:cxn>
                <a:cxn ang="0">
                  <a:pos x="0" y="579"/>
                </a:cxn>
                <a:cxn ang="0">
                  <a:pos x="29" y="508"/>
                </a:cxn>
                <a:cxn ang="0">
                  <a:pos x="118" y="401"/>
                </a:cxn>
                <a:cxn ang="0">
                  <a:pos x="165" y="366"/>
                </a:cxn>
                <a:cxn ang="0">
                  <a:pos x="178" y="130"/>
                </a:cxn>
                <a:cxn ang="0">
                  <a:pos x="224" y="119"/>
                </a:cxn>
                <a:cxn ang="0">
                  <a:pos x="313" y="119"/>
                </a:cxn>
                <a:cxn ang="0">
                  <a:pos x="531" y="5"/>
                </a:cxn>
                <a:cxn ang="0">
                  <a:pos x="567" y="12"/>
                </a:cxn>
                <a:cxn ang="0">
                  <a:pos x="556" y="71"/>
                </a:cxn>
                <a:cxn ang="0">
                  <a:pos x="538" y="142"/>
                </a:cxn>
                <a:cxn ang="0">
                  <a:pos x="620" y="119"/>
                </a:cxn>
                <a:cxn ang="0">
                  <a:pos x="685" y="142"/>
                </a:cxn>
                <a:cxn ang="0">
                  <a:pos x="738" y="172"/>
                </a:cxn>
                <a:cxn ang="0">
                  <a:pos x="774" y="230"/>
                </a:cxn>
                <a:cxn ang="0">
                  <a:pos x="1058" y="295"/>
                </a:cxn>
                <a:cxn ang="0">
                  <a:pos x="1146" y="342"/>
                </a:cxn>
                <a:cxn ang="0">
                  <a:pos x="1193" y="360"/>
                </a:cxn>
                <a:cxn ang="0">
                  <a:pos x="1235" y="342"/>
                </a:cxn>
                <a:cxn ang="0">
                  <a:pos x="1335" y="372"/>
                </a:cxn>
                <a:cxn ang="0">
                  <a:pos x="1347" y="396"/>
                </a:cxn>
                <a:cxn ang="0">
                  <a:pos x="1388" y="426"/>
                </a:cxn>
                <a:cxn ang="0">
                  <a:pos x="1447" y="484"/>
                </a:cxn>
                <a:cxn ang="0">
                  <a:pos x="1441" y="591"/>
                </a:cxn>
                <a:cxn ang="0">
                  <a:pos x="1494" y="585"/>
                </a:cxn>
                <a:cxn ang="0">
                  <a:pos x="1477" y="626"/>
                </a:cxn>
                <a:cxn ang="0">
                  <a:pos x="1530" y="697"/>
                </a:cxn>
                <a:cxn ang="0">
                  <a:pos x="1464" y="761"/>
                </a:cxn>
                <a:cxn ang="0">
                  <a:pos x="1411" y="898"/>
                </a:cxn>
                <a:cxn ang="0">
                  <a:pos x="1423" y="928"/>
                </a:cxn>
                <a:cxn ang="0">
                  <a:pos x="1512" y="815"/>
                </a:cxn>
                <a:cxn ang="0">
                  <a:pos x="1583" y="761"/>
                </a:cxn>
                <a:cxn ang="0">
                  <a:pos x="1619" y="720"/>
                </a:cxn>
                <a:cxn ang="0">
                  <a:pos x="1624" y="667"/>
                </a:cxn>
                <a:cxn ang="0">
                  <a:pos x="1642" y="632"/>
                </a:cxn>
                <a:cxn ang="0">
                  <a:pos x="1666" y="596"/>
                </a:cxn>
                <a:cxn ang="0">
                  <a:pos x="1690" y="614"/>
                </a:cxn>
                <a:cxn ang="0">
                  <a:pos x="1649" y="761"/>
                </a:cxn>
                <a:cxn ang="0">
                  <a:pos x="1613" y="827"/>
                </a:cxn>
                <a:cxn ang="0">
                  <a:pos x="1578" y="933"/>
                </a:cxn>
                <a:cxn ang="0">
                  <a:pos x="1578" y="1057"/>
                </a:cxn>
                <a:cxn ang="0">
                  <a:pos x="1530" y="1116"/>
                </a:cxn>
                <a:cxn ang="0">
                  <a:pos x="1542" y="1276"/>
                </a:cxn>
                <a:cxn ang="0">
                  <a:pos x="1494" y="1394"/>
                </a:cxn>
                <a:cxn ang="0">
                  <a:pos x="1560" y="1648"/>
                </a:cxn>
                <a:cxn ang="0">
                  <a:pos x="1553" y="1684"/>
                </a:cxn>
                <a:cxn ang="0">
                  <a:pos x="1553" y="1748"/>
                </a:cxn>
              </a:cxnLst>
              <a:rect l="0" t="0" r="r" b="b"/>
              <a:pathLst>
                <a:path w="1690" h="1801">
                  <a:moveTo>
                    <a:pt x="715" y="1801"/>
                  </a:moveTo>
                  <a:lnTo>
                    <a:pt x="703" y="1766"/>
                  </a:lnTo>
                  <a:lnTo>
                    <a:pt x="673" y="1742"/>
                  </a:lnTo>
                  <a:lnTo>
                    <a:pt x="584" y="1707"/>
                  </a:lnTo>
                  <a:lnTo>
                    <a:pt x="556" y="1595"/>
                  </a:lnTo>
                  <a:lnTo>
                    <a:pt x="538" y="1542"/>
                  </a:lnTo>
                  <a:lnTo>
                    <a:pt x="561" y="1506"/>
                  </a:lnTo>
                  <a:lnTo>
                    <a:pt x="567" y="1483"/>
                  </a:lnTo>
                  <a:lnTo>
                    <a:pt x="531" y="1448"/>
                  </a:lnTo>
                  <a:lnTo>
                    <a:pt x="513" y="1400"/>
                  </a:lnTo>
                  <a:lnTo>
                    <a:pt x="508" y="1329"/>
                  </a:lnTo>
                  <a:lnTo>
                    <a:pt x="508" y="1276"/>
                  </a:lnTo>
                  <a:lnTo>
                    <a:pt x="496" y="1252"/>
                  </a:lnTo>
                  <a:lnTo>
                    <a:pt x="407" y="1187"/>
                  </a:lnTo>
                  <a:lnTo>
                    <a:pt x="325" y="1128"/>
                  </a:lnTo>
                  <a:lnTo>
                    <a:pt x="295" y="1070"/>
                  </a:lnTo>
                  <a:lnTo>
                    <a:pt x="206" y="1027"/>
                  </a:lnTo>
                  <a:lnTo>
                    <a:pt x="189" y="1016"/>
                  </a:lnTo>
                  <a:lnTo>
                    <a:pt x="183" y="999"/>
                  </a:lnTo>
                  <a:lnTo>
                    <a:pt x="171" y="986"/>
                  </a:lnTo>
                  <a:lnTo>
                    <a:pt x="100" y="974"/>
                  </a:lnTo>
                  <a:lnTo>
                    <a:pt x="89" y="956"/>
                  </a:lnTo>
                  <a:lnTo>
                    <a:pt x="59" y="933"/>
                  </a:lnTo>
                  <a:lnTo>
                    <a:pt x="41" y="910"/>
                  </a:lnTo>
                  <a:lnTo>
                    <a:pt x="41" y="804"/>
                  </a:lnTo>
                  <a:lnTo>
                    <a:pt x="53" y="733"/>
                  </a:lnTo>
                  <a:lnTo>
                    <a:pt x="47" y="697"/>
                  </a:lnTo>
                  <a:lnTo>
                    <a:pt x="71" y="649"/>
                  </a:lnTo>
                  <a:lnTo>
                    <a:pt x="41" y="603"/>
                  </a:lnTo>
                  <a:lnTo>
                    <a:pt x="0" y="579"/>
                  </a:lnTo>
                  <a:lnTo>
                    <a:pt x="18" y="514"/>
                  </a:lnTo>
                  <a:lnTo>
                    <a:pt x="29" y="508"/>
                  </a:lnTo>
                  <a:lnTo>
                    <a:pt x="36" y="472"/>
                  </a:lnTo>
                  <a:lnTo>
                    <a:pt x="118" y="401"/>
                  </a:lnTo>
                  <a:lnTo>
                    <a:pt x="142" y="390"/>
                  </a:lnTo>
                  <a:lnTo>
                    <a:pt x="165" y="366"/>
                  </a:lnTo>
                  <a:lnTo>
                    <a:pt x="160" y="147"/>
                  </a:lnTo>
                  <a:lnTo>
                    <a:pt x="178" y="130"/>
                  </a:lnTo>
                  <a:lnTo>
                    <a:pt x="195" y="101"/>
                  </a:lnTo>
                  <a:lnTo>
                    <a:pt x="224" y="119"/>
                  </a:lnTo>
                  <a:lnTo>
                    <a:pt x="266" y="124"/>
                  </a:lnTo>
                  <a:lnTo>
                    <a:pt x="313" y="119"/>
                  </a:lnTo>
                  <a:lnTo>
                    <a:pt x="389" y="76"/>
                  </a:lnTo>
                  <a:lnTo>
                    <a:pt x="531" y="5"/>
                  </a:lnTo>
                  <a:lnTo>
                    <a:pt x="556" y="0"/>
                  </a:lnTo>
                  <a:lnTo>
                    <a:pt x="567" y="12"/>
                  </a:lnTo>
                  <a:lnTo>
                    <a:pt x="567" y="48"/>
                  </a:lnTo>
                  <a:lnTo>
                    <a:pt x="556" y="71"/>
                  </a:lnTo>
                  <a:lnTo>
                    <a:pt x="549" y="89"/>
                  </a:lnTo>
                  <a:lnTo>
                    <a:pt x="538" y="142"/>
                  </a:lnTo>
                  <a:lnTo>
                    <a:pt x="591" y="119"/>
                  </a:lnTo>
                  <a:lnTo>
                    <a:pt x="620" y="119"/>
                  </a:lnTo>
                  <a:lnTo>
                    <a:pt x="650" y="147"/>
                  </a:lnTo>
                  <a:lnTo>
                    <a:pt x="685" y="142"/>
                  </a:lnTo>
                  <a:lnTo>
                    <a:pt x="703" y="165"/>
                  </a:lnTo>
                  <a:lnTo>
                    <a:pt x="738" y="172"/>
                  </a:lnTo>
                  <a:lnTo>
                    <a:pt x="762" y="188"/>
                  </a:lnTo>
                  <a:lnTo>
                    <a:pt x="774" y="230"/>
                  </a:lnTo>
                  <a:lnTo>
                    <a:pt x="792" y="242"/>
                  </a:lnTo>
                  <a:lnTo>
                    <a:pt x="1058" y="295"/>
                  </a:lnTo>
                  <a:lnTo>
                    <a:pt x="1093" y="295"/>
                  </a:lnTo>
                  <a:lnTo>
                    <a:pt x="1146" y="342"/>
                  </a:lnTo>
                  <a:lnTo>
                    <a:pt x="1187" y="342"/>
                  </a:lnTo>
                  <a:lnTo>
                    <a:pt x="1193" y="360"/>
                  </a:lnTo>
                  <a:lnTo>
                    <a:pt x="1211" y="348"/>
                  </a:lnTo>
                  <a:lnTo>
                    <a:pt x="1235" y="342"/>
                  </a:lnTo>
                  <a:lnTo>
                    <a:pt x="1294" y="355"/>
                  </a:lnTo>
                  <a:lnTo>
                    <a:pt x="1335" y="372"/>
                  </a:lnTo>
                  <a:lnTo>
                    <a:pt x="1353" y="383"/>
                  </a:lnTo>
                  <a:lnTo>
                    <a:pt x="1347" y="396"/>
                  </a:lnTo>
                  <a:lnTo>
                    <a:pt x="1347" y="413"/>
                  </a:lnTo>
                  <a:lnTo>
                    <a:pt x="1388" y="426"/>
                  </a:lnTo>
                  <a:lnTo>
                    <a:pt x="1441" y="449"/>
                  </a:lnTo>
                  <a:lnTo>
                    <a:pt x="1447" y="484"/>
                  </a:lnTo>
                  <a:lnTo>
                    <a:pt x="1429" y="585"/>
                  </a:lnTo>
                  <a:lnTo>
                    <a:pt x="1441" y="591"/>
                  </a:lnTo>
                  <a:lnTo>
                    <a:pt x="1489" y="579"/>
                  </a:lnTo>
                  <a:lnTo>
                    <a:pt x="1494" y="585"/>
                  </a:lnTo>
                  <a:lnTo>
                    <a:pt x="1494" y="608"/>
                  </a:lnTo>
                  <a:lnTo>
                    <a:pt x="1477" y="626"/>
                  </a:lnTo>
                  <a:lnTo>
                    <a:pt x="1489" y="667"/>
                  </a:lnTo>
                  <a:lnTo>
                    <a:pt x="1530" y="697"/>
                  </a:lnTo>
                  <a:lnTo>
                    <a:pt x="1524" y="703"/>
                  </a:lnTo>
                  <a:lnTo>
                    <a:pt x="1464" y="761"/>
                  </a:lnTo>
                  <a:lnTo>
                    <a:pt x="1429" y="845"/>
                  </a:lnTo>
                  <a:lnTo>
                    <a:pt x="1411" y="898"/>
                  </a:lnTo>
                  <a:lnTo>
                    <a:pt x="1406" y="915"/>
                  </a:lnTo>
                  <a:lnTo>
                    <a:pt x="1423" y="928"/>
                  </a:lnTo>
                  <a:lnTo>
                    <a:pt x="1464" y="903"/>
                  </a:lnTo>
                  <a:lnTo>
                    <a:pt x="1512" y="815"/>
                  </a:lnTo>
                  <a:lnTo>
                    <a:pt x="1560" y="774"/>
                  </a:lnTo>
                  <a:lnTo>
                    <a:pt x="1583" y="761"/>
                  </a:lnTo>
                  <a:lnTo>
                    <a:pt x="1595" y="744"/>
                  </a:lnTo>
                  <a:lnTo>
                    <a:pt x="1619" y="720"/>
                  </a:lnTo>
                  <a:lnTo>
                    <a:pt x="1624" y="697"/>
                  </a:lnTo>
                  <a:lnTo>
                    <a:pt x="1624" y="667"/>
                  </a:lnTo>
                  <a:lnTo>
                    <a:pt x="1631" y="644"/>
                  </a:lnTo>
                  <a:lnTo>
                    <a:pt x="1642" y="632"/>
                  </a:lnTo>
                  <a:lnTo>
                    <a:pt x="1654" y="608"/>
                  </a:lnTo>
                  <a:lnTo>
                    <a:pt x="1666" y="596"/>
                  </a:lnTo>
                  <a:lnTo>
                    <a:pt x="1684" y="596"/>
                  </a:lnTo>
                  <a:lnTo>
                    <a:pt x="1690" y="614"/>
                  </a:lnTo>
                  <a:lnTo>
                    <a:pt x="1690" y="662"/>
                  </a:lnTo>
                  <a:lnTo>
                    <a:pt x="1649" y="761"/>
                  </a:lnTo>
                  <a:lnTo>
                    <a:pt x="1624" y="791"/>
                  </a:lnTo>
                  <a:lnTo>
                    <a:pt x="1613" y="827"/>
                  </a:lnTo>
                  <a:lnTo>
                    <a:pt x="1619" y="845"/>
                  </a:lnTo>
                  <a:lnTo>
                    <a:pt x="1578" y="933"/>
                  </a:lnTo>
                  <a:lnTo>
                    <a:pt x="1578" y="1004"/>
                  </a:lnTo>
                  <a:lnTo>
                    <a:pt x="1578" y="1057"/>
                  </a:lnTo>
                  <a:lnTo>
                    <a:pt x="1535" y="1098"/>
                  </a:lnTo>
                  <a:lnTo>
                    <a:pt x="1530" y="1116"/>
                  </a:lnTo>
                  <a:lnTo>
                    <a:pt x="1542" y="1176"/>
                  </a:lnTo>
                  <a:lnTo>
                    <a:pt x="1542" y="1276"/>
                  </a:lnTo>
                  <a:lnTo>
                    <a:pt x="1530" y="1293"/>
                  </a:lnTo>
                  <a:lnTo>
                    <a:pt x="1494" y="1394"/>
                  </a:lnTo>
                  <a:lnTo>
                    <a:pt x="1518" y="1547"/>
                  </a:lnTo>
                  <a:lnTo>
                    <a:pt x="1560" y="1648"/>
                  </a:lnTo>
                  <a:lnTo>
                    <a:pt x="1548" y="1666"/>
                  </a:lnTo>
                  <a:lnTo>
                    <a:pt x="1553" y="1684"/>
                  </a:lnTo>
                  <a:lnTo>
                    <a:pt x="1548" y="1701"/>
                  </a:lnTo>
                  <a:lnTo>
                    <a:pt x="1553" y="1748"/>
                  </a:lnTo>
                  <a:lnTo>
                    <a:pt x="715" y="1801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0.1%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BBF8C2F0-1622-4332-A945-1261D98AE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007" y="3332975"/>
              <a:ext cx="510349" cy="872562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90" y="118"/>
                </a:cxn>
                <a:cxn ang="0">
                  <a:pos x="348" y="189"/>
                </a:cxn>
                <a:cxn ang="0">
                  <a:pos x="372" y="296"/>
                </a:cxn>
                <a:cxn ang="0">
                  <a:pos x="331" y="355"/>
                </a:cxn>
                <a:cxn ang="0">
                  <a:pos x="277" y="450"/>
                </a:cxn>
                <a:cxn ang="0">
                  <a:pos x="213" y="485"/>
                </a:cxn>
                <a:cxn ang="0">
                  <a:pos x="118" y="503"/>
                </a:cxn>
                <a:cxn ang="0">
                  <a:pos x="107" y="580"/>
                </a:cxn>
                <a:cxn ang="0">
                  <a:pos x="153" y="644"/>
                </a:cxn>
                <a:cxn ang="0">
                  <a:pos x="95" y="804"/>
                </a:cxn>
                <a:cxn ang="0">
                  <a:pos x="36" y="863"/>
                </a:cxn>
                <a:cxn ang="0">
                  <a:pos x="18" y="928"/>
                </a:cxn>
                <a:cxn ang="0">
                  <a:pos x="0" y="988"/>
                </a:cxn>
                <a:cxn ang="0">
                  <a:pos x="29" y="1135"/>
                </a:cxn>
                <a:cxn ang="0">
                  <a:pos x="130" y="1270"/>
                </a:cxn>
                <a:cxn ang="0">
                  <a:pos x="242" y="1365"/>
                </a:cxn>
                <a:cxn ang="0">
                  <a:pos x="313" y="1531"/>
                </a:cxn>
                <a:cxn ang="0">
                  <a:pos x="366" y="1483"/>
                </a:cxn>
                <a:cxn ang="0">
                  <a:pos x="455" y="1548"/>
                </a:cxn>
                <a:cxn ang="0">
                  <a:pos x="449" y="1655"/>
                </a:cxn>
                <a:cxn ang="0">
                  <a:pos x="378" y="1749"/>
                </a:cxn>
                <a:cxn ang="0">
                  <a:pos x="449" y="1850"/>
                </a:cxn>
                <a:cxn ang="0">
                  <a:pos x="584" y="1921"/>
                </a:cxn>
                <a:cxn ang="0">
                  <a:pos x="691" y="2068"/>
                </a:cxn>
                <a:cxn ang="0">
                  <a:pos x="721" y="2121"/>
                </a:cxn>
                <a:cxn ang="0">
                  <a:pos x="691" y="2162"/>
                </a:cxn>
                <a:cxn ang="0">
                  <a:pos x="774" y="2269"/>
                </a:cxn>
                <a:cxn ang="0">
                  <a:pos x="797" y="2246"/>
                </a:cxn>
                <a:cxn ang="0">
                  <a:pos x="822" y="2186"/>
                </a:cxn>
                <a:cxn ang="0">
                  <a:pos x="916" y="2175"/>
                </a:cxn>
                <a:cxn ang="0">
                  <a:pos x="992" y="2228"/>
                </a:cxn>
                <a:cxn ang="0">
                  <a:pos x="1022" y="2127"/>
                </a:cxn>
                <a:cxn ang="0">
                  <a:pos x="1046" y="2068"/>
                </a:cxn>
                <a:cxn ang="0">
                  <a:pos x="1147" y="2027"/>
                </a:cxn>
                <a:cxn ang="0">
                  <a:pos x="1117" y="1974"/>
                </a:cxn>
                <a:cxn ang="0">
                  <a:pos x="1134" y="1932"/>
                </a:cxn>
                <a:cxn ang="0">
                  <a:pos x="1140" y="1909"/>
                </a:cxn>
                <a:cxn ang="0">
                  <a:pos x="1134" y="1873"/>
                </a:cxn>
                <a:cxn ang="0">
                  <a:pos x="1152" y="1743"/>
                </a:cxn>
                <a:cxn ang="0">
                  <a:pos x="1235" y="1630"/>
                </a:cxn>
                <a:cxn ang="0">
                  <a:pos x="1276" y="1525"/>
                </a:cxn>
                <a:cxn ang="0">
                  <a:pos x="1229" y="1365"/>
                </a:cxn>
                <a:cxn ang="0">
                  <a:pos x="1235" y="1282"/>
                </a:cxn>
                <a:cxn ang="0">
                  <a:pos x="1164" y="301"/>
                </a:cxn>
                <a:cxn ang="0">
                  <a:pos x="1140" y="273"/>
                </a:cxn>
                <a:cxn ang="0">
                  <a:pos x="1104" y="154"/>
                </a:cxn>
                <a:cxn ang="0">
                  <a:pos x="1051" y="71"/>
                </a:cxn>
              </a:cxnLst>
              <a:rect l="0" t="0" r="r" b="b"/>
              <a:pathLst>
                <a:path w="1276" h="2269">
                  <a:moveTo>
                    <a:pt x="1051" y="0"/>
                  </a:moveTo>
                  <a:lnTo>
                    <a:pt x="213" y="53"/>
                  </a:lnTo>
                  <a:lnTo>
                    <a:pt x="224" y="77"/>
                  </a:lnTo>
                  <a:lnTo>
                    <a:pt x="290" y="118"/>
                  </a:lnTo>
                  <a:lnTo>
                    <a:pt x="295" y="154"/>
                  </a:lnTo>
                  <a:lnTo>
                    <a:pt x="348" y="189"/>
                  </a:lnTo>
                  <a:lnTo>
                    <a:pt x="372" y="260"/>
                  </a:lnTo>
                  <a:lnTo>
                    <a:pt x="372" y="296"/>
                  </a:lnTo>
                  <a:lnTo>
                    <a:pt x="348" y="337"/>
                  </a:lnTo>
                  <a:lnTo>
                    <a:pt x="331" y="355"/>
                  </a:lnTo>
                  <a:lnTo>
                    <a:pt x="331" y="390"/>
                  </a:lnTo>
                  <a:lnTo>
                    <a:pt x="277" y="450"/>
                  </a:lnTo>
                  <a:lnTo>
                    <a:pt x="224" y="468"/>
                  </a:lnTo>
                  <a:lnTo>
                    <a:pt x="213" y="485"/>
                  </a:lnTo>
                  <a:lnTo>
                    <a:pt x="148" y="485"/>
                  </a:lnTo>
                  <a:lnTo>
                    <a:pt x="118" y="503"/>
                  </a:lnTo>
                  <a:lnTo>
                    <a:pt x="100" y="544"/>
                  </a:lnTo>
                  <a:lnTo>
                    <a:pt x="107" y="580"/>
                  </a:lnTo>
                  <a:lnTo>
                    <a:pt x="142" y="615"/>
                  </a:lnTo>
                  <a:lnTo>
                    <a:pt x="153" y="644"/>
                  </a:lnTo>
                  <a:lnTo>
                    <a:pt x="142" y="704"/>
                  </a:lnTo>
                  <a:lnTo>
                    <a:pt x="95" y="804"/>
                  </a:lnTo>
                  <a:lnTo>
                    <a:pt x="47" y="833"/>
                  </a:lnTo>
                  <a:lnTo>
                    <a:pt x="36" y="863"/>
                  </a:lnTo>
                  <a:lnTo>
                    <a:pt x="36" y="899"/>
                  </a:lnTo>
                  <a:lnTo>
                    <a:pt x="18" y="928"/>
                  </a:lnTo>
                  <a:lnTo>
                    <a:pt x="18" y="952"/>
                  </a:lnTo>
                  <a:lnTo>
                    <a:pt x="0" y="988"/>
                  </a:lnTo>
                  <a:lnTo>
                    <a:pt x="6" y="1064"/>
                  </a:lnTo>
                  <a:lnTo>
                    <a:pt x="29" y="1135"/>
                  </a:lnTo>
                  <a:lnTo>
                    <a:pt x="36" y="1164"/>
                  </a:lnTo>
                  <a:lnTo>
                    <a:pt x="130" y="1270"/>
                  </a:lnTo>
                  <a:lnTo>
                    <a:pt x="219" y="1341"/>
                  </a:lnTo>
                  <a:lnTo>
                    <a:pt x="242" y="1365"/>
                  </a:lnTo>
                  <a:lnTo>
                    <a:pt x="295" y="1513"/>
                  </a:lnTo>
                  <a:lnTo>
                    <a:pt x="313" y="1531"/>
                  </a:lnTo>
                  <a:lnTo>
                    <a:pt x="343" y="1501"/>
                  </a:lnTo>
                  <a:lnTo>
                    <a:pt x="366" y="1483"/>
                  </a:lnTo>
                  <a:lnTo>
                    <a:pt x="443" y="1525"/>
                  </a:lnTo>
                  <a:lnTo>
                    <a:pt x="455" y="1548"/>
                  </a:lnTo>
                  <a:lnTo>
                    <a:pt x="437" y="1602"/>
                  </a:lnTo>
                  <a:lnTo>
                    <a:pt x="449" y="1655"/>
                  </a:lnTo>
                  <a:lnTo>
                    <a:pt x="389" y="1726"/>
                  </a:lnTo>
                  <a:lnTo>
                    <a:pt x="378" y="1749"/>
                  </a:lnTo>
                  <a:lnTo>
                    <a:pt x="402" y="1797"/>
                  </a:lnTo>
                  <a:lnTo>
                    <a:pt x="449" y="1850"/>
                  </a:lnTo>
                  <a:lnTo>
                    <a:pt x="538" y="1903"/>
                  </a:lnTo>
                  <a:lnTo>
                    <a:pt x="584" y="1921"/>
                  </a:lnTo>
                  <a:lnTo>
                    <a:pt x="673" y="1997"/>
                  </a:lnTo>
                  <a:lnTo>
                    <a:pt x="691" y="2068"/>
                  </a:lnTo>
                  <a:lnTo>
                    <a:pt x="721" y="2104"/>
                  </a:lnTo>
                  <a:lnTo>
                    <a:pt x="721" y="2121"/>
                  </a:lnTo>
                  <a:lnTo>
                    <a:pt x="698" y="2145"/>
                  </a:lnTo>
                  <a:lnTo>
                    <a:pt x="691" y="2162"/>
                  </a:lnTo>
                  <a:lnTo>
                    <a:pt x="762" y="2269"/>
                  </a:lnTo>
                  <a:lnTo>
                    <a:pt x="774" y="2269"/>
                  </a:lnTo>
                  <a:lnTo>
                    <a:pt x="774" y="2246"/>
                  </a:lnTo>
                  <a:lnTo>
                    <a:pt x="797" y="2246"/>
                  </a:lnTo>
                  <a:lnTo>
                    <a:pt x="804" y="2257"/>
                  </a:lnTo>
                  <a:lnTo>
                    <a:pt x="822" y="2186"/>
                  </a:lnTo>
                  <a:lnTo>
                    <a:pt x="863" y="2168"/>
                  </a:lnTo>
                  <a:lnTo>
                    <a:pt x="916" y="2175"/>
                  </a:lnTo>
                  <a:lnTo>
                    <a:pt x="957" y="2198"/>
                  </a:lnTo>
                  <a:lnTo>
                    <a:pt x="992" y="2228"/>
                  </a:lnTo>
                  <a:lnTo>
                    <a:pt x="1040" y="2203"/>
                  </a:lnTo>
                  <a:lnTo>
                    <a:pt x="1022" y="2127"/>
                  </a:lnTo>
                  <a:lnTo>
                    <a:pt x="1016" y="2079"/>
                  </a:lnTo>
                  <a:lnTo>
                    <a:pt x="1046" y="2068"/>
                  </a:lnTo>
                  <a:lnTo>
                    <a:pt x="1140" y="2038"/>
                  </a:lnTo>
                  <a:lnTo>
                    <a:pt x="1147" y="2027"/>
                  </a:lnTo>
                  <a:lnTo>
                    <a:pt x="1117" y="1992"/>
                  </a:lnTo>
                  <a:lnTo>
                    <a:pt x="1117" y="1974"/>
                  </a:lnTo>
                  <a:lnTo>
                    <a:pt x="1122" y="1967"/>
                  </a:lnTo>
                  <a:lnTo>
                    <a:pt x="1134" y="1932"/>
                  </a:lnTo>
                  <a:lnTo>
                    <a:pt x="1147" y="1914"/>
                  </a:lnTo>
                  <a:lnTo>
                    <a:pt x="1140" y="1909"/>
                  </a:lnTo>
                  <a:lnTo>
                    <a:pt x="1134" y="1896"/>
                  </a:lnTo>
                  <a:lnTo>
                    <a:pt x="1134" y="1873"/>
                  </a:lnTo>
                  <a:lnTo>
                    <a:pt x="1152" y="1802"/>
                  </a:lnTo>
                  <a:lnTo>
                    <a:pt x="1152" y="1743"/>
                  </a:lnTo>
                  <a:lnTo>
                    <a:pt x="1205" y="1696"/>
                  </a:lnTo>
                  <a:lnTo>
                    <a:pt x="1235" y="1630"/>
                  </a:lnTo>
                  <a:lnTo>
                    <a:pt x="1235" y="1607"/>
                  </a:lnTo>
                  <a:lnTo>
                    <a:pt x="1276" y="1525"/>
                  </a:lnTo>
                  <a:lnTo>
                    <a:pt x="1264" y="1442"/>
                  </a:lnTo>
                  <a:lnTo>
                    <a:pt x="1229" y="1365"/>
                  </a:lnTo>
                  <a:lnTo>
                    <a:pt x="1241" y="1318"/>
                  </a:lnTo>
                  <a:lnTo>
                    <a:pt x="1235" y="1282"/>
                  </a:lnTo>
                  <a:lnTo>
                    <a:pt x="1246" y="1265"/>
                  </a:lnTo>
                  <a:lnTo>
                    <a:pt x="1164" y="301"/>
                  </a:lnTo>
                  <a:lnTo>
                    <a:pt x="1152" y="296"/>
                  </a:lnTo>
                  <a:lnTo>
                    <a:pt x="1140" y="273"/>
                  </a:lnTo>
                  <a:lnTo>
                    <a:pt x="1122" y="184"/>
                  </a:lnTo>
                  <a:lnTo>
                    <a:pt x="1104" y="154"/>
                  </a:lnTo>
                  <a:lnTo>
                    <a:pt x="1081" y="131"/>
                  </a:lnTo>
                  <a:lnTo>
                    <a:pt x="1051" y="71"/>
                  </a:lnTo>
                  <a:lnTo>
                    <a:pt x="1051" y="0"/>
                  </a:lnTo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-0.6%</a:t>
              </a:r>
            </a:p>
          </p:txBody>
        </p:sp>
        <p:grpSp>
          <p:nvGrpSpPr>
            <p:cNvPr id="29" name="Group 129">
              <a:extLst>
                <a:ext uri="{FF2B5EF4-FFF2-40B4-BE49-F238E27FC236}">
                  <a16:creationId xmlns:a16="http://schemas.microsoft.com/office/drawing/2014/main" id="{8755B484-EC89-4D3C-8749-0308112E2B76}"/>
                </a:ext>
              </a:extLst>
            </p:cNvPr>
            <p:cNvGrpSpPr/>
            <p:nvPr/>
          </p:nvGrpSpPr>
          <p:grpSpPr>
            <a:xfrm>
              <a:off x="5126633" y="2557881"/>
              <a:ext cx="992051" cy="912013"/>
              <a:chOff x="5421314" y="2084388"/>
              <a:chExt cx="1308418" cy="1247776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95" name="Freeform 49">
                <a:extLst>
                  <a:ext uri="{FF2B5EF4-FFF2-40B4-BE49-F238E27FC236}">
                    <a16:creationId xmlns:a16="http://schemas.microsoft.com/office/drawing/2014/main" id="{AB371DB6-4C8A-4729-AD35-0F782CA52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850" y="2387600"/>
                <a:ext cx="690882" cy="944564"/>
              </a:xfrm>
              <a:custGeom>
                <a:avLst/>
                <a:gdLst/>
                <a:ahLst/>
                <a:cxnLst>
                  <a:cxn ang="0">
                    <a:pos x="620" y="1638"/>
                  </a:cxn>
                  <a:cxn ang="0">
                    <a:pos x="1016" y="1602"/>
                  </a:cxn>
                  <a:cxn ang="0">
                    <a:pos x="1069" y="1489"/>
                  </a:cxn>
                  <a:cxn ang="0">
                    <a:pos x="1081" y="1402"/>
                  </a:cxn>
                  <a:cxn ang="0">
                    <a:pos x="1152" y="1306"/>
                  </a:cxn>
                  <a:cxn ang="0">
                    <a:pos x="1158" y="1247"/>
                  </a:cxn>
                  <a:cxn ang="0">
                    <a:pos x="1193" y="1194"/>
                  </a:cxn>
                  <a:cxn ang="0">
                    <a:pos x="1216" y="1224"/>
                  </a:cxn>
                  <a:cxn ang="0">
                    <a:pos x="1241" y="1194"/>
                  </a:cxn>
                  <a:cxn ang="0">
                    <a:pos x="1234" y="1118"/>
                  </a:cxn>
                  <a:cxn ang="0">
                    <a:pos x="1223" y="999"/>
                  </a:cxn>
                  <a:cxn ang="0">
                    <a:pos x="1122" y="674"/>
                  </a:cxn>
                  <a:cxn ang="0">
                    <a:pos x="1004" y="669"/>
                  </a:cxn>
                  <a:cxn ang="0">
                    <a:pos x="856" y="864"/>
                  </a:cxn>
                  <a:cxn ang="0">
                    <a:pos x="838" y="857"/>
                  </a:cxn>
                  <a:cxn ang="0">
                    <a:pos x="780" y="828"/>
                  </a:cxn>
                  <a:cxn ang="0">
                    <a:pos x="780" y="728"/>
                  </a:cxn>
                  <a:cxn ang="0">
                    <a:pos x="851" y="669"/>
                  </a:cxn>
                  <a:cxn ang="0">
                    <a:pos x="863" y="621"/>
                  </a:cxn>
                  <a:cxn ang="0">
                    <a:pos x="892" y="574"/>
                  </a:cxn>
                  <a:cxn ang="0">
                    <a:pos x="916" y="426"/>
                  </a:cxn>
                  <a:cxn ang="0">
                    <a:pos x="886" y="350"/>
                  </a:cxn>
                  <a:cxn ang="0">
                    <a:pos x="845" y="291"/>
                  </a:cxn>
                  <a:cxn ang="0">
                    <a:pos x="886" y="255"/>
                  </a:cxn>
                  <a:cxn ang="0">
                    <a:pos x="851" y="167"/>
                  </a:cxn>
                  <a:cxn ang="0">
                    <a:pos x="714" y="114"/>
                  </a:cxn>
                  <a:cxn ang="0">
                    <a:pos x="608" y="66"/>
                  </a:cxn>
                  <a:cxn ang="0">
                    <a:pos x="496" y="36"/>
                  </a:cxn>
                  <a:cxn ang="0">
                    <a:pos x="432" y="30"/>
                  </a:cxn>
                  <a:cxn ang="0">
                    <a:pos x="366" y="96"/>
                  </a:cxn>
                  <a:cxn ang="0">
                    <a:pos x="366" y="160"/>
                  </a:cxn>
                  <a:cxn ang="0">
                    <a:pos x="389" y="178"/>
                  </a:cxn>
                  <a:cxn ang="0">
                    <a:pos x="348" y="196"/>
                  </a:cxn>
                  <a:cxn ang="0">
                    <a:pos x="307" y="243"/>
                  </a:cxn>
                  <a:cxn ang="0">
                    <a:pos x="295" y="320"/>
                  </a:cxn>
                  <a:cxn ang="0">
                    <a:pos x="277" y="414"/>
                  </a:cxn>
                  <a:cxn ang="0">
                    <a:pos x="236" y="396"/>
                  </a:cxn>
                  <a:cxn ang="0">
                    <a:pos x="236" y="314"/>
                  </a:cxn>
                  <a:cxn ang="0">
                    <a:pos x="236" y="284"/>
                  </a:cxn>
                  <a:cxn ang="0">
                    <a:pos x="201" y="320"/>
                  </a:cxn>
                  <a:cxn ang="0">
                    <a:pos x="183" y="385"/>
                  </a:cxn>
                  <a:cxn ang="0">
                    <a:pos x="123" y="414"/>
                  </a:cxn>
                  <a:cxn ang="0">
                    <a:pos x="106" y="467"/>
                  </a:cxn>
                  <a:cxn ang="0">
                    <a:pos x="70" y="568"/>
                  </a:cxn>
                  <a:cxn ang="0">
                    <a:pos x="59" y="687"/>
                  </a:cxn>
                  <a:cxn ang="0">
                    <a:pos x="17" y="769"/>
                  </a:cxn>
                  <a:cxn ang="0">
                    <a:pos x="47" y="893"/>
                  </a:cxn>
                  <a:cxn ang="0">
                    <a:pos x="52" y="994"/>
                  </a:cxn>
                  <a:cxn ang="0">
                    <a:pos x="153" y="1212"/>
                  </a:cxn>
                  <a:cxn ang="0">
                    <a:pos x="171" y="1313"/>
                  </a:cxn>
                  <a:cxn ang="0">
                    <a:pos x="159" y="1336"/>
                  </a:cxn>
                  <a:cxn ang="0">
                    <a:pos x="136" y="1484"/>
                  </a:cxn>
                  <a:cxn ang="0">
                    <a:pos x="59" y="1661"/>
                  </a:cxn>
                  <a:cxn ang="0">
                    <a:pos x="0" y="1714"/>
                  </a:cxn>
                </a:cxnLst>
                <a:rect l="0" t="0" r="r" b="b"/>
                <a:pathLst>
                  <a:path w="1246" h="1714">
                    <a:moveTo>
                      <a:pt x="0" y="1714"/>
                    </a:moveTo>
                    <a:lnTo>
                      <a:pt x="620" y="1638"/>
                    </a:lnTo>
                    <a:lnTo>
                      <a:pt x="626" y="1655"/>
                    </a:lnTo>
                    <a:lnTo>
                      <a:pt x="1016" y="1602"/>
                    </a:lnTo>
                    <a:lnTo>
                      <a:pt x="1021" y="1584"/>
                    </a:lnTo>
                    <a:lnTo>
                      <a:pt x="1069" y="1489"/>
                    </a:lnTo>
                    <a:lnTo>
                      <a:pt x="1087" y="1466"/>
                    </a:lnTo>
                    <a:lnTo>
                      <a:pt x="1081" y="1402"/>
                    </a:lnTo>
                    <a:lnTo>
                      <a:pt x="1104" y="1348"/>
                    </a:lnTo>
                    <a:lnTo>
                      <a:pt x="1152" y="1306"/>
                    </a:lnTo>
                    <a:lnTo>
                      <a:pt x="1152" y="1260"/>
                    </a:lnTo>
                    <a:lnTo>
                      <a:pt x="1158" y="1247"/>
                    </a:lnTo>
                    <a:lnTo>
                      <a:pt x="1163" y="1218"/>
                    </a:lnTo>
                    <a:lnTo>
                      <a:pt x="1193" y="1194"/>
                    </a:lnTo>
                    <a:lnTo>
                      <a:pt x="1205" y="1218"/>
                    </a:lnTo>
                    <a:lnTo>
                      <a:pt x="1216" y="1224"/>
                    </a:lnTo>
                    <a:lnTo>
                      <a:pt x="1234" y="1212"/>
                    </a:lnTo>
                    <a:lnTo>
                      <a:pt x="1241" y="1194"/>
                    </a:lnTo>
                    <a:lnTo>
                      <a:pt x="1246" y="1171"/>
                    </a:lnTo>
                    <a:lnTo>
                      <a:pt x="1234" y="1118"/>
                    </a:lnTo>
                    <a:lnTo>
                      <a:pt x="1246" y="1047"/>
                    </a:lnTo>
                    <a:lnTo>
                      <a:pt x="1223" y="999"/>
                    </a:lnTo>
                    <a:lnTo>
                      <a:pt x="1216" y="905"/>
                    </a:lnTo>
                    <a:lnTo>
                      <a:pt x="1122" y="674"/>
                    </a:lnTo>
                    <a:lnTo>
                      <a:pt x="1033" y="644"/>
                    </a:lnTo>
                    <a:lnTo>
                      <a:pt x="1004" y="669"/>
                    </a:lnTo>
                    <a:lnTo>
                      <a:pt x="963" y="710"/>
                    </a:lnTo>
                    <a:lnTo>
                      <a:pt x="856" y="864"/>
                    </a:lnTo>
                    <a:lnTo>
                      <a:pt x="845" y="864"/>
                    </a:lnTo>
                    <a:lnTo>
                      <a:pt x="838" y="857"/>
                    </a:lnTo>
                    <a:lnTo>
                      <a:pt x="792" y="840"/>
                    </a:lnTo>
                    <a:lnTo>
                      <a:pt x="780" y="828"/>
                    </a:lnTo>
                    <a:lnTo>
                      <a:pt x="767" y="793"/>
                    </a:lnTo>
                    <a:lnTo>
                      <a:pt x="780" y="728"/>
                    </a:lnTo>
                    <a:lnTo>
                      <a:pt x="797" y="704"/>
                    </a:lnTo>
                    <a:lnTo>
                      <a:pt x="851" y="669"/>
                    </a:lnTo>
                    <a:lnTo>
                      <a:pt x="863" y="644"/>
                    </a:lnTo>
                    <a:lnTo>
                      <a:pt x="863" y="621"/>
                    </a:lnTo>
                    <a:lnTo>
                      <a:pt x="874" y="591"/>
                    </a:lnTo>
                    <a:lnTo>
                      <a:pt x="892" y="574"/>
                    </a:lnTo>
                    <a:lnTo>
                      <a:pt x="916" y="527"/>
                    </a:lnTo>
                    <a:lnTo>
                      <a:pt x="916" y="426"/>
                    </a:lnTo>
                    <a:lnTo>
                      <a:pt x="904" y="373"/>
                    </a:lnTo>
                    <a:lnTo>
                      <a:pt x="886" y="350"/>
                    </a:lnTo>
                    <a:lnTo>
                      <a:pt x="856" y="309"/>
                    </a:lnTo>
                    <a:lnTo>
                      <a:pt x="845" y="291"/>
                    </a:lnTo>
                    <a:lnTo>
                      <a:pt x="851" y="267"/>
                    </a:lnTo>
                    <a:lnTo>
                      <a:pt x="886" y="255"/>
                    </a:lnTo>
                    <a:lnTo>
                      <a:pt x="892" y="243"/>
                    </a:lnTo>
                    <a:lnTo>
                      <a:pt x="851" y="167"/>
                    </a:lnTo>
                    <a:lnTo>
                      <a:pt x="815" y="149"/>
                    </a:lnTo>
                    <a:lnTo>
                      <a:pt x="714" y="114"/>
                    </a:lnTo>
                    <a:lnTo>
                      <a:pt x="638" y="96"/>
                    </a:lnTo>
                    <a:lnTo>
                      <a:pt x="608" y="66"/>
                    </a:lnTo>
                    <a:lnTo>
                      <a:pt x="549" y="48"/>
                    </a:lnTo>
                    <a:lnTo>
                      <a:pt x="496" y="36"/>
                    </a:lnTo>
                    <a:lnTo>
                      <a:pt x="449" y="0"/>
                    </a:lnTo>
                    <a:lnTo>
                      <a:pt x="432" y="30"/>
                    </a:lnTo>
                    <a:lnTo>
                      <a:pt x="396" y="43"/>
                    </a:lnTo>
                    <a:lnTo>
                      <a:pt x="366" y="96"/>
                    </a:lnTo>
                    <a:lnTo>
                      <a:pt x="361" y="142"/>
                    </a:lnTo>
                    <a:lnTo>
                      <a:pt x="366" y="160"/>
                    </a:lnTo>
                    <a:lnTo>
                      <a:pt x="384" y="160"/>
                    </a:lnTo>
                    <a:lnTo>
                      <a:pt x="389" y="178"/>
                    </a:lnTo>
                    <a:lnTo>
                      <a:pt x="378" y="184"/>
                    </a:lnTo>
                    <a:lnTo>
                      <a:pt x="348" y="196"/>
                    </a:lnTo>
                    <a:lnTo>
                      <a:pt x="331" y="208"/>
                    </a:lnTo>
                    <a:lnTo>
                      <a:pt x="307" y="243"/>
                    </a:lnTo>
                    <a:lnTo>
                      <a:pt x="290" y="279"/>
                    </a:lnTo>
                    <a:lnTo>
                      <a:pt x="295" y="320"/>
                    </a:lnTo>
                    <a:lnTo>
                      <a:pt x="301" y="367"/>
                    </a:lnTo>
                    <a:lnTo>
                      <a:pt x="277" y="414"/>
                    </a:lnTo>
                    <a:lnTo>
                      <a:pt x="242" y="432"/>
                    </a:lnTo>
                    <a:lnTo>
                      <a:pt x="236" y="396"/>
                    </a:lnTo>
                    <a:lnTo>
                      <a:pt x="248" y="355"/>
                    </a:lnTo>
                    <a:lnTo>
                      <a:pt x="236" y="314"/>
                    </a:lnTo>
                    <a:lnTo>
                      <a:pt x="242" y="291"/>
                    </a:lnTo>
                    <a:lnTo>
                      <a:pt x="236" y="284"/>
                    </a:lnTo>
                    <a:lnTo>
                      <a:pt x="219" y="291"/>
                    </a:lnTo>
                    <a:lnTo>
                      <a:pt x="201" y="320"/>
                    </a:lnTo>
                    <a:lnTo>
                      <a:pt x="194" y="362"/>
                    </a:lnTo>
                    <a:lnTo>
                      <a:pt x="183" y="385"/>
                    </a:lnTo>
                    <a:lnTo>
                      <a:pt x="159" y="385"/>
                    </a:lnTo>
                    <a:lnTo>
                      <a:pt x="123" y="414"/>
                    </a:lnTo>
                    <a:lnTo>
                      <a:pt x="106" y="444"/>
                    </a:lnTo>
                    <a:lnTo>
                      <a:pt x="106" y="467"/>
                    </a:lnTo>
                    <a:lnTo>
                      <a:pt x="70" y="503"/>
                    </a:lnTo>
                    <a:lnTo>
                      <a:pt x="70" y="568"/>
                    </a:lnTo>
                    <a:lnTo>
                      <a:pt x="65" y="639"/>
                    </a:lnTo>
                    <a:lnTo>
                      <a:pt x="59" y="687"/>
                    </a:lnTo>
                    <a:lnTo>
                      <a:pt x="35" y="740"/>
                    </a:lnTo>
                    <a:lnTo>
                      <a:pt x="17" y="769"/>
                    </a:lnTo>
                    <a:lnTo>
                      <a:pt x="17" y="804"/>
                    </a:lnTo>
                    <a:lnTo>
                      <a:pt x="47" y="893"/>
                    </a:lnTo>
                    <a:lnTo>
                      <a:pt x="29" y="946"/>
                    </a:lnTo>
                    <a:lnTo>
                      <a:pt x="52" y="994"/>
                    </a:lnTo>
                    <a:lnTo>
                      <a:pt x="112" y="1111"/>
                    </a:lnTo>
                    <a:lnTo>
                      <a:pt x="153" y="1212"/>
                    </a:lnTo>
                    <a:lnTo>
                      <a:pt x="153" y="1295"/>
                    </a:lnTo>
                    <a:lnTo>
                      <a:pt x="171" y="1313"/>
                    </a:lnTo>
                    <a:lnTo>
                      <a:pt x="171" y="1324"/>
                    </a:lnTo>
                    <a:lnTo>
                      <a:pt x="159" y="1336"/>
                    </a:lnTo>
                    <a:lnTo>
                      <a:pt x="148" y="1425"/>
                    </a:lnTo>
                    <a:lnTo>
                      <a:pt x="136" y="1484"/>
                    </a:lnTo>
                    <a:lnTo>
                      <a:pt x="106" y="1542"/>
                    </a:lnTo>
                    <a:lnTo>
                      <a:pt x="59" y="1661"/>
                    </a:lnTo>
                    <a:lnTo>
                      <a:pt x="17" y="1702"/>
                    </a:lnTo>
                    <a:lnTo>
                      <a:pt x="0" y="1714"/>
                    </a:lnTo>
                    <a:close/>
                  </a:path>
                </a:pathLst>
              </a:custGeom>
              <a:solidFill>
                <a:srgbClr val="632523"/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cs typeface="Arial" pitchFamily="34" charset="0"/>
                  </a:rPr>
                  <a:t>-0.2%</a:t>
                </a:r>
              </a:p>
            </p:txBody>
          </p:sp>
          <p:sp>
            <p:nvSpPr>
              <p:cNvPr id="96" name="Freeform 51">
                <a:extLst>
                  <a:ext uri="{FF2B5EF4-FFF2-40B4-BE49-F238E27FC236}">
                    <a16:creationId xmlns:a16="http://schemas.microsoft.com/office/drawing/2014/main" id="{EF3422B0-9FD4-47F3-BB31-DA3ACFD58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314" y="2084388"/>
                <a:ext cx="1028700" cy="508001"/>
              </a:xfrm>
              <a:custGeom>
                <a:avLst/>
                <a:gdLst/>
                <a:ahLst/>
                <a:cxnLst>
                  <a:cxn ang="0">
                    <a:pos x="83" y="372"/>
                  </a:cxn>
                  <a:cxn ang="0">
                    <a:pos x="183" y="301"/>
                  </a:cxn>
                  <a:cxn ang="0">
                    <a:pos x="461" y="130"/>
                  </a:cxn>
                  <a:cxn ang="0">
                    <a:pos x="609" y="12"/>
                  </a:cxn>
                  <a:cxn ang="0">
                    <a:pos x="721" y="18"/>
                  </a:cxn>
                  <a:cxn ang="0">
                    <a:pos x="644" y="89"/>
                  </a:cxn>
                  <a:cxn ang="0">
                    <a:pos x="538" y="201"/>
                  </a:cxn>
                  <a:cxn ang="0">
                    <a:pos x="550" y="278"/>
                  </a:cxn>
                  <a:cxn ang="0">
                    <a:pos x="656" y="225"/>
                  </a:cxn>
                  <a:cxn ang="0">
                    <a:pos x="921" y="367"/>
                  </a:cxn>
                  <a:cxn ang="0">
                    <a:pos x="1010" y="385"/>
                  </a:cxn>
                  <a:cxn ang="0">
                    <a:pos x="1040" y="402"/>
                  </a:cxn>
                  <a:cxn ang="0">
                    <a:pos x="1152" y="307"/>
                  </a:cxn>
                  <a:cxn ang="0">
                    <a:pos x="1501" y="195"/>
                  </a:cxn>
                  <a:cxn ang="0">
                    <a:pos x="1494" y="266"/>
                  </a:cxn>
                  <a:cxn ang="0">
                    <a:pos x="1560" y="325"/>
                  </a:cxn>
                  <a:cxn ang="0">
                    <a:pos x="1702" y="314"/>
                  </a:cxn>
                  <a:cxn ang="0">
                    <a:pos x="1790" y="426"/>
                  </a:cxn>
                  <a:cxn ang="0">
                    <a:pos x="1938" y="438"/>
                  </a:cxn>
                  <a:cxn ang="0">
                    <a:pos x="1926" y="496"/>
                  </a:cxn>
                  <a:cxn ang="0">
                    <a:pos x="1861" y="484"/>
                  </a:cxn>
                  <a:cxn ang="0">
                    <a:pos x="1778" y="496"/>
                  </a:cxn>
                  <a:cxn ang="0">
                    <a:pos x="1643" y="496"/>
                  </a:cxn>
                  <a:cxn ang="0">
                    <a:pos x="1625" y="561"/>
                  </a:cxn>
                  <a:cxn ang="0">
                    <a:pos x="1459" y="502"/>
                  </a:cxn>
                  <a:cxn ang="0">
                    <a:pos x="1342" y="550"/>
                  </a:cxn>
                  <a:cxn ang="0">
                    <a:pos x="1282" y="578"/>
                  </a:cxn>
                  <a:cxn ang="0">
                    <a:pos x="1187" y="585"/>
                  </a:cxn>
                  <a:cxn ang="0">
                    <a:pos x="1081" y="720"/>
                  </a:cxn>
                  <a:cxn ang="0">
                    <a:pos x="1099" y="649"/>
                  </a:cxn>
                  <a:cxn ang="0">
                    <a:pos x="1028" y="674"/>
                  </a:cxn>
                  <a:cxn ang="0">
                    <a:pos x="981" y="626"/>
                  </a:cxn>
                  <a:cxn ang="0">
                    <a:pos x="934" y="745"/>
                  </a:cxn>
                  <a:cxn ang="0">
                    <a:pos x="850" y="904"/>
                  </a:cxn>
                  <a:cxn ang="0">
                    <a:pos x="804" y="933"/>
                  </a:cxn>
                  <a:cxn ang="0">
                    <a:pos x="809" y="851"/>
                  </a:cxn>
                  <a:cxn ang="0">
                    <a:pos x="744" y="851"/>
                  </a:cxn>
                  <a:cxn ang="0">
                    <a:pos x="703" y="692"/>
                  </a:cxn>
                  <a:cxn ang="0">
                    <a:pos x="668" y="649"/>
                  </a:cxn>
                  <a:cxn ang="0">
                    <a:pos x="550" y="608"/>
                  </a:cxn>
                  <a:cxn ang="0">
                    <a:pos x="502" y="608"/>
                  </a:cxn>
                  <a:cxn ang="0">
                    <a:pos x="373" y="561"/>
                  </a:cxn>
                  <a:cxn ang="0">
                    <a:pos x="77" y="454"/>
                  </a:cxn>
                  <a:cxn ang="0">
                    <a:pos x="0" y="408"/>
                  </a:cxn>
                </a:cxnLst>
                <a:rect l="0" t="0" r="r" b="b"/>
                <a:pathLst>
                  <a:path w="1956" h="963">
                    <a:moveTo>
                      <a:pt x="0" y="408"/>
                    </a:moveTo>
                    <a:lnTo>
                      <a:pt x="59" y="390"/>
                    </a:lnTo>
                    <a:lnTo>
                      <a:pt x="83" y="372"/>
                    </a:lnTo>
                    <a:lnTo>
                      <a:pt x="148" y="337"/>
                    </a:lnTo>
                    <a:lnTo>
                      <a:pt x="160" y="307"/>
                    </a:lnTo>
                    <a:lnTo>
                      <a:pt x="183" y="301"/>
                    </a:lnTo>
                    <a:lnTo>
                      <a:pt x="295" y="266"/>
                    </a:lnTo>
                    <a:lnTo>
                      <a:pt x="366" y="225"/>
                    </a:lnTo>
                    <a:lnTo>
                      <a:pt x="461" y="130"/>
                    </a:lnTo>
                    <a:lnTo>
                      <a:pt x="485" y="124"/>
                    </a:lnTo>
                    <a:lnTo>
                      <a:pt x="561" y="41"/>
                    </a:lnTo>
                    <a:lnTo>
                      <a:pt x="609" y="12"/>
                    </a:lnTo>
                    <a:lnTo>
                      <a:pt x="697" y="0"/>
                    </a:lnTo>
                    <a:lnTo>
                      <a:pt x="715" y="5"/>
                    </a:lnTo>
                    <a:lnTo>
                      <a:pt x="721" y="18"/>
                    </a:lnTo>
                    <a:lnTo>
                      <a:pt x="674" y="48"/>
                    </a:lnTo>
                    <a:lnTo>
                      <a:pt x="662" y="53"/>
                    </a:lnTo>
                    <a:lnTo>
                      <a:pt x="644" y="89"/>
                    </a:lnTo>
                    <a:lnTo>
                      <a:pt x="586" y="154"/>
                    </a:lnTo>
                    <a:lnTo>
                      <a:pt x="556" y="183"/>
                    </a:lnTo>
                    <a:lnTo>
                      <a:pt x="538" y="201"/>
                    </a:lnTo>
                    <a:lnTo>
                      <a:pt x="526" y="260"/>
                    </a:lnTo>
                    <a:lnTo>
                      <a:pt x="538" y="301"/>
                    </a:lnTo>
                    <a:lnTo>
                      <a:pt x="550" y="278"/>
                    </a:lnTo>
                    <a:lnTo>
                      <a:pt x="597" y="236"/>
                    </a:lnTo>
                    <a:lnTo>
                      <a:pt x="632" y="236"/>
                    </a:lnTo>
                    <a:lnTo>
                      <a:pt x="656" y="225"/>
                    </a:lnTo>
                    <a:lnTo>
                      <a:pt x="768" y="278"/>
                    </a:lnTo>
                    <a:lnTo>
                      <a:pt x="857" y="378"/>
                    </a:lnTo>
                    <a:lnTo>
                      <a:pt x="921" y="367"/>
                    </a:lnTo>
                    <a:lnTo>
                      <a:pt x="964" y="367"/>
                    </a:lnTo>
                    <a:lnTo>
                      <a:pt x="987" y="385"/>
                    </a:lnTo>
                    <a:lnTo>
                      <a:pt x="1010" y="385"/>
                    </a:lnTo>
                    <a:lnTo>
                      <a:pt x="1017" y="378"/>
                    </a:lnTo>
                    <a:lnTo>
                      <a:pt x="1040" y="390"/>
                    </a:lnTo>
                    <a:lnTo>
                      <a:pt x="1040" y="402"/>
                    </a:lnTo>
                    <a:lnTo>
                      <a:pt x="1058" y="390"/>
                    </a:lnTo>
                    <a:lnTo>
                      <a:pt x="1075" y="367"/>
                    </a:lnTo>
                    <a:lnTo>
                      <a:pt x="1152" y="307"/>
                    </a:lnTo>
                    <a:lnTo>
                      <a:pt x="1406" y="243"/>
                    </a:lnTo>
                    <a:lnTo>
                      <a:pt x="1471" y="207"/>
                    </a:lnTo>
                    <a:lnTo>
                      <a:pt x="1501" y="195"/>
                    </a:lnTo>
                    <a:lnTo>
                      <a:pt x="1512" y="213"/>
                    </a:lnTo>
                    <a:lnTo>
                      <a:pt x="1494" y="248"/>
                    </a:lnTo>
                    <a:lnTo>
                      <a:pt x="1494" y="266"/>
                    </a:lnTo>
                    <a:lnTo>
                      <a:pt x="1524" y="325"/>
                    </a:lnTo>
                    <a:lnTo>
                      <a:pt x="1542" y="337"/>
                    </a:lnTo>
                    <a:lnTo>
                      <a:pt x="1560" y="325"/>
                    </a:lnTo>
                    <a:lnTo>
                      <a:pt x="1601" y="331"/>
                    </a:lnTo>
                    <a:lnTo>
                      <a:pt x="1619" y="319"/>
                    </a:lnTo>
                    <a:lnTo>
                      <a:pt x="1702" y="314"/>
                    </a:lnTo>
                    <a:lnTo>
                      <a:pt x="1737" y="337"/>
                    </a:lnTo>
                    <a:lnTo>
                      <a:pt x="1766" y="396"/>
                    </a:lnTo>
                    <a:lnTo>
                      <a:pt x="1790" y="426"/>
                    </a:lnTo>
                    <a:lnTo>
                      <a:pt x="1855" y="449"/>
                    </a:lnTo>
                    <a:lnTo>
                      <a:pt x="1920" y="438"/>
                    </a:lnTo>
                    <a:lnTo>
                      <a:pt x="1938" y="438"/>
                    </a:lnTo>
                    <a:lnTo>
                      <a:pt x="1956" y="449"/>
                    </a:lnTo>
                    <a:lnTo>
                      <a:pt x="1956" y="472"/>
                    </a:lnTo>
                    <a:lnTo>
                      <a:pt x="1926" y="496"/>
                    </a:lnTo>
                    <a:lnTo>
                      <a:pt x="1885" y="502"/>
                    </a:lnTo>
                    <a:lnTo>
                      <a:pt x="1867" y="496"/>
                    </a:lnTo>
                    <a:lnTo>
                      <a:pt x="1861" y="484"/>
                    </a:lnTo>
                    <a:lnTo>
                      <a:pt x="1849" y="484"/>
                    </a:lnTo>
                    <a:lnTo>
                      <a:pt x="1808" y="508"/>
                    </a:lnTo>
                    <a:lnTo>
                      <a:pt x="1778" y="496"/>
                    </a:lnTo>
                    <a:lnTo>
                      <a:pt x="1755" y="496"/>
                    </a:lnTo>
                    <a:lnTo>
                      <a:pt x="1684" y="508"/>
                    </a:lnTo>
                    <a:lnTo>
                      <a:pt x="1643" y="496"/>
                    </a:lnTo>
                    <a:lnTo>
                      <a:pt x="1625" y="508"/>
                    </a:lnTo>
                    <a:lnTo>
                      <a:pt x="1636" y="550"/>
                    </a:lnTo>
                    <a:lnTo>
                      <a:pt x="1625" y="561"/>
                    </a:lnTo>
                    <a:lnTo>
                      <a:pt x="1608" y="555"/>
                    </a:lnTo>
                    <a:lnTo>
                      <a:pt x="1565" y="520"/>
                    </a:lnTo>
                    <a:lnTo>
                      <a:pt x="1459" y="502"/>
                    </a:lnTo>
                    <a:lnTo>
                      <a:pt x="1436" y="508"/>
                    </a:lnTo>
                    <a:lnTo>
                      <a:pt x="1412" y="496"/>
                    </a:lnTo>
                    <a:lnTo>
                      <a:pt x="1342" y="550"/>
                    </a:lnTo>
                    <a:lnTo>
                      <a:pt x="1324" y="550"/>
                    </a:lnTo>
                    <a:lnTo>
                      <a:pt x="1294" y="567"/>
                    </a:lnTo>
                    <a:lnTo>
                      <a:pt x="1282" y="578"/>
                    </a:lnTo>
                    <a:lnTo>
                      <a:pt x="1271" y="585"/>
                    </a:lnTo>
                    <a:lnTo>
                      <a:pt x="1228" y="578"/>
                    </a:lnTo>
                    <a:lnTo>
                      <a:pt x="1187" y="585"/>
                    </a:lnTo>
                    <a:lnTo>
                      <a:pt x="1182" y="621"/>
                    </a:lnTo>
                    <a:lnTo>
                      <a:pt x="1170" y="638"/>
                    </a:lnTo>
                    <a:lnTo>
                      <a:pt x="1081" y="720"/>
                    </a:lnTo>
                    <a:lnTo>
                      <a:pt x="1070" y="715"/>
                    </a:lnTo>
                    <a:lnTo>
                      <a:pt x="1063" y="703"/>
                    </a:lnTo>
                    <a:lnTo>
                      <a:pt x="1099" y="649"/>
                    </a:lnTo>
                    <a:lnTo>
                      <a:pt x="1093" y="626"/>
                    </a:lnTo>
                    <a:lnTo>
                      <a:pt x="1046" y="626"/>
                    </a:lnTo>
                    <a:lnTo>
                      <a:pt x="1028" y="674"/>
                    </a:lnTo>
                    <a:lnTo>
                      <a:pt x="1010" y="697"/>
                    </a:lnTo>
                    <a:lnTo>
                      <a:pt x="992" y="667"/>
                    </a:lnTo>
                    <a:lnTo>
                      <a:pt x="981" y="626"/>
                    </a:lnTo>
                    <a:lnTo>
                      <a:pt x="975" y="632"/>
                    </a:lnTo>
                    <a:lnTo>
                      <a:pt x="964" y="692"/>
                    </a:lnTo>
                    <a:lnTo>
                      <a:pt x="934" y="745"/>
                    </a:lnTo>
                    <a:lnTo>
                      <a:pt x="910" y="803"/>
                    </a:lnTo>
                    <a:lnTo>
                      <a:pt x="893" y="839"/>
                    </a:lnTo>
                    <a:lnTo>
                      <a:pt x="850" y="904"/>
                    </a:lnTo>
                    <a:lnTo>
                      <a:pt x="850" y="945"/>
                    </a:lnTo>
                    <a:lnTo>
                      <a:pt x="845" y="963"/>
                    </a:lnTo>
                    <a:lnTo>
                      <a:pt x="804" y="933"/>
                    </a:lnTo>
                    <a:lnTo>
                      <a:pt x="792" y="892"/>
                    </a:lnTo>
                    <a:lnTo>
                      <a:pt x="809" y="874"/>
                    </a:lnTo>
                    <a:lnTo>
                      <a:pt x="809" y="851"/>
                    </a:lnTo>
                    <a:lnTo>
                      <a:pt x="804" y="845"/>
                    </a:lnTo>
                    <a:lnTo>
                      <a:pt x="756" y="857"/>
                    </a:lnTo>
                    <a:lnTo>
                      <a:pt x="744" y="851"/>
                    </a:lnTo>
                    <a:lnTo>
                      <a:pt x="762" y="750"/>
                    </a:lnTo>
                    <a:lnTo>
                      <a:pt x="756" y="715"/>
                    </a:lnTo>
                    <a:lnTo>
                      <a:pt x="703" y="692"/>
                    </a:lnTo>
                    <a:lnTo>
                      <a:pt x="662" y="679"/>
                    </a:lnTo>
                    <a:lnTo>
                      <a:pt x="662" y="662"/>
                    </a:lnTo>
                    <a:lnTo>
                      <a:pt x="668" y="649"/>
                    </a:lnTo>
                    <a:lnTo>
                      <a:pt x="650" y="638"/>
                    </a:lnTo>
                    <a:lnTo>
                      <a:pt x="609" y="621"/>
                    </a:lnTo>
                    <a:lnTo>
                      <a:pt x="550" y="608"/>
                    </a:lnTo>
                    <a:lnTo>
                      <a:pt x="526" y="614"/>
                    </a:lnTo>
                    <a:lnTo>
                      <a:pt x="508" y="626"/>
                    </a:lnTo>
                    <a:lnTo>
                      <a:pt x="502" y="608"/>
                    </a:lnTo>
                    <a:lnTo>
                      <a:pt x="461" y="608"/>
                    </a:lnTo>
                    <a:lnTo>
                      <a:pt x="408" y="561"/>
                    </a:lnTo>
                    <a:lnTo>
                      <a:pt x="373" y="561"/>
                    </a:lnTo>
                    <a:lnTo>
                      <a:pt x="107" y="508"/>
                    </a:lnTo>
                    <a:lnTo>
                      <a:pt x="89" y="496"/>
                    </a:lnTo>
                    <a:lnTo>
                      <a:pt x="77" y="454"/>
                    </a:lnTo>
                    <a:lnTo>
                      <a:pt x="53" y="438"/>
                    </a:lnTo>
                    <a:lnTo>
                      <a:pt x="18" y="431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632523"/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632523"/>
                  </a:highlight>
                  <a:uLnTx/>
                  <a:uFillTx/>
                  <a:cs typeface="Arial" pitchFamily="34" charset="0"/>
                </a:endParaRPr>
              </a:p>
            </p:txBody>
          </p:sp>
        </p:grp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321C0717-24E8-4BEE-9F76-E6540168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581" y="3409556"/>
              <a:ext cx="389984" cy="660223"/>
            </a:xfrm>
            <a:custGeom>
              <a:avLst/>
              <a:gdLst/>
              <a:ahLst/>
              <a:cxnLst>
                <a:cxn ang="0">
                  <a:pos x="30" y="99"/>
                </a:cxn>
                <a:cxn ang="0">
                  <a:pos x="112" y="1063"/>
                </a:cxn>
                <a:cxn ang="0">
                  <a:pos x="101" y="1080"/>
                </a:cxn>
                <a:cxn ang="0">
                  <a:pos x="107" y="1116"/>
                </a:cxn>
                <a:cxn ang="0">
                  <a:pos x="95" y="1163"/>
                </a:cxn>
                <a:cxn ang="0">
                  <a:pos x="130" y="1240"/>
                </a:cxn>
                <a:cxn ang="0">
                  <a:pos x="142" y="1323"/>
                </a:cxn>
                <a:cxn ang="0">
                  <a:pos x="101" y="1405"/>
                </a:cxn>
                <a:cxn ang="0">
                  <a:pos x="101" y="1428"/>
                </a:cxn>
                <a:cxn ang="0">
                  <a:pos x="71" y="1494"/>
                </a:cxn>
                <a:cxn ang="0">
                  <a:pos x="18" y="1541"/>
                </a:cxn>
                <a:cxn ang="0">
                  <a:pos x="18" y="1600"/>
                </a:cxn>
                <a:cxn ang="0">
                  <a:pos x="0" y="1671"/>
                </a:cxn>
                <a:cxn ang="0">
                  <a:pos x="0" y="1694"/>
                </a:cxn>
                <a:cxn ang="0">
                  <a:pos x="6" y="1707"/>
                </a:cxn>
                <a:cxn ang="0">
                  <a:pos x="30" y="1712"/>
                </a:cxn>
                <a:cxn ang="0">
                  <a:pos x="59" y="1701"/>
                </a:cxn>
                <a:cxn ang="0">
                  <a:pos x="54" y="1694"/>
                </a:cxn>
                <a:cxn ang="0">
                  <a:pos x="66" y="1659"/>
                </a:cxn>
                <a:cxn ang="0">
                  <a:pos x="124" y="1666"/>
                </a:cxn>
                <a:cxn ang="0">
                  <a:pos x="201" y="1636"/>
                </a:cxn>
                <a:cxn ang="0">
                  <a:pos x="295" y="1677"/>
                </a:cxn>
                <a:cxn ang="0">
                  <a:pos x="302" y="1689"/>
                </a:cxn>
                <a:cxn ang="0">
                  <a:pos x="325" y="1683"/>
                </a:cxn>
                <a:cxn ang="0">
                  <a:pos x="343" y="1623"/>
                </a:cxn>
                <a:cxn ang="0">
                  <a:pos x="396" y="1600"/>
                </a:cxn>
                <a:cxn ang="0">
                  <a:pos x="414" y="1630"/>
                </a:cxn>
                <a:cxn ang="0">
                  <a:pos x="449" y="1653"/>
                </a:cxn>
                <a:cxn ang="0">
                  <a:pos x="473" y="1630"/>
                </a:cxn>
                <a:cxn ang="0">
                  <a:pos x="497" y="1547"/>
                </a:cxn>
                <a:cxn ang="0">
                  <a:pos x="520" y="1524"/>
                </a:cxn>
                <a:cxn ang="0">
                  <a:pos x="543" y="1524"/>
                </a:cxn>
                <a:cxn ang="0">
                  <a:pos x="579" y="1565"/>
                </a:cxn>
                <a:cxn ang="0">
                  <a:pos x="657" y="1565"/>
                </a:cxn>
                <a:cxn ang="0">
                  <a:pos x="674" y="1494"/>
                </a:cxn>
                <a:cxn ang="0">
                  <a:pos x="804" y="1323"/>
                </a:cxn>
                <a:cxn ang="0">
                  <a:pos x="804" y="1263"/>
                </a:cxn>
                <a:cxn ang="0">
                  <a:pos x="833" y="1252"/>
                </a:cxn>
                <a:cxn ang="0">
                  <a:pos x="886" y="1258"/>
                </a:cxn>
                <a:cxn ang="0">
                  <a:pos x="928" y="1222"/>
                </a:cxn>
                <a:cxn ang="0">
                  <a:pos x="964" y="1217"/>
                </a:cxn>
                <a:cxn ang="0">
                  <a:pos x="975" y="1187"/>
                </a:cxn>
                <a:cxn ang="0">
                  <a:pos x="957" y="1121"/>
                </a:cxn>
                <a:cxn ang="0">
                  <a:pos x="957" y="1098"/>
                </a:cxn>
                <a:cxn ang="0">
                  <a:pos x="969" y="1068"/>
                </a:cxn>
                <a:cxn ang="0">
                  <a:pos x="851" y="17"/>
                </a:cxn>
                <a:cxn ang="0">
                  <a:pos x="845" y="0"/>
                </a:cxn>
                <a:cxn ang="0">
                  <a:pos x="225" y="76"/>
                </a:cxn>
                <a:cxn ang="0">
                  <a:pos x="208" y="94"/>
                </a:cxn>
                <a:cxn ang="0">
                  <a:pos x="160" y="112"/>
                </a:cxn>
                <a:cxn ang="0">
                  <a:pos x="130" y="124"/>
                </a:cxn>
                <a:cxn ang="0">
                  <a:pos x="77" y="135"/>
                </a:cxn>
                <a:cxn ang="0">
                  <a:pos x="30" y="99"/>
                </a:cxn>
              </a:cxnLst>
              <a:rect l="0" t="0" r="r" b="b"/>
              <a:pathLst>
                <a:path w="975" h="1712">
                  <a:moveTo>
                    <a:pt x="30" y="99"/>
                  </a:moveTo>
                  <a:lnTo>
                    <a:pt x="112" y="1063"/>
                  </a:lnTo>
                  <a:lnTo>
                    <a:pt x="101" y="1080"/>
                  </a:lnTo>
                  <a:lnTo>
                    <a:pt x="107" y="1116"/>
                  </a:lnTo>
                  <a:lnTo>
                    <a:pt x="95" y="1163"/>
                  </a:lnTo>
                  <a:lnTo>
                    <a:pt x="130" y="1240"/>
                  </a:lnTo>
                  <a:lnTo>
                    <a:pt x="142" y="1323"/>
                  </a:lnTo>
                  <a:lnTo>
                    <a:pt x="101" y="1405"/>
                  </a:lnTo>
                  <a:lnTo>
                    <a:pt x="101" y="1428"/>
                  </a:lnTo>
                  <a:lnTo>
                    <a:pt x="71" y="1494"/>
                  </a:lnTo>
                  <a:lnTo>
                    <a:pt x="18" y="1541"/>
                  </a:lnTo>
                  <a:lnTo>
                    <a:pt x="18" y="1600"/>
                  </a:lnTo>
                  <a:lnTo>
                    <a:pt x="0" y="1671"/>
                  </a:lnTo>
                  <a:lnTo>
                    <a:pt x="0" y="1694"/>
                  </a:lnTo>
                  <a:lnTo>
                    <a:pt x="6" y="1707"/>
                  </a:lnTo>
                  <a:lnTo>
                    <a:pt x="30" y="1712"/>
                  </a:lnTo>
                  <a:lnTo>
                    <a:pt x="59" y="1701"/>
                  </a:lnTo>
                  <a:lnTo>
                    <a:pt x="54" y="1694"/>
                  </a:lnTo>
                  <a:lnTo>
                    <a:pt x="66" y="1659"/>
                  </a:lnTo>
                  <a:lnTo>
                    <a:pt x="124" y="1666"/>
                  </a:lnTo>
                  <a:lnTo>
                    <a:pt x="201" y="1636"/>
                  </a:lnTo>
                  <a:lnTo>
                    <a:pt x="295" y="1677"/>
                  </a:lnTo>
                  <a:lnTo>
                    <a:pt x="302" y="1689"/>
                  </a:lnTo>
                  <a:lnTo>
                    <a:pt x="325" y="1683"/>
                  </a:lnTo>
                  <a:lnTo>
                    <a:pt x="343" y="1623"/>
                  </a:lnTo>
                  <a:lnTo>
                    <a:pt x="396" y="1600"/>
                  </a:lnTo>
                  <a:lnTo>
                    <a:pt x="414" y="1630"/>
                  </a:lnTo>
                  <a:lnTo>
                    <a:pt x="449" y="1653"/>
                  </a:lnTo>
                  <a:lnTo>
                    <a:pt x="473" y="1630"/>
                  </a:lnTo>
                  <a:lnTo>
                    <a:pt x="497" y="1547"/>
                  </a:lnTo>
                  <a:lnTo>
                    <a:pt x="520" y="1524"/>
                  </a:lnTo>
                  <a:lnTo>
                    <a:pt x="543" y="1524"/>
                  </a:lnTo>
                  <a:lnTo>
                    <a:pt x="579" y="1565"/>
                  </a:lnTo>
                  <a:lnTo>
                    <a:pt x="657" y="1565"/>
                  </a:lnTo>
                  <a:lnTo>
                    <a:pt x="674" y="1494"/>
                  </a:lnTo>
                  <a:lnTo>
                    <a:pt x="804" y="1323"/>
                  </a:lnTo>
                  <a:lnTo>
                    <a:pt x="804" y="1263"/>
                  </a:lnTo>
                  <a:lnTo>
                    <a:pt x="833" y="1252"/>
                  </a:lnTo>
                  <a:lnTo>
                    <a:pt x="886" y="1258"/>
                  </a:lnTo>
                  <a:lnTo>
                    <a:pt x="928" y="1222"/>
                  </a:lnTo>
                  <a:lnTo>
                    <a:pt x="964" y="1217"/>
                  </a:lnTo>
                  <a:lnTo>
                    <a:pt x="975" y="1187"/>
                  </a:lnTo>
                  <a:lnTo>
                    <a:pt x="957" y="1121"/>
                  </a:lnTo>
                  <a:lnTo>
                    <a:pt x="957" y="1098"/>
                  </a:lnTo>
                  <a:lnTo>
                    <a:pt x="969" y="1068"/>
                  </a:lnTo>
                  <a:lnTo>
                    <a:pt x="851" y="17"/>
                  </a:lnTo>
                  <a:lnTo>
                    <a:pt x="845" y="0"/>
                  </a:lnTo>
                  <a:lnTo>
                    <a:pt x="225" y="76"/>
                  </a:lnTo>
                  <a:lnTo>
                    <a:pt x="208" y="94"/>
                  </a:lnTo>
                  <a:lnTo>
                    <a:pt x="160" y="112"/>
                  </a:lnTo>
                  <a:lnTo>
                    <a:pt x="130" y="124"/>
                  </a:lnTo>
                  <a:lnTo>
                    <a:pt x="77" y="135"/>
                  </a:lnTo>
                  <a:lnTo>
                    <a:pt x="30" y="99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0.4% </a:t>
              </a: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E24B85BA-0F0E-4C85-A8F8-16044E3C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680" y="3817990"/>
              <a:ext cx="940053" cy="466449"/>
            </a:xfrm>
            <a:custGeom>
              <a:avLst/>
              <a:gdLst/>
              <a:ahLst/>
              <a:cxnLst>
                <a:cxn ang="0">
                  <a:pos x="472" y="1176"/>
                </a:cxn>
                <a:cxn ang="0">
                  <a:pos x="461" y="1110"/>
                </a:cxn>
                <a:cxn ang="0">
                  <a:pos x="532" y="1116"/>
                </a:cxn>
                <a:cxn ang="0">
                  <a:pos x="1890" y="974"/>
                </a:cxn>
                <a:cxn ang="0">
                  <a:pos x="2026" y="903"/>
                </a:cxn>
                <a:cxn ang="0">
                  <a:pos x="2103" y="826"/>
                </a:cxn>
                <a:cxn ang="0">
                  <a:pos x="2115" y="785"/>
                </a:cxn>
                <a:cxn ang="0">
                  <a:pos x="2150" y="732"/>
                </a:cxn>
                <a:cxn ang="0">
                  <a:pos x="2345" y="560"/>
                </a:cxn>
                <a:cxn ang="0">
                  <a:pos x="2333" y="532"/>
                </a:cxn>
                <a:cxn ang="0">
                  <a:pos x="2303" y="507"/>
                </a:cxn>
                <a:cxn ang="0">
                  <a:pos x="2262" y="484"/>
                </a:cxn>
                <a:cxn ang="0">
                  <a:pos x="2239" y="478"/>
                </a:cxn>
                <a:cxn ang="0">
                  <a:pos x="2133" y="337"/>
                </a:cxn>
                <a:cxn ang="0">
                  <a:pos x="2126" y="283"/>
                </a:cxn>
                <a:cxn ang="0">
                  <a:pos x="2120" y="195"/>
                </a:cxn>
                <a:cxn ang="0">
                  <a:pos x="2074" y="159"/>
                </a:cxn>
                <a:cxn ang="0">
                  <a:pos x="2003" y="100"/>
                </a:cxn>
                <a:cxn ang="0">
                  <a:pos x="1950" y="106"/>
                </a:cxn>
                <a:cxn ang="0">
                  <a:pos x="1914" y="136"/>
                </a:cxn>
                <a:cxn ang="0">
                  <a:pos x="1861" y="154"/>
                </a:cxn>
                <a:cxn ang="0">
                  <a:pos x="1783" y="136"/>
                </a:cxn>
                <a:cxn ang="0">
                  <a:pos x="1689" y="118"/>
                </a:cxn>
                <a:cxn ang="0">
                  <a:pos x="1583" y="106"/>
                </a:cxn>
                <a:cxn ang="0">
                  <a:pos x="1489" y="0"/>
                </a:cxn>
                <a:cxn ang="0">
                  <a:pos x="1441" y="23"/>
                </a:cxn>
                <a:cxn ang="0">
                  <a:pos x="1382" y="5"/>
                </a:cxn>
                <a:cxn ang="0">
                  <a:pos x="1370" y="58"/>
                </a:cxn>
                <a:cxn ang="0">
                  <a:pos x="1377" y="154"/>
                </a:cxn>
                <a:cxn ang="0">
                  <a:pos x="1299" y="195"/>
                </a:cxn>
                <a:cxn ang="0">
                  <a:pos x="1217" y="200"/>
                </a:cxn>
                <a:cxn ang="0">
                  <a:pos x="1087" y="431"/>
                </a:cxn>
                <a:cxn ang="0">
                  <a:pos x="992" y="502"/>
                </a:cxn>
                <a:cxn ang="0">
                  <a:pos x="933" y="461"/>
                </a:cxn>
                <a:cxn ang="0">
                  <a:pos x="886" y="567"/>
                </a:cxn>
                <a:cxn ang="0">
                  <a:pos x="827" y="567"/>
                </a:cxn>
                <a:cxn ang="0">
                  <a:pos x="756" y="560"/>
                </a:cxn>
                <a:cxn ang="0">
                  <a:pos x="715" y="626"/>
                </a:cxn>
                <a:cxn ang="0">
                  <a:pos x="614" y="573"/>
                </a:cxn>
                <a:cxn ang="0">
                  <a:pos x="479" y="596"/>
                </a:cxn>
                <a:cxn ang="0">
                  <a:pos x="472" y="638"/>
                </a:cxn>
                <a:cxn ang="0">
                  <a:pos x="419" y="644"/>
                </a:cxn>
                <a:cxn ang="0">
                  <a:pos x="413" y="667"/>
                </a:cxn>
                <a:cxn ang="0">
                  <a:pos x="396" y="709"/>
                </a:cxn>
                <a:cxn ang="0">
                  <a:pos x="426" y="762"/>
                </a:cxn>
                <a:cxn ang="0">
                  <a:pos x="325" y="803"/>
                </a:cxn>
                <a:cxn ang="0">
                  <a:pos x="301" y="862"/>
                </a:cxn>
                <a:cxn ang="0">
                  <a:pos x="271" y="963"/>
                </a:cxn>
                <a:cxn ang="0">
                  <a:pos x="195" y="910"/>
                </a:cxn>
                <a:cxn ang="0">
                  <a:pos x="101" y="921"/>
                </a:cxn>
                <a:cxn ang="0">
                  <a:pos x="89" y="1004"/>
                </a:cxn>
                <a:cxn ang="0">
                  <a:pos x="118" y="1016"/>
                </a:cxn>
                <a:cxn ang="0">
                  <a:pos x="94" y="1158"/>
                </a:cxn>
                <a:cxn ang="0">
                  <a:pos x="59" y="1163"/>
                </a:cxn>
                <a:cxn ang="0">
                  <a:pos x="0" y="1211"/>
                </a:cxn>
              </a:cxnLst>
              <a:rect l="0" t="0" r="r" b="b"/>
              <a:pathLst>
                <a:path w="2357" h="1211">
                  <a:moveTo>
                    <a:pt x="0" y="1211"/>
                  </a:moveTo>
                  <a:lnTo>
                    <a:pt x="472" y="1176"/>
                  </a:lnTo>
                  <a:lnTo>
                    <a:pt x="472" y="1134"/>
                  </a:lnTo>
                  <a:lnTo>
                    <a:pt x="461" y="1110"/>
                  </a:lnTo>
                  <a:lnTo>
                    <a:pt x="514" y="1105"/>
                  </a:lnTo>
                  <a:lnTo>
                    <a:pt x="532" y="1116"/>
                  </a:lnTo>
                  <a:lnTo>
                    <a:pt x="1867" y="998"/>
                  </a:lnTo>
                  <a:lnTo>
                    <a:pt x="1890" y="974"/>
                  </a:lnTo>
                  <a:lnTo>
                    <a:pt x="1914" y="956"/>
                  </a:lnTo>
                  <a:lnTo>
                    <a:pt x="2026" y="903"/>
                  </a:lnTo>
                  <a:lnTo>
                    <a:pt x="2044" y="874"/>
                  </a:lnTo>
                  <a:lnTo>
                    <a:pt x="2103" y="826"/>
                  </a:lnTo>
                  <a:lnTo>
                    <a:pt x="2109" y="797"/>
                  </a:lnTo>
                  <a:lnTo>
                    <a:pt x="2115" y="785"/>
                  </a:lnTo>
                  <a:lnTo>
                    <a:pt x="2150" y="768"/>
                  </a:lnTo>
                  <a:lnTo>
                    <a:pt x="2150" y="732"/>
                  </a:lnTo>
                  <a:lnTo>
                    <a:pt x="2186" y="702"/>
                  </a:lnTo>
                  <a:lnTo>
                    <a:pt x="2345" y="560"/>
                  </a:lnTo>
                  <a:lnTo>
                    <a:pt x="2357" y="532"/>
                  </a:lnTo>
                  <a:lnTo>
                    <a:pt x="2333" y="532"/>
                  </a:lnTo>
                  <a:lnTo>
                    <a:pt x="2315" y="514"/>
                  </a:lnTo>
                  <a:lnTo>
                    <a:pt x="2303" y="507"/>
                  </a:lnTo>
                  <a:lnTo>
                    <a:pt x="2298" y="502"/>
                  </a:lnTo>
                  <a:lnTo>
                    <a:pt x="2262" y="484"/>
                  </a:lnTo>
                  <a:lnTo>
                    <a:pt x="2250" y="490"/>
                  </a:lnTo>
                  <a:lnTo>
                    <a:pt x="2239" y="478"/>
                  </a:lnTo>
                  <a:lnTo>
                    <a:pt x="2197" y="419"/>
                  </a:lnTo>
                  <a:lnTo>
                    <a:pt x="2133" y="337"/>
                  </a:lnTo>
                  <a:lnTo>
                    <a:pt x="2126" y="307"/>
                  </a:lnTo>
                  <a:lnTo>
                    <a:pt x="2126" y="283"/>
                  </a:lnTo>
                  <a:lnTo>
                    <a:pt x="2126" y="248"/>
                  </a:lnTo>
                  <a:lnTo>
                    <a:pt x="2120" y="195"/>
                  </a:lnTo>
                  <a:lnTo>
                    <a:pt x="2103" y="182"/>
                  </a:lnTo>
                  <a:lnTo>
                    <a:pt x="2074" y="159"/>
                  </a:lnTo>
                  <a:lnTo>
                    <a:pt x="2032" y="147"/>
                  </a:lnTo>
                  <a:lnTo>
                    <a:pt x="2003" y="100"/>
                  </a:lnTo>
                  <a:lnTo>
                    <a:pt x="1991" y="76"/>
                  </a:lnTo>
                  <a:lnTo>
                    <a:pt x="1950" y="106"/>
                  </a:lnTo>
                  <a:lnTo>
                    <a:pt x="1943" y="124"/>
                  </a:lnTo>
                  <a:lnTo>
                    <a:pt x="1914" y="136"/>
                  </a:lnTo>
                  <a:lnTo>
                    <a:pt x="1908" y="147"/>
                  </a:lnTo>
                  <a:lnTo>
                    <a:pt x="1861" y="154"/>
                  </a:lnTo>
                  <a:lnTo>
                    <a:pt x="1808" y="124"/>
                  </a:lnTo>
                  <a:lnTo>
                    <a:pt x="1783" y="136"/>
                  </a:lnTo>
                  <a:lnTo>
                    <a:pt x="1760" y="165"/>
                  </a:lnTo>
                  <a:lnTo>
                    <a:pt x="1689" y="118"/>
                  </a:lnTo>
                  <a:lnTo>
                    <a:pt x="1630" y="124"/>
                  </a:lnTo>
                  <a:lnTo>
                    <a:pt x="1583" y="106"/>
                  </a:lnTo>
                  <a:lnTo>
                    <a:pt x="1554" y="47"/>
                  </a:lnTo>
                  <a:lnTo>
                    <a:pt x="1489" y="0"/>
                  </a:lnTo>
                  <a:lnTo>
                    <a:pt x="1459" y="23"/>
                  </a:lnTo>
                  <a:lnTo>
                    <a:pt x="1441" y="23"/>
                  </a:lnTo>
                  <a:lnTo>
                    <a:pt x="1412" y="5"/>
                  </a:lnTo>
                  <a:lnTo>
                    <a:pt x="1382" y="5"/>
                  </a:lnTo>
                  <a:lnTo>
                    <a:pt x="1370" y="35"/>
                  </a:lnTo>
                  <a:lnTo>
                    <a:pt x="1370" y="58"/>
                  </a:lnTo>
                  <a:lnTo>
                    <a:pt x="1388" y="124"/>
                  </a:lnTo>
                  <a:lnTo>
                    <a:pt x="1377" y="154"/>
                  </a:lnTo>
                  <a:lnTo>
                    <a:pt x="1341" y="159"/>
                  </a:lnTo>
                  <a:lnTo>
                    <a:pt x="1299" y="195"/>
                  </a:lnTo>
                  <a:lnTo>
                    <a:pt x="1246" y="189"/>
                  </a:lnTo>
                  <a:lnTo>
                    <a:pt x="1217" y="200"/>
                  </a:lnTo>
                  <a:lnTo>
                    <a:pt x="1217" y="260"/>
                  </a:lnTo>
                  <a:lnTo>
                    <a:pt x="1087" y="431"/>
                  </a:lnTo>
                  <a:lnTo>
                    <a:pt x="1070" y="502"/>
                  </a:lnTo>
                  <a:lnTo>
                    <a:pt x="992" y="502"/>
                  </a:lnTo>
                  <a:lnTo>
                    <a:pt x="956" y="461"/>
                  </a:lnTo>
                  <a:lnTo>
                    <a:pt x="933" y="461"/>
                  </a:lnTo>
                  <a:lnTo>
                    <a:pt x="910" y="484"/>
                  </a:lnTo>
                  <a:lnTo>
                    <a:pt x="886" y="567"/>
                  </a:lnTo>
                  <a:lnTo>
                    <a:pt x="862" y="590"/>
                  </a:lnTo>
                  <a:lnTo>
                    <a:pt x="827" y="567"/>
                  </a:lnTo>
                  <a:lnTo>
                    <a:pt x="809" y="537"/>
                  </a:lnTo>
                  <a:lnTo>
                    <a:pt x="756" y="560"/>
                  </a:lnTo>
                  <a:lnTo>
                    <a:pt x="738" y="620"/>
                  </a:lnTo>
                  <a:lnTo>
                    <a:pt x="715" y="626"/>
                  </a:lnTo>
                  <a:lnTo>
                    <a:pt x="708" y="614"/>
                  </a:lnTo>
                  <a:lnTo>
                    <a:pt x="614" y="573"/>
                  </a:lnTo>
                  <a:lnTo>
                    <a:pt x="537" y="603"/>
                  </a:lnTo>
                  <a:lnTo>
                    <a:pt x="479" y="596"/>
                  </a:lnTo>
                  <a:lnTo>
                    <a:pt x="467" y="631"/>
                  </a:lnTo>
                  <a:lnTo>
                    <a:pt x="472" y="638"/>
                  </a:lnTo>
                  <a:lnTo>
                    <a:pt x="443" y="649"/>
                  </a:lnTo>
                  <a:lnTo>
                    <a:pt x="419" y="644"/>
                  </a:lnTo>
                  <a:lnTo>
                    <a:pt x="426" y="649"/>
                  </a:lnTo>
                  <a:lnTo>
                    <a:pt x="413" y="667"/>
                  </a:lnTo>
                  <a:lnTo>
                    <a:pt x="401" y="702"/>
                  </a:lnTo>
                  <a:lnTo>
                    <a:pt x="396" y="709"/>
                  </a:lnTo>
                  <a:lnTo>
                    <a:pt x="396" y="727"/>
                  </a:lnTo>
                  <a:lnTo>
                    <a:pt x="426" y="762"/>
                  </a:lnTo>
                  <a:lnTo>
                    <a:pt x="419" y="773"/>
                  </a:lnTo>
                  <a:lnTo>
                    <a:pt x="325" y="803"/>
                  </a:lnTo>
                  <a:lnTo>
                    <a:pt x="295" y="814"/>
                  </a:lnTo>
                  <a:lnTo>
                    <a:pt x="301" y="862"/>
                  </a:lnTo>
                  <a:lnTo>
                    <a:pt x="319" y="938"/>
                  </a:lnTo>
                  <a:lnTo>
                    <a:pt x="271" y="963"/>
                  </a:lnTo>
                  <a:lnTo>
                    <a:pt x="236" y="933"/>
                  </a:lnTo>
                  <a:lnTo>
                    <a:pt x="195" y="910"/>
                  </a:lnTo>
                  <a:lnTo>
                    <a:pt x="142" y="903"/>
                  </a:lnTo>
                  <a:lnTo>
                    <a:pt x="101" y="921"/>
                  </a:lnTo>
                  <a:lnTo>
                    <a:pt x="83" y="992"/>
                  </a:lnTo>
                  <a:lnTo>
                    <a:pt x="89" y="1004"/>
                  </a:lnTo>
                  <a:lnTo>
                    <a:pt x="101" y="1004"/>
                  </a:lnTo>
                  <a:lnTo>
                    <a:pt x="118" y="1016"/>
                  </a:lnTo>
                  <a:lnTo>
                    <a:pt x="130" y="1057"/>
                  </a:lnTo>
                  <a:lnTo>
                    <a:pt x="94" y="1158"/>
                  </a:lnTo>
                  <a:lnTo>
                    <a:pt x="76" y="1169"/>
                  </a:lnTo>
                  <a:lnTo>
                    <a:pt x="59" y="1163"/>
                  </a:lnTo>
                  <a:lnTo>
                    <a:pt x="18" y="1176"/>
                  </a:lnTo>
                  <a:lnTo>
                    <a:pt x="0" y="1211"/>
                  </a:lnTo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    0.1%</a:t>
              </a: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406A84E-B427-4734-A681-13B7D686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190" y="4504900"/>
              <a:ext cx="450167" cy="760011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360" y="47"/>
                </a:cxn>
                <a:cxn ang="0">
                  <a:pos x="360" y="70"/>
                </a:cxn>
                <a:cxn ang="0">
                  <a:pos x="295" y="123"/>
                </a:cxn>
                <a:cxn ang="0">
                  <a:pos x="271" y="189"/>
                </a:cxn>
                <a:cxn ang="0">
                  <a:pos x="277" y="247"/>
                </a:cxn>
                <a:cxn ang="0">
                  <a:pos x="271" y="289"/>
                </a:cxn>
                <a:cxn ang="0">
                  <a:pos x="213" y="325"/>
                </a:cxn>
                <a:cxn ang="0">
                  <a:pos x="172" y="384"/>
                </a:cxn>
                <a:cxn ang="0">
                  <a:pos x="154" y="401"/>
                </a:cxn>
                <a:cxn ang="0">
                  <a:pos x="154" y="455"/>
                </a:cxn>
                <a:cxn ang="0">
                  <a:pos x="124" y="490"/>
                </a:cxn>
                <a:cxn ang="0">
                  <a:pos x="124" y="531"/>
                </a:cxn>
                <a:cxn ang="0">
                  <a:pos x="101" y="584"/>
                </a:cxn>
                <a:cxn ang="0">
                  <a:pos x="71" y="643"/>
                </a:cxn>
                <a:cxn ang="0">
                  <a:pos x="83" y="703"/>
                </a:cxn>
                <a:cxn ang="0">
                  <a:pos x="112" y="732"/>
                </a:cxn>
                <a:cxn ang="0">
                  <a:pos x="118" y="774"/>
                </a:cxn>
                <a:cxn ang="0">
                  <a:pos x="129" y="785"/>
                </a:cxn>
                <a:cxn ang="0">
                  <a:pos x="129" y="803"/>
                </a:cxn>
                <a:cxn ang="0">
                  <a:pos x="112" y="815"/>
                </a:cxn>
                <a:cxn ang="0">
                  <a:pos x="101" y="850"/>
                </a:cxn>
                <a:cxn ang="0">
                  <a:pos x="106" y="874"/>
                </a:cxn>
                <a:cxn ang="0">
                  <a:pos x="101" y="909"/>
                </a:cxn>
                <a:cxn ang="0">
                  <a:pos x="147" y="987"/>
                </a:cxn>
                <a:cxn ang="0">
                  <a:pos x="154" y="1063"/>
                </a:cxn>
                <a:cxn ang="0">
                  <a:pos x="172" y="1110"/>
                </a:cxn>
                <a:cxn ang="0">
                  <a:pos x="195" y="1127"/>
                </a:cxn>
                <a:cxn ang="0">
                  <a:pos x="200" y="1163"/>
                </a:cxn>
                <a:cxn ang="0">
                  <a:pos x="154" y="1193"/>
                </a:cxn>
                <a:cxn ang="0">
                  <a:pos x="142" y="1205"/>
                </a:cxn>
                <a:cxn ang="0">
                  <a:pos x="118" y="1294"/>
                </a:cxn>
                <a:cxn ang="0">
                  <a:pos x="58" y="1388"/>
                </a:cxn>
                <a:cxn ang="0">
                  <a:pos x="0" y="1560"/>
                </a:cxn>
                <a:cxn ang="0">
                  <a:pos x="0" y="1683"/>
                </a:cxn>
                <a:cxn ang="0">
                  <a:pos x="632" y="1659"/>
                </a:cxn>
                <a:cxn ang="0">
                  <a:pos x="644" y="1677"/>
                </a:cxn>
                <a:cxn ang="0">
                  <a:pos x="626" y="1736"/>
                </a:cxn>
                <a:cxn ang="0">
                  <a:pos x="632" y="1831"/>
                </a:cxn>
                <a:cxn ang="0">
                  <a:pos x="697" y="1896"/>
                </a:cxn>
                <a:cxn ang="0">
                  <a:pos x="715" y="1973"/>
                </a:cxn>
                <a:cxn ang="0">
                  <a:pos x="756" y="1973"/>
                </a:cxn>
                <a:cxn ang="0">
                  <a:pos x="827" y="1920"/>
                </a:cxn>
                <a:cxn ang="0">
                  <a:pos x="981" y="1872"/>
                </a:cxn>
                <a:cxn ang="0">
                  <a:pos x="1016" y="1884"/>
                </a:cxn>
                <a:cxn ang="0">
                  <a:pos x="1075" y="1867"/>
                </a:cxn>
                <a:cxn ang="0">
                  <a:pos x="1081" y="1878"/>
                </a:cxn>
                <a:cxn ang="0">
                  <a:pos x="1116" y="1890"/>
                </a:cxn>
                <a:cxn ang="0">
                  <a:pos x="1128" y="1884"/>
                </a:cxn>
                <a:cxn ang="0">
                  <a:pos x="1057" y="1282"/>
                </a:cxn>
                <a:cxn ang="0">
                  <a:pos x="1052" y="1223"/>
                </a:cxn>
                <a:cxn ang="0">
                  <a:pos x="1075" y="36"/>
                </a:cxn>
                <a:cxn ang="0">
                  <a:pos x="1045" y="0"/>
                </a:cxn>
              </a:cxnLst>
              <a:rect l="0" t="0" r="r" b="b"/>
              <a:pathLst>
                <a:path w="1128" h="1973">
                  <a:moveTo>
                    <a:pt x="1045" y="0"/>
                  </a:moveTo>
                  <a:lnTo>
                    <a:pt x="360" y="47"/>
                  </a:lnTo>
                  <a:lnTo>
                    <a:pt x="360" y="70"/>
                  </a:lnTo>
                  <a:lnTo>
                    <a:pt x="295" y="123"/>
                  </a:lnTo>
                  <a:lnTo>
                    <a:pt x="271" y="189"/>
                  </a:lnTo>
                  <a:lnTo>
                    <a:pt x="277" y="247"/>
                  </a:lnTo>
                  <a:lnTo>
                    <a:pt x="271" y="289"/>
                  </a:lnTo>
                  <a:lnTo>
                    <a:pt x="213" y="325"/>
                  </a:lnTo>
                  <a:lnTo>
                    <a:pt x="172" y="384"/>
                  </a:lnTo>
                  <a:lnTo>
                    <a:pt x="154" y="401"/>
                  </a:lnTo>
                  <a:lnTo>
                    <a:pt x="154" y="455"/>
                  </a:lnTo>
                  <a:lnTo>
                    <a:pt x="124" y="490"/>
                  </a:lnTo>
                  <a:lnTo>
                    <a:pt x="124" y="531"/>
                  </a:lnTo>
                  <a:lnTo>
                    <a:pt x="101" y="584"/>
                  </a:lnTo>
                  <a:lnTo>
                    <a:pt x="71" y="643"/>
                  </a:lnTo>
                  <a:lnTo>
                    <a:pt x="83" y="703"/>
                  </a:lnTo>
                  <a:lnTo>
                    <a:pt x="112" y="732"/>
                  </a:lnTo>
                  <a:lnTo>
                    <a:pt x="118" y="774"/>
                  </a:lnTo>
                  <a:lnTo>
                    <a:pt x="129" y="785"/>
                  </a:lnTo>
                  <a:lnTo>
                    <a:pt x="129" y="803"/>
                  </a:lnTo>
                  <a:lnTo>
                    <a:pt x="112" y="815"/>
                  </a:lnTo>
                  <a:lnTo>
                    <a:pt x="101" y="850"/>
                  </a:lnTo>
                  <a:lnTo>
                    <a:pt x="106" y="874"/>
                  </a:lnTo>
                  <a:lnTo>
                    <a:pt x="101" y="909"/>
                  </a:lnTo>
                  <a:lnTo>
                    <a:pt x="147" y="987"/>
                  </a:lnTo>
                  <a:lnTo>
                    <a:pt x="154" y="1063"/>
                  </a:lnTo>
                  <a:lnTo>
                    <a:pt x="172" y="1110"/>
                  </a:lnTo>
                  <a:lnTo>
                    <a:pt x="195" y="1127"/>
                  </a:lnTo>
                  <a:lnTo>
                    <a:pt x="200" y="1163"/>
                  </a:lnTo>
                  <a:lnTo>
                    <a:pt x="154" y="1193"/>
                  </a:lnTo>
                  <a:lnTo>
                    <a:pt x="142" y="1205"/>
                  </a:lnTo>
                  <a:lnTo>
                    <a:pt x="118" y="1294"/>
                  </a:lnTo>
                  <a:lnTo>
                    <a:pt x="58" y="1388"/>
                  </a:lnTo>
                  <a:lnTo>
                    <a:pt x="0" y="1560"/>
                  </a:lnTo>
                  <a:lnTo>
                    <a:pt x="0" y="1683"/>
                  </a:lnTo>
                  <a:lnTo>
                    <a:pt x="632" y="1659"/>
                  </a:lnTo>
                  <a:lnTo>
                    <a:pt x="644" y="1677"/>
                  </a:lnTo>
                  <a:lnTo>
                    <a:pt x="626" y="1736"/>
                  </a:lnTo>
                  <a:lnTo>
                    <a:pt x="632" y="1831"/>
                  </a:lnTo>
                  <a:lnTo>
                    <a:pt x="697" y="1896"/>
                  </a:lnTo>
                  <a:lnTo>
                    <a:pt x="715" y="1973"/>
                  </a:lnTo>
                  <a:lnTo>
                    <a:pt x="756" y="1973"/>
                  </a:lnTo>
                  <a:lnTo>
                    <a:pt x="827" y="1920"/>
                  </a:lnTo>
                  <a:lnTo>
                    <a:pt x="981" y="1872"/>
                  </a:lnTo>
                  <a:lnTo>
                    <a:pt x="1016" y="1884"/>
                  </a:lnTo>
                  <a:lnTo>
                    <a:pt x="1075" y="1867"/>
                  </a:lnTo>
                  <a:lnTo>
                    <a:pt x="1081" y="1878"/>
                  </a:lnTo>
                  <a:lnTo>
                    <a:pt x="1116" y="1890"/>
                  </a:lnTo>
                  <a:lnTo>
                    <a:pt x="1128" y="1884"/>
                  </a:lnTo>
                  <a:lnTo>
                    <a:pt x="1057" y="1282"/>
                  </a:lnTo>
                  <a:lnTo>
                    <a:pt x="1052" y="1223"/>
                  </a:lnTo>
                  <a:lnTo>
                    <a:pt x="1075" y="36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 -0.4%</a:t>
              </a:r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F70F11A4-9161-4C3F-B060-4B5F3C1B6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402" y="4482798"/>
              <a:ext cx="567347" cy="75420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0" y="107"/>
                </a:cxn>
                <a:cxn ang="0">
                  <a:pos x="7" y="1294"/>
                </a:cxn>
                <a:cxn ang="0">
                  <a:pos x="12" y="1353"/>
                </a:cxn>
                <a:cxn ang="0">
                  <a:pos x="83" y="1955"/>
                </a:cxn>
                <a:cxn ang="0">
                  <a:pos x="101" y="1943"/>
                </a:cxn>
                <a:cxn ang="0">
                  <a:pos x="119" y="1931"/>
                </a:cxn>
                <a:cxn ang="0">
                  <a:pos x="172" y="1949"/>
                </a:cxn>
                <a:cxn ang="0">
                  <a:pos x="183" y="1926"/>
                </a:cxn>
                <a:cxn ang="0">
                  <a:pos x="195" y="1837"/>
                </a:cxn>
                <a:cxn ang="0">
                  <a:pos x="218" y="1778"/>
                </a:cxn>
                <a:cxn ang="0">
                  <a:pos x="248" y="1837"/>
                </a:cxn>
                <a:cxn ang="0">
                  <a:pos x="243" y="1860"/>
                </a:cxn>
                <a:cxn ang="0">
                  <a:pos x="266" y="1908"/>
                </a:cxn>
                <a:cxn ang="0">
                  <a:pos x="302" y="1961"/>
                </a:cxn>
                <a:cxn ang="0">
                  <a:pos x="337" y="1961"/>
                </a:cxn>
                <a:cxn ang="0">
                  <a:pos x="367" y="1961"/>
                </a:cxn>
                <a:cxn ang="0">
                  <a:pos x="408" y="1920"/>
                </a:cxn>
                <a:cxn ang="0">
                  <a:pos x="414" y="1913"/>
                </a:cxn>
                <a:cxn ang="0">
                  <a:pos x="431" y="1896"/>
                </a:cxn>
                <a:cxn ang="0">
                  <a:pos x="431" y="1890"/>
                </a:cxn>
                <a:cxn ang="0">
                  <a:pos x="426" y="1878"/>
                </a:cxn>
                <a:cxn ang="0">
                  <a:pos x="408" y="1872"/>
                </a:cxn>
                <a:cxn ang="0">
                  <a:pos x="408" y="1860"/>
                </a:cxn>
                <a:cxn ang="0">
                  <a:pos x="426" y="1825"/>
                </a:cxn>
                <a:cxn ang="0">
                  <a:pos x="420" y="1807"/>
                </a:cxn>
                <a:cxn ang="0">
                  <a:pos x="396" y="1789"/>
                </a:cxn>
                <a:cxn ang="0">
                  <a:pos x="385" y="1789"/>
                </a:cxn>
                <a:cxn ang="0">
                  <a:pos x="367" y="1771"/>
                </a:cxn>
                <a:cxn ang="0">
                  <a:pos x="337" y="1730"/>
                </a:cxn>
                <a:cxn ang="0">
                  <a:pos x="337" y="1701"/>
                </a:cxn>
                <a:cxn ang="0">
                  <a:pos x="343" y="1695"/>
                </a:cxn>
                <a:cxn ang="0">
                  <a:pos x="343" y="1683"/>
                </a:cxn>
                <a:cxn ang="0">
                  <a:pos x="343" y="1665"/>
                </a:cxn>
                <a:cxn ang="0">
                  <a:pos x="1235" y="1578"/>
                </a:cxn>
                <a:cxn ang="0">
                  <a:pos x="1229" y="1553"/>
                </a:cxn>
                <a:cxn ang="0">
                  <a:pos x="1187" y="1489"/>
                </a:cxn>
                <a:cxn ang="0">
                  <a:pos x="1194" y="1388"/>
                </a:cxn>
                <a:cxn ang="0">
                  <a:pos x="1158" y="1299"/>
                </a:cxn>
                <a:cxn ang="0">
                  <a:pos x="1146" y="1228"/>
                </a:cxn>
                <a:cxn ang="0">
                  <a:pos x="1170" y="1175"/>
                </a:cxn>
                <a:cxn ang="0">
                  <a:pos x="1170" y="1122"/>
                </a:cxn>
                <a:cxn ang="0">
                  <a:pos x="1199" y="1081"/>
                </a:cxn>
                <a:cxn ang="0">
                  <a:pos x="1205" y="1069"/>
                </a:cxn>
                <a:cxn ang="0">
                  <a:pos x="1176" y="1033"/>
                </a:cxn>
                <a:cxn ang="0">
                  <a:pos x="1187" y="998"/>
                </a:cxn>
                <a:cxn ang="0">
                  <a:pos x="1170" y="975"/>
                </a:cxn>
                <a:cxn ang="0">
                  <a:pos x="1135" y="957"/>
                </a:cxn>
                <a:cxn ang="0">
                  <a:pos x="1123" y="927"/>
                </a:cxn>
                <a:cxn ang="0">
                  <a:pos x="1105" y="868"/>
                </a:cxn>
                <a:cxn ang="0">
                  <a:pos x="1082" y="845"/>
                </a:cxn>
                <a:cxn ang="0">
                  <a:pos x="845" y="0"/>
                </a:cxn>
                <a:cxn ang="0">
                  <a:pos x="0" y="71"/>
                </a:cxn>
              </a:cxnLst>
              <a:rect l="0" t="0" r="r" b="b"/>
              <a:pathLst>
                <a:path w="1235" h="1961">
                  <a:moveTo>
                    <a:pt x="0" y="71"/>
                  </a:moveTo>
                  <a:lnTo>
                    <a:pt x="30" y="107"/>
                  </a:lnTo>
                  <a:lnTo>
                    <a:pt x="7" y="1294"/>
                  </a:lnTo>
                  <a:lnTo>
                    <a:pt x="12" y="1353"/>
                  </a:lnTo>
                  <a:lnTo>
                    <a:pt x="83" y="1955"/>
                  </a:lnTo>
                  <a:lnTo>
                    <a:pt x="101" y="1943"/>
                  </a:lnTo>
                  <a:lnTo>
                    <a:pt x="119" y="1931"/>
                  </a:lnTo>
                  <a:lnTo>
                    <a:pt x="172" y="1949"/>
                  </a:lnTo>
                  <a:lnTo>
                    <a:pt x="183" y="1926"/>
                  </a:lnTo>
                  <a:lnTo>
                    <a:pt x="195" y="1837"/>
                  </a:lnTo>
                  <a:lnTo>
                    <a:pt x="218" y="1778"/>
                  </a:lnTo>
                  <a:lnTo>
                    <a:pt x="248" y="1837"/>
                  </a:lnTo>
                  <a:lnTo>
                    <a:pt x="243" y="1860"/>
                  </a:lnTo>
                  <a:lnTo>
                    <a:pt x="266" y="1908"/>
                  </a:lnTo>
                  <a:lnTo>
                    <a:pt x="302" y="1961"/>
                  </a:lnTo>
                  <a:lnTo>
                    <a:pt x="337" y="1961"/>
                  </a:lnTo>
                  <a:lnTo>
                    <a:pt x="367" y="1961"/>
                  </a:lnTo>
                  <a:lnTo>
                    <a:pt x="408" y="1920"/>
                  </a:lnTo>
                  <a:lnTo>
                    <a:pt x="414" y="1913"/>
                  </a:lnTo>
                  <a:lnTo>
                    <a:pt x="431" y="1896"/>
                  </a:lnTo>
                  <a:lnTo>
                    <a:pt x="431" y="1890"/>
                  </a:lnTo>
                  <a:lnTo>
                    <a:pt x="426" y="1878"/>
                  </a:lnTo>
                  <a:lnTo>
                    <a:pt x="408" y="1872"/>
                  </a:lnTo>
                  <a:lnTo>
                    <a:pt x="408" y="1860"/>
                  </a:lnTo>
                  <a:lnTo>
                    <a:pt x="426" y="1825"/>
                  </a:lnTo>
                  <a:lnTo>
                    <a:pt x="420" y="1807"/>
                  </a:lnTo>
                  <a:lnTo>
                    <a:pt x="396" y="1789"/>
                  </a:lnTo>
                  <a:lnTo>
                    <a:pt x="385" y="1789"/>
                  </a:lnTo>
                  <a:lnTo>
                    <a:pt x="367" y="1771"/>
                  </a:lnTo>
                  <a:lnTo>
                    <a:pt x="337" y="1730"/>
                  </a:lnTo>
                  <a:lnTo>
                    <a:pt x="337" y="1701"/>
                  </a:lnTo>
                  <a:lnTo>
                    <a:pt x="343" y="1695"/>
                  </a:lnTo>
                  <a:lnTo>
                    <a:pt x="343" y="1683"/>
                  </a:lnTo>
                  <a:lnTo>
                    <a:pt x="343" y="1665"/>
                  </a:lnTo>
                  <a:lnTo>
                    <a:pt x="1235" y="1578"/>
                  </a:lnTo>
                  <a:lnTo>
                    <a:pt x="1229" y="1553"/>
                  </a:lnTo>
                  <a:lnTo>
                    <a:pt x="1187" y="1489"/>
                  </a:lnTo>
                  <a:lnTo>
                    <a:pt x="1194" y="1388"/>
                  </a:lnTo>
                  <a:lnTo>
                    <a:pt x="1158" y="1299"/>
                  </a:lnTo>
                  <a:lnTo>
                    <a:pt x="1146" y="1228"/>
                  </a:lnTo>
                  <a:lnTo>
                    <a:pt x="1170" y="1175"/>
                  </a:lnTo>
                  <a:lnTo>
                    <a:pt x="1170" y="1122"/>
                  </a:lnTo>
                  <a:lnTo>
                    <a:pt x="1199" y="1081"/>
                  </a:lnTo>
                  <a:lnTo>
                    <a:pt x="1205" y="1069"/>
                  </a:lnTo>
                  <a:lnTo>
                    <a:pt x="1176" y="1033"/>
                  </a:lnTo>
                  <a:lnTo>
                    <a:pt x="1187" y="998"/>
                  </a:lnTo>
                  <a:lnTo>
                    <a:pt x="1170" y="975"/>
                  </a:lnTo>
                  <a:lnTo>
                    <a:pt x="1135" y="957"/>
                  </a:lnTo>
                  <a:lnTo>
                    <a:pt x="1123" y="927"/>
                  </a:lnTo>
                  <a:lnTo>
                    <a:pt x="1105" y="868"/>
                  </a:lnTo>
                  <a:lnTo>
                    <a:pt x="1082" y="845"/>
                  </a:lnTo>
                  <a:lnTo>
                    <a:pt x="845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F4F870E7-F717-4857-B369-E7E7E390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011" y="3314410"/>
              <a:ext cx="536830" cy="579000"/>
            </a:xfrm>
            <a:custGeom>
              <a:avLst/>
              <a:gdLst/>
              <a:ahLst/>
              <a:cxnLst>
                <a:cxn ang="0">
                  <a:pos x="118" y="1317"/>
                </a:cxn>
                <a:cxn ang="0">
                  <a:pos x="177" y="1335"/>
                </a:cxn>
                <a:cxn ang="0">
                  <a:pos x="225" y="1312"/>
                </a:cxn>
                <a:cxn ang="0">
                  <a:pos x="319" y="1418"/>
                </a:cxn>
                <a:cxn ang="0">
                  <a:pos x="425" y="1430"/>
                </a:cxn>
                <a:cxn ang="0">
                  <a:pos x="519" y="1448"/>
                </a:cxn>
                <a:cxn ang="0">
                  <a:pos x="597" y="1466"/>
                </a:cxn>
                <a:cxn ang="0">
                  <a:pos x="650" y="1448"/>
                </a:cxn>
                <a:cxn ang="0">
                  <a:pos x="686" y="1418"/>
                </a:cxn>
                <a:cxn ang="0">
                  <a:pos x="739" y="1412"/>
                </a:cxn>
                <a:cxn ang="0">
                  <a:pos x="810" y="1471"/>
                </a:cxn>
                <a:cxn ang="0">
                  <a:pos x="856" y="1507"/>
                </a:cxn>
                <a:cxn ang="0">
                  <a:pos x="927" y="1448"/>
                </a:cxn>
                <a:cxn ang="0">
                  <a:pos x="951" y="1388"/>
                </a:cxn>
                <a:cxn ang="0">
                  <a:pos x="981" y="1246"/>
                </a:cxn>
                <a:cxn ang="0">
                  <a:pos x="1034" y="1294"/>
                </a:cxn>
                <a:cxn ang="0">
                  <a:pos x="1057" y="1205"/>
                </a:cxn>
                <a:cxn ang="0">
                  <a:pos x="1117" y="1111"/>
                </a:cxn>
                <a:cxn ang="0">
                  <a:pos x="1140" y="1063"/>
                </a:cxn>
                <a:cxn ang="0">
                  <a:pos x="1206" y="1058"/>
                </a:cxn>
                <a:cxn ang="0">
                  <a:pos x="1270" y="975"/>
                </a:cxn>
                <a:cxn ang="0">
                  <a:pos x="1318" y="939"/>
                </a:cxn>
                <a:cxn ang="0">
                  <a:pos x="1305" y="868"/>
                </a:cxn>
                <a:cxn ang="0">
                  <a:pos x="1323" y="804"/>
                </a:cxn>
                <a:cxn ang="0">
                  <a:pos x="1282" y="627"/>
                </a:cxn>
                <a:cxn ang="0">
                  <a:pos x="1312" y="550"/>
                </a:cxn>
                <a:cxn ang="0">
                  <a:pos x="1341" y="532"/>
                </a:cxn>
                <a:cxn ang="0">
                  <a:pos x="1099" y="77"/>
                </a:cxn>
                <a:cxn ang="0">
                  <a:pos x="1004" y="142"/>
                </a:cxn>
                <a:cxn ang="0">
                  <a:pos x="886" y="249"/>
                </a:cxn>
                <a:cxn ang="0">
                  <a:pos x="815" y="249"/>
                </a:cxn>
                <a:cxn ang="0">
                  <a:pos x="715" y="313"/>
                </a:cxn>
                <a:cxn ang="0">
                  <a:pos x="626" y="290"/>
                </a:cxn>
                <a:cxn ang="0">
                  <a:pos x="590" y="295"/>
                </a:cxn>
                <a:cxn ang="0">
                  <a:pos x="590" y="266"/>
                </a:cxn>
                <a:cxn ang="0">
                  <a:pos x="455" y="231"/>
                </a:cxn>
                <a:cxn ang="0">
                  <a:pos x="390" y="231"/>
                </a:cxn>
                <a:cxn ang="0">
                  <a:pos x="0" y="266"/>
                </a:cxn>
              </a:cxnLst>
              <a:rect l="0" t="0" r="r" b="b"/>
              <a:pathLst>
                <a:path w="1341" h="1507">
                  <a:moveTo>
                    <a:pt x="0" y="266"/>
                  </a:moveTo>
                  <a:lnTo>
                    <a:pt x="118" y="1317"/>
                  </a:lnTo>
                  <a:lnTo>
                    <a:pt x="148" y="1317"/>
                  </a:lnTo>
                  <a:lnTo>
                    <a:pt x="177" y="1335"/>
                  </a:lnTo>
                  <a:lnTo>
                    <a:pt x="195" y="1335"/>
                  </a:lnTo>
                  <a:lnTo>
                    <a:pt x="225" y="1312"/>
                  </a:lnTo>
                  <a:lnTo>
                    <a:pt x="290" y="1359"/>
                  </a:lnTo>
                  <a:lnTo>
                    <a:pt x="319" y="1418"/>
                  </a:lnTo>
                  <a:lnTo>
                    <a:pt x="366" y="1436"/>
                  </a:lnTo>
                  <a:lnTo>
                    <a:pt x="425" y="1430"/>
                  </a:lnTo>
                  <a:lnTo>
                    <a:pt x="496" y="1477"/>
                  </a:lnTo>
                  <a:lnTo>
                    <a:pt x="519" y="1448"/>
                  </a:lnTo>
                  <a:lnTo>
                    <a:pt x="544" y="1436"/>
                  </a:lnTo>
                  <a:lnTo>
                    <a:pt x="597" y="1466"/>
                  </a:lnTo>
                  <a:lnTo>
                    <a:pt x="644" y="1459"/>
                  </a:lnTo>
                  <a:lnTo>
                    <a:pt x="650" y="1448"/>
                  </a:lnTo>
                  <a:lnTo>
                    <a:pt x="679" y="1436"/>
                  </a:lnTo>
                  <a:lnTo>
                    <a:pt x="686" y="1418"/>
                  </a:lnTo>
                  <a:lnTo>
                    <a:pt x="727" y="1388"/>
                  </a:lnTo>
                  <a:lnTo>
                    <a:pt x="739" y="1412"/>
                  </a:lnTo>
                  <a:lnTo>
                    <a:pt x="768" y="1459"/>
                  </a:lnTo>
                  <a:lnTo>
                    <a:pt x="810" y="1471"/>
                  </a:lnTo>
                  <a:lnTo>
                    <a:pt x="839" y="1494"/>
                  </a:lnTo>
                  <a:lnTo>
                    <a:pt x="856" y="1507"/>
                  </a:lnTo>
                  <a:lnTo>
                    <a:pt x="897" y="1507"/>
                  </a:lnTo>
                  <a:lnTo>
                    <a:pt x="927" y="1448"/>
                  </a:lnTo>
                  <a:lnTo>
                    <a:pt x="951" y="1436"/>
                  </a:lnTo>
                  <a:lnTo>
                    <a:pt x="951" y="1388"/>
                  </a:lnTo>
                  <a:lnTo>
                    <a:pt x="951" y="1342"/>
                  </a:lnTo>
                  <a:lnTo>
                    <a:pt x="981" y="1246"/>
                  </a:lnTo>
                  <a:lnTo>
                    <a:pt x="1004" y="1246"/>
                  </a:lnTo>
                  <a:lnTo>
                    <a:pt x="1034" y="1294"/>
                  </a:lnTo>
                  <a:lnTo>
                    <a:pt x="1069" y="1253"/>
                  </a:lnTo>
                  <a:lnTo>
                    <a:pt x="1057" y="1205"/>
                  </a:lnTo>
                  <a:lnTo>
                    <a:pt x="1087" y="1134"/>
                  </a:lnTo>
                  <a:lnTo>
                    <a:pt x="1117" y="1111"/>
                  </a:lnTo>
                  <a:lnTo>
                    <a:pt x="1117" y="1093"/>
                  </a:lnTo>
                  <a:lnTo>
                    <a:pt x="1140" y="1063"/>
                  </a:lnTo>
                  <a:lnTo>
                    <a:pt x="1170" y="1070"/>
                  </a:lnTo>
                  <a:lnTo>
                    <a:pt x="1206" y="1058"/>
                  </a:lnTo>
                  <a:lnTo>
                    <a:pt x="1211" y="1046"/>
                  </a:lnTo>
                  <a:lnTo>
                    <a:pt x="1270" y="975"/>
                  </a:lnTo>
                  <a:lnTo>
                    <a:pt x="1282" y="969"/>
                  </a:lnTo>
                  <a:lnTo>
                    <a:pt x="1318" y="939"/>
                  </a:lnTo>
                  <a:lnTo>
                    <a:pt x="1312" y="893"/>
                  </a:lnTo>
                  <a:lnTo>
                    <a:pt x="1305" y="868"/>
                  </a:lnTo>
                  <a:lnTo>
                    <a:pt x="1305" y="839"/>
                  </a:lnTo>
                  <a:lnTo>
                    <a:pt x="1323" y="804"/>
                  </a:lnTo>
                  <a:lnTo>
                    <a:pt x="1341" y="655"/>
                  </a:lnTo>
                  <a:lnTo>
                    <a:pt x="1282" y="627"/>
                  </a:lnTo>
                  <a:lnTo>
                    <a:pt x="1330" y="591"/>
                  </a:lnTo>
                  <a:lnTo>
                    <a:pt x="1312" y="550"/>
                  </a:lnTo>
                  <a:lnTo>
                    <a:pt x="1335" y="532"/>
                  </a:lnTo>
                  <a:lnTo>
                    <a:pt x="1341" y="532"/>
                  </a:lnTo>
                  <a:lnTo>
                    <a:pt x="1252" y="0"/>
                  </a:lnTo>
                  <a:lnTo>
                    <a:pt x="1099" y="77"/>
                  </a:lnTo>
                  <a:lnTo>
                    <a:pt x="1034" y="118"/>
                  </a:lnTo>
                  <a:lnTo>
                    <a:pt x="1004" y="142"/>
                  </a:lnTo>
                  <a:lnTo>
                    <a:pt x="915" y="236"/>
                  </a:lnTo>
                  <a:lnTo>
                    <a:pt x="886" y="249"/>
                  </a:lnTo>
                  <a:lnTo>
                    <a:pt x="862" y="249"/>
                  </a:lnTo>
                  <a:lnTo>
                    <a:pt x="815" y="249"/>
                  </a:lnTo>
                  <a:lnTo>
                    <a:pt x="785" y="254"/>
                  </a:lnTo>
                  <a:lnTo>
                    <a:pt x="715" y="313"/>
                  </a:lnTo>
                  <a:lnTo>
                    <a:pt x="686" y="313"/>
                  </a:lnTo>
                  <a:lnTo>
                    <a:pt x="626" y="290"/>
                  </a:lnTo>
                  <a:lnTo>
                    <a:pt x="608" y="302"/>
                  </a:lnTo>
                  <a:lnTo>
                    <a:pt x="590" y="295"/>
                  </a:lnTo>
                  <a:lnTo>
                    <a:pt x="608" y="272"/>
                  </a:lnTo>
                  <a:lnTo>
                    <a:pt x="590" y="266"/>
                  </a:lnTo>
                  <a:lnTo>
                    <a:pt x="549" y="260"/>
                  </a:lnTo>
                  <a:lnTo>
                    <a:pt x="455" y="231"/>
                  </a:lnTo>
                  <a:lnTo>
                    <a:pt x="437" y="219"/>
                  </a:lnTo>
                  <a:lnTo>
                    <a:pt x="390" y="231"/>
                  </a:lnTo>
                  <a:lnTo>
                    <a:pt x="390" y="213"/>
                  </a:lnTo>
                  <a:lnTo>
                    <a:pt x="0" y="266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Arial" pitchFamily="34" charset="0"/>
                </a:rPr>
                <a:t>-0.03%</a:t>
              </a:r>
            </a:p>
          </p:txBody>
        </p:sp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3A364C09-17A2-4F59-B899-B94FACE8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828" y="2721485"/>
              <a:ext cx="966533" cy="713598"/>
            </a:xfrm>
            <a:custGeom>
              <a:avLst/>
              <a:gdLst/>
              <a:ahLst/>
              <a:cxnLst>
                <a:cxn ang="0">
                  <a:pos x="1850" y="1666"/>
                </a:cxn>
                <a:cxn ang="0">
                  <a:pos x="1814" y="1731"/>
                </a:cxn>
                <a:cxn ang="0">
                  <a:pos x="1784" y="1784"/>
                </a:cxn>
                <a:cxn ang="0">
                  <a:pos x="1772" y="1855"/>
                </a:cxn>
                <a:cxn ang="0">
                  <a:pos x="1832" y="1796"/>
                </a:cxn>
                <a:cxn ang="0">
                  <a:pos x="1932" y="1784"/>
                </a:cxn>
                <a:cxn ang="0">
                  <a:pos x="2062" y="1736"/>
                </a:cxn>
                <a:cxn ang="0">
                  <a:pos x="2281" y="1578"/>
                </a:cxn>
                <a:cxn ang="0">
                  <a:pos x="2358" y="1524"/>
                </a:cxn>
                <a:cxn ang="0">
                  <a:pos x="2416" y="1453"/>
                </a:cxn>
                <a:cxn ang="0">
                  <a:pos x="2386" y="1465"/>
                </a:cxn>
                <a:cxn ang="0">
                  <a:pos x="2292" y="1512"/>
                </a:cxn>
                <a:cxn ang="0">
                  <a:pos x="2239" y="1542"/>
                </a:cxn>
                <a:cxn ang="0">
                  <a:pos x="2304" y="1441"/>
                </a:cxn>
                <a:cxn ang="0">
                  <a:pos x="2257" y="1482"/>
                </a:cxn>
                <a:cxn ang="0">
                  <a:pos x="2044" y="1601"/>
                </a:cxn>
                <a:cxn ang="0">
                  <a:pos x="1891" y="1707"/>
                </a:cxn>
                <a:cxn ang="0">
                  <a:pos x="1884" y="1624"/>
                </a:cxn>
                <a:cxn ang="0">
                  <a:pos x="1926" y="1518"/>
                </a:cxn>
                <a:cxn ang="0">
                  <a:pos x="1873" y="1175"/>
                </a:cxn>
                <a:cxn ang="0">
                  <a:pos x="1832" y="821"/>
                </a:cxn>
                <a:cxn ang="0">
                  <a:pos x="1790" y="597"/>
                </a:cxn>
                <a:cxn ang="0">
                  <a:pos x="1743" y="561"/>
                </a:cxn>
                <a:cxn ang="0">
                  <a:pos x="1731" y="490"/>
                </a:cxn>
                <a:cxn ang="0">
                  <a:pos x="1696" y="290"/>
                </a:cxn>
                <a:cxn ang="0">
                  <a:pos x="1630" y="77"/>
                </a:cxn>
                <a:cxn ang="0">
                  <a:pos x="1607" y="0"/>
                </a:cxn>
                <a:cxn ang="0">
                  <a:pos x="1206" y="89"/>
                </a:cxn>
                <a:cxn ang="0">
                  <a:pos x="986" y="325"/>
                </a:cxn>
                <a:cxn ang="0">
                  <a:pos x="969" y="419"/>
                </a:cxn>
                <a:cxn ang="0">
                  <a:pos x="846" y="549"/>
                </a:cxn>
                <a:cxn ang="0">
                  <a:pos x="887" y="591"/>
                </a:cxn>
                <a:cxn ang="0">
                  <a:pos x="898" y="643"/>
                </a:cxn>
                <a:cxn ang="0">
                  <a:pos x="922" y="767"/>
                </a:cxn>
                <a:cxn ang="0">
                  <a:pos x="704" y="916"/>
                </a:cxn>
                <a:cxn ang="0">
                  <a:pos x="455" y="934"/>
                </a:cxn>
                <a:cxn ang="0">
                  <a:pos x="202" y="992"/>
                </a:cxn>
                <a:cxn ang="0">
                  <a:pos x="148" y="1099"/>
                </a:cxn>
                <a:cxn ang="0">
                  <a:pos x="213" y="1234"/>
                </a:cxn>
                <a:cxn ang="0">
                  <a:pos x="42" y="1429"/>
                </a:cxn>
                <a:cxn ang="0">
                  <a:pos x="1318" y="1312"/>
                </a:cxn>
                <a:cxn ang="0">
                  <a:pos x="1359" y="1365"/>
                </a:cxn>
                <a:cxn ang="0">
                  <a:pos x="1406" y="1376"/>
                </a:cxn>
                <a:cxn ang="0">
                  <a:pos x="1465" y="1494"/>
                </a:cxn>
                <a:cxn ang="0">
                  <a:pos x="1572" y="1530"/>
                </a:cxn>
              </a:cxnLst>
              <a:rect l="0" t="0" r="r" b="b"/>
              <a:pathLst>
                <a:path w="2422" h="1855">
                  <a:moveTo>
                    <a:pt x="1572" y="1530"/>
                  </a:moveTo>
                  <a:lnTo>
                    <a:pt x="1832" y="1624"/>
                  </a:lnTo>
                  <a:lnTo>
                    <a:pt x="1850" y="1666"/>
                  </a:lnTo>
                  <a:lnTo>
                    <a:pt x="1832" y="1683"/>
                  </a:lnTo>
                  <a:lnTo>
                    <a:pt x="1820" y="1701"/>
                  </a:lnTo>
                  <a:lnTo>
                    <a:pt x="1814" y="1731"/>
                  </a:lnTo>
                  <a:lnTo>
                    <a:pt x="1814" y="1772"/>
                  </a:lnTo>
                  <a:lnTo>
                    <a:pt x="1802" y="1778"/>
                  </a:lnTo>
                  <a:lnTo>
                    <a:pt x="1784" y="1784"/>
                  </a:lnTo>
                  <a:lnTo>
                    <a:pt x="1761" y="1837"/>
                  </a:lnTo>
                  <a:lnTo>
                    <a:pt x="1761" y="1855"/>
                  </a:lnTo>
                  <a:lnTo>
                    <a:pt x="1772" y="1855"/>
                  </a:lnTo>
                  <a:lnTo>
                    <a:pt x="1784" y="1849"/>
                  </a:lnTo>
                  <a:lnTo>
                    <a:pt x="1790" y="1837"/>
                  </a:lnTo>
                  <a:lnTo>
                    <a:pt x="1832" y="1796"/>
                  </a:lnTo>
                  <a:lnTo>
                    <a:pt x="1855" y="1801"/>
                  </a:lnTo>
                  <a:lnTo>
                    <a:pt x="1914" y="1801"/>
                  </a:lnTo>
                  <a:lnTo>
                    <a:pt x="1932" y="1784"/>
                  </a:lnTo>
                  <a:lnTo>
                    <a:pt x="1985" y="1772"/>
                  </a:lnTo>
                  <a:lnTo>
                    <a:pt x="2033" y="1754"/>
                  </a:lnTo>
                  <a:lnTo>
                    <a:pt x="2062" y="1736"/>
                  </a:lnTo>
                  <a:lnTo>
                    <a:pt x="2092" y="1701"/>
                  </a:lnTo>
                  <a:lnTo>
                    <a:pt x="2239" y="1601"/>
                  </a:lnTo>
                  <a:lnTo>
                    <a:pt x="2281" y="1578"/>
                  </a:lnTo>
                  <a:lnTo>
                    <a:pt x="2310" y="1548"/>
                  </a:lnTo>
                  <a:lnTo>
                    <a:pt x="2334" y="1542"/>
                  </a:lnTo>
                  <a:lnTo>
                    <a:pt x="2358" y="1524"/>
                  </a:lnTo>
                  <a:lnTo>
                    <a:pt x="2386" y="1507"/>
                  </a:lnTo>
                  <a:lnTo>
                    <a:pt x="2404" y="1489"/>
                  </a:lnTo>
                  <a:lnTo>
                    <a:pt x="2416" y="1453"/>
                  </a:lnTo>
                  <a:lnTo>
                    <a:pt x="2422" y="1441"/>
                  </a:lnTo>
                  <a:lnTo>
                    <a:pt x="2416" y="1436"/>
                  </a:lnTo>
                  <a:lnTo>
                    <a:pt x="2386" y="1465"/>
                  </a:lnTo>
                  <a:lnTo>
                    <a:pt x="2352" y="1477"/>
                  </a:lnTo>
                  <a:lnTo>
                    <a:pt x="2310" y="1494"/>
                  </a:lnTo>
                  <a:lnTo>
                    <a:pt x="2292" y="1512"/>
                  </a:lnTo>
                  <a:lnTo>
                    <a:pt x="2281" y="1535"/>
                  </a:lnTo>
                  <a:lnTo>
                    <a:pt x="2246" y="1553"/>
                  </a:lnTo>
                  <a:lnTo>
                    <a:pt x="2239" y="1542"/>
                  </a:lnTo>
                  <a:lnTo>
                    <a:pt x="2251" y="1518"/>
                  </a:lnTo>
                  <a:lnTo>
                    <a:pt x="2274" y="1489"/>
                  </a:lnTo>
                  <a:lnTo>
                    <a:pt x="2304" y="1441"/>
                  </a:lnTo>
                  <a:lnTo>
                    <a:pt x="2292" y="1436"/>
                  </a:lnTo>
                  <a:lnTo>
                    <a:pt x="2269" y="1459"/>
                  </a:lnTo>
                  <a:lnTo>
                    <a:pt x="2257" y="1482"/>
                  </a:lnTo>
                  <a:lnTo>
                    <a:pt x="2233" y="1507"/>
                  </a:lnTo>
                  <a:lnTo>
                    <a:pt x="2150" y="1553"/>
                  </a:lnTo>
                  <a:lnTo>
                    <a:pt x="2044" y="1601"/>
                  </a:lnTo>
                  <a:lnTo>
                    <a:pt x="1962" y="1649"/>
                  </a:lnTo>
                  <a:lnTo>
                    <a:pt x="1926" y="1666"/>
                  </a:lnTo>
                  <a:lnTo>
                    <a:pt x="1891" y="1707"/>
                  </a:lnTo>
                  <a:lnTo>
                    <a:pt x="1873" y="1695"/>
                  </a:lnTo>
                  <a:lnTo>
                    <a:pt x="1873" y="1660"/>
                  </a:lnTo>
                  <a:lnTo>
                    <a:pt x="1884" y="1624"/>
                  </a:lnTo>
                  <a:lnTo>
                    <a:pt x="1914" y="1601"/>
                  </a:lnTo>
                  <a:lnTo>
                    <a:pt x="1879" y="1565"/>
                  </a:lnTo>
                  <a:lnTo>
                    <a:pt x="1926" y="1518"/>
                  </a:lnTo>
                  <a:lnTo>
                    <a:pt x="1932" y="1500"/>
                  </a:lnTo>
                  <a:lnTo>
                    <a:pt x="1909" y="1477"/>
                  </a:lnTo>
                  <a:lnTo>
                    <a:pt x="1873" y="1175"/>
                  </a:lnTo>
                  <a:lnTo>
                    <a:pt x="1861" y="1163"/>
                  </a:lnTo>
                  <a:lnTo>
                    <a:pt x="1861" y="886"/>
                  </a:lnTo>
                  <a:lnTo>
                    <a:pt x="1832" y="821"/>
                  </a:lnTo>
                  <a:lnTo>
                    <a:pt x="1808" y="750"/>
                  </a:lnTo>
                  <a:lnTo>
                    <a:pt x="1808" y="696"/>
                  </a:lnTo>
                  <a:lnTo>
                    <a:pt x="1790" y="597"/>
                  </a:lnTo>
                  <a:lnTo>
                    <a:pt x="1761" y="543"/>
                  </a:lnTo>
                  <a:lnTo>
                    <a:pt x="1743" y="549"/>
                  </a:lnTo>
                  <a:lnTo>
                    <a:pt x="1743" y="561"/>
                  </a:lnTo>
                  <a:lnTo>
                    <a:pt x="1737" y="561"/>
                  </a:lnTo>
                  <a:lnTo>
                    <a:pt x="1726" y="543"/>
                  </a:lnTo>
                  <a:lnTo>
                    <a:pt x="1731" y="490"/>
                  </a:lnTo>
                  <a:lnTo>
                    <a:pt x="1684" y="378"/>
                  </a:lnTo>
                  <a:lnTo>
                    <a:pt x="1678" y="336"/>
                  </a:lnTo>
                  <a:lnTo>
                    <a:pt x="1696" y="290"/>
                  </a:lnTo>
                  <a:lnTo>
                    <a:pt x="1684" y="206"/>
                  </a:lnTo>
                  <a:lnTo>
                    <a:pt x="1637" y="89"/>
                  </a:lnTo>
                  <a:lnTo>
                    <a:pt x="1630" y="77"/>
                  </a:lnTo>
                  <a:lnTo>
                    <a:pt x="1619" y="59"/>
                  </a:lnTo>
                  <a:lnTo>
                    <a:pt x="1625" y="41"/>
                  </a:lnTo>
                  <a:lnTo>
                    <a:pt x="1607" y="0"/>
                  </a:lnTo>
                  <a:lnTo>
                    <a:pt x="1224" y="95"/>
                  </a:lnTo>
                  <a:lnTo>
                    <a:pt x="1217" y="89"/>
                  </a:lnTo>
                  <a:lnTo>
                    <a:pt x="1206" y="89"/>
                  </a:lnTo>
                  <a:lnTo>
                    <a:pt x="1170" y="107"/>
                  </a:lnTo>
                  <a:lnTo>
                    <a:pt x="1082" y="201"/>
                  </a:lnTo>
                  <a:lnTo>
                    <a:pt x="986" y="325"/>
                  </a:lnTo>
                  <a:lnTo>
                    <a:pt x="975" y="348"/>
                  </a:lnTo>
                  <a:lnTo>
                    <a:pt x="981" y="372"/>
                  </a:lnTo>
                  <a:lnTo>
                    <a:pt x="969" y="419"/>
                  </a:lnTo>
                  <a:lnTo>
                    <a:pt x="945" y="437"/>
                  </a:lnTo>
                  <a:lnTo>
                    <a:pt x="851" y="531"/>
                  </a:lnTo>
                  <a:lnTo>
                    <a:pt x="846" y="549"/>
                  </a:lnTo>
                  <a:lnTo>
                    <a:pt x="857" y="591"/>
                  </a:lnTo>
                  <a:lnTo>
                    <a:pt x="869" y="597"/>
                  </a:lnTo>
                  <a:lnTo>
                    <a:pt x="887" y="591"/>
                  </a:lnTo>
                  <a:lnTo>
                    <a:pt x="910" y="609"/>
                  </a:lnTo>
                  <a:lnTo>
                    <a:pt x="915" y="627"/>
                  </a:lnTo>
                  <a:lnTo>
                    <a:pt x="898" y="643"/>
                  </a:lnTo>
                  <a:lnTo>
                    <a:pt x="904" y="679"/>
                  </a:lnTo>
                  <a:lnTo>
                    <a:pt x="928" y="714"/>
                  </a:lnTo>
                  <a:lnTo>
                    <a:pt x="922" y="767"/>
                  </a:lnTo>
                  <a:lnTo>
                    <a:pt x="863" y="797"/>
                  </a:lnTo>
                  <a:lnTo>
                    <a:pt x="775" y="891"/>
                  </a:lnTo>
                  <a:lnTo>
                    <a:pt x="704" y="916"/>
                  </a:lnTo>
                  <a:lnTo>
                    <a:pt x="555" y="957"/>
                  </a:lnTo>
                  <a:lnTo>
                    <a:pt x="502" y="939"/>
                  </a:lnTo>
                  <a:lnTo>
                    <a:pt x="455" y="934"/>
                  </a:lnTo>
                  <a:lnTo>
                    <a:pt x="379" y="939"/>
                  </a:lnTo>
                  <a:lnTo>
                    <a:pt x="296" y="957"/>
                  </a:lnTo>
                  <a:lnTo>
                    <a:pt x="202" y="992"/>
                  </a:lnTo>
                  <a:lnTo>
                    <a:pt x="159" y="1016"/>
                  </a:lnTo>
                  <a:lnTo>
                    <a:pt x="148" y="1069"/>
                  </a:lnTo>
                  <a:lnTo>
                    <a:pt x="148" y="1099"/>
                  </a:lnTo>
                  <a:lnTo>
                    <a:pt x="219" y="1175"/>
                  </a:lnTo>
                  <a:lnTo>
                    <a:pt x="225" y="1211"/>
                  </a:lnTo>
                  <a:lnTo>
                    <a:pt x="213" y="1234"/>
                  </a:lnTo>
                  <a:lnTo>
                    <a:pt x="189" y="1246"/>
                  </a:lnTo>
                  <a:lnTo>
                    <a:pt x="172" y="1312"/>
                  </a:lnTo>
                  <a:lnTo>
                    <a:pt x="42" y="1429"/>
                  </a:lnTo>
                  <a:lnTo>
                    <a:pt x="0" y="1465"/>
                  </a:lnTo>
                  <a:lnTo>
                    <a:pt x="24" y="1571"/>
                  </a:lnTo>
                  <a:lnTo>
                    <a:pt x="1318" y="1312"/>
                  </a:lnTo>
                  <a:lnTo>
                    <a:pt x="1341" y="1329"/>
                  </a:lnTo>
                  <a:lnTo>
                    <a:pt x="1348" y="1353"/>
                  </a:lnTo>
                  <a:lnTo>
                    <a:pt x="1359" y="1365"/>
                  </a:lnTo>
                  <a:lnTo>
                    <a:pt x="1371" y="1358"/>
                  </a:lnTo>
                  <a:lnTo>
                    <a:pt x="1382" y="1370"/>
                  </a:lnTo>
                  <a:lnTo>
                    <a:pt x="1406" y="1376"/>
                  </a:lnTo>
                  <a:lnTo>
                    <a:pt x="1442" y="1453"/>
                  </a:lnTo>
                  <a:lnTo>
                    <a:pt x="1447" y="1482"/>
                  </a:lnTo>
                  <a:lnTo>
                    <a:pt x="1465" y="1494"/>
                  </a:lnTo>
                  <a:lnTo>
                    <a:pt x="1465" y="1507"/>
                  </a:lnTo>
                  <a:lnTo>
                    <a:pt x="1542" y="1512"/>
                  </a:lnTo>
                  <a:lnTo>
                    <a:pt x="1572" y="1530"/>
                  </a:lnTo>
                  <a:close/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632523"/>
                  </a:highlight>
                  <a:uLnTx/>
                  <a:uFillTx/>
                  <a:cs typeface="Arial" pitchFamily="34" charset="0"/>
                </a:rPr>
                <a:t> -0.6%</a:t>
              </a:r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4F6382A9-7518-4F59-8FF6-012EEEDC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604" y="3188525"/>
              <a:ext cx="748672" cy="468770"/>
            </a:xfrm>
            <a:custGeom>
              <a:avLst/>
              <a:gdLst/>
              <a:ahLst/>
              <a:cxnLst>
                <a:cxn ang="0">
                  <a:pos x="467" y="1151"/>
                </a:cxn>
                <a:cxn ang="0">
                  <a:pos x="1311" y="986"/>
                </a:cxn>
                <a:cxn ang="0">
                  <a:pos x="1583" y="938"/>
                </a:cxn>
                <a:cxn ang="0">
                  <a:pos x="1590" y="938"/>
                </a:cxn>
                <a:cxn ang="0">
                  <a:pos x="1595" y="933"/>
                </a:cxn>
                <a:cxn ang="0">
                  <a:pos x="1601" y="908"/>
                </a:cxn>
                <a:cxn ang="0">
                  <a:pos x="1631" y="880"/>
                </a:cxn>
                <a:cxn ang="0">
                  <a:pos x="1661" y="874"/>
                </a:cxn>
                <a:cxn ang="0">
                  <a:pos x="1689" y="880"/>
                </a:cxn>
                <a:cxn ang="0">
                  <a:pos x="1767" y="826"/>
                </a:cxn>
                <a:cxn ang="0">
                  <a:pos x="1778" y="785"/>
                </a:cxn>
                <a:cxn ang="0">
                  <a:pos x="1826" y="738"/>
                </a:cxn>
                <a:cxn ang="0">
                  <a:pos x="1873" y="708"/>
                </a:cxn>
                <a:cxn ang="0">
                  <a:pos x="1879" y="697"/>
                </a:cxn>
                <a:cxn ang="0">
                  <a:pos x="1831" y="661"/>
                </a:cxn>
                <a:cxn ang="0">
                  <a:pos x="1814" y="644"/>
                </a:cxn>
                <a:cxn ang="0">
                  <a:pos x="1796" y="637"/>
                </a:cxn>
                <a:cxn ang="0">
                  <a:pos x="1785" y="619"/>
                </a:cxn>
                <a:cxn ang="0">
                  <a:pos x="1749" y="614"/>
                </a:cxn>
                <a:cxn ang="0">
                  <a:pos x="1737" y="566"/>
                </a:cxn>
                <a:cxn ang="0">
                  <a:pos x="1696" y="555"/>
                </a:cxn>
                <a:cxn ang="0">
                  <a:pos x="1689" y="555"/>
                </a:cxn>
                <a:cxn ang="0">
                  <a:pos x="1684" y="477"/>
                </a:cxn>
                <a:cxn ang="0">
                  <a:pos x="1707" y="466"/>
                </a:cxn>
                <a:cxn ang="0">
                  <a:pos x="1702" y="424"/>
                </a:cxn>
                <a:cxn ang="0">
                  <a:pos x="1678" y="401"/>
                </a:cxn>
                <a:cxn ang="0">
                  <a:pos x="1678" y="389"/>
                </a:cxn>
                <a:cxn ang="0">
                  <a:pos x="1684" y="378"/>
                </a:cxn>
                <a:cxn ang="0">
                  <a:pos x="1719" y="342"/>
                </a:cxn>
                <a:cxn ang="0">
                  <a:pos x="1732" y="283"/>
                </a:cxn>
                <a:cxn ang="0">
                  <a:pos x="1732" y="266"/>
                </a:cxn>
                <a:cxn ang="0">
                  <a:pos x="1755" y="230"/>
                </a:cxn>
                <a:cxn ang="0">
                  <a:pos x="1773" y="218"/>
                </a:cxn>
                <a:cxn ang="0">
                  <a:pos x="1743" y="200"/>
                </a:cxn>
                <a:cxn ang="0">
                  <a:pos x="1666" y="195"/>
                </a:cxn>
                <a:cxn ang="0">
                  <a:pos x="1666" y="182"/>
                </a:cxn>
                <a:cxn ang="0">
                  <a:pos x="1648" y="170"/>
                </a:cxn>
                <a:cxn ang="0">
                  <a:pos x="1643" y="141"/>
                </a:cxn>
                <a:cxn ang="0">
                  <a:pos x="1607" y="64"/>
                </a:cxn>
                <a:cxn ang="0">
                  <a:pos x="1583" y="58"/>
                </a:cxn>
                <a:cxn ang="0">
                  <a:pos x="1572" y="46"/>
                </a:cxn>
                <a:cxn ang="0">
                  <a:pos x="1560" y="53"/>
                </a:cxn>
                <a:cxn ang="0">
                  <a:pos x="1549" y="41"/>
                </a:cxn>
                <a:cxn ang="0">
                  <a:pos x="1542" y="17"/>
                </a:cxn>
                <a:cxn ang="0">
                  <a:pos x="1519" y="0"/>
                </a:cxn>
                <a:cxn ang="0">
                  <a:pos x="225" y="259"/>
                </a:cxn>
                <a:cxn ang="0">
                  <a:pos x="201" y="153"/>
                </a:cxn>
                <a:cxn ang="0">
                  <a:pos x="130" y="223"/>
                </a:cxn>
                <a:cxn ang="0">
                  <a:pos x="119" y="230"/>
                </a:cxn>
                <a:cxn ang="0">
                  <a:pos x="107" y="218"/>
                </a:cxn>
                <a:cxn ang="0">
                  <a:pos x="101" y="218"/>
                </a:cxn>
                <a:cxn ang="0">
                  <a:pos x="83" y="259"/>
                </a:cxn>
                <a:cxn ang="0">
                  <a:pos x="18" y="307"/>
                </a:cxn>
                <a:cxn ang="0">
                  <a:pos x="0" y="324"/>
                </a:cxn>
                <a:cxn ang="0">
                  <a:pos x="89" y="856"/>
                </a:cxn>
                <a:cxn ang="0">
                  <a:pos x="154" y="1217"/>
                </a:cxn>
                <a:cxn ang="0">
                  <a:pos x="467" y="1151"/>
                </a:cxn>
              </a:cxnLst>
              <a:rect l="0" t="0" r="r" b="b"/>
              <a:pathLst>
                <a:path w="1879" h="1217">
                  <a:moveTo>
                    <a:pt x="467" y="1151"/>
                  </a:moveTo>
                  <a:lnTo>
                    <a:pt x="1311" y="986"/>
                  </a:lnTo>
                  <a:lnTo>
                    <a:pt x="1583" y="938"/>
                  </a:lnTo>
                  <a:lnTo>
                    <a:pt x="1590" y="938"/>
                  </a:lnTo>
                  <a:lnTo>
                    <a:pt x="1595" y="933"/>
                  </a:lnTo>
                  <a:lnTo>
                    <a:pt x="1601" y="908"/>
                  </a:lnTo>
                  <a:lnTo>
                    <a:pt x="1631" y="880"/>
                  </a:lnTo>
                  <a:lnTo>
                    <a:pt x="1661" y="874"/>
                  </a:lnTo>
                  <a:lnTo>
                    <a:pt x="1689" y="880"/>
                  </a:lnTo>
                  <a:lnTo>
                    <a:pt x="1767" y="826"/>
                  </a:lnTo>
                  <a:lnTo>
                    <a:pt x="1778" y="785"/>
                  </a:lnTo>
                  <a:lnTo>
                    <a:pt x="1826" y="738"/>
                  </a:lnTo>
                  <a:lnTo>
                    <a:pt x="1873" y="708"/>
                  </a:lnTo>
                  <a:lnTo>
                    <a:pt x="1879" y="697"/>
                  </a:lnTo>
                  <a:lnTo>
                    <a:pt x="1831" y="661"/>
                  </a:lnTo>
                  <a:lnTo>
                    <a:pt x="1814" y="644"/>
                  </a:lnTo>
                  <a:lnTo>
                    <a:pt x="1796" y="637"/>
                  </a:lnTo>
                  <a:lnTo>
                    <a:pt x="1785" y="619"/>
                  </a:lnTo>
                  <a:lnTo>
                    <a:pt x="1749" y="614"/>
                  </a:lnTo>
                  <a:lnTo>
                    <a:pt x="1737" y="566"/>
                  </a:lnTo>
                  <a:lnTo>
                    <a:pt x="1696" y="555"/>
                  </a:lnTo>
                  <a:lnTo>
                    <a:pt x="1689" y="555"/>
                  </a:lnTo>
                  <a:lnTo>
                    <a:pt x="1684" y="477"/>
                  </a:lnTo>
                  <a:lnTo>
                    <a:pt x="1707" y="466"/>
                  </a:lnTo>
                  <a:lnTo>
                    <a:pt x="1702" y="424"/>
                  </a:lnTo>
                  <a:lnTo>
                    <a:pt x="1678" y="401"/>
                  </a:lnTo>
                  <a:lnTo>
                    <a:pt x="1678" y="389"/>
                  </a:lnTo>
                  <a:lnTo>
                    <a:pt x="1684" y="378"/>
                  </a:lnTo>
                  <a:lnTo>
                    <a:pt x="1719" y="342"/>
                  </a:lnTo>
                  <a:lnTo>
                    <a:pt x="1732" y="283"/>
                  </a:lnTo>
                  <a:lnTo>
                    <a:pt x="1732" y="266"/>
                  </a:lnTo>
                  <a:lnTo>
                    <a:pt x="1755" y="230"/>
                  </a:lnTo>
                  <a:lnTo>
                    <a:pt x="1773" y="218"/>
                  </a:lnTo>
                  <a:lnTo>
                    <a:pt x="1743" y="200"/>
                  </a:lnTo>
                  <a:lnTo>
                    <a:pt x="1666" y="195"/>
                  </a:lnTo>
                  <a:lnTo>
                    <a:pt x="1666" y="182"/>
                  </a:lnTo>
                  <a:lnTo>
                    <a:pt x="1648" y="170"/>
                  </a:lnTo>
                  <a:lnTo>
                    <a:pt x="1643" y="141"/>
                  </a:lnTo>
                  <a:lnTo>
                    <a:pt x="1607" y="64"/>
                  </a:lnTo>
                  <a:lnTo>
                    <a:pt x="1583" y="58"/>
                  </a:lnTo>
                  <a:lnTo>
                    <a:pt x="1572" y="46"/>
                  </a:lnTo>
                  <a:lnTo>
                    <a:pt x="1560" y="53"/>
                  </a:lnTo>
                  <a:lnTo>
                    <a:pt x="1549" y="41"/>
                  </a:lnTo>
                  <a:lnTo>
                    <a:pt x="1542" y="17"/>
                  </a:lnTo>
                  <a:lnTo>
                    <a:pt x="1519" y="0"/>
                  </a:lnTo>
                  <a:lnTo>
                    <a:pt x="225" y="259"/>
                  </a:lnTo>
                  <a:lnTo>
                    <a:pt x="201" y="153"/>
                  </a:lnTo>
                  <a:lnTo>
                    <a:pt x="130" y="223"/>
                  </a:lnTo>
                  <a:lnTo>
                    <a:pt x="119" y="230"/>
                  </a:lnTo>
                  <a:lnTo>
                    <a:pt x="107" y="218"/>
                  </a:lnTo>
                  <a:lnTo>
                    <a:pt x="101" y="218"/>
                  </a:lnTo>
                  <a:lnTo>
                    <a:pt x="83" y="259"/>
                  </a:lnTo>
                  <a:lnTo>
                    <a:pt x="18" y="307"/>
                  </a:lnTo>
                  <a:lnTo>
                    <a:pt x="0" y="324"/>
                  </a:lnTo>
                  <a:lnTo>
                    <a:pt x="89" y="856"/>
                  </a:lnTo>
                  <a:lnTo>
                    <a:pt x="154" y="1217"/>
                  </a:lnTo>
                  <a:lnTo>
                    <a:pt x="467" y="1151"/>
                  </a:lnTo>
                  <a:close/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bg1"/>
                  </a:solidFill>
                  <a:cs typeface="Arial" pitchFamily="34" charset="0"/>
                </a:rPr>
                <a:t>-0.1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%</a:t>
              </a:r>
            </a:p>
          </p:txBody>
        </p:sp>
        <p:sp>
          <p:nvSpPr>
            <p:cNvPr id="37" name="Freeform 70">
              <a:extLst>
                <a:ext uri="{FF2B5EF4-FFF2-40B4-BE49-F238E27FC236}">
                  <a16:creationId xmlns:a16="http://schemas.microsoft.com/office/drawing/2014/main" id="{BFCC0F9D-4560-44E9-AC78-3EC61E6AC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166" y="3654383"/>
              <a:ext cx="976163" cy="539550"/>
            </a:xfrm>
            <a:custGeom>
              <a:avLst/>
              <a:gdLst/>
              <a:ahLst/>
              <a:cxnLst>
                <a:cxn ang="0">
                  <a:pos x="1607" y="1176"/>
                </a:cxn>
                <a:cxn ang="0">
                  <a:pos x="745" y="1311"/>
                </a:cxn>
                <a:cxn ang="0">
                  <a:pos x="621" y="1329"/>
                </a:cxn>
                <a:cxn ang="0">
                  <a:pos x="537" y="1329"/>
                </a:cxn>
                <a:cxn ang="0">
                  <a:pos x="0" y="1400"/>
                </a:cxn>
                <a:cxn ang="0">
                  <a:pos x="136" y="1329"/>
                </a:cxn>
                <a:cxn ang="0">
                  <a:pos x="213" y="1252"/>
                </a:cxn>
                <a:cxn ang="0">
                  <a:pos x="225" y="1211"/>
                </a:cxn>
                <a:cxn ang="0">
                  <a:pos x="260" y="1158"/>
                </a:cxn>
                <a:cxn ang="0">
                  <a:pos x="455" y="986"/>
                </a:cxn>
                <a:cxn ang="0">
                  <a:pos x="479" y="963"/>
                </a:cxn>
                <a:cxn ang="0">
                  <a:pos x="514" y="1040"/>
                </a:cxn>
                <a:cxn ang="0">
                  <a:pos x="621" y="1070"/>
                </a:cxn>
                <a:cxn ang="0">
                  <a:pos x="662" y="1022"/>
                </a:cxn>
                <a:cxn ang="0">
                  <a:pos x="715" y="1029"/>
                </a:cxn>
                <a:cxn ang="0">
                  <a:pos x="750" y="1029"/>
                </a:cxn>
                <a:cxn ang="0">
                  <a:pos x="845" y="945"/>
                </a:cxn>
                <a:cxn ang="0">
                  <a:pos x="869" y="963"/>
                </a:cxn>
                <a:cxn ang="0">
                  <a:pos x="958" y="916"/>
                </a:cxn>
                <a:cxn ang="0">
                  <a:pos x="999" y="821"/>
                </a:cxn>
                <a:cxn ang="0">
                  <a:pos x="1057" y="674"/>
                </a:cxn>
                <a:cxn ang="0">
                  <a:pos x="1140" y="408"/>
                </a:cxn>
                <a:cxn ang="0">
                  <a:pos x="1181" y="449"/>
                </a:cxn>
                <a:cxn ang="0">
                  <a:pos x="1247" y="461"/>
                </a:cxn>
                <a:cxn ang="0">
                  <a:pos x="1300" y="314"/>
                </a:cxn>
                <a:cxn ang="0">
                  <a:pos x="1359" y="289"/>
                </a:cxn>
                <a:cxn ang="0">
                  <a:pos x="1407" y="225"/>
                </a:cxn>
                <a:cxn ang="0">
                  <a:pos x="1453" y="142"/>
                </a:cxn>
                <a:cxn ang="0">
                  <a:pos x="1471" y="113"/>
                </a:cxn>
                <a:cxn ang="0">
                  <a:pos x="1460" y="24"/>
                </a:cxn>
                <a:cxn ang="0">
                  <a:pos x="1483" y="0"/>
                </a:cxn>
                <a:cxn ang="0">
                  <a:pos x="1648" y="101"/>
                </a:cxn>
                <a:cxn ang="0">
                  <a:pos x="1673" y="18"/>
                </a:cxn>
                <a:cxn ang="0">
                  <a:pos x="1725" y="24"/>
                </a:cxn>
                <a:cxn ang="0">
                  <a:pos x="1731" y="65"/>
                </a:cxn>
                <a:cxn ang="0">
                  <a:pos x="1831" y="101"/>
                </a:cxn>
                <a:cxn ang="0">
                  <a:pos x="1896" y="149"/>
                </a:cxn>
                <a:cxn ang="0">
                  <a:pos x="1920" y="201"/>
                </a:cxn>
                <a:cxn ang="0">
                  <a:pos x="1855" y="331"/>
                </a:cxn>
                <a:cxn ang="0">
                  <a:pos x="1909" y="378"/>
                </a:cxn>
                <a:cxn ang="0">
                  <a:pos x="1985" y="390"/>
                </a:cxn>
                <a:cxn ang="0">
                  <a:pos x="2015" y="408"/>
                </a:cxn>
                <a:cxn ang="0">
                  <a:pos x="2056" y="431"/>
                </a:cxn>
                <a:cxn ang="0">
                  <a:pos x="2086" y="420"/>
                </a:cxn>
                <a:cxn ang="0">
                  <a:pos x="2216" y="473"/>
                </a:cxn>
                <a:cxn ang="0">
                  <a:pos x="2239" y="520"/>
                </a:cxn>
                <a:cxn ang="0">
                  <a:pos x="2227" y="591"/>
                </a:cxn>
                <a:cxn ang="0">
                  <a:pos x="2204" y="615"/>
                </a:cxn>
                <a:cxn ang="0">
                  <a:pos x="2274" y="679"/>
                </a:cxn>
                <a:cxn ang="0">
                  <a:pos x="2269" y="709"/>
                </a:cxn>
                <a:cxn ang="0">
                  <a:pos x="2216" y="720"/>
                </a:cxn>
                <a:cxn ang="0">
                  <a:pos x="2239" y="733"/>
                </a:cxn>
                <a:cxn ang="0">
                  <a:pos x="2216" y="763"/>
                </a:cxn>
                <a:cxn ang="0">
                  <a:pos x="2198" y="768"/>
                </a:cxn>
                <a:cxn ang="0">
                  <a:pos x="2251" y="786"/>
                </a:cxn>
                <a:cxn ang="0">
                  <a:pos x="2298" y="816"/>
                </a:cxn>
                <a:cxn ang="0">
                  <a:pos x="2239" y="857"/>
                </a:cxn>
                <a:cxn ang="0">
                  <a:pos x="2198" y="857"/>
                </a:cxn>
                <a:cxn ang="0">
                  <a:pos x="2257" y="898"/>
                </a:cxn>
                <a:cxn ang="0">
                  <a:pos x="2322" y="857"/>
                </a:cxn>
                <a:cxn ang="0">
                  <a:pos x="2404" y="857"/>
                </a:cxn>
                <a:cxn ang="0">
                  <a:pos x="2446" y="981"/>
                </a:cxn>
                <a:cxn ang="0">
                  <a:pos x="2411" y="1004"/>
                </a:cxn>
              </a:cxnLst>
              <a:rect l="0" t="0" r="r" b="b"/>
              <a:pathLst>
                <a:path w="2446" h="1400">
                  <a:moveTo>
                    <a:pt x="2416" y="1022"/>
                  </a:moveTo>
                  <a:lnTo>
                    <a:pt x="1607" y="1176"/>
                  </a:lnTo>
                  <a:lnTo>
                    <a:pt x="762" y="1318"/>
                  </a:lnTo>
                  <a:lnTo>
                    <a:pt x="745" y="1311"/>
                  </a:lnTo>
                  <a:lnTo>
                    <a:pt x="709" y="1318"/>
                  </a:lnTo>
                  <a:lnTo>
                    <a:pt x="621" y="1329"/>
                  </a:lnTo>
                  <a:lnTo>
                    <a:pt x="626" y="1311"/>
                  </a:lnTo>
                  <a:lnTo>
                    <a:pt x="537" y="1329"/>
                  </a:lnTo>
                  <a:lnTo>
                    <a:pt x="537" y="1336"/>
                  </a:lnTo>
                  <a:lnTo>
                    <a:pt x="0" y="1400"/>
                  </a:lnTo>
                  <a:lnTo>
                    <a:pt x="24" y="1382"/>
                  </a:lnTo>
                  <a:lnTo>
                    <a:pt x="136" y="1329"/>
                  </a:lnTo>
                  <a:lnTo>
                    <a:pt x="154" y="1300"/>
                  </a:lnTo>
                  <a:lnTo>
                    <a:pt x="213" y="1252"/>
                  </a:lnTo>
                  <a:lnTo>
                    <a:pt x="219" y="1223"/>
                  </a:lnTo>
                  <a:lnTo>
                    <a:pt x="225" y="1211"/>
                  </a:lnTo>
                  <a:lnTo>
                    <a:pt x="260" y="1194"/>
                  </a:lnTo>
                  <a:lnTo>
                    <a:pt x="260" y="1158"/>
                  </a:lnTo>
                  <a:lnTo>
                    <a:pt x="296" y="1128"/>
                  </a:lnTo>
                  <a:lnTo>
                    <a:pt x="455" y="986"/>
                  </a:lnTo>
                  <a:lnTo>
                    <a:pt x="467" y="958"/>
                  </a:lnTo>
                  <a:lnTo>
                    <a:pt x="479" y="963"/>
                  </a:lnTo>
                  <a:lnTo>
                    <a:pt x="467" y="993"/>
                  </a:lnTo>
                  <a:lnTo>
                    <a:pt x="514" y="1040"/>
                  </a:lnTo>
                  <a:lnTo>
                    <a:pt x="585" y="1070"/>
                  </a:lnTo>
                  <a:lnTo>
                    <a:pt x="621" y="1070"/>
                  </a:lnTo>
                  <a:lnTo>
                    <a:pt x="656" y="1040"/>
                  </a:lnTo>
                  <a:lnTo>
                    <a:pt x="662" y="1022"/>
                  </a:lnTo>
                  <a:lnTo>
                    <a:pt x="686" y="1004"/>
                  </a:lnTo>
                  <a:lnTo>
                    <a:pt x="715" y="1029"/>
                  </a:lnTo>
                  <a:lnTo>
                    <a:pt x="727" y="1034"/>
                  </a:lnTo>
                  <a:lnTo>
                    <a:pt x="750" y="1029"/>
                  </a:lnTo>
                  <a:lnTo>
                    <a:pt x="833" y="999"/>
                  </a:lnTo>
                  <a:lnTo>
                    <a:pt x="845" y="945"/>
                  </a:lnTo>
                  <a:lnTo>
                    <a:pt x="851" y="945"/>
                  </a:lnTo>
                  <a:lnTo>
                    <a:pt x="869" y="963"/>
                  </a:lnTo>
                  <a:lnTo>
                    <a:pt x="933" y="904"/>
                  </a:lnTo>
                  <a:lnTo>
                    <a:pt x="958" y="916"/>
                  </a:lnTo>
                  <a:lnTo>
                    <a:pt x="1011" y="845"/>
                  </a:lnTo>
                  <a:lnTo>
                    <a:pt x="999" y="821"/>
                  </a:lnTo>
                  <a:lnTo>
                    <a:pt x="1004" y="774"/>
                  </a:lnTo>
                  <a:lnTo>
                    <a:pt x="1057" y="674"/>
                  </a:lnTo>
                  <a:lnTo>
                    <a:pt x="1128" y="408"/>
                  </a:lnTo>
                  <a:lnTo>
                    <a:pt x="1140" y="408"/>
                  </a:lnTo>
                  <a:lnTo>
                    <a:pt x="1181" y="431"/>
                  </a:lnTo>
                  <a:lnTo>
                    <a:pt x="1181" y="449"/>
                  </a:lnTo>
                  <a:lnTo>
                    <a:pt x="1206" y="467"/>
                  </a:lnTo>
                  <a:lnTo>
                    <a:pt x="1247" y="461"/>
                  </a:lnTo>
                  <a:lnTo>
                    <a:pt x="1270" y="413"/>
                  </a:lnTo>
                  <a:lnTo>
                    <a:pt x="1300" y="314"/>
                  </a:lnTo>
                  <a:lnTo>
                    <a:pt x="1323" y="278"/>
                  </a:lnTo>
                  <a:lnTo>
                    <a:pt x="1359" y="289"/>
                  </a:lnTo>
                  <a:lnTo>
                    <a:pt x="1382" y="231"/>
                  </a:lnTo>
                  <a:lnTo>
                    <a:pt x="1407" y="225"/>
                  </a:lnTo>
                  <a:lnTo>
                    <a:pt x="1430" y="195"/>
                  </a:lnTo>
                  <a:lnTo>
                    <a:pt x="1453" y="142"/>
                  </a:lnTo>
                  <a:lnTo>
                    <a:pt x="1465" y="131"/>
                  </a:lnTo>
                  <a:lnTo>
                    <a:pt x="1471" y="113"/>
                  </a:lnTo>
                  <a:lnTo>
                    <a:pt x="1453" y="101"/>
                  </a:lnTo>
                  <a:lnTo>
                    <a:pt x="1460" y="24"/>
                  </a:lnTo>
                  <a:lnTo>
                    <a:pt x="1471" y="7"/>
                  </a:lnTo>
                  <a:lnTo>
                    <a:pt x="1483" y="0"/>
                  </a:lnTo>
                  <a:lnTo>
                    <a:pt x="1625" y="89"/>
                  </a:lnTo>
                  <a:lnTo>
                    <a:pt x="1648" y="101"/>
                  </a:lnTo>
                  <a:lnTo>
                    <a:pt x="1655" y="95"/>
                  </a:lnTo>
                  <a:lnTo>
                    <a:pt x="1673" y="18"/>
                  </a:lnTo>
                  <a:lnTo>
                    <a:pt x="1696" y="12"/>
                  </a:lnTo>
                  <a:lnTo>
                    <a:pt x="1725" y="24"/>
                  </a:lnTo>
                  <a:lnTo>
                    <a:pt x="1755" y="35"/>
                  </a:lnTo>
                  <a:lnTo>
                    <a:pt x="1731" y="65"/>
                  </a:lnTo>
                  <a:lnTo>
                    <a:pt x="1767" y="101"/>
                  </a:lnTo>
                  <a:lnTo>
                    <a:pt x="1831" y="101"/>
                  </a:lnTo>
                  <a:lnTo>
                    <a:pt x="1855" y="131"/>
                  </a:lnTo>
                  <a:lnTo>
                    <a:pt x="1896" y="149"/>
                  </a:lnTo>
                  <a:lnTo>
                    <a:pt x="1926" y="184"/>
                  </a:lnTo>
                  <a:lnTo>
                    <a:pt x="1920" y="201"/>
                  </a:lnTo>
                  <a:lnTo>
                    <a:pt x="1879" y="272"/>
                  </a:lnTo>
                  <a:lnTo>
                    <a:pt x="1855" y="331"/>
                  </a:lnTo>
                  <a:lnTo>
                    <a:pt x="1861" y="378"/>
                  </a:lnTo>
                  <a:lnTo>
                    <a:pt x="1909" y="378"/>
                  </a:lnTo>
                  <a:lnTo>
                    <a:pt x="1950" y="355"/>
                  </a:lnTo>
                  <a:lnTo>
                    <a:pt x="1985" y="390"/>
                  </a:lnTo>
                  <a:lnTo>
                    <a:pt x="2003" y="402"/>
                  </a:lnTo>
                  <a:lnTo>
                    <a:pt x="2015" y="408"/>
                  </a:lnTo>
                  <a:lnTo>
                    <a:pt x="2038" y="426"/>
                  </a:lnTo>
                  <a:lnTo>
                    <a:pt x="2056" y="431"/>
                  </a:lnTo>
                  <a:lnTo>
                    <a:pt x="2074" y="420"/>
                  </a:lnTo>
                  <a:lnTo>
                    <a:pt x="2086" y="420"/>
                  </a:lnTo>
                  <a:lnTo>
                    <a:pt x="2163" y="461"/>
                  </a:lnTo>
                  <a:lnTo>
                    <a:pt x="2216" y="473"/>
                  </a:lnTo>
                  <a:lnTo>
                    <a:pt x="2239" y="509"/>
                  </a:lnTo>
                  <a:lnTo>
                    <a:pt x="2239" y="520"/>
                  </a:lnTo>
                  <a:lnTo>
                    <a:pt x="2216" y="538"/>
                  </a:lnTo>
                  <a:lnTo>
                    <a:pt x="2227" y="591"/>
                  </a:lnTo>
                  <a:lnTo>
                    <a:pt x="2216" y="603"/>
                  </a:lnTo>
                  <a:lnTo>
                    <a:pt x="2204" y="615"/>
                  </a:lnTo>
                  <a:lnTo>
                    <a:pt x="2257" y="644"/>
                  </a:lnTo>
                  <a:lnTo>
                    <a:pt x="2274" y="679"/>
                  </a:lnTo>
                  <a:lnTo>
                    <a:pt x="2274" y="697"/>
                  </a:lnTo>
                  <a:lnTo>
                    <a:pt x="2269" y="709"/>
                  </a:lnTo>
                  <a:lnTo>
                    <a:pt x="2221" y="703"/>
                  </a:lnTo>
                  <a:lnTo>
                    <a:pt x="2216" y="720"/>
                  </a:lnTo>
                  <a:lnTo>
                    <a:pt x="2233" y="738"/>
                  </a:lnTo>
                  <a:lnTo>
                    <a:pt x="2239" y="733"/>
                  </a:lnTo>
                  <a:lnTo>
                    <a:pt x="2239" y="750"/>
                  </a:lnTo>
                  <a:lnTo>
                    <a:pt x="2216" y="763"/>
                  </a:lnTo>
                  <a:lnTo>
                    <a:pt x="2204" y="763"/>
                  </a:lnTo>
                  <a:lnTo>
                    <a:pt x="2198" y="768"/>
                  </a:lnTo>
                  <a:lnTo>
                    <a:pt x="2216" y="780"/>
                  </a:lnTo>
                  <a:lnTo>
                    <a:pt x="2251" y="786"/>
                  </a:lnTo>
                  <a:lnTo>
                    <a:pt x="2287" y="804"/>
                  </a:lnTo>
                  <a:lnTo>
                    <a:pt x="2298" y="816"/>
                  </a:lnTo>
                  <a:lnTo>
                    <a:pt x="2257" y="857"/>
                  </a:lnTo>
                  <a:lnTo>
                    <a:pt x="2239" y="857"/>
                  </a:lnTo>
                  <a:lnTo>
                    <a:pt x="2198" y="839"/>
                  </a:lnTo>
                  <a:lnTo>
                    <a:pt x="2198" y="857"/>
                  </a:lnTo>
                  <a:lnTo>
                    <a:pt x="2221" y="875"/>
                  </a:lnTo>
                  <a:lnTo>
                    <a:pt x="2257" y="898"/>
                  </a:lnTo>
                  <a:lnTo>
                    <a:pt x="2287" y="887"/>
                  </a:lnTo>
                  <a:lnTo>
                    <a:pt x="2322" y="857"/>
                  </a:lnTo>
                  <a:lnTo>
                    <a:pt x="2358" y="862"/>
                  </a:lnTo>
                  <a:lnTo>
                    <a:pt x="2404" y="857"/>
                  </a:lnTo>
                  <a:lnTo>
                    <a:pt x="2411" y="869"/>
                  </a:lnTo>
                  <a:lnTo>
                    <a:pt x="2446" y="981"/>
                  </a:lnTo>
                  <a:lnTo>
                    <a:pt x="2422" y="1004"/>
                  </a:lnTo>
                  <a:lnTo>
                    <a:pt x="2411" y="1004"/>
                  </a:lnTo>
                  <a:lnTo>
                    <a:pt x="2416" y="1022"/>
                  </a:lnTo>
                </a:path>
              </a:pathLst>
            </a:custGeom>
            <a:solidFill>
              <a:srgbClr val="DA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      0.4%</a:t>
              </a:r>
            </a:p>
          </p:txBody>
        </p:sp>
        <p:sp>
          <p:nvSpPr>
            <p:cNvPr id="38" name="Freeform 72">
              <a:extLst>
                <a:ext uri="{FF2B5EF4-FFF2-40B4-BE49-F238E27FC236}">
                  <a16:creationId xmlns:a16="http://schemas.microsoft.com/office/drawing/2014/main" id="{38706847-51CD-4130-870C-F3651178A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078" y="4048893"/>
              <a:ext cx="1129026" cy="465290"/>
            </a:xfrm>
            <a:custGeom>
              <a:avLst/>
              <a:gdLst/>
              <a:ahLst/>
              <a:cxnLst>
                <a:cxn ang="0">
                  <a:pos x="36" y="986"/>
                </a:cxn>
                <a:cxn ang="0">
                  <a:pos x="77" y="933"/>
                </a:cxn>
                <a:cxn ang="0">
                  <a:pos x="112" y="857"/>
                </a:cxn>
                <a:cxn ang="0">
                  <a:pos x="331" y="745"/>
                </a:cxn>
                <a:cxn ang="0">
                  <a:pos x="414" y="651"/>
                </a:cxn>
                <a:cxn ang="0">
                  <a:pos x="455" y="633"/>
                </a:cxn>
                <a:cxn ang="0">
                  <a:pos x="496" y="597"/>
                </a:cxn>
                <a:cxn ang="0">
                  <a:pos x="549" y="585"/>
                </a:cxn>
                <a:cxn ang="0">
                  <a:pos x="667" y="538"/>
                </a:cxn>
                <a:cxn ang="0">
                  <a:pos x="768" y="396"/>
                </a:cxn>
                <a:cxn ang="0">
                  <a:pos x="779" y="314"/>
                </a:cxn>
                <a:cxn ang="0">
                  <a:pos x="863" y="307"/>
                </a:cxn>
                <a:cxn ang="0">
                  <a:pos x="1004" y="296"/>
                </a:cxn>
                <a:cxn ang="0">
                  <a:pos x="2671" y="12"/>
                </a:cxn>
                <a:cxn ang="0">
                  <a:pos x="2712" y="48"/>
                </a:cxn>
                <a:cxn ang="0">
                  <a:pos x="2759" y="119"/>
                </a:cxn>
                <a:cxn ang="0">
                  <a:pos x="2735" y="119"/>
                </a:cxn>
                <a:cxn ang="0">
                  <a:pos x="2682" y="119"/>
                </a:cxn>
                <a:cxn ang="0">
                  <a:pos x="2676" y="148"/>
                </a:cxn>
                <a:cxn ang="0">
                  <a:pos x="2552" y="225"/>
                </a:cxn>
                <a:cxn ang="0">
                  <a:pos x="2493" y="278"/>
                </a:cxn>
                <a:cxn ang="0">
                  <a:pos x="2570" y="248"/>
                </a:cxn>
                <a:cxn ang="0">
                  <a:pos x="2699" y="218"/>
                </a:cxn>
                <a:cxn ang="0">
                  <a:pos x="2706" y="266"/>
                </a:cxn>
                <a:cxn ang="0">
                  <a:pos x="2741" y="254"/>
                </a:cxn>
                <a:cxn ang="0">
                  <a:pos x="2812" y="254"/>
                </a:cxn>
                <a:cxn ang="0">
                  <a:pos x="2824" y="355"/>
                </a:cxn>
                <a:cxn ang="0">
                  <a:pos x="2770" y="426"/>
                </a:cxn>
                <a:cxn ang="0">
                  <a:pos x="2688" y="479"/>
                </a:cxn>
                <a:cxn ang="0">
                  <a:pos x="2611" y="473"/>
                </a:cxn>
                <a:cxn ang="0">
                  <a:pos x="2593" y="438"/>
                </a:cxn>
                <a:cxn ang="0">
                  <a:pos x="2564" y="431"/>
                </a:cxn>
                <a:cxn ang="0">
                  <a:pos x="2557" y="491"/>
                </a:cxn>
                <a:cxn ang="0">
                  <a:pos x="2617" y="538"/>
                </a:cxn>
                <a:cxn ang="0">
                  <a:pos x="2552" y="656"/>
                </a:cxn>
                <a:cxn ang="0">
                  <a:pos x="2475" y="656"/>
                </a:cxn>
                <a:cxn ang="0">
                  <a:pos x="2557" y="674"/>
                </a:cxn>
                <a:cxn ang="0">
                  <a:pos x="2664" y="615"/>
                </a:cxn>
                <a:cxn ang="0">
                  <a:pos x="2682" y="686"/>
                </a:cxn>
                <a:cxn ang="0">
                  <a:pos x="2552" y="768"/>
                </a:cxn>
                <a:cxn ang="0">
                  <a:pos x="2410" y="869"/>
                </a:cxn>
                <a:cxn ang="0">
                  <a:pos x="2346" y="928"/>
                </a:cxn>
                <a:cxn ang="0">
                  <a:pos x="2257" y="1141"/>
                </a:cxn>
                <a:cxn ang="0">
                  <a:pos x="2080" y="1199"/>
                </a:cxn>
                <a:cxn ang="0">
                  <a:pos x="1264" y="969"/>
                </a:cxn>
                <a:cxn ang="0">
                  <a:pos x="1157" y="880"/>
                </a:cxn>
                <a:cxn ang="0">
                  <a:pos x="1152" y="845"/>
                </a:cxn>
                <a:cxn ang="0">
                  <a:pos x="703" y="904"/>
                </a:cxn>
                <a:cxn ang="0">
                  <a:pos x="584" y="963"/>
                </a:cxn>
              </a:cxnLst>
              <a:rect l="0" t="0" r="r" b="b"/>
              <a:pathLst>
                <a:path w="2830" h="1211">
                  <a:moveTo>
                    <a:pt x="0" y="1082"/>
                  </a:moveTo>
                  <a:lnTo>
                    <a:pt x="6" y="981"/>
                  </a:lnTo>
                  <a:lnTo>
                    <a:pt x="36" y="986"/>
                  </a:lnTo>
                  <a:lnTo>
                    <a:pt x="53" y="981"/>
                  </a:lnTo>
                  <a:lnTo>
                    <a:pt x="77" y="958"/>
                  </a:lnTo>
                  <a:lnTo>
                    <a:pt x="77" y="933"/>
                  </a:lnTo>
                  <a:lnTo>
                    <a:pt x="77" y="910"/>
                  </a:lnTo>
                  <a:lnTo>
                    <a:pt x="82" y="887"/>
                  </a:lnTo>
                  <a:lnTo>
                    <a:pt x="112" y="857"/>
                  </a:lnTo>
                  <a:lnTo>
                    <a:pt x="178" y="833"/>
                  </a:lnTo>
                  <a:lnTo>
                    <a:pt x="254" y="809"/>
                  </a:lnTo>
                  <a:lnTo>
                    <a:pt x="331" y="745"/>
                  </a:lnTo>
                  <a:lnTo>
                    <a:pt x="360" y="733"/>
                  </a:lnTo>
                  <a:lnTo>
                    <a:pt x="408" y="692"/>
                  </a:lnTo>
                  <a:lnTo>
                    <a:pt x="414" y="651"/>
                  </a:lnTo>
                  <a:lnTo>
                    <a:pt x="426" y="651"/>
                  </a:lnTo>
                  <a:lnTo>
                    <a:pt x="444" y="651"/>
                  </a:lnTo>
                  <a:lnTo>
                    <a:pt x="455" y="633"/>
                  </a:lnTo>
                  <a:lnTo>
                    <a:pt x="461" y="621"/>
                  </a:lnTo>
                  <a:lnTo>
                    <a:pt x="490" y="597"/>
                  </a:lnTo>
                  <a:lnTo>
                    <a:pt x="496" y="597"/>
                  </a:lnTo>
                  <a:lnTo>
                    <a:pt x="520" y="615"/>
                  </a:lnTo>
                  <a:lnTo>
                    <a:pt x="543" y="597"/>
                  </a:lnTo>
                  <a:lnTo>
                    <a:pt x="549" y="585"/>
                  </a:lnTo>
                  <a:lnTo>
                    <a:pt x="584" y="555"/>
                  </a:lnTo>
                  <a:lnTo>
                    <a:pt x="614" y="544"/>
                  </a:lnTo>
                  <a:lnTo>
                    <a:pt x="667" y="538"/>
                  </a:lnTo>
                  <a:lnTo>
                    <a:pt x="721" y="449"/>
                  </a:lnTo>
                  <a:lnTo>
                    <a:pt x="768" y="420"/>
                  </a:lnTo>
                  <a:lnTo>
                    <a:pt x="768" y="396"/>
                  </a:lnTo>
                  <a:lnTo>
                    <a:pt x="779" y="372"/>
                  </a:lnTo>
                  <a:lnTo>
                    <a:pt x="768" y="342"/>
                  </a:lnTo>
                  <a:lnTo>
                    <a:pt x="779" y="314"/>
                  </a:lnTo>
                  <a:lnTo>
                    <a:pt x="779" y="307"/>
                  </a:lnTo>
                  <a:lnTo>
                    <a:pt x="868" y="289"/>
                  </a:lnTo>
                  <a:lnTo>
                    <a:pt x="863" y="307"/>
                  </a:lnTo>
                  <a:lnTo>
                    <a:pt x="951" y="296"/>
                  </a:lnTo>
                  <a:lnTo>
                    <a:pt x="987" y="289"/>
                  </a:lnTo>
                  <a:lnTo>
                    <a:pt x="1004" y="296"/>
                  </a:lnTo>
                  <a:lnTo>
                    <a:pt x="1849" y="154"/>
                  </a:lnTo>
                  <a:lnTo>
                    <a:pt x="2658" y="0"/>
                  </a:lnTo>
                  <a:lnTo>
                    <a:pt x="2671" y="12"/>
                  </a:lnTo>
                  <a:lnTo>
                    <a:pt x="2676" y="24"/>
                  </a:lnTo>
                  <a:lnTo>
                    <a:pt x="2699" y="42"/>
                  </a:lnTo>
                  <a:lnTo>
                    <a:pt x="2712" y="48"/>
                  </a:lnTo>
                  <a:lnTo>
                    <a:pt x="2729" y="65"/>
                  </a:lnTo>
                  <a:lnTo>
                    <a:pt x="2741" y="78"/>
                  </a:lnTo>
                  <a:lnTo>
                    <a:pt x="2759" y="119"/>
                  </a:lnTo>
                  <a:lnTo>
                    <a:pt x="2753" y="131"/>
                  </a:lnTo>
                  <a:lnTo>
                    <a:pt x="2741" y="131"/>
                  </a:lnTo>
                  <a:lnTo>
                    <a:pt x="2735" y="119"/>
                  </a:lnTo>
                  <a:lnTo>
                    <a:pt x="2712" y="124"/>
                  </a:lnTo>
                  <a:lnTo>
                    <a:pt x="2694" y="124"/>
                  </a:lnTo>
                  <a:lnTo>
                    <a:pt x="2682" y="119"/>
                  </a:lnTo>
                  <a:lnTo>
                    <a:pt x="2671" y="124"/>
                  </a:lnTo>
                  <a:lnTo>
                    <a:pt x="2676" y="136"/>
                  </a:lnTo>
                  <a:lnTo>
                    <a:pt x="2676" y="148"/>
                  </a:lnTo>
                  <a:lnTo>
                    <a:pt x="2600" y="184"/>
                  </a:lnTo>
                  <a:lnTo>
                    <a:pt x="2582" y="201"/>
                  </a:lnTo>
                  <a:lnTo>
                    <a:pt x="2552" y="225"/>
                  </a:lnTo>
                  <a:lnTo>
                    <a:pt x="2504" y="236"/>
                  </a:lnTo>
                  <a:lnTo>
                    <a:pt x="2493" y="266"/>
                  </a:lnTo>
                  <a:lnTo>
                    <a:pt x="2493" y="278"/>
                  </a:lnTo>
                  <a:lnTo>
                    <a:pt x="2504" y="278"/>
                  </a:lnTo>
                  <a:lnTo>
                    <a:pt x="2522" y="272"/>
                  </a:lnTo>
                  <a:lnTo>
                    <a:pt x="2570" y="248"/>
                  </a:lnTo>
                  <a:lnTo>
                    <a:pt x="2623" y="236"/>
                  </a:lnTo>
                  <a:lnTo>
                    <a:pt x="2653" y="218"/>
                  </a:lnTo>
                  <a:lnTo>
                    <a:pt x="2699" y="218"/>
                  </a:lnTo>
                  <a:lnTo>
                    <a:pt x="2706" y="225"/>
                  </a:lnTo>
                  <a:lnTo>
                    <a:pt x="2699" y="254"/>
                  </a:lnTo>
                  <a:lnTo>
                    <a:pt x="2706" y="266"/>
                  </a:lnTo>
                  <a:lnTo>
                    <a:pt x="2717" y="278"/>
                  </a:lnTo>
                  <a:lnTo>
                    <a:pt x="2735" y="272"/>
                  </a:lnTo>
                  <a:lnTo>
                    <a:pt x="2741" y="254"/>
                  </a:lnTo>
                  <a:lnTo>
                    <a:pt x="2770" y="218"/>
                  </a:lnTo>
                  <a:lnTo>
                    <a:pt x="2795" y="218"/>
                  </a:lnTo>
                  <a:lnTo>
                    <a:pt x="2812" y="254"/>
                  </a:lnTo>
                  <a:lnTo>
                    <a:pt x="2818" y="325"/>
                  </a:lnTo>
                  <a:lnTo>
                    <a:pt x="2830" y="342"/>
                  </a:lnTo>
                  <a:lnTo>
                    <a:pt x="2824" y="355"/>
                  </a:lnTo>
                  <a:lnTo>
                    <a:pt x="2783" y="385"/>
                  </a:lnTo>
                  <a:lnTo>
                    <a:pt x="2770" y="408"/>
                  </a:lnTo>
                  <a:lnTo>
                    <a:pt x="2770" y="426"/>
                  </a:lnTo>
                  <a:lnTo>
                    <a:pt x="2735" y="456"/>
                  </a:lnTo>
                  <a:lnTo>
                    <a:pt x="2712" y="461"/>
                  </a:lnTo>
                  <a:lnTo>
                    <a:pt x="2688" y="479"/>
                  </a:lnTo>
                  <a:lnTo>
                    <a:pt x="2635" y="473"/>
                  </a:lnTo>
                  <a:lnTo>
                    <a:pt x="2617" y="467"/>
                  </a:lnTo>
                  <a:lnTo>
                    <a:pt x="2611" y="473"/>
                  </a:lnTo>
                  <a:lnTo>
                    <a:pt x="2605" y="473"/>
                  </a:lnTo>
                  <a:lnTo>
                    <a:pt x="2593" y="449"/>
                  </a:lnTo>
                  <a:lnTo>
                    <a:pt x="2593" y="438"/>
                  </a:lnTo>
                  <a:lnTo>
                    <a:pt x="2587" y="426"/>
                  </a:lnTo>
                  <a:lnTo>
                    <a:pt x="2570" y="426"/>
                  </a:lnTo>
                  <a:lnTo>
                    <a:pt x="2564" y="431"/>
                  </a:lnTo>
                  <a:lnTo>
                    <a:pt x="2570" y="484"/>
                  </a:lnTo>
                  <a:lnTo>
                    <a:pt x="2564" y="497"/>
                  </a:lnTo>
                  <a:lnTo>
                    <a:pt x="2557" y="491"/>
                  </a:lnTo>
                  <a:lnTo>
                    <a:pt x="2570" y="514"/>
                  </a:lnTo>
                  <a:lnTo>
                    <a:pt x="2593" y="514"/>
                  </a:lnTo>
                  <a:lnTo>
                    <a:pt x="2617" y="538"/>
                  </a:lnTo>
                  <a:lnTo>
                    <a:pt x="2600" y="567"/>
                  </a:lnTo>
                  <a:lnTo>
                    <a:pt x="2611" y="580"/>
                  </a:lnTo>
                  <a:lnTo>
                    <a:pt x="2552" y="656"/>
                  </a:lnTo>
                  <a:lnTo>
                    <a:pt x="2529" y="662"/>
                  </a:lnTo>
                  <a:lnTo>
                    <a:pt x="2499" y="656"/>
                  </a:lnTo>
                  <a:lnTo>
                    <a:pt x="2475" y="656"/>
                  </a:lnTo>
                  <a:lnTo>
                    <a:pt x="2469" y="662"/>
                  </a:lnTo>
                  <a:lnTo>
                    <a:pt x="2487" y="679"/>
                  </a:lnTo>
                  <a:lnTo>
                    <a:pt x="2557" y="674"/>
                  </a:lnTo>
                  <a:lnTo>
                    <a:pt x="2600" y="662"/>
                  </a:lnTo>
                  <a:lnTo>
                    <a:pt x="2658" y="633"/>
                  </a:lnTo>
                  <a:lnTo>
                    <a:pt x="2664" y="615"/>
                  </a:lnTo>
                  <a:lnTo>
                    <a:pt x="2682" y="615"/>
                  </a:lnTo>
                  <a:lnTo>
                    <a:pt x="2699" y="638"/>
                  </a:lnTo>
                  <a:lnTo>
                    <a:pt x="2682" y="686"/>
                  </a:lnTo>
                  <a:lnTo>
                    <a:pt x="2628" y="745"/>
                  </a:lnTo>
                  <a:lnTo>
                    <a:pt x="2575" y="756"/>
                  </a:lnTo>
                  <a:lnTo>
                    <a:pt x="2552" y="768"/>
                  </a:lnTo>
                  <a:lnTo>
                    <a:pt x="2487" y="774"/>
                  </a:lnTo>
                  <a:lnTo>
                    <a:pt x="2434" y="862"/>
                  </a:lnTo>
                  <a:lnTo>
                    <a:pt x="2410" y="869"/>
                  </a:lnTo>
                  <a:lnTo>
                    <a:pt x="2410" y="880"/>
                  </a:lnTo>
                  <a:lnTo>
                    <a:pt x="2410" y="887"/>
                  </a:lnTo>
                  <a:lnTo>
                    <a:pt x="2346" y="928"/>
                  </a:lnTo>
                  <a:lnTo>
                    <a:pt x="2310" y="969"/>
                  </a:lnTo>
                  <a:lnTo>
                    <a:pt x="2280" y="1052"/>
                  </a:lnTo>
                  <a:lnTo>
                    <a:pt x="2257" y="1141"/>
                  </a:lnTo>
                  <a:lnTo>
                    <a:pt x="2245" y="1164"/>
                  </a:lnTo>
                  <a:lnTo>
                    <a:pt x="2209" y="1176"/>
                  </a:lnTo>
                  <a:lnTo>
                    <a:pt x="2080" y="1199"/>
                  </a:lnTo>
                  <a:lnTo>
                    <a:pt x="2068" y="1211"/>
                  </a:lnTo>
                  <a:lnTo>
                    <a:pt x="1631" y="922"/>
                  </a:lnTo>
                  <a:lnTo>
                    <a:pt x="1264" y="969"/>
                  </a:lnTo>
                  <a:lnTo>
                    <a:pt x="1258" y="915"/>
                  </a:lnTo>
                  <a:lnTo>
                    <a:pt x="1193" y="862"/>
                  </a:lnTo>
                  <a:lnTo>
                    <a:pt x="1157" y="880"/>
                  </a:lnTo>
                  <a:lnTo>
                    <a:pt x="1146" y="869"/>
                  </a:lnTo>
                  <a:lnTo>
                    <a:pt x="1152" y="851"/>
                  </a:lnTo>
                  <a:lnTo>
                    <a:pt x="1152" y="845"/>
                  </a:lnTo>
                  <a:lnTo>
                    <a:pt x="721" y="892"/>
                  </a:lnTo>
                  <a:lnTo>
                    <a:pt x="709" y="887"/>
                  </a:lnTo>
                  <a:lnTo>
                    <a:pt x="703" y="904"/>
                  </a:lnTo>
                  <a:lnTo>
                    <a:pt x="614" y="945"/>
                  </a:lnTo>
                  <a:lnTo>
                    <a:pt x="614" y="963"/>
                  </a:lnTo>
                  <a:lnTo>
                    <a:pt x="584" y="963"/>
                  </a:lnTo>
                  <a:lnTo>
                    <a:pt x="485" y="1011"/>
                  </a:lnTo>
                  <a:lnTo>
                    <a:pt x="0" y="1082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0.9%</a:t>
              </a:r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B5EFAB9C-EC2F-49D4-9385-309B8B80E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676" y="4436441"/>
              <a:ext cx="704137" cy="693872"/>
            </a:xfrm>
            <a:custGeom>
              <a:avLst/>
              <a:gdLst/>
              <a:ahLst/>
              <a:cxnLst>
                <a:cxn ang="0">
                  <a:pos x="237" y="951"/>
                </a:cxn>
                <a:cxn ang="0">
                  <a:pos x="278" y="1033"/>
                </a:cxn>
                <a:cxn ang="0">
                  <a:pos x="325" y="1081"/>
                </a:cxn>
                <a:cxn ang="0">
                  <a:pos x="331" y="1139"/>
                </a:cxn>
                <a:cxn ang="0">
                  <a:pos x="354" y="1187"/>
                </a:cxn>
                <a:cxn ang="0">
                  <a:pos x="325" y="1281"/>
                </a:cxn>
                <a:cxn ang="0">
                  <a:pos x="313" y="1405"/>
                </a:cxn>
                <a:cxn ang="0">
                  <a:pos x="342" y="1595"/>
                </a:cxn>
                <a:cxn ang="0">
                  <a:pos x="390" y="1684"/>
                </a:cxn>
                <a:cxn ang="0">
                  <a:pos x="425" y="1737"/>
                </a:cxn>
                <a:cxn ang="0">
                  <a:pos x="443" y="1795"/>
                </a:cxn>
                <a:cxn ang="0">
                  <a:pos x="1382" y="1783"/>
                </a:cxn>
                <a:cxn ang="0">
                  <a:pos x="1442" y="1807"/>
                </a:cxn>
                <a:cxn ang="0">
                  <a:pos x="1424" y="1671"/>
                </a:cxn>
                <a:cxn ang="0">
                  <a:pos x="1442" y="1624"/>
                </a:cxn>
                <a:cxn ang="0">
                  <a:pos x="1531" y="1636"/>
                </a:cxn>
                <a:cxn ang="0">
                  <a:pos x="1619" y="1630"/>
                </a:cxn>
                <a:cxn ang="0">
                  <a:pos x="1602" y="1529"/>
                </a:cxn>
                <a:cxn ang="0">
                  <a:pos x="1607" y="1453"/>
                </a:cxn>
                <a:cxn ang="0">
                  <a:pos x="1660" y="1251"/>
                </a:cxn>
                <a:cxn ang="0">
                  <a:pos x="1713" y="1134"/>
                </a:cxn>
                <a:cxn ang="0">
                  <a:pos x="1754" y="1098"/>
                </a:cxn>
                <a:cxn ang="0">
                  <a:pos x="1743" y="1075"/>
                </a:cxn>
                <a:cxn ang="0">
                  <a:pos x="1726" y="1068"/>
                </a:cxn>
                <a:cxn ang="0">
                  <a:pos x="1660" y="1051"/>
                </a:cxn>
                <a:cxn ang="0">
                  <a:pos x="1630" y="951"/>
                </a:cxn>
                <a:cxn ang="0">
                  <a:pos x="1542" y="873"/>
                </a:cxn>
                <a:cxn ang="0">
                  <a:pos x="1483" y="756"/>
                </a:cxn>
                <a:cxn ang="0">
                  <a:pos x="1435" y="697"/>
                </a:cxn>
                <a:cxn ang="0">
                  <a:pos x="1341" y="626"/>
                </a:cxn>
                <a:cxn ang="0">
                  <a:pos x="1306" y="578"/>
                </a:cxn>
                <a:cxn ang="0">
                  <a:pos x="1270" y="525"/>
                </a:cxn>
                <a:cxn ang="0">
                  <a:pos x="1110" y="413"/>
                </a:cxn>
                <a:cxn ang="0">
                  <a:pos x="1052" y="366"/>
                </a:cxn>
                <a:cxn ang="0">
                  <a:pos x="981" y="259"/>
                </a:cxn>
                <a:cxn ang="0">
                  <a:pos x="933" y="206"/>
                </a:cxn>
                <a:cxn ang="0">
                  <a:pos x="775" y="147"/>
                </a:cxn>
                <a:cxn ang="0">
                  <a:pos x="780" y="59"/>
                </a:cxn>
                <a:cxn ang="0">
                  <a:pos x="821" y="18"/>
                </a:cxn>
                <a:cxn ang="0">
                  <a:pos x="816" y="0"/>
                </a:cxn>
                <a:cxn ang="0">
                  <a:pos x="0" y="106"/>
                </a:cxn>
              </a:cxnLst>
              <a:rect l="0" t="0" r="r" b="b"/>
              <a:pathLst>
                <a:path w="1761" h="1807">
                  <a:moveTo>
                    <a:pt x="0" y="106"/>
                  </a:moveTo>
                  <a:lnTo>
                    <a:pt x="237" y="951"/>
                  </a:lnTo>
                  <a:lnTo>
                    <a:pt x="260" y="974"/>
                  </a:lnTo>
                  <a:lnTo>
                    <a:pt x="278" y="1033"/>
                  </a:lnTo>
                  <a:lnTo>
                    <a:pt x="290" y="1063"/>
                  </a:lnTo>
                  <a:lnTo>
                    <a:pt x="325" y="1081"/>
                  </a:lnTo>
                  <a:lnTo>
                    <a:pt x="342" y="1104"/>
                  </a:lnTo>
                  <a:lnTo>
                    <a:pt x="331" y="1139"/>
                  </a:lnTo>
                  <a:lnTo>
                    <a:pt x="360" y="1175"/>
                  </a:lnTo>
                  <a:lnTo>
                    <a:pt x="354" y="1187"/>
                  </a:lnTo>
                  <a:lnTo>
                    <a:pt x="325" y="1228"/>
                  </a:lnTo>
                  <a:lnTo>
                    <a:pt x="325" y="1281"/>
                  </a:lnTo>
                  <a:lnTo>
                    <a:pt x="301" y="1334"/>
                  </a:lnTo>
                  <a:lnTo>
                    <a:pt x="313" y="1405"/>
                  </a:lnTo>
                  <a:lnTo>
                    <a:pt x="349" y="1494"/>
                  </a:lnTo>
                  <a:lnTo>
                    <a:pt x="342" y="1595"/>
                  </a:lnTo>
                  <a:lnTo>
                    <a:pt x="384" y="1659"/>
                  </a:lnTo>
                  <a:lnTo>
                    <a:pt x="390" y="1684"/>
                  </a:lnTo>
                  <a:lnTo>
                    <a:pt x="395" y="1707"/>
                  </a:lnTo>
                  <a:lnTo>
                    <a:pt x="425" y="1737"/>
                  </a:lnTo>
                  <a:lnTo>
                    <a:pt x="425" y="1766"/>
                  </a:lnTo>
                  <a:lnTo>
                    <a:pt x="443" y="1795"/>
                  </a:lnTo>
                  <a:lnTo>
                    <a:pt x="1371" y="1737"/>
                  </a:lnTo>
                  <a:lnTo>
                    <a:pt x="1382" y="1783"/>
                  </a:lnTo>
                  <a:lnTo>
                    <a:pt x="1400" y="1801"/>
                  </a:lnTo>
                  <a:lnTo>
                    <a:pt x="1442" y="1807"/>
                  </a:lnTo>
                  <a:lnTo>
                    <a:pt x="1453" y="1760"/>
                  </a:lnTo>
                  <a:lnTo>
                    <a:pt x="1424" y="1671"/>
                  </a:lnTo>
                  <a:lnTo>
                    <a:pt x="1430" y="1641"/>
                  </a:lnTo>
                  <a:lnTo>
                    <a:pt x="1442" y="1624"/>
                  </a:lnTo>
                  <a:lnTo>
                    <a:pt x="1465" y="1606"/>
                  </a:lnTo>
                  <a:lnTo>
                    <a:pt x="1531" y="1636"/>
                  </a:lnTo>
                  <a:lnTo>
                    <a:pt x="1589" y="1636"/>
                  </a:lnTo>
                  <a:lnTo>
                    <a:pt x="1619" y="1630"/>
                  </a:lnTo>
                  <a:lnTo>
                    <a:pt x="1613" y="1565"/>
                  </a:lnTo>
                  <a:lnTo>
                    <a:pt x="1602" y="1529"/>
                  </a:lnTo>
                  <a:lnTo>
                    <a:pt x="1602" y="1482"/>
                  </a:lnTo>
                  <a:lnTo>
                    <a:pt x="1607" y="1453"/>
                  </a:lnTo>
                  <a:lnTo>
                    <a:pt x="1655" y="1311"/>
                  </a:lnTo>
                  <a:lnTo>
                    <a:pt x="1660" y="1251"/>
                  </a:lnTo>
                  <a:lnTo>
                    <a:pt x="1684" y="1192"/>
                  </a:lnTo>
                  <a:lnTo>
                    <a:pt x="1713" y="1134"/>
                  </a:lnTo>
                  <a:lnTo>
                    <a:pt x="1743" y="1110"/>
                  </a:lnTo>
                  <a:lnTo>
                    <a:pt x="1754" y="1098"/>
                  </a:lnTo>
                  <a:lnTo>
                    <a:pt x="1761" y="1081"/>
                  </a:lnTo>
                  <a:lnTo>
                    <a:pt x="1743" y="1075"/>
                  </a:lnTo>
                  <a:lnTo>
                    <a:pt x="1737" y="1068"/>
                  </a:lnTo>
                  <a:lnTo>
                    <a:pt x="1726" y="1068"/>
                  </a:lnTo>
                  <a:lnTo>
                    <a:pt x="1678" y="1063"/>
                  </a:lnTo>
                  <a:lnTo>
                    <a:pt x="1660" y="1051"/>
                  </a:lnTo>
                  <a:lnTo>
                    <a:pt x="1655" y="1033"/>
                  </a:lnTo>
                  <a:lnTo>
                    <a:pt x="1630" y="951"/>
                  </a:lnTo>
                  <a:lnTo>
                    <a:pt x="1589" y="898"/>
                  </a:lnTo>
                  <a:lnTo>
                    <a:pt x="1542" y="873"/>
                  </a:lnTo>
                  <a:lnTo>
                    <a:pt x="1513" y="791"/>
                  </a:lnTo>
                  <a:lnTo>
                    <a:pt x="1483" y="756"/>
                  </a:lnTo>
                  <a:lnTo>
                    <a:pt x="1465" y="708"/>
                  </a:lnTo>
                  <a:lnTo>
                    <a:pt x="1435" y="697"/>
                  </a:lnTo>
                  <a:lnTo>
                    <a:pt x="1382" y="673"/>
                  </a:lnTo>
                  <a:lnTo>
                    <a:pt x="1341" y="626"/>
                  </a:lnTo>
                  <a:lnTo>
                    <a:pt x="1306" y="602"/>
                  </a:lnTo>
                  <a:lnTo>
                    <a:pt x="1306" y="578"/>
                  </a:lnTo>
                  <a:lnTo>
                    <a:pt x="1288" y="543"/>
                  </a:lnTo>
                  <a:lnTo>
                    <a:pt x="1270" y="525"/>
                  </a:lnTo>
                  <a:lnTo>
                    <a:pt x="1217" y="507"/>
                  </a:lnTo>
                  <a:lnTo>
                    <a:pt x="1110" y="413"/>
                  </a:lnTo>
                  <a:lnTo>
                    <a:pt x="1064" y="396"/>
                  </a:lnTo>
                  <a:lnTo>
                    <a:pt x="1052" y="366"/>
                  </a:lnTo>
                  <a:lnTo>
                    <a:pt x="1011" y="325"/>
                  </a:lnTo>
                  <a:lnTo>
                    <a:pt x="981" y="259"/>
                  </a:lnTo>
                  <a:lnTo>
                    <a:pt x="945" y="224"/>
                  </a:lnTo>
                  <a:lnTo>
                    <a:pt x="933" y="206"/>
                  </a:lnTo>
                  <a:lnTo>
                    <a:pt x="869" y="195"/>
                  </a:lnTo>
                  <a:lnTo>
                    <a:pt x="775" y="147"/>
                  </a:lnTo>
                  <a:lnTo>
                    <a:pt x="750" y="124"/>
                  </a:lnTo>
                  <a:lnTo>
                    <a:pt x="780" y="59"/>
                  </a:lnTo>
                  <a:lnTo>
                    <a:pt x="803" y="41"/>
                  </a:lnTo>
                  <a:lnTo>
                    <a:pt x="821" y="18"/>
                  </a:lnTo>
                  <a:lnTo>
                    <a:pt x="821" y="5"/>
                  </a:lnTo>
                  <a:lnTo>
                    <a:pt x="816" y="0"/>
                  </a:lnTo>
                  <a:lnTo>
                    <a:pt x="331" y="71"/>
                  </a:lnTo>
                  <a:lnTo>
                    <a:pt x="0" y="106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0.8%</a:t>
              </a:r>
            </a:p>
          </p:txBody>
        </p:sp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1E22611F-E7E7-4E50-B426-C7B638B8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630" y="5054893"/>
              <a:ext cx="1171155" cy="850515"/>
            </a:xfrm>
            <a:custGeom>
              <a:avLst/>
              <a:gdLst/>
              <a:ahLst/>
              <a:cxnLst>
                <a:cxn ang="0">
                  <a:pos x="6" y="183"/>
                </a:cxn>
                <a:cxn ang="0">
                  <a:pos x="0" y="230"/>
                </a:cxn>
                <a:cxn ang="0">
                  <a:pos x="59" y="289"/>
                </a:cxn>
                <a:cxn ang="0">
                  <a:pos x="71" y="360"/>
                </a:cxn>
                <a:cxn ang="0">
                  <a:pos x="94" y="390"/>
                </a:cxn>
                <a:cxn ang="0">
                  <a:pos x="77" y="438"/>
                </a:cxn>
                <a:cxn ang="0">
                  <a:pos x="160" y="420"/>
                </a:cxn>
                <a:cxn ang="0">
                  <a:pos x="201" y="360"/>
                </a:cxn>
                <a:cxn ang="0">
                  <a:pos x="248" y="355"/>
                </a:cxn>
                <a:cxn ang="0">
                  <a:pos x="213" y="402"/>
                </a:cxn>
                <a:cxn ang="0">
                  <a:pos x="443" y="337"/>
                </a:cxn>
                <a:cxn ang="0">
                  <a:pos x="437" y="372"/>
                </a:cxn>
                <a:cxn ang="0">
                  <a:pos x="591" y="408"/>
                </a:cxn>
                <a:cxn ang="0">
                  <a:pos x="680" y="431"/>
                </a:cxn>
                <a:cxn ang="0">
                  <a:pos x="750" y="449"/>
                </a:cxn>
                <a:cxn ang="0">
                  <a:pos x="745" y="473"/>
                </a:cxn>
                <a:cxn ang="0">
                  <a:pos x="850" y="573"/>
                </a:cxn>
                <a:cxn ang="0">
                  <a:pos x="827" y="603"/>
                </a:cxn>
                <a:cxn ang="0">
                  <a:pos x="821" y="621"/>
                </a:cxn>
                <a:cxn ang="0">
                  <a:pos x="969" y="573"/>
                </a:cxn>
                <a:cxn ang="0">
                  <a:pos x="1182" y="491"/>
                </a:cxn>
                <a:cxn ang="0">
                  <a:pos x="1187" y="413"/>
                </a:cxn>
                <a:cxn ang="0">
                  <a:pos x="1459" y="502"/>
                </a:cxn>
                <a:cxn ang="0">
                  <a:pos x="1636" y="662"/>
                </a:cxn>
                <a:cxn ang="0">
                  <a:pos x="1755" y="715"/>
                </a:cxn>
                <a:cxn ang="0">
                  <a:pos x="1826" y="845"/>
                </a:cxn>
                <a:cxn ang="0">
                  <a:pos x="1814" y="1135"/>
                </a:cxn>
                <a:cxn ang="0">
                  <a:pos x="1890" y="1288"/>
                </a:cxn>
                <a:cxn ang="0">
                  <a:pos x="1872" y="1187"/>
                </a:cxn>
                <a:cxn ang="0">
                  <a:pos x="1938" y="1223"/>
                </a:cxn>
                <a:cxn ang="0">
                  <a:pos x="1968" y="1187"/>
                </a:cxn>
                <a:cxn ang="0">
                  <a:pos x="1968" y="1252"/>
                </a:cxn>
                <a:cxn ang="0">
                  <a:pos x="1908" y="1353"/>
                </a:cxn>
                <a:cxn ang="0">
                  <a:pos x="1968" y="1442"/>
                </a:cxn>
                <a:cxn ang="0">
                  <a:pos x="2115" y="1619"/>
                </a:cxn>
                <a:cxn ang="0">
                  <a:pos x="2163" y="1637"/>
                </a:cxn>
                <a:cxn ang="0">
                  <a:pos x="2234" y="1749"/>
                </a:cxn>
                <a:cxn ang="0">
                  <a:pos x="2351" y="1944"/>
                </a:cxn>
                <a:cxn ang="0">
                  <a:pos x="2564" y="2097"/>
                </a:cxn>
                <a:cxn ang="0">
                  <a:pos x="2640" y="2139"/>
                </a:cxn>
                <a:cxn ang="0">
                  <a:pos x="2617" y="2162"/>
                </a:cxn>
                <a:cxn ang="0">
                  <a:pos x="2594" y="2186"/>
                </a:cxn>
                <a:cxn ang="0">
                  <a:pos x="2676" y="2198"/>
                </a:cxn>
                <a:cxn ang="0">
                  <a:pos x="2883" y="2086"/>
                </a:cxn>
                <a:cxn ang="0">
                  <a:pos x="2871" y="1955"/>
                </a:cxn>
                <a:cxn ang="0">
                  <a:pos x="2894" y="1760"/>
                </a:cxn>
                <a:cxn ang="0">
                  <a:pos x="2871" y="1453"/>
                </a:cxn>
                <a:cxn ang="0">
                  <a:pos x="2694" y="1146"/>
                </a:cxn>
                <a:cxn ang="0">
                  <a:pos x="2612" y="1011"/>
                </a:cxn>
                <a:cxn ang="0">
                  <a:pos x="2612" y="892"/>
                </a:cxn>
                <a:cxn ang="0">
                  <a:pos x="2458" y="685"/>
                </a:cxn>
                <a:cxn ang="0">
                  <a:pos x="2346" y="562"/>
                </a:cxn>
                <a:cxn ang="0">
                  <a:pos x="2186" y="189"/>
                </a:cxn>
                <a:cxn ang="0">
                  <a:pos x="2151" y="147"/>
                </a:cxn>
                <a:cxn ang="0">
                  <a:pos x="2097" y="30"/>
                </a:cxn>
                <a:cxn ang="0">
                  <a:pos x="1950" y="18"/>
                </a:cxn>
                <a:cxn ang="0">
                  <a:pos x="1961" y="154"/>
                </a:cxn>
                <a:cxn ang="0">
                  <a:pos x="1890" y="177"/>
                </a:cxn>
                <a:cxn ang="0">
                  <a:pos x="933" y="160"/>
                </a:cxn>
                <a:cxn ang="0">
                  <a:pos x="898" y="78"/>
                </a:cxn>
              </a:cxnLst>
              <a:rect l="0" t="0" r="r" b="b"/>
              <a:pathLst>
                <a:path w="2930" h="2216">
                  <a:moveTo>
                    <a:pt x="898" y="78"/>
                  </a:moveTo>
                  <a:lnTo>
                    <a:pt x="6" y="165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0" y="201"/>
                  </a:lnTo>
                  <a:lnTo>
                    <a:pt x="0" y="230"/>
                  </a:lnTo>
                  <a:lnTo>
                    <a:pt x="30" y="271"/>
                  </a:lnTo>
                  <a:lnTo>
                    <a:pt x="48" y="289"/>
                  </a:lnTo>
                  <a:lnTo>
                    <a:pt x="59" y="289"/>
                  </a:lnTo>
                  <a:lnTo>
                    <a:pt x="83" y="307"/>
                  </a:lnTo>
                  <a:lnTo>
                    <a:pt x="89" y="325"/>
                  </a:lnTo>
                  <a:lnTo>
                    <a:pt x="71" y="360"/>
                  </a:lnTo>
                  <a:lnTo>
                    <a:pt x="71" y="372"/>
                  </a:lnTo>
                  <a:lnTo>
                    <a:pt x="89" y="378"/>
                  </a:lnTo>
                  <a:lnTo>
                    <a:pt x="94" y="390"/>
                  </a:lnTo>
                  <a:lnTo>
                    <a:pt x="94" y="396"/>
                  </a:lnTo>
                  <a:lnTo>
                    <a:pt x="77" y="413"/>
                  </a:lnTo>
                  <a:lnTo>
                    <a:pt x="77" y="438"/>
                  </a:lnTo>
                  <a:lnTo>
                    <a:pt x="89" y="443"/>
                  </a:lnTo>
                  <a:lnTo>
                    <a:pt x="136" y="431"/>
                  </a:lnTo>
                  <a:lnTo>
                    <a:pt x="160" y="420"/>
                  </a:lnTo>
                  <a:lnTo>
                    <a:pt x="172" y="367"/>
                  </a:lnTo>
                  <a:lnTo>
                    <a:pt x="183" y="355"/>
                  </a:lnTo>
                  <a:lnTo>
                    <a:pt x="201" y="360"/>
                  </a:lnTo>
                  <a:lnTo>
                    <a:pt x="218" y="360"/>
                  </a:lnTo>
                  <a:lnTo>
                    <a:pt x="231" y="355"/>
                  </a:lnTo>
                  <a:lnTo>
                    <a:pt x="248" y="355"/>
                  </a:lnTo>
                  <a:lnTo>
                    <a:pt x="243" y="372"/>
                  </a:lnTo>
                  <a:lnTo>
                    <a:pt x="207" y="402"/>
                  </a:lnTo>
                  <a:lnTo>
                    <a:pt x="213" y="402"/>
                  </a:lnTo>
                  <a:lnTo>
                    <a:pt x="243" y="390"/>
                  </a:lnTo>
                  <a:lnTo>
                    <a:pt x="289" y="390"/>
                  </a:lnTo>
                  <a:lnTo>
                    <a:pt x="443" y="337"/>
                  </a:lnTo>
                  <a:lnTo>
                    <a:pt x="467" y="337"/>
                  </a:lnTo>
                  <a:lnTo>
                    <a:pt x="467" y="349"/>
                  </a:lnTo>
                  <a:lnTo>
                    <a:pt x="437" y="372"/>
                  </a:lnTo>
                  <a:lnTo>
                    <a:pt x="455" y="378"/>
                  </a:lnTo>
                  <a:lnTo>
                    <a:pt x="520" y="385"/>
                  </a:lnTo>
                  <a:lnTo>
                    <a:pt x="591" y="408"/>
                  </a:lnTo>
                  <a:lnTo>
                    <a:pt x="662" y="443"/>
                  </a:lnTo>
                  <a:lnTo>
                    <a:pt x="680" y="455"/>
                  </a:lnTo>
                  <a:lnTo>
                    <a:pt x="680" y="431"/>
                  </a:lnTo>
                  <a:lnTo>
                    <a:pt x="692" y="420"/>
                  </a:lnTo>
                  <a:lnTo>
                    <a:pt x="709" y="438"/>
                  </a:lnTo>
                  <a:lnTo>
                    <a:pt x="750" y="449"/>
                  </a:lnTo>
                  <a:lnTo>
                    <a:pt x="763" y="455"/>
                  </a:lnTo>
                  <a:lnTo>
                    <a:pt x="763" y="461"/>
                  </a:lnTo>
                  <a:lnTo>
                    <a:pt x="745" y="473"/>
                  </a:lnTo>
                  <a:lnTo>
                    <a:pt x="750" y="484"/>
                  </a:lnTo>
                  <a:lnTo>
                    <a:pt x="845" y="550"/>
                  </a:lnTo>
                  <a:lnTo>
                    <a:pt x="850" y="573"/>
                  </a:lnTo>
                  <a:lnTo>
                    <a:pt x="845" y="597"/>
                  </a:lnTo>
                  <a:lnTo>
                    <a:pt x="839" y="608"/>
                  </a:lnTo>
                  <a:lnTo>
                    <a:pt x="827" y="603"/>
                  </a:lnTo>
                  <a:lnTo>
                    <a:pt x="821" y="580"/>
                  </a:lnTo>
                  <a:lnTo>
                    <a:pt x="809" y="603"/>
                  </a:lnTo>
                  <a:lnTo>
                    <a:pt x="821" y="621"/>
                  </a:lnTo>
                  <a:lnTo>
                    <a:pt x="833" y="626"/>
                  </a:lnTo>
                  <a:lnTo>
                    <a:pt x="963" y="591"/>
                  </a:lnTo>
                  <a:lnTo>
                    <a:pt x="969" y="573"/>
                  </a:lnTo>
                  <a:lnTo>
                    <a:pt x="1010" y="573"/>
                  </a:lnTo>
                  <a:lnTo>
                    <a:pt x="1111" y="491"/>
                  </a:lnTo>
                  <a:lnTo>
                    <a:pt x="1182" y="491"/>
                  </a:lnTo>
                  <a:lnTo>
                    <a:pt x="1182" y="473"/>
                  </a:lnTo>
                  <a:lnTo>
                    <a:pt x="1170" y="455"/>
                  </a:lnTo>
                  <a:lnTo>
                    <a:pt x="1187" y="413"/>
                  </a:lnTo>
                  <a:lnTo>
                    <a:pt x="1294" y="402"/>
                  </a:lnTo>
                  <a:lnTo>
                    <a:pt x="1453" y="479"/>
                  </a:lnTo>
                  <a:lnTo>
                    <a:pt x="1459" y="502"/>
                  </a:lnTo>
                  <a:lnTo>
                    <a:pt x="1501" y="538"/>
                  </a:lnTo>
                  <a:lnTo>
                    <a:pt x="1536" y="591"/>
                  </a:lnTo>
                  <a:lnTo>
                    <a:pt x="1636" y="662"/>
                  </a:lnTo>
                  <a:lnTo>
                    <a:pt x="1648" y="692"/>
                  </a:lnTo>
                  <a:lnTo>
                    <a:pt x="1678" y="715"/>
                  </a:lnTo>
                  <a:lnTo>
                    <a:pt x="1755" y="715"/>
                  </a:lnTo>
                  <a:lnTo>
                    <a:pt x="1814" y="804"/>
                  </a:lnTo>
                  <a:lnTo>
                    <a:pt x="1831" y="816"/>
                  </a:lnTo>
                  <a:lnTo>
                    <a:pt x="1826" y="845"/>
                  </a:lnTo>
                  <a:lnTo>
                    <a:pt x="1849" y="933"/>
                  </a:lnTo>
                  <a:lnTo>
                    <a:pt x="1837" y="1029"/>
                  </a:lnTo>
                  <a:lnTo>
                    <a:pt x="1814" y="1135"/>
                  </a:lnTo>
                  <a:lnTo>
                    <a:pt x="1819" y="1223"/>
                  </a:lnTo>
                  <a:lnTo>
                    <a:pt x="1831" y="1252"/>
                  </a:lnTo>
                  <a:lnTo>
                    <a:pt x="1890" y="1288"/>
                  </a:lnTo>
                  <a:lnTo>
                    <a:pt x="1908" y="1252"/>
                  </a:lnTo>
                  <a:lnTo>
                    <a:pt x="1890" y="1240"/>
                  </a:lnTo>
                  <a:lnTo>
                    <a:pt x="1872" y="1187"/>
                  </a:lnTo>
                  <a:lnTo>
                    <a:pt x="1879" y="1176"/>
                  </a:lnTo>
                  <a:lnTo>
                    <a:pt x="1914" y="1164"/>
                  </a:lnTo>
                  <a:lnTo>
                    <a:pt x="1938" y="1223"/>
                  </a:lnTo>
                  <a:lnTo>
                    <a:pt x="1950" y="1217"/>
                  </a:lnTo>
                  <a:lnTo>
                    <a:pt x="1961" y="1194"/>
                  </a:lnTo>
                  <a:lnTo>
                    <a:pt x="1968" y="1187"/>
                  </a:lnTo>
                  <a:lnTo>
                    <a:pt x="1985" y="1199"/>
                  </a:lnTo>
                  <a:lnTo>
                    <a:pt x="1985" y="1223"/>
                  </a:lnTo>
                  <a:lnTo>
                    <a:pt x="1968" y="1252"/>
                  </a:lnTo>
                  <a:lnTo>
                    <a:pt x="1950" y="1276"/>
                  </a:lnTo>
                  <a:lnTo>
                    <a:pt x="1926" y="1347"/>
                  </a:lnTo>
                  <a:lnTo>
                    <a:pt x="1908" y="1353"/>
                  </a:lnTo>
                  <a:lnTo>
                    <a:pt x="1908" y="1389"/>
                  </a:lnTo>
                  <a:lnTo>
                    <a:pt x="1932" y="1412"/>
                  </a:lnTo>
                  <a:lnTo>
                    <a:pt x="1968" y="1442"/>
                  </a:lnTo>
                  <a:lnTo>
                    <a:pt x="2021" y="1566"/>
                  </a:lnTo>
                  <a:lnTo>
                    <a:pt x="2103" y="1619"/>
                  </a:lnTo>
                  <a:lnTo>
                    <a:pt x="2115" y="1619"/>
                  </a:lnTo>
                  <a:lnTo>
                    <a:pt x="2121" y="1589"/>
                  </a:lnTo>
                  <a:lnTo>
                    <a:pt x="2145" y="1589"/>
                  </a:lnTo>
                  <a:lnTo>
                    <a:pt x="2163" y="1637"/>
                  </a:lnTo>
                  <a:lnTo>
                    <a:pt x="2168" y="1666"/>
                  </a:lnTo>
                  <a:lnTo>
                    <a:pt x="2198" y="1731"/>
                  </a:lnTo>
                  <a:lnTo>
                    <a:pt x="2234" y="1749"/>
                  </a:lnTo>
                  <a:lnTo>
                    <a:pt x="2269" y="1760"/>
                  </a:lnTo>
                  <a:lnTo>
                    <a:pt x="2333" y="1932"/>
                  </a:lnTo>
                  <a:lnTo>
                    <a:pt x="2351" y="1944"/>
                  </a:lnTo>
                  <a:lnTo>
                    <a:pt x="2434" y="1962"/>
                  </a:lnTo>
                  <a:lnTo>
                    <a:pt x="2470" y="1980"/>
                  </a:lnTo>
                  <a:lnTo>
                    <a:pt x="2564" y="2097"/>
                  </a:lnTo>
                  <a:lnTo>
                    <a:pt x="2605" y="2127"/>
                  </a:lnTo>
                  <a:lnTo>
                    <a:pt x="2623" y="2133"/>
                  </a:lnTo>
                  <a:lnTo>
                    <a:pt x="2640" y="2139"/>
                  </a:lnTo>
                  <a:lnTo>
                    <a:pt x="2653" y="2168"/>
                  </a:lnTo>
                  <a:lnTo>
                    <a:pt x="2635" y="2168"/>
                  </a:lnTo>
                  <a:lnTo>
                    <a:pt x="2617" y="2162"/>
                  </a:lnTo>
                  <a:lnTo>
                    <a:pt x="2605" y="2162"/>
                  </a:lnTo>
                  <a:lnTo>
                    <a:pt x="2594" y="2168"/>
                  </a:lnTo>
                  <a:lnTo>
                    <a:pt x="2594" y="2186"/>
                  </a:lnTo>
                  <a:lnTo>
                    <a:pt x="2605" y="2203"/>
                  </a:lnTo>
                  <a:lnTo>
                    <a:pt x="2653" y="2216"/>
                  </a:lnTo>
                  <a:lnTo>
                    <a:pt x="2676" y="2198"/>
                  </a:lnTo>
                  <a:lnTo>
                    <a:pt x="2711" y="2191"/>
                  </a:lnTo>
                  <a:lnTo>
                    <a:pt x="2853" y="2139"/>
                  </a:lnTo>
                  <a:lnTo>
                    <a:pt x="2883" y="2086"/>
                  </a:lnTo>
                  <a:lnTo>
                    <a:pt x="2889" y="2068"/>
                  </a:lnTo>
                  <a:lnTo>
                    <a:pt x="2871" y="1997"/>
                  </a:lnTo>
                  <a:lnTo>
                    <a:pt x="2871" y="1955"/>
                  </a:lnTo>
                  <a:lnTo>
                    <a:pt x="2901" y="1891"/>
                  </a:lnTo>
                  <a:lnTo>
                    <a:pt x="2930" y="1896"/>
                  </a:lnTo>
                  <a:lnTo>
                    <a:pt x="2894" y="1760"/>
                  </a:lnTo>
                  <a:lnTo>
                    <a:pt x="2907" y="1689"/>
                  </a:lnTo>
                  <a:lnTo>
                    <a:pt x="2894" y="1559"/>
                  </a:lnTo>
                  <a:lnTo>
                    <a:pt x="2871" y="1453"/>
                  </a:lnTo>
                  <a:lnTo>
                    <a:pt x="2848" y="1418"/>
                  </a:lnTo>
                  <a:lnTo>
                    <a:pt x="2754" y="1288"/>
                  </a:lnTo>
                  <a:lnTo>
                    <a:pt x="2694" y="1146"/>
                  </a:lnTo>
                  <a:lnTo>
                    <a:pt x="2617" y="1046"/>
                  </a:lnTo>
                  <a:lnTo>
                    <a:pt x="2617" y="1029"/>
                  </a:lnTo>
                  <a:lnTo>
                    <a:pt x="2612" y="1011"/>
                  </a:lnTo>
                  <a:lnTo>
                    <a:pt x="2587" y="951"/>
                  </a:lnTo>
                  <a:lnTo>
                    <a:pt x="2587" y="928"/>
                  </a:lnTo>
                  <a:lnTo>
                    <a:pt x="2612" y="892"/>
                  </a:lnTo>
                  <a:lnTo>
                    <a:pt x="2612" y="874"/>
                  </a:lnTo>
                  <a:lnTo>
                    <a:pt x="2511" y="745"/>
                  </a:lnTo>
                  <a:lnTo>
                    <a:pt x="2458" y="685"/>
                  </a:lnTo>
                  <a:lnTo>
                    <a:pt x="2422" y="662"/>
                  </a:lnTo>
                  <a:lnTo>
                    <a:pt x="2410" y="644"/>
                  </a:lnTo>
                  <a:lnTo>
                    <a:pt x="2346" y="562"/>
                  </a:lnTo>
                  <a:lnTo>
                    <a:pt x="2262" y="408"/>
                  </a:lnTo>
                  <a:lnTo>
                    <a:pt x="2239" y="319"/>
                  </a:lnTo>
                  <a:lnTo>
                    <a:pt x="2186" y="189"/>
                  </a:lnTo>
                  <a:lnTo>
                    <a:pt x="2186" y="172"/>
                  </a:lnTo>
                  <a:lnTo>
                    <a:pt x="2163" y="154"/>
                  </a:lnTo>
                  <a:lnTo>
                    <a:pt x="2151" y="147"/>
                  </a:lnTo>
                  <a:lnTo>
                    <a:pt x="2138" y="53"/>
                  </a:lnTo>
                  <a:lnTo>
                    <a:pt x="2127" y="24"/>
                  </a:lnTo>
                  <a:lnTo>
                    <a:pt x="2097" y="30"/>
                  </a:lnTo>
                  <a:lnTo>
                    <a:pt x="2039" y="30"/>
                  </a:lnTo>
                  <a:lnTo>
                    <a:pt x="1973" y="0"/>
                  </a:lnTo>
                  <a:lnTo>
                    <a:pt x="1950" y="18"/>
                  </a:lnTo>
                  <a:lnTo>
                    <a:pt x="1938" y="35"/>
                  </a:lnTo>
                  <a:lnTo>
                    <a:pt x="1932" y="65"/>
                  </a:lnTo>
                  <a:lnTo>
                    <a:pt x="1961" y="154"/>
                  </a:lnTo>
                  <a:lnTo>
                    <a:pt x="1950" y="201"/>
                  </a:lnTo>
                  <a:lnTo>
                    <a:pt x="1908" y="195"/>
                  </a:lnTo>
                  <a:lnTo>
                    <a:pt x="1890" y="177"/>
                  </a:lnTo>
                  <a:lnTo>
                    <a:pt x="1879" y="131"/>
                  </a:lnTo>
                  <a:lnTo>
                    <a:pt x="951" y="189"/>
                  </a:lnTo>
                  <a:lnTo>
                    <a:pt x="933" y="160"/>
                  </a:lnTo>
                  <a:lnTo>
                    <a:pt x="933" y="131"/>
                  </a:lnTo>
                  <a:lnTo>
                    <a:pt x="903" y="101"/>
                  </a:lnTo>
                  <a:lnTo>
                    <a:pt x="898" y="78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                       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cs typeface="Arial" pitchFamily="34" charset="0"/>
                </a:rPr>
                <a:t>1.1%</a:t>
              </a: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D779014E-A38E-4F64-B527-BB3A33D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296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C0504D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DC44B2EA-ED96-4F6D-81A0-FFA38939C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648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  <a:close/>
                </a:path>
              </a:pathLst>
            </a:custGeom>
            <a:solidFill>
              <a:srgbClr val="C0504D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A8DBCB06-28B4-4609-BBA4-5A2B8843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844" y="3090468"/>
              <a:ext cx="217861" cy="21001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83" y="71"/>
                </a:cxn>
                <a:cxn ang="0">
                  <a:pos x="201" y="94"/>
                </a:cxn>
                <a:cxn ang="0">
                  <a:pos x="206" y="88"/>
                </a:cxn>
                <a:cxn ang="0">
                  <a:pos x="213" y="76"/>
                </a:cxn>
                <a:cxn ang="0">
                  <a:pos x="485" y="0"/>
                </a:cxn>
                <a:cxn ang="0">
                  <a:pos x="549" y="224"/>
                </a:cxn>
                <a:cxn ang="0">
                  <a:pos x="538" y="247"/>
                </a:cxn>
                <a:cxn ang="0">
                  <a:pos x="531" y="259"/>
                </a:cxn>
                <a:cxn ang="0">
                  <a:pos x="538" y="271"/>
                </a:cxn>
                <a:cxn ang="0">
                  <a:pos x="538" y="282"/>
                </a:cxn>
                <a:cxn ang="0">
                  <a:pos x="502" y="282"/>
                </a:cxn>
                <a:cxn ang="0">
                  <a:pos x="414" y="325"/>
                </a:cxn>
                <a:cxn ang="0">
                  <a:pos x="384" y="318"/>
                </a:cxn>
                <a:cxn ang="0">
                  <a:pos x="378" y="330"/>
                </a:cxn>
                <a:cxn ang="0">
                  <a:pos x="378" y="348"/>
                </a:cxn>
                <a:cxn ang="0">
                  <a:pos x="373" y="353"/>
                </a:cxn>
                <a:cxn ang="0">
                  <a:pos x="319" y="360"/>
                </a:cxn>
                <a:cxn ang="0">
                  <a:pos x="242" y="395"/>
                </a:cxn>
                <a:cxn ang="0">
                  <a:pos x="231" y="383"/>
                </a:cxn>
                <a:cxn ang="0">
                  <a:pos x="183" y="431"/>
                </a:cxn>
                <a:cxn ang="0">
                  <a:pos x="82" y="520"/>
                </a:cxn>
                <a:cxn ang="0">
                  <a:pos x="41" y="543"/>
                </a:cxn>
                <a:cxn ang="0">
                  <a:pos x="6" y="507"/>
                </a:cxn>
                <a:cxn ang="0">
                  <a:pos x="53" y="460"/>
                </a:cxn>
                <a:cxn ang="0">
                  <a:pos x="59" y="442"/>
                </a:cxn>
                <a:cxn ang="0">
                  <a:pos x="36" y="419"/>
                </a:cxn>
                <a:cxn ang="0">
                  <a:pos x="0" y="117"/>
                </a:cxn>
              </a:cxnLst>
              <a:rect l="0" t="0" r="r" b="b"/>
              <a:pathLst>
                <a:path w="549" h="543">
                  <a:moveTo>
                    <a:pt x="0" y="117"/>
                  </a:moveTo>
                  <a:lnTo>
                    <a:pt x="183" y="71"/>
                  </a:lnTo>
                  <a:lnTo>
                    <a:pt x="201" y="94"/>
                  </a:lnTo>
                  <a:lnTo>
                    <a:pt x="206" y="88"/>
                  </a:lnTo>
                  <a:lnTo>
                    <a:pt x="213" y="76"/>
                  </a:lnTo>
                  <a:lnTo>
                    <a:pt x="485" y="0"/>
                  </a:lnTo>
                  <a:lnTo>
                    <a:pt x="549" y="224"/>
                  </a:lnTo>
                  <a:lnTo>
                    <a:pt x="538" y="247"/>
                  </a:lnTo>
                  <a:lnTo>
                    <a:pt x="531" y="259"/>
                  </a:lnTo>
                  <a:lnTo>
                    <a:pt x="538" y="271"/>
                  </a:lnTo>
                  <a:lnTo>
                    <a:pt x="538" y="282"/>
                  </a:lnTo>
                  <a:lnTo>
                    <a:pt x="502" y="282"/>
                  </a:lnTo>
                  <a:lnTo>
                    <a:pt x="414" y="325"/>
                  </a:lnTo>
                  <a:lnTo>
                    <a:pt x="384" y="318"/>
                  </a:lnTo>
                  <a:lnTo>
                    <a:pt x="378" y="330"/>
                  </a:lnTo>
                  <a:lnTo>
                    <a:pt x="378" y="348"/>
                  </a:lnTo>
                  <a:lnTo>
                    <a:pt x="373" y="353"/>
                  </a:lnTo>
                  <a:lnTo>
                    <a:pt x="319" y="360"/>
                  </a:lnTo>
                  <a:lnTo>
                    <a:pt x="242" y="395"/>
                  </a:lnTo>
                  <a:lnTo>
                    <a:pt x="231" y="383"/>
                  </a:lnTo>
                  <a:lnTo>
                    <a:pt x="183" y="431"/>
                  </a:lnTo>
                  <a:lnTo>
                    <a:pt x="82" y="520"/>
                  </a:lnTo>
                  <a:lnTo>
                    <a:pt x="41" y="543"/>
                  </a:lnTo>
                  <a:lnTo>
                    <a:pt x="6" y="507"/>
                  </a:lnTo>
                  <a:lnTo>
                    <a:pt x="53" y="460"/>
                  </a:lnTo>
                  <a:lnTo>
                    <a:pt x="59" y="442"/>
                  </a:lnTo>
                  <a:lnTo>
                    <a:pt x="36" y="41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71590FFC-48A8-4B6E-8342-6A1D84AE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24" y="3082345"/>
              <a:ext cx="109533" cy="11951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5" name="Freeform 95">
              <a:extLst>
                <a:ext uri="{FF2B5EF4-FFF2-40B4-BE49-F238E27FC236}">
                  <a16:creationId xmlns:a16="http://schemas.microsoft.com/office/drawing/2014/main" id="{C8245EF7-DA7F-4E47-BB1C-040B28F71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449" y="2186578"/>
              <a:ext cx="469425" cy="731003"/>
            </a:xfrm>
            <a:custGeom>
              <a:avLst/>
              <a:gdLst/>
              <a:ahLst/>
              <a:cxnLst>
                <a:cxn ang="0">
                  <a:pos x="224" y="1701"/>
                </a:cxn>
                <a:cxn ang="0">
                  <a:pos x="230" y="1743"/>
                </a:cxn>
                <a:cxn ang="0">
                  <a:pos x="289" y="1802"/>
                </a:cxn>
                <a:cxn ang="0">
                  <a:pos x="307" y="1825"/>
                </a:cxn>
                <a:cxn ang="0">
                  <a:pos x="336" y="1896"/>
                </a:cxn>
                <a:cxn ang="0">
                  <a:pos x="348" y="1837"/>
                </a:cxn>
                <a:cxn ang="0">
                  <a:pos x="384" y="1737"/>
                </a:cxn>
                <a:cxn ang="0">
                  <a:pos x="425" y="1630"/>
                </a:cxn>
                <a:cxn ang="0">
                  <a:pos x="419" y="1607"/>
                </a:cxn>
                <a:cxn ang="0">
                  <a:pos x="478" y="1495"/>
                </a:cxn>
                <a:cxn ang="0">
                  <a:pos x="502" y="1536"/>
                </a:cxn>
                <a:cxn ang="0">
                  <a:pos x="520" y="1530"/>
                </a:cxn>
                <a:cxn ang="0">
                  <a:pos x="526" y="1483"/>
                </a:cxn>
                <a:cxn ang="0">
                  <a:pos x="609" y="1447"/>
                </a:cxn>
                <a:cxn ang="0">
                  <a:pos x="620" y="1412"/>
                </a:cxn>
                <a:cxn ang="0">
                  <a:pos x="673" y="1394"/>
                </a:cxn>
                <a:cxn ang="0">
                  <a:pos x="691" y="1335"/>
                </a:cxn>
                <a:cxn ang="0">
                  <a:pos x="726" y="1252"/>
                </a:cxn>
                <a:cxn ang="0">
                  <a:pos x="738" y="1229"/>
                </a:cxn>
                <a:cxn ang="0">
                  <a:pos x="803" y="1229"/>
                </a:cxn>
                <a:cxn ang="0">
                  <a:pos x="827" y="1164"/>
                </a:cxn>
                <a:cxn ang="0">
                  <a:pos x="874" y="1117"/>
                </a:cxn>
                <a:cxn ang="0">
                  <a:pos x="945" y="1152"/>
                </a:cxn>
                <a:cxn ang="0">
                  <a:pos x="1028" y="1057"/>
                </a:cxn>
                <a:cxn ang="0">
                  <a:pos x="1104" y="975"/>
                </a:cxn>
                <a:cxn ang="0">
                  <a:pos x="1134" y="968"/>
                </a:cxn>
                <a:cxn ang="0">
                  <a:pos x="1175" y="915"/>
                </a:cxn>
                <a:cxn ang="0">
                  <a:pos x="1146" y="874"/>
                </a:cxn>
                <a:cxn ang="0">
                  <a:pos x="1122" y="874"/>
                </a:cxn>
                <a:cxn ang="0">
                  <a:pos x="1146" y="839"/>
                </a:cxn>
                <a:cxn ang="0">
                  <a:pos x="1116" y="768"/>
                </a:cxn>
                <a:cxn ang="0">
                  <a:pos x="1069" y="757"/>
                </a:cxn>
                <a:cxn ang="0">
                  <a:pos x="1033" y="774"/>
                </a:cxn>
                <a:cxn ang="0">
                  <a:pos x="974" y="661"/>
                </a:cxn>
                <a:cxn ang="0">
                  <a:pos x="980" y="626"/>
                </a:cxn>
                <a:cxn ang="0">
                  <a:pos x="957" y="620"/>
                </a:cxn>
                <a:cxn ang="0">
                  <a:pos x="904" y="615"/>
                </a:cxn>
                <a:cxn ang="0">
                  <a:pos x="863" y="603"/>
                </a:cxn>
                <a:cxn ang="0">
                  <a:pos x="838" y="526"/>
                </a:cxn>
                <a:cxn ang="0">
                  <a:pos x="579" y="6"/>
                </a:cxn>
                <a:cxn ang="0">
                  <a:pos x="513" y="6"/>
                </a:cxn>
                <a:cxn ang="0">
                  <a:pos x="490" y="47"/>
                </a:cxn>
                <a:cxn ang="0">
                  <a:pos x="437" y="65"/>
                </a:cxn>
                <a:cxn ang="0">
                  <a:pos x="348" y="124"/>
                </a:cxn>
                <a:cxn ang="0">
                  <a:pos x="330" y="47"/>
                </a:cxn>
                <a:cxn ang="0">
                  <a:pos x="301" y="30"/>
                </a:cxn>
                <a:cxn ang="0">
                  <a:pos x="148" y="395"/>
                </a:cxn>
                <a:cxn ang="0">
                  <a:pos x="165" y="466"/>
                </a:cxn>
                <a:cxn ang="0">
                  <a:pos x="153" y="532"/>
                </a:cxn>
                <a:cxn ang="0">
                  <a:pos x="124" y="579"/>
                </a:cxn>
                <a:cxn ang="0">
                  <a:pos x="148" y="768"/>
                </a:cxn>
                <a:cxn ang="0">
                  <a:pos x="94" y="869"/>
                </a:cxn>
                <a:cxn ang="0">
                  <a:pos x="100" y="940"/>
                </a:cxn>
                <a:cxn ang="0">
                  <a:pos x="71" y="945"/>
                </a:cxn>
                <a:cxn ang="0">
                  <a:pos x="64" y="1004"/>
                </a:cxn>
                <a:cxn ang="0">
                  <a:pos x="29" y="993"/>
                </a:cxn>
              </a:cxnLst>
              <a:rect l="0" t="0" r="r" b="b"/>
              <a:pathLst>
                <a:path w="1175" h="1896">
                  <a:moveTo>
                    <a:pt x="0" y="1016"/>
                  </a:moveTo>
                  <a:lnTo>
                    <a:pt x="224" y="1701"/>
                  </a:lnTo>
                  <a:lnTo>
                    <a:pt x="230" y="1713"/>
                  </a:lnTo>
                  <a:lnTo>
                    <a:pt x="230" y="1743"/>
                  </a:lnTo>
                  <a:lnTo>
                    <a:pt x="230" y="1754"/>
                  </a:lnTo>
                  <a:lnTo>
                    <a:pt x="289" y="1802"/>
                  </a:lnTo>
                  <a:lnTo>
                    <a:pt x="301" y="1802"/>
                  </a:lnTo>
                  <a:lnTo>
                    <a:pt x="307" y="1825"/>
                  </a:lnTo>
                  <a:lnTo>
                    <a:pt x="307" y="1837"/>
                  </a:lnTo>
                  <a:lnTo>
                    <a:pt x="336" y="1896"/>
                  </a:lnTo>
                  <a:lnTo>
                    <a:pt x="348" y="1878"/>
                  </a:lnTo>
                  <a:lnTo>
                    <a:pt x="348" y="1837"/>
                  </a:lnTo>
                  <a:lnTo>
                    <a:pt x="360" y="1790"/>
                  </a:lnTo>
                  <a:lnTo>
                    <a:pt x="384" y="1737"/>
                  </a:lnTo>
                  <a:lnTo>
                    <a:pt x="401" y="1660"/>
                  </a:lnTo>
                  <a:lnTo>
                    <a:pt x="425" y="1630"/>
                  </a:lnTo>
                  <a:lnTo>
                    <a:pt x="431" y="1619"/>
                  </a:lnTo>
                  <a:lnTo>
                    <a:pt x="419" y="1607"/>
                  </a:lnTo>
                  <a:lnTo>
                    <a:pt x="401" y="1566"/>
                  </a:lnTo>
                  <a:lnTo>
                    <a:pt x="478" y="1495"/>
                  </a:lnTo>
                  <a:lnTo>
                    <a:pt x="490" y="1500"/>
                  </a:lnTo>
                  <a:lnTo>
                    <a:pt x="502" y="1536"/>
                  </a:lnTo>
                  <a:lnTo>
                    <a:pt x="513" y="1541"/>
                  </a:lnTo>
                  <a:lnTo>
                    <a:pt x="520" y="1530"/>
                  </a:lnTo>
                  <a:lnTo>
                    <a:pt x="520" y="1500"/>
                  </a:lnTo>
                  <a:lnTo>
                    <a:pt x="526" y="1483"/>
                  </a:lnTo>
                  <a:lnTo>
                    <a:pt x="584" y="1471"/>
                  </a:lnTo>
                  <a:lnTo>
                    <a:pt x="609" y="1447"/>
                  </a:lnTo>
                  <a:lnTo>
                    <a:pt x="609" y="1424"/>
                  </a:lnTo>
                  <a:lnTo>
                    <a:pt x="620" y="1412"/>
                  </a:lnTo>
                  <a:lnTo>
                    <a:pt x="650" y="1412"/>
                  </a:lnTo>
                  <a:lnTo>
                    <a:pt x="673" y="1394"/>
                  </a:lnTo>
                  <a:lnTo>
                    <a:pt x="679" y="1383"/>
                  </a:lnTo>
                  <a:lnTo>
                    <a:pt x="691" y="1335"/>
                  </a:lnTo>
                  <a:lnTo>
                    <a:pt x="691" y="1300"/>
                  </a:lnTo>
                  <a:lnTo>
                    <a:pt x="726" y="1252"/>
                  </a:lnTo>
                  <a:lnTo>
                    <a:pt x="726" y="1229"/>
                  </a:lnTo>
                  <a:lnTo>
                    <a:pt x="738" y="1229"/>
                  </a:lnTo>
                  <a:lnTo>
                    <a:pt x="779" y="1234"/>
                  </a:lnTo>
                  <a:lnTo>
                    <a:pt x="803" y="1229"/>
                  </a:lnTo>
                  <a:lnTo>
                    <a:pt x="815" y="1206"/>
                  </a:lnTo>
                  <a:lnTo>
                    <a:pt x="827" y="1164"/>
                  </a:lnTo>
                  <a:lnTo>
                    <a:pt x="845" y="1164"/>
                  </a:lnTo>
                  <a:lnTo>
                    <a:pt x="874" y="1117"/>
                  </a:lnTo>
                  <a:lnTo>
                    <a:pt x="916" y="1123"/>
                  </a:lnTo>
                  <a:lnTo>
                    <a:pt x="945" y="1152"/>
                  </a:lnTo>
                  <a:lnTo>
                    <a:pt x="992" y="1075"/>
                  </a:lnTo>
                  <a:lnTo>
                    <a:pt x="1028" y="1057"/>
                  </a:lnTo>
                  <a:lnTo>
                    <a:pt x="1093" y="998"/>
                  </a:lnTo>
                  <a:lnTo>
                    <a:pt x="1104" y="975"/>
                  </a:lnTo>
                  <a:lnTo>
                    <a:pt x="1111" y="963"/>
                  </a:lnTo>
                  <a:lnTo>
                    <a:pt x="1134" y="968"/>
                  </a:lnTo>
                  <a:lnTo>
                    <a:pt x="1163" y="951"/>
                  </a:lnTo>
                  <a:lnTo>
                    <a:pt x="1175" y="915"/>
                  </a:lnTo>
                  <a:lnTo>
                    <a:pt x="1170" y="886"/>
                  </a:lnTo>
                  <a:lnTo>
                    <a:pt x="1146" y="874"/>
                  </a:lnTo>
                  <a:lnTo>
                    <a:pt x="1140" y="881"/>
                  </a:lnTo>
                  <a:lnTo>
                    <a:pt x="1122" y="874"/>
                  </a:lnTo>
                  <a:lnTo>
                    <a:pt x="1134" y="845"/>
                  </a:lnTo>
                  <a:lnTo>
                    <a:pt x="1146" y="839"/>
                  </a:lnTo>
                  <a:lnTo>
                    <a:pt x="1140" y="815"/>
                  </a:lnTo>
                  <a:lnTo>
                    <a:pt x="1116" y="768"/>
                  </a:lnTo>
                  <a:lnTo>
                    <a:pt x="1086" y="757"/>
                  </a:lnTo>
                  <a:lnTo>
                    <a:pt x="1069" y="757"/>
                  </a:lnTo>
                  <a:lnTo>
                    <a:pt x="1058" y="768"/>
                  </a:lnTo>
                  <a:lnTo>
                    <a:pt x="1033" y="774"/>
                  </a:lnTo>
                  <a:lnTo>
                    <a:pt x="1004" y="762"/>
                  </a:lnTo>
                  <a:lnTo>
                    <a:pt x="974" y="661"/>
                  </a:lnTo>
                  <a:lnTo>
                    <a:pt x="987" y="644"/>
                  </a:lnTo>
                  <a:lnTo>
                    <a:pt x="980" y="626"/>
                  </a:lnTo>
                  <a:lnTo>
                    <a:pt x="974" y="620"/>
                  </a:lnTo>
                  <a:lnTo>
                    <a:pt x="957" y="620"/>
                  </a:lnTo>
                  <a:lnTo>
                    <a:pt x="945" y="626"/>
                  </a:lnTo>
                  <a:lnTo>
                    <a:pt x="904" y="615"/>
                  </a:lnTo>
                  <a:lnTo>
                    <a:pt x="874" y="615"/>
                  </a:lnTo>
                  <a:lnTo>
                    <a:pt x="863" y="603"/>
                  </a:lnTo>
                  <a:lnTo>
                    <a:pt x="845" y="544"/>
                  </a:lnTo>
                  <a:lnTo>
                    <a:pt x="838" y="526"/>
                  </a:lnTo>
                  <a:lnTo>
                    <a:pt x="696" y="83"/>
                  </a:lnTo>
                  <a:lnTo>
                    <a:pt x="579" y="6"/>
                  </a:lnTo>
                  <a:lnTo>
                    <a:pt x="543" y="0"/>
                  </a:lnTo>
                  <a:lnTo>
                    <a:pt x="513" y="6"/>
                  </a:lnTo>
                  <a:lnTo>
                    <a:pt x="502" y="24"/>
                  </a:lnTo>
                  <a:lnTo>
                    <a:pt x="490" y="47"/>
                  </a:lnTo>
                  <a:lnTo>
                    <a:pt x="478" y="47"/>
                  </a:lnTo>
                  <a:lnTo>
                    <a:pt x="437" y="65"/>
                  </a:lnTo>
                  <a:lnTo>
                    <a:pt x="371" y="118"/>
                  </a:lnTo>
                  <a:lnTo>
                    <a:pt x="348" y="124"/>
                  </a:lnTo>
                  <a:lnTo>
                    <a:pt x="325" y="88"/>
                  </a:lnTo>
                  <a:lnTo>
                    <a:pt x="330" y="47"/>
                  </a:lnTo>
                  <a:lnTo>
                    <a:pt x="318" y="30"/>
                  </a:lnTo>
                  <a:lnTo>
                    <a:pt x="301" y="30"/>
                  </a:lnTo>
                  <a:lnTo>
                    <a:pt x="254" y="47"/>
                  </a:lnTo>
                  <a:lnTo>
                    <a:pt x="148" y="395"/>
                  </a:lnTo>
                  <a:lnTo>
                    <a:pt x="148" y="443"/>
                  </a:lnTo>
                  <a:lnTo>
                    <a:pt x="165" y="466"/>
                  </a:lnTo>
                  <a:lnTo>
                    <a:pt x="165" y="508"/>
                  </a:lnTo>
                  <a:lnTo>
                    <a:pt x="153" y="532"/>
                  </a:lnTo>
                  <a:lnTo>
                    <a:pt x="135" y="549"/>
                  </a:lnTo>
                  <a:lnTo>
                    <a:pt x="124" y="579"/>
                  </a:lnTo>
                  <a:lnTo>
                    <a:pt x="160" y="721"/>
                  </a:lnTo>
                  <a:lnTo>
                    <a:pt x="148" y="768"/>
                  </a:lnTo>
                  <a:lnTo>
                    <a:pt x="148" y="798"/>
                  </a:lnTo>
                  <a:lnTo>
                    <a:pt x="94" y="869"/>
                  </a:lnTo>
                  <a:lnTo>
                    <a:pt x="82" y="897"/>
                  </a:lnTo>
                  <a:lnTo>
                    <a:pt x="100" y="940"/>
                  </a:lnTo>
                  <a:lnTo>
                    <a:pt x="100" y="945"/>
                  </a:lnTo>
                  <a:lnTo>
                    <a:pt x="71" y="945"/>
                  </a:lnTo>
                  <a:lnTo>
                    <a:pt x="77" y="981"/>
                  </a:lnTo>
                  <a:lnTo>
                    <a:pt x="64" y="1004"/>
                  </a:lnTo>
                  <a:lnTo>
                    <a:pt x="47" y="998"/>
                  </a:lnTo>
                  <a:lnTo>
                    <a:pt x="29" y="993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46" name="Freeform 97">
              <a:extLst>
                <a:ext uri="{FF2B5EF4-FFF2-40B4-BE49-F238E27FC236}">
                  <a16:creationId xmlns:a16="http://schemas.microsoft.com/office/drawing/2014/main" id="{A2E2E2A2-E4EC-4778-B6EE-DF56B32F3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051" y="3519787"/>
              <a:ext cx="574143" cy="547672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74" y="59"/>
                </a:cxn>
                <a:cxn ang="0">
                  <a:pos x="485" y="123"/>
                </a:cxn>
                <a:cxn ang="0">
                  <a:pos x="449" y="307"/>
                </a:cxn>
                <a:cxn ang="0">
                  <a:pos x="456" y="361"/>
                </a:cxn>
                <a:cxn ang="0">
                  <a:pos x="426" y="437"/>
                </a:cxn>
                <a:cxn ang="0">
                  <a:pos x="355" y="514"/>
                </a:cxn>
                <a:cxn ang="0">
                  <a:pos x="314" y="538"/>
                </a:cxn>
                <a:cxn ang="0">
                  <a:pos x="261" y="561"/>
                </a:cxn>
                <a:cxn ang="0">
                  <a:pos x="231" y="602"/>
                </a:cxn>
                <a:cxn ang="0">
                  <a:pos x="213" y="721"/>
                </a:cxn>
                <a:cxn ang="0">
                  <a:pos x="148" y="714"/>
                </a:cxn>
                <a:cxn ang="0">
                  <a:pos x="95" y="810"/>
                </a:cxn>
                <a:cxn ang="0">
                  <a:pos x="95" y="904"/>
                </a:cxn>
                <a:cxn ang="0">
                  <a:pos x="41" y="975"/>
                </a:cxn>
                <a:cxn ang="0">
                  <a:pos x="6" y="1028"/>
                </a:cxn>
                <a:cxn ang="0">
                  <a:pos x="6" y="1087"/>
                </a:cxn>
                <a:cxn ang="0">
                  <a:pos x="77" y="1199"/>
                </a:cxn>
                <a:cxn ang="0">
                  <a:pos x="130" y="1270"/>
                </a:cxn>
                <a:cxn ang="0">
                  <a:pos x="178" y="1282"/>
                </a:cxn>
                <a:cxn ang="0">
                  <a:pos x="195" y="1294"/>
                </a:cxn>
                <a:cxn ang="0">
                  <a:pos x="237" y="1312"/>
                </a:cxn>
                <a:cxn ang="0">
                  <a:pos x="237" y="1347"/>
                </a:cxn>
                <a:cxn ang="0">
                  <a:pos x="355" y="1424"/>
                </a:cxn>
                <a:cxn ang="0">
                  <a:pos x="426" y="1394"/>
                </a:cxn>
                <a:cxn ang="0">
                  <a:pos x="456" y="1358"/>
                </a:cxn>
                <a:cxn ang="0">
                  <a:pos x="497" y="1388"/>
                </a:cxn>
                <a:cxn ang="0">
                  <a:pos x="603" y="1353"/>
                </a:cxn>
                <a:cxn ang="0">
                  <a:pos x="621" y="1299"/>
                </a:cxn>
                <a:cxn ang="0">
                  <a:pos x="703" y="1258"/>
                </a:cxn>
                <a:cxn ang="0">
                  <a:pos x="781" y="1199"/>
                </a:cxn>
                <a:cxn ang="0">
                  <a:pos x="774" y="1128"/>
                </a:cxn>
                <a:cxn ang="0">
                  <a:pos x="898" y="762"/>
                </a:cxn>
                <a:cxn ang="0">
                  <a:pos x="951" y="785"/>
                </a:cxn>
                <a:cxn ang="0">
                  <a:pos x="976" y="821"/>
                </a:cxn>
                <a:cxn ang="0">
                  <a:pos x="1040" y="767"/>
                </a:cxn>
                <a:cxn ang="0">
                  <a:pos x="1093" y="632"/>
                </a:cxn>
                <a:cxn ang="0">
                  <a:pos x="1152" y="585"/>
                </a:cxn>
                <a:cxn ang="0">
                  <a:pos x="1200" y="549"/>
                </a:cxn>
                <a:cxn ang="0">
                  <a:pos x="1235" y="485"/>
                </a:cxn>
                <a:cxn ang="0">
                  <a:pos x="1223" y="455"/>
                </a:cxn>
                <a:cxn ang="0">
                  <a:pos x="1241" y="361"/>
                </a:cxn>
                <a:cxn ang="0">
                  <a:pos x="1395" y="443"/>
                </a:cxn>
                <a:cxn ang="0">
                  <a:pos x="1425" y="449"/>
                </a:cxn>
                <a:cxn ang="0">
                  <a:pos x="1407" y="295"/>
                </a:cxn>
                <a:cxn ang="0">
                  <a:pos x="1383" y="260"/>
                </a:cxn>
                <a:cxn ang="0">
                  <a:pos x="1329" y="265"/>
                </a:cxn>
                <a:cxn ang="0">
                  <a:pos x="1200" y="290"/>
                </a:cxn>
                <a:cxn ang="0">
                  <a:pos x="1152" y="331"/>
                </a:cxn>
                <a:cxn ang="0">
                  <a:pos x="1099" y="301"/>
                </a:cxn>
                <a:cxn ang="0">
                  <a:pos x="1058" y="354"/>
                </a:cxn>
                <a:cxn ang="0">
                  <a:pos x="1005" y="396"/>
                </a:cxn>
                <a:cxn ang="0">
                  <a:pos x="923" y="478"/>
                </a:cxn>
                <a:cxn ang="0">
                  <a:pos x="863" y="295"/>
                </a:cxn>
                <a:cxn ang="0">
                  <a:pos x="485" y="0"/>
                </a:cxn>
              </a:cxnLst>
              <a:rect l="0" t="0" r="r" b="b"/>
              <a:pathLst>
                <a:path w="1443" h="1424">
                  <a:moveTo>
                    <a:pt x="485" y="0"/>
                  </a:moveTo>
                  <a:lnTo>
                    <a:pt x="479" y="0"/>
                  </a:lnTo>
                  <a:lnTo>
                    <a:pt x="456" y="18"/>
                  </a:lnTo>
                  <a:lnTo>
                    <a:pt x="474" y="59"/>
                  </a:lnTo>
                  <a:lnTo>
                    <a:pt x="426" y="95"/>
                  </a:lnTo>
                  <a:lnTo>
                    <a:pt x="485" y="123"/>
                  </a:lnTo>
                  <a:lnTo>
                    <a:pt x="467" y="272"/>
                  </a:lnTo>
                  <a:lnTo>
                    <a:pt x="449" y="307"/>
                  </a:lnTo>
                  <a:lnTo>
                    <a:pt x="449" y="336"/>
                  </a:lnTo>
                  <a:lnTo>
                    <a:pt x="456" y="361"/>
                  </a:lnTo>
                  <a:lnTo>
                    <a:pt x="462" y="407"/>
                  </a:lnTo>
                  <a:lnTo>
                    <a:pt x="426" y="437"/>
                  </a:lnTo>
                  <a:lnTo>
                    <a:pt x="414" y="443"/>
                  </a:lnTo>
                  <a:lnTo>
                    <a:pt x="355" y="514"/>
                  </a:lnTo>
                  <a:lnTo>
                    <a:pt x="350" y="526"/>
                  </a:lnTo>
                  <a:lnTo>
                    <a:pt x="314" y="538"/>
                  </a:lnTo>
                  <a:lnTo>
                    <a:pt x="284" y="531"/>
                  </a:lnTo>
                  <a:lnTo>
                    <a:pt x="261" y="561"/>
                  </a:lnTo>
                  <a:lnTo>
                    <a:pt x="261" y="579"/>
                  </a:lnTo>
                  <a:lnTo>
                    <a:pt x="231" y="602"/>
                  </a:lnTo>
                  <a:lnTo>
                    <a:pt x="201" y="673"/>
                  </a:lnTo>
                  <a:lnTo>
                    <a:pt x="213" y="721"/>
                  </a:lnTo>
                  <a:lnTo>
                    <a:pt x="178" y="762"/>
                  </a:lnTo>
                  <a:lnTo>
                    <a:pt x="148" y="714"/>
                  </a:lnTo>
                  <a:lnTo>
                    <a:pt x="125" y="714"/>
                  </a:lnTo>
                  <a:lnTo>
                    <a:pt x="95" y="810"/>
                  </a:lnTo>
                  <a:lnTo>
                    <a:pt x="95" y="856"/>
                  </a:lnTo>
                  <a:lnTo>
                    <a:pt x="95" y="904"/>
                  </a:lnTo>
                  <a:lnTo>
                    <a:pt x="71" y="916"/>
                  </a:lnTo>
                  <a:lnTo>
                    <a:pt x="41" y="975"/>
                  </a:lnTo>
                  <a:lnTo>
                    <a:pt x="0" y="975"/>
                  </a:lnTo>
                  <a:lnTo>
                    <a:pt x="6" y="1028"/>
                  </a:lnTo>
                  <a:lnTo>
                    <a:pt x="6" y="1063"/>
                  </a:lnTo>
                  <a:lnTo>
                    <a:pt x="6" y="1087"/>
                  </a:lnTo>
                  <a:lnTo>
                    <a:pt x="13" y="1117"/>
                  </a:lnTo>
                  <a:lnTo>
                    <a:pt x="77" y="1199"/>
                  </a:lnTo>
                  <a:lnTo>
                    <a:pt x="119" y="1258"/>
                  </a:lnTo>
                  <a:lnTo>
                    <a:pt x="130" y="1270"/>
                  </a:lnTo>
                  <a:lnTo>
                    <a:pt x="142" y="1264"/>
                  </a:lnTo>
                  <a:lnTo>
                    <a:pt x="178" y="1282"/>
                  </a:lnTo>
                  <a:lnTo>
                    <a:pt x="183" y="1287"/>
                  </a:lnTo>
                  <a:lnTo>
                    <a:pt x="195" y="1294"/>
                  </a:lnTo>
                  <a:lnTo>
                    <a:pt x="213" y="1312"/>
                  </a:lnTo>
                  <a:lnTo>
                    <a:pt x="237" y="1312"/>
                  </a:lnTo>
                  <a:lnTo>
                    <a:pt x="249" y="1317"/>
                  </a:lnTo>
                  <a:lnTo>
                    <a:pt x="237" y="1347"/>
                  </a:lnTo>
                  <a:lnTo>
                    <a:pt x="284" y="1394"/>
                  </a:lnTo>
                  <a:lnTo>
                    <a:pt x="355" y="1424"/>
                  </a:lnTo>
                  <a:lnTo>
                    <a:pt x="391" y="1424"/>
                  </a:lnTo>
                  <a:lnTo>
                    <a:pt x="426" y="1394"/>
                  </a:lnTo>
                  <a:lnTo>
                    <a:pt x="432" y="1376"/>
                  </a:lnTo>
                  <a:lnTo>
                    <a:pt x="456" y="1358"/>
                  </a:lnTo>
                  <a:lnTo>
                    <a:pt x="485" y="1383"/>
                  </a:lnTo>
                  <a:lnTo>
                    <a:pt x="497" y="1388"/>
                  </a:lnTo>
                  <a:lnTo>
                    <a:pt x="520" y="1383"/>
                  </a:lnTo>
                  <a:lnTo>
                    <a:pt x="603" y="1353"/>
                  </a:lnTo>
                  <a:lnTo>
                    <a:pt x="615" y="1299"/>
                  </a:lnTo>
                  <a:lnTo>
                    <a:pt x="621" y="1299"/>
                  </a:lnTo>
                  <a:lnTo>
                    <a:pt x="639" y="1317"/>
                  </a:lnTo>
                  <a:lnTo>
                    <a:pt x="703" y="1258"/>
                  </a:lnTo>
                  <a:lnTo>
                    <a:pt x="728" y="1270"/>
                  </a:lnTo>
                  <a:lnTo>
                    <a:pt x="781" y="1199"/>
                  </a:lnTo>
                  <a:lnTo>
                    <a:pt x="769" y="1175"/>
                  </a:lnTo>
                  <a:lnTo>
                    <a:pt x="774" y="1128"/>
                  </a:lnTo>
                  <a:lnTo>
                    <a:pt x="827" y="1028"/>
                  </a:lnTo>
                  <a:lnTo>
                    <a:pt x="898" y="762"/>
                  </a:lnTo>
                  <a:lnTo>
                    <a:pt x="910" y="762"/>
                  </a:lnTo>
                  <a:lnTo>
                    <a:pt x="951" y="785"/>
                  </a:lnTo>
                  <a:lnTo>
                    <a:pt x="951" y="803"/>
                  </a:lnTo>
                  <a:lnTo>
                    <a:pt x="976" y="821"/>
                  </a:lnTo>
                  <a:lnTo>
                    <a:pt x="1017" y="815"/>
                  </a:lnTo>
                  <a:lnTo>
                    <a:pt x="1040" y="767"/>
                  </a:lnTo>
                  <a:lnTo>
                    <a:pt x="1070" y="668"/>
                  </a:lnTo>
                  <a:lnTo>
                    <a:pt x="1093" y="632"/>
                  </a:lnTo>
                  <a:lnTo>
                    <a:pt x="1129" y="643"/>
                  </a:lnTo>
                  <a:lnTo>
                    <a:pt x="1152" y="585"/>
                  </a:lnTo>
                  <a:lnTo>
                    <a:pt x="1177" y="579"/>
                  </a:lnTo>
                  <a:lnTo>
                    <a:pt x="1200" y="549"/>
                  </a:lnTo>
                  <a:lnTo>
                    <a:pt x="1223" y="496"/>
                  </a:lnTo>
                  <a:lnTo>
                    <a:pt x="1235" y="485"/>
                  </a:lnTo>
                  <a:lnTo>
                    <a:pt x="1241" y="467"/>
                  </a:lnTo>
                  <a:lnTo>
                    <a:pt x="1223" y="455"/>
                  </a:lnTo>
                  <a:lnTo>
                    <a:pt x="1230" y="378"/>
                  </a:lnTo>
                  <a:lnTo>
                    <a:pt x="1241" y="361"/>
                  </a:lnTo>
                  <a:lnTo>
                    <a:pt x="1253" y="354"/>
                  </a:lnTo>
                  <a:lnTo>
                    <a:pt x="1395" y="443"/>
                  </a:lnTo>
                  <a:lnTo>
                    <a:pt x="1418" y="455"/>
                  </a:lnTo>
                  <a:lnTo>
                    <a:pt x="1425" y="449"/>
                  </a:lnTo>
                  <a:lnTo>
                    <a:pt x="1443" y="372"/>
                  </a:lnTo>
                  <a:lnTo>
                    <a:pt x="1407" y="295"/>
                  </a:lnTo>
                  <a:lnTo>
                    <a:pt x="1395" y="290"/>
                  </a:lnTo>
                  <a:lnTo>
                    <a:pt x="1383" y="260"/>
                  </a:lnTo>
                  <a:lnTo>
                    <a:pt x="1354" y="272"/>
                  </a:lnTo>
                  <a:lnTo>
                    <a:pt x="1329" y="265"/>
                  </a:lnTo>
                  <a:lnTo>
                    <a:pt x="1306" y="254"/>
                  </a:lnTo>
                  <a:lnTo>
                    <a:pt x="1200" y="290"/>
                  </a:lnTo>
                  <a:lnTo>
                    <a:pt x="1194" y="313"/>
                  </a:lnTo>
                  <a:lnTo>
                    <a:pt x="1152" y="331"/>
                  </a:lnTo>
                  <a:lnTo>
                    <a:pt x="1117" y="325"/>
                  </a:lnTo>
                  <a:lnTo>
                    <a:pt x="1099" y="301"/>
                  </a:lnTo>
                  <a:lnTo>
                    <a:pt x="1081" y="343"/>
                  </a:lnTo>
                  <a:lnTo>
                    <a:pt x="1058" y="354"/>
                  </a:lnTo>
                  <a:lnTo>
                    <a:pt x="1035" y="389"/>
                  </a:lnTo>
                  <a:lnTo>
                    <a:pt x="1005" y="396"/>
                  </a:lnTo>
                  <a:lnTo>
                    <a:pt x="940" y="467"/>
                  </a:lnTo>
                  <a:lnTo>
                    <a:pt x="923" y="478"/>
                  </a:lnTo>
                  <a:lnTo>
                    <a:pt x="910" y="503"/>
                  </a:lnTo>
                  <a:lnTo>
                    <a:pt x="863" y="295"/>
                  </a:lnTo>
                  <a:lnTo>
                    <a:pt x="550" y="36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</a:t>
              </a:r>
            </a:p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rPr>
                <a:t> -0.6%</a:t>
              </a:r>
            </a:p>
          </p:txBody>
        </p:sp>
        <p:sp>
          <p:nvSpPr>
            <p:cNvPr id="47" name="Freeform 100">
              <a:extLst>
                <a:ext uri="{FF2B5EF4-FFF2-40B4-BE49-F238E27FC236}">
                  <a16:creationId xmlns:a16="http://schemas.microsoft.com/office/drawing/2014/main" id="{494F4E55-FEDC-4FE2-9640-8F8140BE0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282" y="4287920"/>
              <a:ext cx="639140" cy="56391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441" y="0"/>
                </a:cxn>
                <a:cxn ang="0">
                  <a:pos x="1435" y="18"/>
                </a:cxn>
                <a:cxn ang="0">
                  <a:pos x="1464" y="36"/>
                </a:cxn>
                <a:cxn ang="0">
                  <a:pos x="1476" y="71"/>
                </a:cxn>
                <a:cxn ang="0">
                  <a:pos x="1471" y="101"/>
                </a:cxn>
                <a:cxn ang="0">
                  <a:pos x="1429" y="137"/>
                </a:cxn>
                <a:cxn ang="0">
                  <a:pos x="1388" y="183"/>
                </a:cxn>
                <a:cxn ang="0">
                  <a:pos x="1382" y="213"/>
                </a:cxn>
                <a:cxn ang="0">
                  <a:pos x="1601" y="195"/>
                </a:cxn>
                <a:cxn ang="0">
                  <a:pos x="1595" y="213"/>
                </a:cxn>
                <a:cxn ang="0">
                  <a:pos x="1601" y="236"/>
                </a:cxn>
                <a:cxn ang="0">
                  <a:pos x="1583" y="272"/>
                </a:cxn>
                <a:cxn ang="0">
                  <a:pos x="1542" y="314"/>
                </a:cxn>
                <a:cxn ang="0">
                  <a:pos x="1530" y="396"/>
                </a:cxn>
                <a:cxn ang="0">
                  <a:pos x="1482" y="449"/>
                </a:cxn>
                <a:cxn ang="0">
                  <a:pos x="1494" y="497"/>
                </a:cxn>
                <a:cxn ang="0">
                  <a:pos x="1494" y="573"/>
                </a:cxn>
                <a:cxn ang="0">
                  <a:pos x="1482" y="573"/>
                </a:cxn>
                <a:cxn ang="0">
                  <a:pos x="1441" y="609"/>
                </a:cxn>
                <a:cxn ang="0">
                  <a:pos x="1441" y="632"/>
                </a:cxn>
                <a:cxn ang="0">
                  <a:pos x="1376" y="685"/>
                </a:cxn>
                <a:cxn ang="0">
                  <a:pos x="1352" y="751"/>
                </a:cxn>
                <a:cxn ang="0">
                  <a:pos x="1358" y="809"/>
                </a:cxn>
                <a:cxn ang="0">
                  <a:pos x="1352" y="851"/>
                </a:cxn>
                <a:cxn ang="0">
                  <a:pos x="1294" y="887"/>
                </a:cxn>
                <a:cxn ang="0">
                  <a:pos x="1253" y="946"/>
                </a:cxn>
                <a:cxn ang="0">
                  <a:pos x="1235" y="963"/>
                </a:cxn>
                <a:cxn ang="0">
                  <a:pos x="1235" y="1017"/>
                </a:cxn>
                <a:cxn ang="0">
                  <a:pos x="1205" y="1052"/>
                </a:cxn>
                <a:cxn ang="0">
                  <a:pos x="1205" y="1093"/>
                </a:cxn>
                <a:cxn ang="0">
                  <a:pos x="1182" y="1146"/>
                </a:cxn>
                <a:cxn ang="0">
                  <a:pos x="1152" y="1205"/>
                </a:cxn>
                <a:cxn ang="0">
                  <a:pos x="1164" y="1265"/>
                </a:cxn>
                <a:cxn ang="0">
                  <a:pos x="1193" y="1294"/>
                </a:cxn>
                <a:cxn ang="0">
                  <a:pos x="1199" y="1336"/>
                </a:cxn>
                <a:cxn ang="0">
                  <a:pos x="1210" y="1347"/>
                </a:cxn>
                <a:cxn ang="0">
                  <a:pos x="1210" y="1365"/>
                </a:cxn>
                <a:cxn ang="0">
                  <a:pos x="1193" y="1377"/>
                </a:cxn>
                <a:cxn ang="0">
                  <a:pos x="1182" y="1412"/>
                </a:cxn>
                <a:cxn ang="0">
                  <a:pos x="1187" y="1436"/>
                </a:cxn>
                <a:cxn ang="0">
                  <a:pos x="213" y="1466"/>
                </a:cxn>
                <a:cxn ang="0">
                  <a:pos x="206" y="1247"/>
                </a:cxn>
                <a:cxn ang="0">
                  <a:pos x="160" y="1235"/>
                </a:cxn>
                <a:cxn ang="0">
                  <a:pos x="112" y="1253"/>
                </a:cxn>
                <a:cxn ang="0">
                  <a:pos x="100" y="1253"/>
                </a:cxn>
                <a:cxn ang="0">
                  <a:pos x="53" y="1212"/>
                </a:cxn>
                <a:cxn ang="0">
                  <a:pos x="59" y="497"/>
                </a:cxn>
                <a:cxn ang="0">
                  <a:pos x="0" y="60"/>
                </a:cxn>
              </a:cxnLst>
              <a:rect l="0" t="0" r="r" b="b"/>
              <a:pathLst>
                <a:path w="1601" h="1466">
                  <a:moveTo>
                    <a:pt x="0" y="60"/>
                  </a:moveTo>
                  <a:lnTo>
                    <a:pt x="1441" y="0"/>
                  </a:lnTo>
                  <a:lnTo>
                    <a:pt x="1435" y="18"/>
                  </a:lnTo>
                  <a:lnTo>
                    <a:pt x="1464" y="36"/>
                  </a:lnTo>
                  <a:lnTo>
                    <a:pt x="1476" y="71"/>
                  </a:lnTo>
                  <a:lnTo>
                    <a:pt x="1471" y="101"/>
                  </a:lnTo>
                  <a:lnTo>
                    <a:pt x="1429" y="137"/>
                  </a:lnTo>
                  <a:lnTo>
                    <a:pt x="1388" y="183"/>
                  </a:lnTo>
                  <a:lnTo>
                    <a:pt x="1382" y="213"/>
                  </a:lnTo>
                  <a:lnTo>
                    <a:pt x="1601" y="195"/>
                  </a:lnTo>
                  <a:lnTo>
                    <a:pt x="1595" y="213"/>
                  </a:lnTo>
                  <a:lnTo>
                    <a:pt x="1601" y="236"/>
                  </a:lnTo>
                  <a:lnTo>
                    <a:pt x="1583" y="272"/>
                  </a:lnTo>
                  <a:lnTo>
                    <a:pt x="1542" y="314"/>
                  </a:lnTo>
                  <a:lnTo>
                    <a:pt x="1530" y="396"/>
                  </a:lnTo>
                  <a:lnTo>
                    <a:pt x="1482" y="449"/>
                  </a:lnTo>
                  <a:lnTo>
                    <a:pt x="1494" y="497"/>
                  </a:lnTo>
                  <a:lnTo>
                    <a:pt x="1494" y="573"/>
                  </a:lnTo>
                  <a:lnTo>
                    <a:pt x="1482" y="573"/>
                  </a:lnTo>
                  <a:lnTo>
                    <a:pt x="1441" y="609"/>
                  </a:lnTo>
                  <a:lnTo>
                    <a:pt x="1441" y="632"/>
                  </a:lnTo>
                  <a:lnTo>
                    <a:pt x="1376" y="685"/>
                  </a:lnTo>
                  <a:lnTo>
                    <a:pt x="1352" y="751"/>
                  </a:lnTo>
                  <a:lnTo>
                    <a:pt x="1358" y="809"/>
                  </a:lnTo>
                  <a:lnTo>
                    <a:pt x="1352" y="851"/>
                  </a:lnTo>
                  <a:lnTo>
                    <a:pt x="1294" y="887"/>
                  </a:lnTo>
                  <a:lnTo>
                    <a:pt x="1253" y="946"/>
                  </a:lnTo>
                  <a:lnTo>
                    <a:pt x="1235" y="963"/>
                  </a:lnTo>
                  <a:lnTo>
                    <a:pt x="1235" y="1017"/>
                  </a:lnTo>
                  <a:lnTo>
                    <a:pt x="1205" y="1052"/>
                  </a:lnTo>
                  <a:lnTo>
                    <a:pt x="1205" y="1093"/>
                  </a:lnTo>
                  <a:lnTo>
                    <a:pt x="1182" y="1146"/>
                  </a:lnTo>
                  <a:lnTo>
                    <a:pt x="1152" y="1205"/>
                  </a:lnTo>
                  <a:lnTo>
                    <a:pt x="1164" y="1265"/>
                  </a:lnTo>
                  <a:lnTo>
                    <a:pt x="1193" y="1294"/>
                  </a:lnTo>
                  <a:lnTo>
                    <a:pt x="1199" y="1336"/>
                  </a:lnTo>
                  <a:lnTo>
                    <a:pt x="1210" y="1347"/>
                  </a:lnTo>
                  <a:lnTo>
                    <a:pt x="1210" y="1365"/>
                  </a:lnTo>
                  <a:lnTo>
                    <a:pt x="1193" y="1377"/>
                  </a:lnTo>
                  <a:lnTo>
                    <a:pt x="1182" y="1412"/>
                  </a:lnTo>
                  <a:lnTo>
                    <a:pt x="1187" y="1436"/>
                  </a:lnTo>
                  <a:lnTo>
                    <a:pt x="213" y="1466"/>
                  </a:lnTo>
                  <a:lnTo>
                    <a:pt x="206" y="1247"/>
                  </a:lnTo>
                  <a:lnTo>
                    <a:pt x="160" y="1235"/>
                  </a:lnTo>
                  <a:lnTo>
                    <a:pt x="112" y="1253"/>
                  </a:lnTo>
                  <a:lnTo>
                    <a:pt x="100" y="1253"/>
                  </a:lnTo>
                  <a:lnTo>
                    <a:pt x="53" y="1212"/>
                  </a:lnTo>
                  <a:lnTo>
                    <a:pt x="59" y="497"/>
                  </a:lnTo>
                  <a:lnTo>
                    <a:pt x="0" y="60"/>
                  </a:lnTo>
                </a:path>
              </a:pathLst>
            </a:custGeom>
            <a:solidFill>
              <a:srgbClr val="D99694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0.3%</a:t>
              </a:r>
            </a:p>
          </p:txBody>
        </p:sp>
        <p:sp>
          <p:nvSpPr>
            <p:cNvPr id="48" name="Freeform 159">
              <a:extLst>
                <a:ext uri="{FF2B5EF4-FFF2-40B4-BE49-F238E27FC236}">
                  <a16:creationId xmlns:a16="http://schemas.microsoft.com/office/drawing/2014/main" id="{6BDD4F63-3855-4642-B0B4-2764CF06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164" y="3257554"/>
              <a:ext cx="722192" cy="866761"/>
            </a:xfrm>
            <a:custGeom>
              <a:avLst/>
              <a:gdLst/>
              <a:ahLst/>
              <a:cxnLst>
                <a:cxn ang="0">
                  <a:pos x="1595" y="2256"/>
                </a:cxn>
                <a:cxn ang="0">
                  <a:pos x="1814" y="644"/>
                </a:cxn>
                <a:cxn ang="0">
                  <a:pos x="1216" y="549"/>
                </a:cxn>
                <a:cxn ang="0">
                  <a:pos x="1282" y="160"/>
                </a:cxn>
                <a:cxn ang="0">
                  <a:pos x="389" y="0"/>
                </a:cxn>
                <a:cxn ang="0">
                  <a:pos x="0" y="2002"/>
                </a:cxn>
                <a:cxn ang="0">
                  <a:pos x="0" y="2008"/>
                </a:cxn>
                <a:cxn ang="0">
                  <a:pos x="1595" y="2256"/>
                </a:cxn>
              </a:cxnLst>
              <a:rect l="0" t="0" r="r" b="b"/>
              <a:pathLst>
                <a:path w="1814" h="2256">
                  <a:moveTo>
                    <a:pt x="1595" y="2256"/>
                  </a:moveTo>
                  <a:lnTo>
                    <a:pt x="1814" y="644"/>
                  </a:lnTo>
                  <a:lnTo>
                    <a:pt x="1216" y="549"/>
                  </a:lnTo>
                  <a:lnTo>
                    <a:pt x="1282" y="160"/>
                  </a:lnTo>
                  <a:lnTo>
                    <a:pt x="389" y="0"/>
                  </a:lnTo>
                  <a:lnTo>
                    <a:pt x="0" y="2002"/>
                  </a:lnTo>
                  <a:lnTo>
                    <a:pt x="0" y="2008"/>
                  </a:lnTo>
                  <a:lnTo>
                    <a:pt x="1595" y="2256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itchFamily="34" charset="0"/>
                </a:rPr>
                <a:t>1.5%</a:t>
              </a:r>
            </a:p>
          </p:txBody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11308D1D-01D6-4685-A4A3-4A2068D4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518" y="2634461"/>
              <a:ext cx="222675" cy="39218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" y="171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30" y="219"/>
                </a:cxn>
                <a:cxn ang="0">
                  <a:pos x="77" y="336"/>
                </a:cxn>
                <a:cxn ang="0">
                  <a:pos x="89" y="420"/>
                </a:cxn>
                <a:cxn ang="0">
                  <a:pos x="71" y="466"/>
                </a:cxn>
                <a:cxn ang="0">
                  <a:pos x="77" y="508"/>
                </a:cxn>
                <a:cxn ang="0">
                  <a:pos x="124" y="620"/>
                </a:cxn>
                <a:cxn ang="0">
                  <a:pos x="119" y="673"/>
                </a:cxn>
                <a:cxn ang="0">
                  <a:pos x="130" y="691"/>
                </a:cxn>
                <a:cxn ang="0">
                  <a:pos x="136" y="691"/>
                </a:cxn>
                <a:cxn ang="0">
                  <a:pos x="136" y="679"/>
                </a:cxn>
                <a:cxn ang="0">
                  <a:pos x="154" y="673"/>
                </a:cxn>
                <a:cxn ang="0">
                  <a:pos x="183" y="727"/>
                </a:cxn>
                <a:cxn ang="0">
                  <a:pos x="201" y="826"/>
                </a:cxn>
                <a:cxn ang="0">
                  <a:pos x="201" y="880"/>
                </a:cxn>
                <a:cxn ang="0">
                  <a:pos x="225" y="951"/>
                </a:cxn>
                <a:cxn ang="0">
                  <a:pos x="254" y="1016"/>
                </a:cxn>
                <a:cxn ang="0">
                  <a:pos x="472" y="963"/>
                </a:cxn>
                <a:cxn ang="0">
                  <a:pos x="467" y="945"/>
                </a:cxn>
                <a:cxn ang="0">
                  <a:pos x="443" y="922"/>
                </a:cxn>
                <a:cxn ang="0">
                  <a:pos x="443" y="880"/>
                </a:cxn>
                <a:cxn ang="0">
                  <a:pos x="455" y="862"/>
                </a:cxn>
                <a:cxn ang="0">
                  <a:pos x="443" y="826"/>
                </a:cxn>
                <a:cxn ang="0">
                  <a:pos x="426" y="661"/>
                </a:cxn>
                <a:cxn ang="0">
                  <a:pos x="426" y="608"/>
                </a:cxn>
                <a:cxn ang="0">
                  <a:pos x="449" y="519"/>
                </a:cxn>
                <a:cxn ang="0">
                  <a:pos x="461" y="455"/>
                </a:cxn>
                <a:cxn ang="0">
                  <a:pos x="467" y="407"/>
                </a:cxn>
                <a:cxn ang="0">
                  <a:pos x="449" y="372"/>
                </a:cxn>
                <a:cxn ang="0">
                  <a:pos x="449" y="336"/>
                </a:cxn>
                <a:cxn ang="0">
                  <a:pos x="461" y="313"/>
                </a:cxn>
                <a:cxn ang="0">
                  <a:pos x="526" y="260"/>
                </a:cxn>
                <a:cxn ang="0">
                  <a:pos x="555" y="171"/>
                </a:cxn>
                <a:cxn ang="0">
                  <a:pos x="526" y="118"/>
                </a:cxn>
                <a:cxn ang="0">
                  <a:pos x="520" y="95"/>
                </a:cxn>
                <a:cxn ang="0">
                  <a:pos x="532" y="77"/>
                </a:cxn>
                <a:cxn ang="0">
                  <a:pos x="526" y="59"/>
                </a:cxn>
                <a:cxn ang="0">
                  <a:pos x="514" y="0"/>
                </a:cxn>
                <a:cxn ang="0">
                  <a:pos x="0" y="130"/>
                </a:cxn>
              </a:cxnLst>
              <a:rect l="0" t="0" r="r" b="b"/>
              <a:pathLst>
                <a:path w="555" h="1016">
                  <a:moveTo>
                    <a:pt x="0" y="130"/>
                  </a:moveTo>
                  <a:lnTo>
                    <a:pt x="18" y="171"/>
                  </a:lnTo>
                  <a:lnTo>
                    <a:pt x="12" y="189"/>
                  </a:lnTo>
                  <a:lnTo>
                    <a:pt x="23" y="207"/>
                  </a:lnTo>
                  <a:lnTo>
                    <a:pt x="30" y="219"/>
                  </a:lnTo>
                  <a:lnTo>
                    <a:pt x="77" y="336"/>
                  </a:lnTo>
                  <a:lnTo>
                    <a:pt x="89" y="420"/>
                  </a:lnTo>
                  <a:lnTo>
                    <a:pt x="71" y="466"/>
                  </a:lnTo>
                  <a:lnTo>
                    <a:pt x="77" y="508"/>
                  </a:lnTo>
                  <a:lnTo>
                    <a:pt x="124" y="620"/>
                  </a:lnTo>
                  <a:lnTo>
                    <a:pt x="119" y="673"/>
                  </a:lnTo>
                  <a:lnTo>
                    <a:pt x="130" y="691"/>
                  </a:lnTo>
                  <a:lnTo>
                    <a:pt x="136" y="691"/>
                  </a:lnTo>
                  <a:lnTo>
                    <a:pt x="136" y="679"/>
                  </a:lnTo>
                  <a:lnTo>
                    <a:pt x="154" y="673"/>
                  </a:lnTo>
                  <a:lnTo>
                    <a:pt x="183" y="727"/>
                  </a:lnTo>
                  <a:lnTo>
                    <a:pt x="201" y="826"/>
                  </a:lnTo>
                  <a:lnTo>
                    <a:pt x="201" y="880"/>
                  </a:lnTo>
                  <a:lnTo>
                    <a:pt x="225" y="951"/>
                  </a:lnTo>
                  <a:lnTo>
                    <a:pt x="254" y="1016"/>
                  </a:lnTo>
                  <a:lnTo>
                    <a:pt x="472" y="963"/>
                  </a:lnTo>
                  <a:lnTo>
                    <a:pt x="467" y="945"/>
                  </a:lnTo>
                  <a:lnTo>
                    <a:pt x="443" y="922"/>
                  </a:lnTo>
                  <a:lnTo>
                    <a:pt x="443" y="880"/>
                  </a:lnTo>
                  <a:lnTo>
                    <a:pt x="455" y="862"/>
                  </a:lnTo>
                  <a:lnTo>
                    <a:pt x="443" y="826"/>
                  </a:lnTo>
                  <a:lnTo>
                    <a:pt x="426" y="661"/>
                  </a:lnTo>
                  <a:lnTo>
                    <a:pt x="426" y="608"/>
                  </a:lnTo>
                  <a:lnTo>
                    <a:pt x="449" y="519"/>
                  </a:lnTo>
                  <a:lnTo>
                    <a:pt x="461" y="455"/>
                  </a:lnTo>
                  <a:lnTo>
                    <a:pt x="467" y="407"/>
                  </a:lnTo>
                  <a:lnTo>
                    <a:pt x="449" y="372"/>
                  </a:lnTo>
                  <a:lnTo>
                    <a:pt x="449" y="336"/>
                  </a:lnTo>
                  <a:lnTo>
                    <a:pt x="461" y="313"/>
                  </a:lnTo>
                  <a:lnTo>
                    <a:pt x="526" y="260"/>
                  </a:lnTo>
                  <a:lnTo>
                    <a:pt x="555" y="171"/>
                  </a:lnTo>
                  <a:lnTo>
                    <a:pt x="526" y="118"/>
                  </a:lnTo>
                  <a:lnTo>
                    <a:pt x="520" y="95"/>
                  </a:lnTo>
                  <a:lnTo>
                    <a:pt x="532" y="77"/>
                  </a:lnTo>
                  <a:lnTo>
                    <a:pt x="526" y="59"/>
                  </a:lnTo>
                  <a:lnTo>
                    <a:pt x="514" y="0"/>
                  </a:lnTo>
                  <a:lnTo>
                    <a:pt x="0" y="130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0000"/>
                </a:highlight>
                <a:uLnTx/>
                <a:uFillTx/>
                <a:cs typeface="Arial" pitchFamily="34" charset="0"/>
              </a:endParaRPr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E913CD7B-62B5-4327-965C-8AA30A992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26" y="3082345"/>
              <a:ext cx="109533" cy="1195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1" name="Freeform 88">
              <a:extLst>
                <a:ext uri="{FF2B5EF4-FFF2-40B4-BE49-F238E27FC236}">
                  <a16:creationId xmlns:a16="http://schemas.microsoft.com/office/drawing/2014/main" id="{92A5FECB-6A2A-43AE-AE37-48763B67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624" y="2936146"/>
              <a:ext cx="426093" cy="211021"/>
            </a:xfrm>
            <a:custGeom>
              <a:avLst/>
              <a:gdLst/>
              <a:ahLst/>
              <a:cxnLst>
                <a:cxn ang="0">
                  <a:pos x="218" y="178"/>
                </a:cxn>
                <a:cxn ang="0">
                  <a:pos x="567" y="89"/>
                </a:cxn>
                <a:cxn ang="0">
                  <a:pos x="585" y="89"/>
                </a:cxn>
                <a:cxn ang="0">
                  <a:pos x="585" y="54"/>
                </a:cxn>
                <a:cxn ang="0">
                  <a:pos x="638" y="6"/>
                </a:cxn>
                <a:cxn ang="0">
                  <a:pos x="679" y="13"/>
                </a:cxn>
                <a:cxn ang="0">
                  <a:pos x="733" y="89"/>
                </a:cxn>
                <a:cxn ang="0">
                  <a:pos x="738" y="119"/>
                </a:cxn>
                <a:cxn ang="0">
                  <a:pos x="703" y="166"/>
                </a:cxn>
                <a:cxn ang="0">
                  <a:pos x="692" y="236"/>
                </a:cxn>
                <a:cxn ang="0">
                  <a:pos x="774" y="254"/>
                </a:cxn>
                <a:cxn ang="0">
                  <a:pos x="857" y="355"/>
                </a:cxn>
                <a:cxn ang="0">
                  <a:pos x="958" y="396"/>
                </a:cxn>
                <a:cxn ang="0">
                  <a:pos x="1022" y="332"/>
                </a:cxn>
                <a:cxn ang="0">
                  <a:pos x="981" y="296"/>
                </a:cxn>
                <a:cxn ang="0">
                  <a:pos x="945" y="254"/>
                </a:cxn>
                <a:cxn ang="0">
                  <a:pos x="987" y="261"/>
                </a:cxn>
                <a:cxn ang="0">
                  <a:pos x="1063" y="396"/>
                </a:cxn>
                <a:cxn ang="0">
                  <a:pos x="1034" y="408"/>
                </a:cxn>
                <a:cxn ang="0">
                  <a:pos x="951" y="456"/>
                </a:cxn>
                <a:cxn ang="0">
                  <a:pos x="875" y="503"/>
                </a:cxn>
                <a:cxn ang="0">
                  <a:pos x="875" y="479"/>
                </a:cxn>
                <a:cxn ang="0">
                  <a:pos x="851" y="444"/>
                </a:cxn>
                <a:cxn ang="0">
                  <a:pos x="786" y="538"/>
                </a:cxn>
                <a:cxn ang="0">
                  <a:pos x="756" y="520"/>
                </a:cxn>
                <a:cxn ang="0">
                  <a:pos x="738" y="508"/>
                </a:cxn>
                <a:cxn ang="0">
                  <a:pos x="709" y="485"/>
                </a:cxn>
                <a:cxn ang="0">
                  <a:pos x="656" y="461"/>
                </a:cxn>
                <a:cxn ang="0">
                  <a:pos x="621" y="414"/>
                </a:cxn>
                <a:cxn ang="0">
                  <a:pos x="497" y="403"/>
                </a:cxn>
                <a:cxn ang="0">
                  <a:pos x="218" y="491"/>
                </a:cxn>
                <a:cxn ang="0">
                  <a:pos x="195" y="474"/>
                </a:cxn>
                <a:cxn ang="0">
                  <a:pos x="0" y="508"/>
                </a:cxn>
              </a:cxnLst>
              <a:rect l="0" t="0" r="r" b="b"/>
              <a:pathLst>
                <a:path w="1063" h="550">
                  <a:moveTo>
                    <a:pt x="0" y="231"/>
                  </a:moveTo>
                  <a:lnTo>
                    <a:pt x="218" y="178"/>
                  </a:lnTo>
                  <a:lnTo>
                    <a:pt x="561" y="101"/>
                  </a:lnTo>
                  <a:lnTo>
                    <a:pt x="567" y="89"/>
                  </a:lnTo>
                  <a:lnTo>
                    <a:pt x="579" y="84"/>
                  </a:lnTo>
                  <a:lnTo>
                    <a:pt x="585" y="89"/>
                  </a:lnTo>
                  <a:lnTo>
                    <a:pt x="591" y="84"/>
                  </a:lnTo>
                  <a:lnTo>
                    <a:pt x="585" y="54"/>
                  </a:lnTo>
                  <a:lnTo>
                    <a:pt x="614" y="48"/>
                  </a:lnTo>
                  <a:lnTo>
                    <a:pt x="638" y="6"/>
                  </a:lnTo>
                  <a:lnTo>
                    <a:pt x="662" y="0"/>
                  </a:lnTo>
                  <a:lnTo>
                    <a:pt x="679" y="13"/>
                  </a:lnTo>
                  <a:lnTo>
                    <a:pt x="697" y="59"/>
                  </a:lnTo>
                  <a:lnTo>
                    <a:pt x="733" y="89"/>
                  </a:lnTo>
                  <a:lnTo>
                    <a:pt x="745" y="107"/>
                  </a:lnTo>
                  <a:lnTo>
                    <a:pt x="738" y="119"/>
                  </a:lnTo>
                  <a:lnTo>
                    <a:pt x="720" y="130"/>
                  </a:lnTo>
                  <a:lnTo>
                    <a:pt x="703" y="166"/>
                  </a:lnTo>
                  <a:lnTo>
                    <a:pt x="685" y="213"/>
                  </a:lnTo>
                  <a:lnTo>
                    <a:pt x="692" y="236"/>
                  </a:lnTo>
                  <a:lnTo>
                    <a:pt x="733" y="236"/>
                  </a:lnTo>
                  <a:lnTo>
                    <a:pt x="774" y="254"/>
                  </a:lnTo>
                  <a:lnTo>
                    <a:pt x="834" y="320"/>
                  </a:lnTo>
                  <a:lnTo>
                    <a:pt x="857" y="355"/>
                  </a:lnTo>
                  <a:lnTo>
                    <a:pt x="887" y="396"/>
                  </a:lnTo>
                  <a:lnTo>
                    <a:pt x="958" y="396"/>
                  </a:lnTo>
                  <a:lnTo>
                    <a:pt x="999" y="378"/>
                  </a:lnTo>
                  <a:lnTo>
                    <a:pt x="1022" y="332"/>
                  </a:lnTo>
                  <a:lnTo>
                    <a:pt x="1010" y="320"/>
                  </a:lnTo>
                  <a:lnTo>
                    <a:pt x="981" y="296"/>
                  </a:lnTo>
                  <a:lnTo>
                    <a:pt x="945" y="279"/>
                  </a:lnTo>
                  <a:lnTo>
                    <a:pt x="945" y="254"/>
                  </a:lnTo>
                  <a:lnTo>
                    <a:pt x="975" y="261"/>
                  </a:lnTo>
                  <a:lnTo>
                    <a:pt x="987" y="261"/>
                  </a:lnTo>
                  <a:lnTo>
                    <a:pt x="1040" y="332"/>
                  </a:lnTo>
                  <a:lnTo>
                    <a:pt x="1063" y="396"/>
                  </a:lnTo>
                  <a:lnTo>
                    <a:pt x="1063" y="432"/>
                  </a:lnTo>
                  <a:lnTo>
                    <a:pt x="1034" y="408"/>
                  </a:lnTo>
                  <a:lnTo>
                    <a:pt x="999" y="438"/>
                  </a:lnTo>
                  <a:lnTo>
                    <a:pt x="951" y="456"/>
                  </a:lnTo>
                  <a:lnTo>
                    <a:pt x="898" y="503"/>
                  </a:lnTo>
                  <a:lnTo>
                    <a:pt x="875" y="503"/>
                  </a:lnTo>
                  <a:lnTo>
                    <a:pt x="869" y="497"/>
                  </a:lnTo>
                  <a:lnTo>
                    <a:pt x="875" y="479"/>
                  </a:lnTo>
                  <a:lnTo>
                    <a:pt x="862" y="444"/>
                  </a:lnTo>
                  <a:lnTo>
                    <a:pt x="851" y="444"/>
                  </a:lnTo>
                  <a:lnTo>
                    <a:pt x="821" y="491"/>
                  </a:lnTo>
                  <a:lnTo>
                    <a:pt x="786" y="538"/>
                  </a:lnTo>
                  <a:lnTo>
                    <a:pt x="774" y="550"/>
                  </a:lnTo>
                  <a:lnTo>
                    <a:pt x="756" y="520"/>
                  </a:lnTo>
                  <a:lnTo>
                    <a:pt x="750" y="515"/>
                  </a:lnTo>
                  <a:lnTo>
                    <a:pt x="738" y="508"/>
                  </a:lnTo>
                  <a:lnTo>
                    <a:pt x="733" y="503"/>
                  </a:lnTo>
                  <a:lnTo>
                    <a:pt x="709" y="485"/>
                  </a:lnTo>
                  <a:lnTo>
                    <a:pt x="709" y="479"/>
                  </a:lnTo>
                  <a:lnTo>
                    <a:pt x="656" y="461"/>
                  </a:lnTo>
                  <a:lnTo>
                    <a:pt x="638" y="420"/>
                  </a:lnTo>
                  <a:lnTo>
                    <a:pt x="621" y="414"/>
                  </a:lnTo>
                  <a:lnTo>
                    <a:pt x="609" y="378"/>
                  </a:lnTo>
                  <a:lnTo>
                    <a:pt x="497" y="403"/>
                  </a:lnTo>
                  <a:lnTo>
                    <a:pt x="225" y="479"/>
                  </a:lnTo>
                  <a:lnTo>
                    <a:pt x="218" y="491"/>
                  </a:lnTo>
                  <a:lnTo>
                    <a:pt x="213" y="497"/>
                  </a:lnTo>
                  <a:lnTo>
                    <a:pt x="195" y="474"/>
                  </a:lnTo>
                  <a:lnTo>
                    <a:pt x="12" y="520"/>
                  </a:lnTo>
                  <a:lnTo>
                    <a:pt x="0" y="508"/>
                  </a:lnTo>
                  <a:lnTo>
                    <a:pt x="0" y="231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A9694"/>
                </a:highlight>
                <a:uLnTx/>
                <a:uFillTx/>
                <a:cs typeface="Arial" pitchFamily="34" charset="0"/>
              </a:endParaRPr>
            </a:p>
          </p:txBody>
        </p:sp>
        <p:sp>
          <p:nvSpPr>
            <p:cNvPr id="52" name="Freeform 82">
              <a:extLst>
                <a:ext uri="{FF2B5EF4-FFF2-40B4-BE49-F238E27FC236}">
                  <a16:creationId xmlns:a16="http://schemas.microsoft.com/office/drawing/2014/main" id="{6CE4282E-EF6C-4AB7-9ACC-C72E1743B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650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</a:path>
              </a:pathLst>
            </a:custGeom>
            <a:solidFill>
              <a:srgbClr val="C4D79B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FD7C02BA-E3DF-4D11-B25F-B63653B8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055" y="3273798"/>
              <a:ext cx="174530" cy="380586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8" y="744"/>
                </a:cxn>
                <a:cxn ang="0">
                  <a:pos x="59" y="809"/>
                </a:cxn>
                <a:cxn ang="0">
                  <a:pos x="154" y="868"/>
                </a:cxn>
                <a:cxn ang="0">
                  <a:pos x="231" y="886"/>
                </a:cxn>
                <a:cxn ang="0">
                  <a:pos x="249" y="939"/>
                </a:cxn>
                <a:cxn ang="0">
                  <a:pos x="266" y="986"/>
                </a:cxn>
                <a:cxn ang="0">
                  <a:pos x="307" y="915"/>
                </a:cxn>
                <a:cxn ang="0">
                  <a:pos x="343" y="815"/>
                </a:cxn>
                <a:cxn ang="0">
                  <a:pos x="408" y="708"/>
                </a:cxn>
                <a:cxn ang="0">
                  <a:pos x="444" y="608"/>
                </a:cxn>
                <a:cxn ang="0">
                  <a:pos x="431" y="449"/>
                </a:cxn>
                <a:cxn ang="0">
                  <a:pos x="403" y="307"/>
                </a:cxn>
                <a:cxn ang="0">
                  <a:pos x="337" y="330"/>
                </a:cxn>
                <a:cxn ang="0">
                  <a:pos x="319" y="319"/>
                </a:cxn>
                <a:cxn ang="0">
                  <a:pos x="296" y="325"/>
                </a:cxn>
                <a:cxn ang="0">
                  <a:pos x="319" y="254"/>
                </a:cxn>
                <a:cxn ang="0">
                  <a:pos x="349" y="242"/>
                </a:cxn>
                <a:cxn ang="0">
                  <a:pos x="355" y="171"/>
                </a:cxn>
                <a:cxn ang="0">
                  <a:pos x="385" y="136"/>
                </a:cxn>
                <a:cxn ang="0">
                  <a:pos x="107" y="0"/>
                </a:cxn>
                <a:cxn ang="0">
                  <a:pos x="66" y="48"/>
                </a:cxn>
                <a:cxn ang="0">
                  <a:pos x="53" y="124"/>
                </a:cxn>
                <a:cxn ang="0">
                  <a:pos x="12" y="171"/>
                </a:cxn>
                <a:cxn ang="0">
                  <a:pos x="36" y="206"/>
                </a:cxn>
                <a:cxn ang="0">
                  <a:pos x="18" y="259"/>
                </a:cxn>
                <a:cxn ang="0">
                  <a:pos x="30" y="337"/>
                </a:cxn>
                <a:cxn ang="0">
                  <a:pos x="83" y="396"/>
                </a:cxn>
                <a:cxn ang="0">
                  <a:pos x="130" y="419"/>
                </a:cxn>
                <a:cxn ang="0">
                  <a:pos x="165" y="443"/>
                </a:cxn>
                <a:cxn ang="0">
                  <a:pos x="207" y="490"/>
                </a:cxn>
                <a:cxn ang="0">
                  <a:pos x="112" y="567"/>
                </a:cxn>
                <a:cxn ang="0">
                  <a:pos x="23" y="662"/>
                </a:cxn>
              </a:cxnLst>
              <a:rect l="0" t="0" r="r" b="b"/>
              <a:pathLst>
                <a:path w="444" h="986">
                  <a:moveTo>
                    <a:pt x="23" y="662"/>
                  </a:moveTo>
                  <a:lnTo>
                    <a:pt x="0" y="738"/>
                  </a:lnTo>
                  <a:lnTo>
                    <a:pt x="0" y="750"/>
                  </a:lnTo>
                  <a:lnTo>
                    <a:pt x="18" y="744"/>
                  </a:lnTo>
                  <a:lnTo>
                    <a:pt x="36" y="779"/>
                  </a:lnTo>
                  <a:lnTo>
                    <a:pt x="59" y="809"/>
                  </a:lnTo>
                  <a:lnTo>
                    <a:pt x="83" y="832"/>
                  </a:lnTo>
                  <a:lnTo>
                    <a:pt x="154" y="868"/>
                  </a:lnTo>
                  <a:lnTo>
                    <a:pt x="178" y="880"/>
                  </a:lnTo>
                  <a:lnTo>
                    <a:pt x="231" y="886"/>
                  </a:lnTo>
                  <a:lnTo>
                    <a:pt x="249" y="892"/>
                  </a:lnTo>
                  <a:lnTo>
                    <a:pt x="249" y="939"/>
                  </a:lnTo>
                  <a:lnTo>
                    <a:pt x="249" y="969"/>
                  </a:lnTo>
                  <a:lnTo>
                    <a:pt x="266" y="986"/>
                  </a:lnTo>
                  <a:lnTo>
                    <a:pt x="284" y="963"/>
                  </a:lnTo>
                  <a:lnTo>
                    <a:pt x="307" y="915"/>
                  </a:lnTo>
                  <a:lnTo>
                    <a:pt x="307" y="874"/>
                  </a:lnTo>
                  <a:lnTo>
                    <a:pt x="343" y="815"/>
                  </a:lnTo>
                  <a:lnTo>
                    <a:pt x="360" y="768"/>
                  </a:lnTo>
                  <a:lnTo>
                    <a:pt x="408" y="708"/>
                  </a:lnTo>
                  <a:lnTo>
                    <a:pt x="426" y="656"/>
                  </a:lnTo>
                  <a:lnTo>
                    <a:pt x="444" y="608"/>
                  </a:lnTo>
                  <a:lnTo>
                    <a:pt x="444" y="579"/>
                  </a:lnTo>
                  <a:lnTo>
                    <a:pt x="431" y="449"/>
                  </a:lnTo>
                  <a:lnTo>
                    <a:pt x="419" y="342"/>
                  </a:lnTo>
                  <a:lnTo>
                    <a:pt x="403" y="307"/>
                  </a:lnTo>
                  <a:lnTo>
                    <a:pt x="355" y="319"/>
                  </a:lnTo>
                  <a:lnTo>
                    <a:pt x="337" y="330"/>
                  </a:lnTo>
                  <a:lnTo>
                    <a:pt x="325" y="325"/>
                  </a:lnTo>
                  <a:lnTo>
                    <a:pt x="319" y="319"/>
                  </a:lnTo>
                  <a:lnTo>
                    <a:pt x="307" y="325"/>
                  </a:lnTo>
                  <a:lnTo>
                    <a:pt x="296" y="325"/>
                  </a:lnTo>
                  <a:lnTo>
                    <a:pt x="296" y="307"/>
                  </a:lnTo>
                  <a:lnTo>
                    <a:pt x="319" y="254"/>
                  </a:lnTo>
                  <a:lnTo>
                    <a:pt x="337" y="248"/>
                  </a:lnTo>
                  <a:lnTo>
                    <a:pt x="349" y="242"/>
                  </a:lnTo>
                  <a:lnTo>
                    <a:pt x="349" y="201"/>
                  </a:lnTo>
                  <a:lnTo>
                    <a:pt x="355" y="171"/>
                  </a:lnTo>
                  <a:lnTo>
                    <a:pt x="367" y="153"/>
                  </a:lnTo>
                  <a:lnTo>
                    <a:pt x="385" y="136"/>
                  </a:lnTo>
                  <a:lnTo>
                    <a:pt x="367" y="94"/>
                  </a:lnTo>
                  <a:lnTo>
                    <a:pt x="107" y="0"/>
                  </a:lnTo>
                  <a:lnTo>
                    <a:pt x="89" y="12"/>
                  </a:lnTo>
                  <a:lnTo>
                    <a:pt x="66" y="48"/>
                  </a:lnTo>
                  <a:lnTo>
                    <a:pt x="66" y="65"/>
                  </a:lnTo>
                  <a:lnTo>
                    <a:pt x="53" y="124"/>
                  </a:lnTo>
                  <a:lnTo>
                    <a:pt x="18" y="160"/>
                  </a:lnTo>
                  <a:lnTo>
                    <a:pt x="12" y="171"/>
                  </a:lnTo>
                  <a:lnTo>
                    <a:pt x="12" y="183"/>
                  </a:lnTo>
                  <a:lnTo>
                    <a:pt x="36" y="206"/>
                  </a:lnTo>
                  <a:lnTo>
                    <a:pt x="41" y="248"/>
                  </a:lnTo>
                  <a:lnTo>
                    <a:pt x="18" y="259"/>
                  </a:lnTo>
                  <a:lnTo>
                    <a:pt x="23" y="337"/>
                  </a:lnTo>
                  <a:lnTo>
                    <a:pt x="30" y="337"/>
                  </a:lnTo>
                  <a:lnTo>
                    <a:pt x="71" y="348"/>
                  </a:lnTo>
                  <a:lnTo>
                    <a:pt x="83" y="396"/>
                  </a:lnTo>
                  <a:lnTo>
                    <a:pt x="119" y="401"/>
                  </a:lnTo>
                  <a:lnTo>
                    <a:pt x="130" y="419"/>
                  </a:lnTo>
                  <a:lnTo>
                    <a:pt x="148" y="426"/>
                  </a:lnTo>
                  <a:lnTo>
                    <a:pt x="165" y="443"/>
                  </a:lnTo>
                  <a:lnTo>
                    <a:pt x="213" y="479"/>
                  </a:lnTo>
                  <a:lnTo>
                    <a:pt x="207" y="490"/>
                  </a:lnTo>
                  <a:lnTo>
                    <a:pt x="160" y="520"/>
                  </a:lnTo>
                  <a:lnTo>
                    <a:pt x="112" y="567"/>
                  </a:lnTo>
                  <a:lnTo>
                    <a:pt x="101" y="608"/>
                  </a:lnTo>
                  <a:lnTo>
                    <a:pt x="23" y="662"/>
                  </a:lnTo>
                </a:path>
              </a:pathLst>
            </a:custGeom>
            <a:solidFill>
              <a:srgbClr val="632523"/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4" name="Freeform 80">
              <a:extLst>
                <a:ext uri="{FF2B5EF4-FFF2-40B4-BE49-F238E27FC236}">
                  <a16:creationId xmlns:a16="http://schemas.microsoft.com/office/drawing/2014/main" id="{6BFC4AE8-58F2-41CA-BCE3-780873BA9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1297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grpSp>
          <p:nvGrpSpPr>
            <p:cNvPr id="55" name="Group 127">
              <a:extLst>
                <a:ext uri="{FF2B5EF4-FFF2-40B4-BE49-F238E27FC236}">
                  <a16:creationId xmlns:a16="http://schemas.microsoft.com/office/drawing/2014/main" id="{20307EC6-10C3-4258-AE9B-895D23FFCBB1}"/>
                </a:ext>
              </a:extLst>
            </p:cNvPr>
            <p:cNvGrpSpPr/>
            <p:nvPr/>
          </p:nvGrpSpPr>
          <p:grpSpPr>
            <a:xfrm>
              <a:off x="2749418" y="5490015"/>
              <a:ext cx="814438" cy="458855"/>
              <a:chOff x="2285999" y="6096000"/>
              <a:chExt cx="1074163" cy="627784"/>
            </a:xfrm>
            <a:solidFill>
              <a:sysClr val="window" lastClr="FFFFFF"/>
            </a:solidFill>
          </p:grpSpPr>
          <p:grpSp>
            <p:nvGrpSpPr>
              <p:cNvPr id="77" name="Group 169">
                <a:extLst>
                  <a:ext uri="{FF2B5EF4-FFF2-40B4-BE49-F238E27FC236}">
                    <a16:creationId xmlns:a16="http://schemas.microsoft.com/office/drawing/2014/main" id="{B2B2611D-D966-4E5B-BDB0-A92C78278F9E}"/>
                  </a:ext>
                </a:extLst>
              </p:cNvPr>
              <p:cNvGrpSpPr/>
              <p:nvPr/>
            </p:nvGrpSpPr>
            <p:grpSpPr>
              <a:xfrm>
                <a:off x="2438400" y="6096000"/>
                <a:ext cx="921762" cy="599777"/>
                <a:chOff x="2731389" y="6406125"/>
                <a:chExt cx="921762" cy="599777"/>
              </a:xfrm>
              <a:grpFill/>
            </p:grpSpPr>
            <p:sp>
              <p:nvSpPr>
                <p:cNvPr id="79" name="Freeform 101">
                  <a:extLst>
                    <a:ext uri="{FF2B5EF4-FFF2-40B4-BE49-F238E27FC236}">
                      <a16:creationId xmlns:a16="http://schemas.microsoft.com/office/drawing/2014/main" id="{6C53E928-4E0C-4D07-83F0-5BBF0A76B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121" y="6765992"/>
                  <a:ext cx="202030" cy="239910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41" y="307"/>
                    </a:cxn>
                    <a:cxn ang="0">
                      <a:pos x="41" y="378"/>
                    </a:cxn>
                    <a:cxn ang="0">
                      <a:pos x="154" y="456"/>
                    </a:cxn>
                    <a:cxn ang="0">
                      <a:pos x="189" y="378"/>
                    </a:cxn>
                    <a:cxn ang="0">
                      <a:pos x="384" y="266"/>
                    </a:cxn>
                    <a:cxn ang="0">
                      <a:pos x="307" y="119"/>
                    </a:cxn>
                    <a:cxn ang="0">
                      <a:pos x="76" y="0"/>
                    </a:cxn>
                    <a:cxn ang="0">
                      <a:pos x="76" y="119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384" h="456">
                      <a:moveTo>
                        <a:pt x="0" y="154"/>
                      </a:moveTo>
                      <a:lnTo>
                        <a:pt x="41" y="307"/>
                      </a:lnTo>
                      <a:lnTo>
                        <a:pt x="41" y="378"/>
                      </a:lnTo>
                      <a:lnTo>
                        <a:pt x="154" y="456"/>
                      </a:lnTo>
                      <a:lnTo>
                        <a:pt x="189" y="378"/>
                      </a:lnTo>
                      <a:lnTo>
                        <a:pt x="384" y="266"/>
                      </a:lnTo>
                      <a:lnTo>
                        <a:pt x="307" y="119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0" name="Freeform 102">
                  <a:extLst>
                    <a:ext uri="{FF2B5EF4-FFF2-40B4-BE49-F238E27FC236}">
                      <a16:creationId xmlns:a16="http://schemas.microsoft.com/office/drawing/2014/main" id="{FD166DEF-85DF-4262-A5E2-B34F6851C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120" y="6765985"/>
                  <a:ext cx="202029" cy="239910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41" y="307"/>
                    </a:cxn>
                    <a:cxn ang="0">
                      <a:pos x="41" y="378"/>
                    </a:cxn>
                    <a:cxn ang="0">
                      <a:pos x="154" y="456"/>
                    </a:cxn>
                    <a:cxn ang="0">
                      <a:pos x="189" y="378"/>
                    </a:cxn>
                    <a:cxn ang="0">
                      <a:pos x="384" y="266"/>
                    </a:cxn>
                    <a:cxn ang="0">
                      <a:pos x="307" y="119"/>
                    </a:cxn>
                    <a:cxn ang="0">
                      <a:pos x="76" y="0"/>
                    </a:cxn>
                    <a:cxn ang="0">
                      <a:pos x="76" y="119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384" h="456">
                      <a:moveTo>
                        <a:pt x="0" y="154"/>
                      </a:moveTo>
                      <a:lnTo>
                        <a:pt x="41" y="307"/>
                      </a:lnTo>
                      <a:lnTo>
                        <a:pt x="41" y="378"/>
                      </a:lnTo>
                      <a:lnTo>
                        <a:pt x="154" y="456"/>
                      </a:lnTo>
                      <a:lnTo>
                        <a:pt x="189" y="378"/>
                      </a:lnTo>
                      <a:lnTo>
                        <a:pt x="384" y="266"/>
                      </a:lnTo>
                      <a:lnTo>
                        <a:pt x="307" y="119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1" name="Freeform 103">
                  <a:extLst>
                    <a:ext uri="{FF2B5EF4-FFF2-40B4-BE49-F238E27FC236}">
                      <a16:creationId xmlns:a16="http://schemas.microsoft.com/office/drawing/2014/main" id="{616D07AB-F392-4E4A-9ADD-D69A90222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0106" y="6627096"/>
                  <a:ext cx="119955" cy="78918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89" y="153"/>
                    </a:cxn>
                    <a:cxn ang="0">
                      <a:pos x="230" y="77"/>
                    </a:cxn>
                    <a:cxn ang="0">
                      <a:pos x="112" y="41"/>
                    </a:cxn>
                    <a:cxn ang="0">
                      <a:pos x="77" y="41"/>
                    </a:cxn>
                    <a:cxn ang="0">
                      <a:pos x="41" y="0"/>
                    </a:cxn>
                    <a:cxn ang="0">
                      <a:pos x="0" y="41"/>
                    </a:cxn>
                    <a:cxn ang="0">
                      <a:pos x="41" y="112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230" h="153">
                      <a:moveTo>
                        <a:pt x="77" y="153"/>
                      </a:moveTo>
                      <a:lnTo>
                        <a:pt x="189" y="153"/>
                      </a:lnTo>
                      <a:lnTo>
                        <a:pt x="230" y="77"/>
                      </a:lnTo>
                      <a:lnTo>
                        <a:pt x="112" y="41"/>
                      </a:lnTo>
                      <a:lnTo>
                        <a:pt x="77" y="41"/>
                      </a:lnTo>
                      <a:lnTo>
                        <a:pt x="41" y="0"/>
                      </a:lnTo>
                      <a:lnTo>
                        <a:pt x="0" y="41"/>
                      </a:lnTo>
                      <a:lnTo>
                        <a:pt x="41" y="112"/>
                      </a:lnTo>
                      <a:lnTo>
                        <a:pt x="77" y="15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2" name="Freeform 104">
                  <a:extLst>
                    <a:ext uri="{FF2B5EF4-FFF2-40B4-BE49-F238E27FC236}">
                      <a16:creationId xmlns:a16="http://schemas.microsoft.com/office/drawing/2014/main" id="{BE897860-12B9-47A4-841A-A84CE4FCF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0106" y="6627096"/>
                  <a:ext cx="119955" cy="78918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89" y="153"/>
                    </a:cxn>
                    <a:cxn ang="0">
                      <a:pos x="230" y="77"/>
                    </a:cxn>
                    <a:cxn ang="0">
                      <a:pos x="112" y="41"/>
                    </a:cxn>
                    <a:cxn ang="0">
                      <a:pos x="77" y="41"/>
                    </a:cxn>
                    <a:cxn ang="0">
                      <a:pos x="41" y="0"/>
                    </a:cxn>
                    <a:cxn ang="0">
                      <a:pos x="0" y="41"/>
                    </a:cxn>
                    <a:cxn ang="0">
                      <a:pos x="41" y="112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230" h="153">
                      <a:moveTo>
                        <a:pt x="77" y="153"/>
                      </a:moveTo>
                      <a:lnTo>
                        <a:pt x="189" y="153"/>
                      </a:lnTo>
                      <a:lnTo>
                        <a:pt x="230" y="77"/>
                      </a:lnTo>
                      <a:lnTo>
                        <a:pt x="112" y="41"/>
                      </a:lnTo>
                      <a:lnTo>
                        <a:pt x="77" y="41"/>
                      </a:lnTo>
                      <a:lnTo>
                        <a:pt x="41" y="0"/>
                      </a:lnTo>
                      <a:lnTo>
                        <a:pt x="0" y="41"/>
                      </a:lnTo>
                      <a:lnTo>
                        <a:pt x="41" y="112"/>
                      </a:lnTo>
                      <a:lnTo>
                        <a:pt x="77" y="153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3" name="Freeform 105">
                  <a:extLst>
                    <a:ext uri="{FF2B5EF4-FFF2-40B4-BE49-F238E27FC236}">
                      <a16:creationId xmlns:a16="http://schemas.microsoft.com/office/drawing/2014/main" id="{06A54C7E-A0E5-47EC-A6E2-1F958E36F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009" y="6706014"/>
                  <a:ext cx="44194" cy="189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3" y="0"/>
                    </a:cxn>
                    <a:cxn ang="0">
                      <a:pos x="83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3" h="36">
                      <a:moveTo>
                        <a:pt x="0" y="36"/>
                      </a:moveTo>
                      <a:lnTo>
                        <a:pt x="83" y="0"/>
                      </a:lnTo>
                      <a:lnTo>
                        <a:pt x="83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4" name="Freeform 106">
                  <a:extLst>
                    <a:ext uri="{FF2B5EF4-FFF2-40B4-BE49-F238E27FC236}">
                      <a16:creationId xmlns:a16="http://schemas.microsoft.com/office/drawing/2014/main" id="{BD201DD1-EB3D-4305-B385-EB58890C9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009" y="6706014"/>
                  <a:ext cx="44194" cy="189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3" y="0"/>
                    </a:cxn>
                    <a:cxn ang="0">
                      <a:pos x="83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3" h="36">
                      <a:moveTo>
                        <a:pt x="0" y="36"/>
                      </a:moveTo>
                      <a:lnTo>
                        <a:pt x="83" y="0"/>
                      </a:lnTo>
                      <a:lnTo>
                        <a:pt x="83" y="36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5" name="Freeform 107">
                  <a:extLst>
                    <a:ext uri="{FF2B5EF4-FFF2-40B4-BE49-F238E27FC236}">
                      <a16:creationId xmlns:a16="http://schemas.microsoft.com/office/drawing/2014/main" id="{294F46B6-8AA8-4C79-A47A-73D7942D2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285" y="6649193"/>
                  <a:ext cx="41037" cy="4103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3" y="1"/>
                    </a:cxn>
                    <a:cxn ang="0">
                      <a:pos x="51" y="3"/>
                    </a:cxn>
                    <a:cxn ang="0">
                      <a:pos x="58" y="6"/>
                    </a:cxn>
                    <a:cxn ang="0">
                      <a:pos x="64" y="11"/>
                    </a:cxn>
                    <a:cxn ang="0">
                      <a:pos x="70" y="16"/>
                    </a:cxn>
                    <a:cxn ang="0">
                      <a:pos x="73" y="22"/>
                    </a:cxn>
                    <a:cxn ang="0">
                      <a:pos x="75" y="29"/>
                    </a:cxn>
                    <a:cxn ang="0">
                      <a:pos x="76" y="35"/>
                    </a:cxn>
                    <a:cxn ang="0">
                      <a:pos x="75" y="42"/>
                    </a:cxn>
                    <a:cxn ang="0">
                      <a:pos x="73" y="50"/>
                    </a:cxn>
                    <a:cxn ang="0">
                      <a:pos x="70" y="56"/>
                    </a:cxn>
                    <a:cxn ang="0">
                      <a:pos x="64" y="63"/>
                    </a:cxn>
                    <a:cxn ang="0">
                      <a:pos x="58" y="68"/>
                    </a:cxn>
                    <a:cxn ang="0">
                      <a:pos x="51" y="73"/>
                    </a:cxn>
                    <a:cxn ang="0">
                      <a:pos x="43" y="76"/>
                    </a:cxn>
                    <a:cxn ang="0">
                      <a:pos x="35" y="76"/>
                    </a:cxn>
                    <a:cxn ang="0">
                      <a:pos x="29" y="76"/>
                    </a:cxn>
                    <a:cxn ang="0">
                      <a:pos x="22" y="73"/>
                    </a:cxn>
                    <a:cxn ang="0">
                      <a:pos x="16" y="68"/>
                    </a:cxn>
                    <a:cxn ang="0">
                      <a:pos x="11" y="63"/>
                    </a:cxn>
                    <a:cxn ang="0">
                      <a:pos x="6" y="56"/>
                    </a:cxn>
                    <a:cxn ang="0">
                      <a:pos x="2" y="50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2" y="22"/>
                    </a:cxn>
                    <a:cxn ang="0">
                      <a:pos x="6" y="16"/>
                    </a:cxn>
                    <a:cxn ang="0">
                      <a:pos x="11" y="11"/>
                    </a:cxn>
                    <a:cxn ang="0">
                      <a:pos x="16" y="6"/>
                    </a:cxn>
                    <a:cxn ang="0">
                      <a:pos x="22" y="3"/>
                    </a:cxn>
                    <a:cxn ang="0">
                      <a:pos x="29" y="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76">
                      <a:moveTo>
                        <a:pt x="35" y="0"/>
                      </a:moveTo>
                      <a:lnTo>
                        <a:pt x="43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70" y="16"/>
                      </a:lnTo>
                      <a:lnTo>
                        <a:pt x="73" y="22"/>
                      </a:lnTo>
                      <a:lnTo>
                        <a:pt x="75" y="29"/>
                      </a:lnTo>
                      <a:lnTo>
                        <a:pt x="76" y="35"/>
                      </a:lnTo>
                      <a:lnTo>
                        <a:pt x="75" y="42"/>
                      </a:lnTo>
                      <a:lnTo>
                        <a:pt x="73" y="50"/>
                      </a:lnTo>
                      <a:lnTo>
                        <a:pt x="70" y="56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1" y="73"/>
                      </a:lnTo>
                      <a:lnTo>
                        <a:pt x="43" y="76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2" y="73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6" name="Freeform 108">
                  <a:extLst>
                    <a:ext uri="{FF2B5EF4-FFF2-40B4-BE49-F238E27FC236}">
                      <a16:creationId xmlns:a16="http://schemas.microsoft.com/office/drawing/2014/main" id="{3FA69CE6-846C-4A4C-AFE2-5C5CE5FFC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285" y="6649193"/>
                  <a:ext cx="41037" cy="4103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3" y="1"/>
                    </a:cxn>
                    <a:cxn ang="0">
                      <a:pos x="51" y="3"/>
                    </a:cxn>
                    <a:cxn ang="0">
                      <a:pos x="58" y="6"/>
                    </a:cxn>
                    <a:cxn ang="0">
                      <a:pos x="64" y="11"/>
                    </a:cxn>
                    <a:cxn ang="0">
                      <a:pos x="70" y="16"/>
                    </a:cxn>
                    <a:cxn ang="0">
                      <a:pos x="73" y="22"/>
                    </a:cxn>
                    <a:cxn ang="0">
                      <a:pos x="75" y="29"/>
                    </a:cxn>
                    <a:cxn ang="0">
                      <a:pos x="76" y="35"/>
                    </a:cxn>
                    <a:cxn ang="0">
                      <a:pos x="75" y="42"/>
                    </a:cxn>
                    <a:cxn ang="0">
                      <a:pos x="73" y="50"/>
                    </a:cxn>
                    <a:cxn ang="0">
                      <a:pos x="70" y="56"/>
                    </a:cxn>
                    <a:cxn ang="0">
                      <a:pos x="64" y="63"/>
                    </a:cxn>
                    <a:cxn ang="0">
                      <a:pos x="58" y="68"/>
                    </a:cxn>
                    <a:cxn ang="0">
                      <a:pos x="51" y="73"/>
                    </a:cxn>
                    <a:cxn ang="0">
                      <a:pos x="43" y="76"/>
                    </a:cxn>
                    <a:cxn ang="0">
                      <a:pos x="35" y="76"/>
                    </a:cxn>
                    <a:cxn ang="0">
                      <a:pos x="29" y="76"/>
                    </a:cxn>
                    <a:cxn ang="0">
                      <a:pos x="22" y="73"/>
                    </a:cxn>
                    <a:cxn ang="0">
                      <a:pos x="16" y="68"/>
                    </a:cxn>
                    <a:cxn ang="0">
                      <a:pos x="11" y="63"/>
                    </a:cxn>
                    <a:cxn ang="0">
                      <a:pos x="6" y="56"/>
                    </a:cxn>
                    <a:cxn ang="0">
                      <a:pos x="2" y="50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2" y="22"/>
                    </a:cxn>
                    <a:cxn ang="0">
                      <a:pos x="6" y="16"/>
                    </a:cxn>
                    <a:cxn ang="0">
                      <a:pos x="11" y="11"/>
                    </a:cxn>
                    <a:cxn ang="0">
                      <a:pos x="16" y="6"/>
                    </a:cxn>
                    <a:cxn ang="0">
                      <a:pos x="22" y="3"/>
                    </a:cxn>
                    <a:cxn ang="0">
                      <a:pos x="29" y="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76">
                      <a:moveTo>
                        <a:pt x="35" y="0"/>
                      </a:moveTo>
                      <a:lnTo>
                        <a:pt x="43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70" y="16"/>
                      </a:lnTo>
                      <a:lnTo>
                        <a:pt x="73" y="22"/>
                      </a:lnTo>
                      <a:lnTo>
                        <a:pt x="75" y="29"/>
                      </a:lnTo>
                      <a:lnTo>
                        <a:pt x="76" y="35"/>
                      </a:lnTo>
                      <a:lnTo>
                        <a:pt x="75" y="42"/>
                      </a:lnTo>
                      <a:lnTo>
                        <a:pt x="73" y="50"/>
                      </a:lnTo>
                      <a:lnTo>
                        <a:pt x="70" y="56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1" y="73"/>
                      </a:lnTo>
                      <a:lnTo>
                        <a:pt x="43" y="76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2" y="73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1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632523"/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7" name="Freeform 109">
                  <a:extLst>
                    <a:ext uri="{FF2B5EF4-FFF2-40B4-BE49-F238E27FC236}">
                      <a16:creationId xmlns:a16="http://schemas.microsoft.com/office/drawing/2014/main" id="{CAC79EFB-8726-450C-82B3-CD6528F86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0151" y="6586059"/>
                  <a:ext cx="97859" cy="4103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53" y="77"/>
                    </a:cxn>
                    <a:cxn ang="0">
                      <a:pos x="188" y="0"/>
                    </a:cxn>
                    <a:cxn ang="0">
                      <a:pos x="41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88" h="77">
                      <a:moveTo>
                        <a:pt x="0" y="77"/>
                      </a:moveTo>
                      <a:lnTo>
                        <a:pt x="153" y="77"/>
                      </a:lnTo>
                      <a:lnTo>
                        <a:pt x="188" y="0"/>
                      </a:lnTo>
                      <a:lnTo>
                        <a:pt x="41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8" name="Freeform 110">
                  <a:extLst>
                    <a:ext uri="{FF2B5EF4-FFF2-40B4-BE49-F238E27FC236}">
                      <a16:creationId xmlns:a16="http://schemas.microsoft.com/office/drawing/2014/main" id="{ED46DD8C-2161-4761-980C-BF9BB367C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0151" y="6586059"/>
                  <a:ext cx="97859" cy="4103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53" y="77"/>
                    </a:cxn>
                    <a:cxn ang="0">
                      <a:pos x="188" y="0"/>
                    </a:cxn>
                    <a:cxn ang="0">
                      <a:pos x="41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88" h="77">
                      <a:moveTo>
                        <a:pt x="0" y="77"/>
                      </a:moveTo>
                      <a:lnTo>
                        <a:pt x="153" y="77"/>
                      </a:lnTo>
                      <a:lnTo>
                        <a:pt x="188" y="0"/>
                      </a:lnTo>
                      <a:lnTo>
                        <a:pt x="41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89" name="Freeform 111">
                  <a:extLst>
                    <a:ext uri="{FF2B5EF4-FFF2-40B4-BE49-F238E27FC236}">
                      <a16:creationId xmlns:a16="http://schemas.microsoft.com/office/drawing/2014/main" id="{F19E5216-CB81-4F60-BA91-DBEF3262A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307" y="6406125"/>
                  <a:ext cx="101015" cy="599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8" y="119"/>
                    </a:cxn>
                    <a:cxn ang="0">
                      <a:pos x="155" y="119"/>
                    </a:cxn>
                    <a:cxn ang="0">
                      <a:pos x="196" y="41"/>
                    </a:cxn>
                    <a:cxn ang="0">
                      <a:pos x="119" y="0"/>
                    </a:cxn>
                    <a:cxn ang="0">
                      <a:pos x="43" y="41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96" h="119">
                      <a:moveTo>
                        <a:pt x="0" y="77"/>
                      </a:moveTo>
                      <a:lnTo>
                        <a:pt x="78" y="119"/>
                      </a:lnTo>
                      <a:lnTo>
                        <a:pt x="155" y="119"/>
                      </a:lnTo>
                      <a:lnTo>
                        <a:pt x="196" y="41"/>
                      </a:lnTo>
                      <a:lnTo>
                        <a:pt x="119" y="0"/>
                      </a:lnTo>
                      <a:lnTo>
                        <a:pt x="43" y="4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0" name="Freeform 112">
                  <a:extLst>
                    <a:ext uri="{FF2B5EF4-FFF2-40B4-BE49-F238E27FC236}">
                      <a16:creationId xmlns:a16="http://schemas.microsoft.com/office/drawing/2014/main" id="{A2A4C446-3591-439B-8289-3D5CFB01C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307" y="6406125"/>
                  <a:ext cx="101015" cy="599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8" y="119"/>
                    </a:cxn>
                    <a:cxn ang="0">
                      <a:pos x="155" y="119"/>
                    </a:cxn>
                    <a:cxn ang="0">
                      <a:pos x="196" y="41"/>
                    </a:cxn>
                    <a:cxn ang="0">
                      <a:pos x="119" y="0"/>
                    </a:cxn>
                    <a:cxn ang="0">
                      <a:pos x="43" y="41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96" h="119">
                      <a:moveTo>
                        <a:pt x="0" y="77"/>
                      </a:moveTo>
                      <a:lnTo>
                        <a:pt x="78" y="119"/>
                      </a:lnTo>
                      <a:lnTo>
                        <a:pt x="155" y="119"/>
                      </a:lnTo>
                      <a:lnTo>
                        <a:pt x="196" y="41"/>
                      </a:lnTo>
                      <a:lnTo>
                        <a:pt x="119" y="0"/>
                      </a:lnTo>
                      <a:lnTo>
                        <a:pt x="43" y="41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C0504D">
                    <a:lumMod val="50000"/>
                  </a:srgbClr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1" name="Freeform 113">
                  <a:extLst>
                    <a:ext uri="{FF2B5EF4-FFF2-40B4-BE49-F238E27FC236}">
                      <a16:creationId xmlns:a16="http://schemas.microsoft.com/office/drawing/2014/main" id="{7AF575FF-FDC4-447D-A49E-5343ECD04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389" y="6406125"/>
                  <a:ext cx="37881" cy="59978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1" y="41"/>
                    </a:cxn>
                    <a:cxn ang="0">
                      <a:pos x="71" y="0"/>
                    </a:cxn>
                    <a:cxn ang="0">
                      <a:pos x="0" y="77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71" h="119">
                      <a:moveTo>
                        <a:pt x="0" y="119"/>
                      </a:moveTo>
                      <a:lnTo>
                        <a:pt x="71" y="41"/>
                      </a:ln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2" name="Freeform 114">
                  <a:extLst>
                    <a:ext uri="{FF2B5EF4-FFF2-40B4-BE49-F238E27FC236}">
                      <a16:creationId xmlns:a16="http://schemas.microsoft.com/office/drawing/2014/main" id="{5745E625-C386-424C-ADD7-1A47AEDF7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389" y="6406125"/>
                  <a:ext cx="37881" cy="59978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1" y="41"/>
                    </a:cxn>
                    <a:cxn ang="0">
                      <a:pos x="71" y="0"/>
                    </a:cxn>
                    <a:cxn ang="0">
                      <a:pos x="0" y="77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71" h="119">
                      <a:moveTo>
                        <a:pt x="0" y="119"/>
                      </a:moveTo>
                      <a:lnTo>
                        <a:pt x="71" y="41"/>
                      </a:ln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0" y="119"/>
                      </a:lnTo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3" name="Freeform 115">
                  <a:extLst>
                    <a:ext uri="{FF2B5EF4-FFF2-40B4-BE49-F238E27FC236}">
                      <a16:creationId xmlns:a16="http://schemas.microsoft.com/office/drawing/2014/main" id="{DED59956-F92C-4563-A709-D638D5F2A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315" y="6503984"/>
                  <a:ext cx="97859" cy="82075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90" y="153"/>
                    </a:cxn>
                    <a:cxn ang="0">
                      <a:pos x="190" y="82"/>
                    </a:cxn>
                    <a:cxn ang="0">
                      <a:pos x="112" y="0"/>
                    </a:cxn>
                    <a:cxn ang="0">
                      <a:pos x="0" y="41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190" h="153">
                      <a:moveTo>
                        <a:pt x="77" y="153"/>
                      </a:moveTo>
                      <a:lnTo>
                        <a:pt x="190" y="153"/>
                      </a:lnTo>
                      <a:lnTo>
                        <a:pt x="190" y="82"/>
                      </a:lnTo>
                      <a:lnTo>
                        <a:pt x="112" y="0"/>
                      </a:lnTo>
                      <a:lnTo>
                        <a:pt x="0" y="41"/>
                      </a:lnTo>
                      <a:lnTo>
                        <a:pt x="77" y="153"/>
                      </a:lnTo>
                      <a:close/>
                    </a:path>
                  </a:pathLst>
                </a:cu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  <p:sp>
              <p:nvSpPr>
                <p:cNvPr id="94" name="Freeform 116">
                  <a:extLst>
                    <a:ext uri="{FF2B5EF4-FFF2-40B4-BE49-F238E27FC236}">
                      <a16:creationId xmlns:a16="http://schemas.microsoft.com/office/drawing/2014/main" id="{D8EC1460-39B8-4EE8-A3F6-422E559AB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315" y="6503984"/>
                  <a:ext cx="97859" cy="82075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90" y="153"/>
                    </a:cxn>
                    <a:cxn ang="0">
                      <a:pos x="190" y="82"/>
                    </a:cxn>
                    <a:cxn ang="0">
                      <a:pos x="112" y="0"/>
                    </a:cxn>
                    <a:cxn ang="0">
                      <a:pos x="0" y="41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190" h="153">
                      <a:moveTo>
                        <a:pt x="77" y="153"/>
                      </a:moveTo>
                      <a:lnTo>
                        <a:pt x="190" y="153"/>
                      </a:lnTo>
                      <a:lnTo>
                        <a:pt x="190" y="82"/>
                      </a:lnTo>
                      <a:lnTo>
                        <a:pt x="112" y="0"/>
                      </a:lnTo>
                      <a:lnTo>
                        <a:pt x="0" y="41"/>
                      </a:lnTo>
                      <a:lnTo>
                        <a:pt x="77" y="153"/>
                      </a:lnTo>
                    </a:path>
                  </a:pathLst>
                </a:custGeom>
                <a:solidFill>
                  <a:srgbClr val="632523"/>
                </a:solidFill>
                <a:ln w="12700">
                  <a:solidFill>
                    <a:sysClr val="windowText" lastClr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54423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sp>
            <p:nvSpPr>
              <p:cNvPr id="78" name="Rounded Rectangle 182">
                <a:extLst>
                  <a:ext uri="{FF2B5EF4-FFF2-40B4-BE49-F238E27FC236}">
                    <a16:creationId xmlns:a16="http://schemas.microsoft.com/office/drawing/2014/main" id="{993F4840-289B-4FDA-85F0-C7E4F0273FF6}"/>
                  </a:ext>
                </a:extLst>
              </p:cNvPr>
              <p:cNvSpPr/>
              <p:nvPr/>
            </p:nvSpPr>
            <p:spPr>
              <a:xfrm>
                <a:off x="2285999" y="6248389"/>
                <a:ext cx="525517" cy="475395"/>
              </a:xfrm>
              <a:prstGeom prst="roundRect">
                <a:avLst/>
              </a:prstGeom>
              <a:solidFill>
                <a:srgbClr val="C0504D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HI</a:t>
                </a:r>
                <a:b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</a:b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-0.6%</a:t>
                </a:r>
              </a:p>
            </p:txBody>
          </p:sp>
        </p:grp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22492AE9-6643-45EB-B3B8-BAECA862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386" y="4373783"/>
              <a:ext cx="658399" cy="473411"/>
            </a:xfrm>
            <a:custGeom>
              <a:avLst/>
              <a:gdLst/>
              <a:ahLst/>
              <a:cxnLst>
                <a:cxn ang="0">
                  <a:pos x="976" y="1234"/>
                </a:cxn>
                <a:cxn ang="0">
                  <a:pos x="910" y="1217"/>
                </a:cxn>
                <a:cxn ang="0">
                  <a:pos x="880" y="1117"/>
                </a:cxn>
                <a:cxn ang="0">
                  <a:pos x="792" y="1039"/>
                </a:cxn>
                <a:cxn ang="0">
                  <a:pos x="733" y="922"/>
                </a:cxn>
                <a:cxn ang="0">
                  <a:pos x="685" y="863"/>
                </a:cxn>
                <a:cxn ang="0">
                  <a:pos x="591" y="792"/>
                </a:cxn>
                <a:cxn ang="0">
                  <a:pos x="556" y="744"/>
                </a:cxn>
                <a:cxn ang="0">
                  <a:pos x="520" y="691"/>
                </a:cxn>
                <a:cxn ang="0">
                  <a:pos x="360" y="579"/>
                </a:cxn>
                <a:cxn ang="0">
                  <a:pos x="302" y="532"/>
                </a:cxn>
                <a:cxn ang="0">
                  <a:pos x="231" y="425"/>
                </a:cxn>
                <a:cxn ang="0">
                  <a:pos x="183" y="372"/>
                </a:cxn>
                <a:cxn ang="0">
                  <a:pos x="25" y="313"/>
                </a:cxn>
                <a:cxn ang="0">
                  <a:pos x="30" y="225"/>
                </a:cxn>
                <a:cxn ang="0">
                  <a:pos x="71" y="184"/>
                </a:cxn>
                <a:cxn ang="0">
                  <a:pos x="66" y="166"/>
                </a:cxn>
                <a:cxn ang="0">
                  <a:pos x="195" y="118"/>
                </a:cxn>
                <a:cxn ang="0">
                  <a:pos x="284" y="59"/>
                </a:cxn>
                <a:cxn ang="0">
                  <a:pos x="302" y="47"/>
                </a:cxn>
                <a:cxn ang="0">
                  <a:pos x="733" y="6"/>
                </a:cxn>
                <a:cxn ang="0">
                  <a:pos x="738" y="35"/>
                </a:cxn>
                <a:cxn ang="0">
                  <a:pos x="839" y="70"/>
                </a:cxn>
                <a:cxn ang="0">
                  <a:pos x="1212" y="77"/>
                </a:cxn>
                <a:cxn ang="0">
                  <a:pos x="1631" y="379"/>
                </a:cxn>
                <a:cxn ang="0">
                  <a:pos x="1565" y="443"/>
                </a:cxn>
                <a:cxn ang="0">
                  <a:pos x="1496" y="555"/>
                </a:cxn>
                <a:cxn ang="0">
                  <a:pos x="1483" y="644"/>
                </a:cxn>
                <a:cxn ang="0">
                  <a:pos x="1471" y="697"/>
                </a:cxn>
                <a:cxn ang="0">
                  <a:pos x="1436" y="721"/>
                </a:cxn>
                <a:cxn ang="0">
                  <a:pos x="1395" y="762"/>
                </a:cxn>
                <a:cxn ang="0">
                  <a:pos x="1354" y="828"/>
                </a:cxn>
                <a:cxn ang="0">
                  <a:pos x="1271" y="910"/>
                </a:cxn>
                <a:cxn ang="0">
                  <a:pos x="1205" y="963"/>
                </a:cxn>
                <a:cxn ang="0">
                  <a:pos x="1159" y="1004"/>
                </a:cxn>
                <a:cxn ang="0">
                  <a:pos x="1105" y="1028"/>
                </a:cxn>
                <a:cxn ang="0">
                  <a:pos x="1099" y="1057"/>
                </a:cxn>
                <a:cxn ang="0">
                  <a:pos x="1081" y="1092"/>
                </a:cxn>
                <a:cxn ang="0">
                  <a:pos x="1029" y="1117"/>
                </a:cxn>
                <a:cxn ang="0">
                  <a:pos x="1022" y="1128"/>
                </a:cxn>
                <a:cxn ang="0">
                  <a:pos x="1034" y="1146"/>
                </a:cxn>
                <a:cxn ang="0">
                  <a:pos x="1040" y="1163"/>
                </a:cxn>
                <a:cxn ang="0">
                  <a:pos x="999" y="1206"/>
                </a:cxn>
                <a:cxn ang="0">
                  <a:pos x="987" y="1234"/>
                </a:cxn>
              </a:cxnLst>
              <a:rect l="0" t="0" r="r" b="b"/>
              <a:pathLst>
                <a:path w="1649" h="1234">
                  <a:moveTo>
                    <a:pt x="987" y="1234"/>
                  </a:moveTo>
                  <a:lnTo>
                    <a:pt x="976" y="1234"/>
                  </a:lnTo>
                  <a:lnTo>
                    <a:pt x="928" y="1229"/>
                  </a:lnTo>
                  <a:lnTo>
                    <a:pt x="910" y="1217"/>
                  </a:lnTo>
                  <a:lnTo>
                    <a:pt x="905" y="1199"/>
                  </a:lnTo>
                  <a:lnTo>
                    <a:pt x="880" y="1117"/>
                  </a:lnTo>
                  <a:lnTo>
                    <a:pt x="839" y="1064"/>
                  </a:lnTo>
                  <a:lnTo>
                    <a:pt x="792" y="1039"/>
                  </a:lnTo>
                  <a:lnTo>
                    <a:pt x="763" y="957"/>
                  </a:lnTo>
                  <a:lnTo>
                    <a:pt x="733" y="922"/>
                  </a:lnTo>
                  <a:lnTo>
                    <a:pt x="715" y="874"/>
                  </a:lnTo>
                  <a:lnTo>
                    <a:pt x="685" y="863"/>
                  </a:lnTo>
                  <a:lnTo>
                    <a:pt x="632" y="839"/>
                  </a:lnTo>
                  <a:lnTo>
                    <a:pt x="591" y="792"/>
                  </a:lnTo>
                  <a:lnTo>
                    <a:pt x="556" y="768"/>
                  </a:lnTo>
                  <a:lnTo>
                    <a:pt x="556" y="744"/>
                  </a:lnTo>
                  <a:lnTo>
                    <a:pt x="538" y="709"/>
                  </a:lnTo>
                  <a:lnTo>
                    <a:pt x="520" y="691"/>
                  </a:lnTo>
                  <a:lnTo>
                    <a:pt x="467" y="673"/>
                  </a:lnTo>
                  <a:lnTo>
                    <a:pt x="360" y="579"/>
                  </a:lnTo>
                  <a:lnTo>
                    <a:pt x="314" y="562"/>
                  </a:lnTo>
                  <a:lnTo>
                    <a:pt x="302" y="532"/>
                  </a:lnTo>
                  <a:lnTo>
                    <a:pt x="261" y="491"/>
                  </a:lnTo>
                  <a:lnTo>
                    <a:pt x="231" y="425"/>
                  </a:lnTo>
                  <a:lnTo>
                    <a:pt x="195" y="390"/>
                  </a:lnTo>
                  <a:lnTo>
                    <a:pt x="183" y="372"/>
                  </a:lnTo>
                  <a:lnTo>
                    <a:pt x="119" y="361"/>
                  </a:lnTo>
                  <a:lnTo>
                    <a:pt x="25" y="313"/>
                  </a:lnTo>
                  <a:lnTo>
                    <a:pt x="0" y="290"/>
                  </a:lnTo>
                  <a:lnTo>
                    <a:pt x="30" y="225"/>
                  </a:lnTo>
                  <a:lnTo>
                    <a:pt x="53" y="207"/>
                  </a:lnTo>
                  <a:lnTo>
                    <a:pt x="71" y="184"/>
                  </a:lnTo>
                  <a:lnTo>
                    <a:pt x="71" y="171"/>
                  </a:lnTo>
                  <a:lnTo>
                    <a:pt x="66" y="166"/>
                  </a:lnTo>
                  <a:lnTo>
                    <a:pt x="165" y="118"/>
                  </a:lnTo>
                  <a:lnTo>
                    <a:pt x="195" y="118"/>
                  </a:lnTo>
                  <a:lnTo>
                    <a:pt x="195" y="100"/>
                  </a:lnTo>
                  <a:lnTo>
                    <a:pt x="284" y="59"/>
                  </a:lnTo>
                  <a:lnTo>
                    <a:pt x="290" y="42"/>
                  </a:lnTo>
                  <a:lnTo>
                    <a:pt x="302" y="47"/>
                  </a:lnTo>
                  <a:lnTo>
                    <a:pt x="733" y="0"/>
                  </a:lnTo>
                  <a:lnTo>
                    <a:pt x="733" y="6"/>
                  </a:lnTo>
                  <a:lnTo>
                    <a:pt x="727" y="24"/>
                  </a:lnTo>
                  <a:lnTo>
                    <a:pt x="738" y="35"/>
                  </a:lnTo>
                  <a:lnTo>
                    <a:pt x="774" y="17"/>
                  </a:lnTo>
                  <a:lnTo>
                    <a:pt x="839" y="70"/>
                  </a:lnTo>
                  <a:lnTo>
                    <a:pt x="845" y="124"/>
                  </a:lnTo>
                  <a:lnTo>
                    <a:pt x="1212" y="77"/>
                  </a:lnTo>
                  <a:lnTo>
                    <a:pt x="1649" y="366"/>
                  </a:lnTo>
                  <a:lnTo>
                    <a:pt x="1631" y="379"/>
                  </a:lnTo>
                  <a:lnTo>
                    <a:pt x="1595" y="402"/>
                  </a:lnTo>
                  <a:lnTo>
                    <a:pt x="1565" y="443"/>
                  </a:lnTo>
                  <a:lnTo>
                    <a:pt x="1513" y="526"/>
                  </a:lnTo>
                  <a:lnTo>
                    <a:pt x="1496" y="555"/>
                  </a:lnTo>
                  <a:lnTo>
                    <a:pt x="1478" y="603"/>
                  </a:lnTo>
                  <a:lnTo>
                    <a:pt x="1483" y="644"/>
                  </a:lnTo>
                  <a:lnTo>
                    <a:pt x="1483" y="686"/>
                  </a:lnTo>
                  <a:lnTo>
                    <a:pt x="1471" y="697"/>
                  </a:lnTo>
                  <a:lnTo>
                    <a:pt x="1460" y="714"/>
                  </a:lnTo>
                  <a:lnTo>
                    <a:pt x="1436" y="721"/>
                  </a:lnTo>
                  <a:lnTo>
                    <a:pt x="1418" y="739"/>
                  </a:lnTo>
                  <a:lnTo>
                    <a:pt x="1395" y="762"/>
                  </a:lnTo>
                  <a:lnTo>
                    <a:pt x="1371" y="798"/>
                  </a:lnTo>
                  <a:lnTo>
                    <a:pt x="1354" y="828"/>
                  </a:lnTo>
                  <a:lnTo>
                    <a:pt x="1300" y="863"/>
                  </a:lnTo>
                  <a:lnTo>
                    <a:pt x="1271" y="910"/>
                  </a:lnTo>
                  <a:lnTo>
                    <a:pt x="1241" y="939"/>
                  </a:lnTo>
                  <a:lnTo>
                    <a:pt x="1205" y="963"/>
                  </a:lnTo>
                  <a:lnTo>
                    <a:pt x="1182" y="986"/>
                  </a:lnTo>
                  <a:lnTo>
                    <a:pt x="1159" y="1004"/>
                  </a:lnTo>
                  <a:lnTo>
                    <a:pt x="1129" y="1022"/>
                  </a:lnTo>
                  <a:lnTo>
                    <a:pt x="1105" y="1028"/>
                  </a:lnTo>
                  <a:lnTo>
                    <a:pt x="1099" y="1046"/>
                  </a:lnTo>
                  <a:lnTo>
                    <a:pt x="1099" y="1057"/>
                  </a:lnTo>
                  <a:lnTo>
                    <a:pt x="1093" y="1064"/>
                  </a:lnTo>
                  <a:lnTo>
                    <a:pt x="1081" y="1092"/>
                  </a:lnTo>
                  <a:lnTo>
                    <a:pt x="1052" y="1117"/>
                  </a:lnTo>
                  <a:lnTo>
                    <a:pt x="1029" y="1117"/>
                  </a:lnTo>
                  <a:lnTo>
                    <a:pt x="1022" y="1122"/>
                  </a:lnTo>
                  <a:lnTo>
                    <a:pt x="1022" y="1128"/>
                  </a:lnTo>
                  <a:lnTo>
                    <a:pt x="1029" y="1140"/>
                  </a:lnTo>
                  <a:lnTo>
                    <a:pt x="1034" y="1146"/>
                  </a:lnTo>
                  <a:lnTo>
                    <a:pt x="1047" y="1146"/>
                  </a:lnTo>
                  <a:lnTo>
                    <a:pt x="1040" y="1163"/>
                  </a:lnTo>
                  <a:lnTo>
                    <a:pt x="1029" y="1176"/>
                  </a:lnTo>
                  <a:lnTo>
                    <a:pt x="999" y="1206"/>
                  </a:lnTo>
                  <a:lnTo>
                    <a:pt x="987" y="1223"/>
                  </a:lnTo>
                  <a:lnTo>
                    <a:pt x="987" y="1234"/>
                  </a:lnTo>
                  <a:close/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1.2%</a:t>
              </a:r>
            </a:p>
          </p:txBody>
        </p:sp>
        <p:sp>
          <p:nvSpPr>
            <p:cNvPr id="57" name="Rounded Rectangle 174">
              <a:extLst>
                <a:ext uri="{FF2B5EF4-FFF2-40B4-BE49-F238E27FC236}">
                  <a16:creationId xmlns:a16="http://schemas.microsoft.com/office/drawing/2014/main" id="{ADEF6490-1B7F-41F5-A55A-04661EBB03E5}"/>
                </a:ext>
              </a:extLst>
            </p:cNvPr>
            <p:cNvSpPr/>
            <p:nvPr/>
          </p:nvSpPr>
          <p:spPr>
            <a:xfrm>
              <a:off x="7848600" y="2715677"/>
              <a:ext cx="411480" cy="377946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VT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-0.1%</a:t>
              </a:r>
            </a:p>
          </p:txBody>
        </p:sp>
        <p:sp>
          <p:nvSpPr>
            <p:cNvPr id="58" name="Rounded Rectangle 175">
              <a:extLst>
                <a:ext uri="{FF2B5EF4-FFF2-40B4-BE49-F238E27FC236}">
                  <a16:creationId xmlns:a16="http://schemas.microsoft.com/office/drawing/2014/main" id="{7449F2D0-235A-4C92-87E5-137170076C17}"/>
                </a:ext>
              </a:extLst>
            </p:cNvPr>
            <p:cNvSpPr/>
            <p:nvPr/>
          </p:nvSpPr>
          <p:spPr>
            <a:xfrm>
              <a:off x="7315200" y="3657600"/>
              <a:ext cx="411480" cy="365760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CT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-0.3%</a:t>
              </a:r>
            </a:p>
          </p:txBody>
        </p:sp>
        <p:sp>
          <p:nvSpPr>
            <p:cNvPr id="59" name="Rounded Rectangle 176">
              <a:extLst>
                <a:ext uri="{FF2B5EF4-FFF2-40B4-BE49-F238E27FC236}">
                  <a16:creationId xmlns:a16="http://schemas.microsoft.com/office/drawing/2014/main" id="{6053DEBB-A7ED-403B-AD69-5945D2194DB6}"/>
                </a:ext>
              </a:extLst>
            </p:cNvPr>
            <p:cNvSpPr/>
            <p:nvPr/>
          </p:nvSpPr>
          <p:spPr>
            <a:xfrm>
              <a:off x="7848600" y="3657600"/>
              <a:ext cx="411480" cy="365760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RI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-0.1%</a:t>
              </a:r>
            </a:p>
          </p:txBody>
        </p:sp>
        <p:sp>
          <p:nvSpPr>
            <p:cNvPr id="60" name="Rounded Rectangle 178">
              <a:extLst>
                <a:ext uri="{FF2B5EF4-FFF2-40B4-BE49-F238E27FC236}">
                  <a16:creationId xmlns:a16="http://schemas.microsoft.com/office/drawing/2014/main" id="{AECDAC69-CC89-494A-902A-94B9B0ADE922}"/>
                </a:ext>
              </a:extLst>
            </p:cNvPr>
            <p:cNvSpPr/>
            <p:nvPr/>
          </p:nvSpPr>
          <p:spPr>
            <a:xfrm>
              <a:off x="7315200" y="4114800"/>
              <a:ext cx="411480" cy="365760"/>
            </a:xfrm>
            <a:prstGeom prst="roundRect">
              <a:avLst/>
            </a:prstGeom>
            <a:solidFill>
              <a:srgbClr val="C4D79B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DE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1.0%</a:t>
              </a:r>
            </a:p>
          </p:txBody>
        </p:sp>
        <p:sp>
          <p:nvSpPr>
            <p:cNvPr id="61" name="Rounded Rectangle 179">
              <a:extLst>
                <a:ext uri="{FF2B5EF4-FFF2-40B4-BE49-F238E27FC236}">
                  <a16:creationId xmlns:a16="http://schemas.microsoft.com/office/drawing/2014/main" id="{3344230D-B0EB-411A-B0C3-1B074803F6CE}"/>
                </a:ext>
              </a:extLst>
            </p:cNvPr>
            <p:cNvSpPr/>
            <p:nvPr/>
          </p:nvSpPr>
          <p:spPr>
            <a:xfrm>
              <a:off x="7848600" y="4114800"/>
              <a:ext cx="411480" cy="365760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NJ</a:t>
              </a:r>
              <a:b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-0.1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%</a:t>
              </a:r>
            </a:p>
          </p:txBody>
        </p:sp>
        <p:sp>
          <p:nvSpPr>
            <p:cNvPr id="62" name="Rounded Rectangle 180">
              <a:extLst>
                <a:ext uri="{FF2B5EF4-FFF2-40B4-BE49-F238E27FC236}">
                  <a16:creationId xmlns:a16="http://schemas.microsoft.com/office/drawing/2014/main" id="{76DF38A2-03FE-4231-802E-BCB6494D2840}"/>
                </a:ext>
              </a:extLst>
            </p:cNvPr>
            <p:cNvSpPr/>
            <p:nvPr/>
          </p:nvSpPr>
          <p:spPr>
            <a:xfrm>
              <a:off x="7315200" y="4572000"/>
              <a:ext cx="411480" cy="36576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MD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0.01%</a:t>
              </a:r>
            </a:p>
          </p:txBody>
        </p:sp>
        <p:sp>
          <p:nvSpPr>
            <p:cNvPr id="63" name="Rounded Rectangle 149">
              <a:extLst>
                <a:ext uri="{FF2B5EF4-FFF2-40B4-BE49-F238E27FC236}">
                  <a16:creationId xmlns:a16="http://schemas.microsoft.com/office/drawing/2014/main" id="{E60860BB-99D6-43BB-9A47-74E752D402CF}"/>
                </a:ext>
              </a:extLst>
            </p:cNvPr>
            <p:cNvSpPr/>
            <p:nvPr/>
          </p:nvSpPr>
          <p:spPr>
            <a:xfrm>
              <a:off x="7848600" y="4572000"/>
              <a:ext cx="411480" cy="365760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DC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0.6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%</a:t>
              </a:r>
            </a:p>
          </p:txBody>
        </p:sp>
        <p:grpSp>
          <p:nvGrpSpPr>
            <p:cNvPr id="64" name="Group 135">
              <a:extLst>
                <a:ext uri="{FF2B5EF4-FFF2-40B4-BE49-F238E27FC236}">
                  <a16:creationId xmlns:a16="http://schemas.microsoft.com/office/drawing/2014/main" id="{6D4B4CC6-A259-4E04-B8F2-145E851A7774}"/>
                </a:ext>
              </a:extLst>
            </p:cNvPr>
            <p:cNvGrpSpPr/>
            <p:nvPr/>
          </p:nvGrpSpPr>
          <p:grpSpPr>
            <a:xfrm>
              <a:off x="7235434" y="2286000"/>
              <a:ext cx="1024646" cy="719764"/>
              <a:chOff x="7235434" y="2286000"/>
              <a:chExt cx="1024646" cy="719764"/>
            </a:xfrm>
            <a:solidFill>
              <a:srgbClr val="C0504D">
                <a:lumMod val="60000"/>
                <a:lumOff val="40000"/>
              </a:srgbClr>
            </a:solidFill>
          </p:grpSpPr>
          <p:sp>
            <p:nvSpPr>
              <p:cNvPr id="75" name="Freeform 94">
                <a:extLst>
                  <a:ext uri="{FF2B5EF4-FFF2-40B4-BE49-F238E27FC236}">
                    <a16:creationId xmlns:a16="http://schemas.microsoft.com/office/drawing/2014/main" id="{D54232C8-3EA1-4A85-95CA-6D58BEDCD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434" y="2578766"/>
                <a:ext cx="205824" cy="426998"/>
              </a:xfrm>
              <a:custGeom>
                <a:avLst/>
                <a:gdLst/>
                <a:ahLst/>
                <a:cxnLst>
                  <a:cxn ang="0">
                    <a:pos x="507" y="946"/>
                  </a:cxn>
                  <a:cxn ang="0">
                    <a:pos x="490" y="933"/>
                  </a:cxn>
                  <a:cxn ang="0">
                    <a:pos x="466" y="939"/>
                  </a:cxn>
                  <a:cxn ang="0">
                    <a:pos x="442" y="981"/>
                  </a:cxn>
                  <a:cxn ang="0">
                    <a:pos x="413" y="987"/>
                  </a:cxn>
                  <a:cxn ang="0">
                    <a:pos x="419" y="1017"/>
                  </a:cxn>
                  <a:cxn ang="0">
                    <a:pos x="413" y="1022"/>
                  </a:cxn>
                  <a:cxn ang="0">
                    <a:pos x="407" y="1017"/>
                  </a:cxn>
                  <a:cxn ang="0">
                    <a:pos x="395" y="1022"/>
                  </a:cxn>
                  <a:cxn ang="0">
                    <a:pos x="389" y="1034"/>
                  </a:cxn>
                  <a:cxn ang="0">
                    <a:pos x="46" y="1111"/>
                  </a:cxn>
                  <a:cxn ang="0">
                    <a:pos x="41" y="1093"/>
                  </a:cxn>
                  <a:cxn ang="0">
                    <a:pos x="17" y="1070"/>
                  </a:cxn>
                  <a:cxn ang="0">
                    <a:pos x="17" y="1028"/>
                  </a:cxn>
                  <a:cxn ang="0">
                    <a:pos x="29" y="1010"/>
                  </a:cxn>
                  <a:cxn ang="0">
                    <a:pos x="17" y="974"/>
                  </a:cxn>
                  <a:cxn ang="0">
                    <a:pos x="0" y="809"/>
                  </a:cxn>
                  <a:cxn ang="0">
                    <a:pos x="0" y="756"/>
                  </a:cxn>
                  <a:cxn ang="0">
                    <a:pos x="23" y="667"/>
                  </a:cxn>
                  <a:cxn ang="0">
                    <a:pos x="35" y="603"/>
                  </a:cxn>
                  <a:cxn ang="0">
                    <a:pos x="41" y="555"/>
                  </a:cxn>
                  <a:cxn ang="0">
                    <a:pos x="23" y="520"/>
                  </a:cxn>
                  <a:cxn ang="0">
                    <a:pos x="23" y="484"/>
                  </a:cxn>
                  <a:cxn ang="0">
                    <a:pos x="35" y="461"/>
                  </a:cxn>
                  <a:cxn ang="0">
                    <a:pos x="100" y="408"/>
                  </a:cxn>
                  <a:cxn ang="0">
                    <a:pos x="129" y="319"/>
                  </a:cxn>
                  <a:cxn ang="0">
                    <a:pos x="100" y="266"/>
                  </a:cxn>
                  <a:cxn ang="0">
                    <a:pos x="94" y="243"/>
                  </a:cxn>
                  <a:cxn ang="0">
                    <a:pos x="106" y="225"/>
                  </a:cxn>
                  <a:cxn ang="0">
                    <a:pos x="100" y="207"/>
                  </a:cxn>
                  <a:cxn ang="0">
                    <a:pos x="88" y="148"/>
                  </a:cxn>
                  <a:cxn ang="0">
                    <a:pos x="100" y="77"/>
                  </a:cxn>
                  <a:cxn ang="0">
                    <a:pos x="82" y="48"/>
                  </a:cxn>
                  <a:cxn ang="0">
                    <a:pos x="88" y="41"/>
                  </a:cxn>
                  <a:cxn ang="0">
                    <a:pos x="112" y="41"/>
                  </a:cxn>
                  <a:cxn ang="0">
                    <a:pos x="124" y="12"/>
                  </a:cxn>
                  <a:cxn ang="0">
                    <a:pos x="142" y="23"/>
                  </a:cxn>
                  <a:cxn ang="0">
                    <a:pos x="159" y="18"/>
                  </a:cxn>
                  <a:cxn ang="0">
                    <a:pos x="177" y="0"/>
                  </a:cxn>
                  <a:cxn ang="0">
                    <a:pos x="401" y="685"/>
                  </a:cxn>
                  <a:cxn ang="0">
                    <a:pos x="407" y="697"/>
                  </a:cxn>
                  <a:cxn ang="0">
                    <a:pos x="407" y="727"/>
                  </a:cxn>
                  <a:cxn ang="0">
                    <a:pos x="407" y="738"/>
                  </a:cxn>
                  <a:cxn ang="0">
                    <a:pos x="466" y="786"/>
                  </a:cxn>
                  <a:cxn ang="0">
                    <a:pos x="478" y="786"/>
                  </a:cxn>
                  <a:cxn ang="0">
                    <a:pos x="484" y="809"/>
                  </a:cxn>
                  <a:cxn ang="0">
                    <a:pos x="484" y="821"/>
                  </a:cxn>
                  <a:cxn ang="0">
                    <a:pos x="513" y="880"/>
                  </a:cxn>
                  <a:cxn ang="0">
                    <a:pos x="513" y="892"/>
                  </a:cxn>
                  <a:cxn ang="0">
                    <a:pos x="507" y="916"/>
                  </a:cxn>
                  <a:cxn ang="0">
                    <a:pos x="507" y="946"/>
                  </a:cxn>
                </a:cxnLst>
                <a:rect l="0" t="0" r="r" b="b"/>
                <a:pathLst>
                  <a:path w="513" h="1111">
                    <a:moveTo>
                      <a:pt x="507" y="946"/>
                    </a:moveTo>
                    <a:lnTo>
                      <a:pt x="490" y="933"/>
                    </a:lnTo>
                    <a:lnTo>
                      <a:pt x="466" y="939"/>
                    </a:lnTo>
                    <a:lnTo>
                      <a:pt x="442" y="981"/>
                    </a:lnTo>
                    <a:lnTo>
                      <a:pt x="413" y="987"/>
                    </a:lnTo>
                    <a:lnTo>
                      <a:pt x="419" y="1017"/>
                    </a:lnTo>
                    <a:lnTo>
                      <a:pt x="413" y="1022"/>
                    </a:lnTo>
                    <a:lnTo>
                      <a:pt x="407" y="1017"/>
                    </a:lnTo>
                    <a:lnTo>
                      <a:pt x="395" y="1022"/>
                    </a:lnTo>
                    <a:lnTo>
                      <a:pt x="389" y="1034"/>
                    </a:lnTo>
                    <a:lnTo>
                      <a:pt x="46" y="1111"/>
                    </a:lnTo>
                    <a:lnTo>
                      <a:pt x="41" y="1093"/>
                    </a:lnTo>
                    <a:lnTo>
                      <a:pt x="17" y="1070"/>
                    </a:lnTo>
                    <a:lnTo>
                      <a:pt x="17" y="1028"/>
                    </a:lnTo>
                    <a:lnTo>
                      <a:pt x="29" y="1010"/>
                    </a:lnTo>
                    <a:lnTo>
                      <a:pt x="17" y="974"/>
                    </a:lnTo>
                    <a:lnTo>
                      <a:pt x="0" y="809"/>
                    </a:lnTo>
                    <a:lnTo>
                      <a:pt x="0" y="756"/>
                    </a:lnTo>
                    <a:lnTo>
                      <a:pt x="23" y="667"/>
                    </a:lnTo>
                    <a:lnTo>
                      <a:pt x="35" y="603"/>
                    </a:lnTo>
                    <a:lnTo>
                      <a:pt x="41" y="555"/>
                    </a:lnTo>
                    <a:lnTo>
                      <a:pt x="23" y="520"/>
                    </a:lnTo>
                    <a:lnTo>
                      <a:pt x="23" y="484"/>
                    </a:lnTo>
                    <a:lnTo>
                      <a:pt x="35" y="461"/>
                    </a:lnTo>
                    <a:lnTo>
                      <a:pt x="100" y="408"/>
                    </a:lnTo>
                    <a:lnTo>
                      <a:pt x="129" y="319"/>
                    </a:lnTo>
                    <a:lnTo>
                      <a:pt x="100" y="266"/>
                    </a:lnTo>
                    <a:lnTo>
                      <a:pt x="94" y="243"/>
                    </a:lnTo>
                    <a:lnTo>
                      <a:pt x="106" y="225"/>
                    </a:lnTo>
                    <a:lnTo>
                      <a:pt x="100" y="207"/>
                    </a:lnTo>
                    <a:lnTo>
                      <a:pt x="88" y="148"/>
                    </a:lnTo>
                    <a:lnTo>
                      <a:pt x="100" y="77"/>
                    </a:lnTo>
                    <a:lnTo>
                      <a:pt x="82" y="48"/>
                    </a:lnTo>
                    <a:lnTo>
                      <a:pt x="88" y="41"/>
                    </a:lnTo>
                    <a:lnTo>
                      <a:pt x="112" y="41"/>
                    </a:lnTo>
                    <a:lnTo>
                      <a:pt x="124" y="12"/>
                    </a:lnTo>
                    <a:lnTo>
                      <a:pt x="142" y="23"/>
                    </a:lnTo>
                    <a:lnTo>
                      <a:pt x="159" y="18"/>
                    </a:lnTo>
                    <a:lnTo>
                      <a:pt x="177" y="0"/>
                    </a:lnTo>
                    <a:lnTo>
                      <a:pt x="401" y="685"/>
                    </a:lnTo>
                    <a:lnTo>
                      <a:pt x="407" y="697"/>
                    </a:lnTo>
                    <a:lnTo>
                      <a:pt x="407" y="727"/>
                    </a:lnTo>
                    <a:lnTo>
                      <a:pt x="407" y="738"/>
                    </a:lnTo>
                    <a:lnTo>
                      <a:pt x="466" y="786"/>
                    </a:lnTo>
                    <a:lnTo>
                      <a:pt x="478" y="786"/>
                    </a:lnTo>
                    <a:lnTo>
                      <a:pt x="484" y="809"/>
                    </a:lnTo>
                    <a:lnTo>
                      <a:pt x="484" y="821"/>
                    </a:lnTo>
                    <a:lnTo>
                      <a:pt x="513" y="880"/>
                    </a:lnTo>
                    <a:lnTo>
                      <a:pt x="513" y="892"/>
                    </a:lnTo>
                    <a:lnTo>
                      <a:pt x="507" y="916"/>
                    </a:lnTo>
                    <a:lnTo>
                      <a:pt x="507" y="946"/>
                    </a:lnTo>
                  </a:path>
                </a:pathLst>
              </a:custGeom>
              <a:solidFill>
                <a:srgbClr val="D99694"/>
              </a:solidFill>
              <a:ln w="1270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76" name="Rounded Rectangle 142">
                <a:extLst>
                  <a:ext uri="{FF2B5EF4-FFF2-40B4-BE49-F238E27FC236}">
                    <a16:creationId xmlns:a16="http://schemas.microsoft.com/office/drawing/2014/main" id="{D8C89AE9-2651-4286-8158-A5A938CBDBF2}"/>
                  </a:ext>
                </a:extLst>
              </p:cNvPr>
              <p:cNvSpPr/>
              <p:nvPr/>
            </p:nvSpPr>
            <p:spPr>
              <a:xfrm>
                <a:off x="7848600" y="2286000"/>
                <a:ext cx="411480" cy="365760"/>
              </a:xfrm>
              <a:prstGeom prst="roundRect">
                <a:avLst/>
              </a:prstGeom>
              <a:solidFill>
                <a:srgbClr val="D99694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5442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NH</a:t>
                </a:r>
                <a:b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</a:b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0.4%</a:t>
                </a:r>
              </a:p>
            </p:txBody>
          </p:sp>
        </p:grpSp>
        <p:sp>
          <p:nvSpPr>
            <p:cNvPr id="65" name="Rounded Rectangle 144">
              <a:extLst>
                <a:ext uri="{FF2B5EF4-FFF2-40B4-BE49-F238E27FC236}">
                  <a16:creationId xmlns:a16="http://schemas.microsoft.com/office/drawing/2014/main" id="{C955CD9C-B291-49F7-8883-B1F3EA4DCB6F}"/>
                </a:ext>
              </a:extLst>
            </p:cNvPr>
            <p:cNvSpPr/>
            <p:nvPr/>
          </p:nvSpPr>
          <p:spPr>
            <a:xfrm>
              <a:off x="2157743" y="1752600"/>
              <a:ext cx="951854" cy="304800"/>
            </a:xfrm>
            <a:prstGeom prst="roundRect">
              <a:avLst/>
            </a:prstGeom>
            <a:solidFill>
              <a:srgbClr val="C0504D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Dec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rease</a:t>
              </a:r>
            </a:p>
          </p:txBody>
        </p:sp>
        <p:sp>
          <p:nvSpPr>
            <p:cNvPr id="66" name="Rounded Rectangle 145">
              <a:extLst>
                <a:ext uri="{FF2B5EF4-FFF2-40B4-BE49-F238E27FC236}">
                  <a16:creationId xmlns:a16="http://schemas.microsoft.com/office/drawing/2014/main" id="{1FBAFBE4-7A75-45F8-9F1F-C76BBC244AFD}"/>
                </a:ext>
              </a:extLst>
            </p:cNvPr>
            <p:cNvSpPr/>
            <p:nvPr/>
          </p:nvSpPr>
          <p:spPr>
            <a:xfrm>
              <a:off x="3148343" y="1752600"/>
              <a:ext cx="951854" cy="304800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0-0.49%</a:t>
              </a:r>
            </a:p>
          </p:txBody>
        </p:sp>
        <p:sp>
          <p:nvSpPr>
            <p:cNvPr id="67" name="Rounded Rectangle 146">
              <a:extLst>
                <a:ext uri="{FF2B5EF4-FFF2-40B4-BE49-F238E27FC236}">
                  <a16:creationId xmlns:a16="http://schemas.microsoft.com/office/drawing/2014/main" id="{480C196F-A57D-4DB8-952B-EF85B49D512A}"/>
                </a:ext>
              </a:extLst>
            </p:cNvPr>
            <p:cNvSpPr/>
            <p:nvPr/>
          </p:nvSpPr>
          <p:spPr>
            <a:xfrm>
              <a:off x="4146258" y="1752600"/>
              <a:ext cx="951854" cy="3048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0.5-0.99%</a:t>
              </a:r>
            </a:p>
          </p:txBody>
        </p:sp>
        <p:sp>
          <p:nvSpPr>
            <p:cNvPr id="68" name="Rounded Rectangle 147">
              <a:extLst>
                <a:ext uri="{FF2B5EF4-FFF2-40B4-BE49-F238E27FC236}">
                  <a16:creationId xmlns:a16="http://schemas.microsoft.com/office/drawing/2014/main" id="{83D59785-3D74-4270-8373-E6EC2E62C715}"/>
                </a:ext>
              </a:extLst>
            </p:cNvPr>
            <p:cNvSpPr/>
            <p:nvPr/>
          </p:nvSpPr>
          <p:spPr>
            <a:xfrm>
              <a:off x="5147233" y="1752600"/>
              <a:ext cx="951854" cy="304800"/>
            </a:xfrm>
            <a:prstGeom prst="roundRect">
              <a:avLst/>
            </a:prstGeom>
            <a:solidFill>
              <a:srgbClr val="C4D79B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1.0-1.49%</a:t>
              </a:r>
            </a:p>
          </p:txBody>
        </p:sp>
        <p:sp>
          <p:nvSpPr>
            <p:cNvPr id="69" name="Snip Single Corner Rectangle 148">
              <a:extLst>
                <a:ext uri="{FF2B5EF4-FFF2-40B4-BE49-F238E27FC236}">
                  <a16:creationId xmlns:a16="http://schemas.microsoft.com/office/drawing/2014/main" id="{92E65338-EEF2-4418-930B-95399ADECB8A}"/>
                </a:ext>
              </a:extLst>
            </p:cNvPr>
            <p:cNvSpPr/>
            <p:nvPr/>
          </p:nvSpPr>
          <p:spPr>
            <a:xfrm>
              <a:off x="990600" y="4800600"/>
              <a:ext cx="1600200" cy="1249680"/>
            </a:xfrm>
            <a:prstGeom prst="snip1Rect">
              <a:avLst>
                <a:gd name="adj" fmla="val 44872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0" name="Snip Single Corner Rectangle 150">
              <a:extLst>
                <a:ext uri="{FF2B5EF4-FFF2-40B4-BE49-F238E27FC236}">
                  <a16:creationId xmlns:a16="http://schemas.microsoft.com/office/drawing/2014/main" id="{5901AF03-82C2-4147-A259-235583271A61}"/>
                </a:ext>
              </a:extLst>
            </p:cNvPr>
            <p:cNvSpPr/>
            <p:nvPr/>
          </p:nvSpPr>
          <p:spPr>
            <a:xfrm>
              <a:off x="2667000" y="5410200"/>
              <a:ext cx="990600" cy="640080"/>
            </a:xfrm>
            <a:prstGeom prst="snip1Rect">
              <a:avLst>
                <a:gd name="adj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1" name="Rounded Rectangle 133">
              <a:extLst>
                <a:ext uri="{FF2B5EF4-FFF2-40B4-BE49-F238E27FC236}">
                  <a16:creationId xmlns:a16="http://schemas.microsoft.com/office/drawing/2014/main" id="{7443E15F-6BC0-46EB-AE04-A7DD6DAFD870}"/>
                </a:ext>
              </a:extLst>
            </p:cNvPr>
            <p:cNvSpPr/>
            <p:nvPr/>
          </p:nvSpPr>
          <p:spPr>
            <a:xfrm>
              <a:off x="7848600" y="3200400"/>
              <a:ext cx="411480" cy="365760"/>
            </a:xfrm>
            <a:prstGeom prst="roundRect">
              <a:avLst/>
            </a:prstGeom>
            <a:solidFill>
              <a:srgbClr val="632523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MA</a:t>
              </a:r>
            </a:p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-0.02%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DA9694"/>
                </a:highlight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72" name="Rounded Rectangle 132">
              <a:extLst>
                <a:ext uri="{FF2B5EF4-FFF2-40B4-BE49-F238E27FC236}">
                  <a16:creationId xmlns:a16="http://schemas.microsoft.com/office/drawing/2014/main" id="{3DB556AD-DDAB-45C5-A2D2-BBA8F962BD15}"/>
                </a:ext>
              </a:extLst>
            </p:cNvPr>
            <p:cNvSpPr/>
            <p:nvPr/>
          </p:nvSpPr>
          <p:spPr>
            <a:xfrm>
              <a:off x="6137833" y="1752600"/>
              <a:ext cx="951854" cy="304800"/>
            </a:xfrm>
            <a:prstGeom prst="roundRect">
              <a:avLst/>
            </a:prstGeom>
            <a:solidFill>
              <a:srgbClr val="9BBB59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1.5%+</a:t>
              </a:r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FEEA0815-22D3-4ECE-9365-C635D0AB5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24" y="4169263"/>
              <a:ext cx="1053197" cy="355058"/>
            </a:xfrm>
            <a:custGeom>
              <a:avLst/>
              <a:gdLst/>
              <a:ahLst/>
              <a:cxnLst>
                <a:cxn ang="0">
                  <a:pos x="2640" y="0"/>
                </a:cxn>
                <a:cxn ang="0">
                  <a:pos x="2103" y="64"/>
                </a:cxn>
                <a:cxn ang="0">
                  <a:pos x="2080" y="88"/>
                </a:cxn>
                <a:cxn ang="0">
                  <a:pos x="745" y="206"/>
                </a:cxn>
                <a:cxn ang="0">
                  <a:pos x="727" y="195"/>
                </a:cxn>
                <a:cxn ang="0">
                  <a:pos x="674" y="200"/>
                </a:cxn>
                <a:cxn ang="0">
                  <a:pos x="685" y="224"/>
                </a:cxn>
                <a:cxn ang="0">
                  <a:pos x="685" y="266"/>
                </a:cxn>
                <a:cxn ang="0">
                  <a:pos x="213" y="301"/>
                </a:cxn>
                <a:cxn ang="0">
                  <a:pos x="190" y="360"/>
                </a:cxn>
                <a:cxn ang="0">
                  <a:pos x="172" y="424"/>
                </a:cxn>
                <a:cxn ang="0">
                  <a:pos x="177" y="449"/>
                </a:cxn>
                <a:cxn ang="0">
                  <a:pos x="160" y="507"/>
                </a:cxn>
                <a:cxn ang="0">
                  <a:pos x="154" y="525"/>
                </a:cxn>
                <a:cxn ang="0">
                  <a:pos x="160" y="548"/>
                </a:cxn>
                <a:cxn ang="0">
                  <a:pos x="142" y="584"/>
                </a:cxn>
                <a:cxn ang="0">
                  <a:pos x="101" y="626"/>
                </a:cxn>
                <a:cxn ang="0">
                  <a:pos x="89" y="708"/>
                </a:cxn>
                <a:cxn ang="0">
                  <a:pos x="41" y="761"/>
                </a:cxn>
                <a:cxn ang="0">
                  <a:pos x="53" y="809"/>
                </a:cxn>
                <a:cxn ang="0">
                  <a:pos x="53" y="885"/>
                </a:cxn>
                <a:cxn ang="0">
                  <a:pos x="41" y="885"/>
                </a:cxn>
                <a:cxn ang="0">
                  <a:pos x="0" y="921"/>
                </a:cxn>
                <a:cxn ang="0">
                  <a:pos x="685" y="874"/>
                </a:cxn>
                <a:cxn ang="0">
                  <a:pos x="1530" y="803"/>
                </a:cxn>
                <a:cxn ang="0">
                  <a:pos x="1861" y="768"/>
                </a:cxn>
                <a:cxn ang="0">
                  <a:pos x="1867" y="667"/>
                </a:cxn>
                <a:cxn ang="0">
                  <a:pos x="1897" y="672"/>
                </a:cxn>
                <a:cxn ang="0">
                  <a:pos x="1914" y="667"/>
                </a:cxn>
                <a:cxn ang="0">
                  <a:pos x="1938" y="644"/>
                </a:cxn>
                <a:cxn ang="0">
                  <a:pos x="1938" y="619"/>
                </a:cxn>
                <a:cxn ang="0">
                  <a:pos x="1938" y="596"/>
                </a:cxn>
                <a:cxn ang="0">
                  <a:pos x="1943" y="573"/>
                </a:cxn>
                <a:cxn ang="0">
                  <a:pos x="1973" y="543"/>
                </a:cxn>
                <a:cxn ang="0">
                  <a:pos x="2039" y="519"/>
                </a:cxn>
                <a:cxn ang="0">
                  <a:pos x="2115" y="495"/>
                </a:cxn>
                <a:cxn ang="0">
                  <a:pos x="2192" y="431"/>
                </a:cxn>
                <a:cxn ang="0">
                  <a:pos x="2221" y="419"/>
                </a:cxn>
                <a:cxn ang="0">
                  <a:pos x="2269" y="378"/>
                </a:cxn>
                <a:cxn ang="0">
                  <a:pos x="2275" y="337"/>
                </a:cxn>
                <a:cxn ang="0">
                  <a:pos x="2287" y="337"/>
                </a:cxn>
                <a:cxn ang="0">
                  <a:pos x="2305" y="337"/>
                </a:cxn>
                <a:cxn ang="0">
                  <a:pos x="2316" y="319"/>
                </a:cxn>
                <a:cxn ang="0">
                  <a:pos x="2322" y="307"/>
                </a:cxn>
                <a:cxn ang="0">
                  <a:pos x="2351" y="283"/>
                </a:cxn>
                <a:cxn ang="0">
                  <a:pos x="2357" y="283"/>
                </a:cxn>
                <a:cxn ang="0">
                  <a:pos x="2381" y="301"/>
                </a:cxn>
                <a:cxn ang="0">
                  <a:pos x="2404" y="283"/>
                </a:cxn>
                <a:cxn ang="0">
                  <a:pos x="2410" y="271"/>
                </a:cxn>
                <a:cxn ang="0">
                  <a:pos x="2445" y="241"/>
                </a:cxn>
                <a:cxn ang="0">
                  <a:pos x="2475" y="230"/>
                </a:cxn>
                <a:cxn ang="0">
                  <a:pos x="2528" y="224"/>
                </a:cxn>
                <a:cxn ang="0">
                  <a:pos x="2582" y="135"/>
                </a:cxn>
                <a:cxn ang="0">
                  <a:pos x="2629" y="106"/>
                </a:cxn>
                <a:cxn ang="0">
                  <a:pos x="2629" y="82"/>
                </a:cxn>
                <a:cxn ang="0">
                  <a:pos x="2640" y="58"/>
                </a:cxn>
                <a:cxn ang="0">
                  <a:pos x="2629" y="28"/>
                </a:cxn>
                <a:cxn ang="0">
                  <a:pos x="2640" y="0"/>
                </a:cxn>
              </a:cxnLst>
              <a:rect l="0" t="0" r="r" b="b"/>
              <a:pathLst>
                <a:path w="2640" h="921">
                  <a:moveTo>
                    <a:pt x="2640" y="0"/>
                  </a:moveTo>
                  <a:lnTo>
                    <a:pt x="2103" y="64"/>
                  </a:lnTo>
                  <a:lnTo>
                    <a:pt x="2080" y="88"/>
                  </a:lnTo>
                  <a:lnTo>
                    <a:pt x="745" y="206"/>
                  </a:lnTo>
                  <a:lnTo>
                    <a:pt x="727" y="195"/>
                  </a:lnTo>
                  <a:lnTo>
                    <a:pt x="674" y="200"/>
                  </a:lnTo>
                  <a:lnTo>
                    <a:pt x="685" y="224"/>
                  </a:lnTo>
                  <a:lnTo>
                    <a:pt x="685" y="266"/>
                  </a:lnTo>
                  <a:lnTo>
                    <a:pt x="213" y="301"/>
                  </a:lnTo>
                  <a:lnTo>
                    <a:pt x="190" y="360"/>
                  </a:lnTo>
                  <a:lnTo>
                    <a:pt x="172" y="424"/>
                  </a:lnTo>
                  <a:lnTo>
                    <a:pt x="177" y="449"/>
                  </a:lnTo>
                  <a:lnTo>
                    <a:pt x="160" y="507"/>
                  </a:lnTo>
                  <a:lnTo>
                    <a:pt x="154" y="525"/>
                  </a:lnTo>
                  <a:lnTo>
                    <a:pt x="160" y="548"/>
                  </a:lnTo>
                  <a:lnTo>
                    <a:pt x="142" y="584"/>
                  </a:lnTo>
                  <a:lnTo>
                    <a:pt x="101" y="626"/>
                  </a:lnTo>
                  <a:lnTo>
                    <a:pt x="89" y="708"/>
                  </a:lnTo>
                  <a:lnTo>
                    <a:pt x="41" y="761"/>
                  </a:lnTo>
                  <a:lnTo>
                    <a:pt x="53" y="809"/>
                  </a:lnTo>
                  <a:lnTo>
                    <a:pt x="53" y="885"/>
                  </a:lnTo>
                  <a:lnTo>
                    <a:pt x="41" y="885"/>
                  </a:lnTo>
                  <a:lnTo>
                    <a:pt x="0" y="921"/>
                  </a:lnTo>
                  <a:lnTo>
                    <a:pt x="685" y="874"/>
                  </a:lnTo>
                  <a:lnTo>
                    <a:pt x="1530" y="803"/>
                  </a:lnTo>
                  <a:lnTo>
                    <a:pt x="1861" y="768"/>
                  </a:lnTo>
                  <a:lnTo>
                    <a:pt x="1867" y="667"/>
                  </a:lnTo>
                  <a:lnTo>
                    <a:pt x="1897" y="672"/>
                  </a:lnTo>
                  <a:lnTo>
                    <a:pt x="1914" y="667"/>
                  </a:lnTo>
                  <a:lnTo>
                    <a:pt x="1938" y="644"/>
                  </a:lnTo>
                  <a:lnTo>
                    <a:pt x="1938" y="619"/>
                  </a:lnTo>
                  <a:lnTo>
                    <a:pt x="1938" y="596"/>
                  </a:lnTo>
                  <a:lnTo>
                    <a:pt x="1943" y="573"/>
                  </a:lnTo>
                  <a:lnTo>
                    <a:pt x="1973" y="543"/>
                  </a:lnTo>
                  <a:lnTo>
                    <a:pt x="2039" y="519"/>
                  </a:lnTo>
                  <a:lnTo>
                    <a:pt x="2115" y="495"/>
                  </a:lnTo>
                  <a:lnTo>
                    <a:pt x="2192" y="431"/>
                  </a:lnTo>
                  <a:lnTo>
                    <a:pt x="2221" y="419"/>
                  </a:lnTo>
                  <a:lnTo>
                    <a:pt x="2269" y="378"/>
                  </a:lnTo>
                  <a:lnTo>
                    <a:pt x="2275" y="337"/>
                  </a:lnTo>
                  <a:lnTo>
                    <a:pt x="2287" y="337"/>
                  </a:lnTo>
                  <a:lnTo>
                    <a:pt x="2305" y="337"/>
                  </a:lnTo>
                  <a:lnTo>
                    <a:pt x="2316" y="319"/>
                  </a:lnTo>
                  <a:lnTo>
                    <a:pt x="2322" y="307"/>
                  </a:lnTo>
                  <a:lnTo>
                    <a:pt x="2351" y="283"/>
                  </a:lnTo>
                  <a:lnTo>
                    <a:pt x="2357" y="283"/>
                  </a:lnTo>
                  <a:lnTo>
                    <a:pt x="2381" y="301"/>
                  </a:lnTo>
                  <a:lnTo>
                    <a:pt x="2404" y="283"/>
                  </a:lnTo>
                  <a:lnTo>
                    <a:pt x="2410" y="271"/>
                  </a:lnTo>
                  <a:lnTo>
                    <a:pt x="2445" y="241"/>
                  </a:lnTo>
                  <a:lnTo>
                    <a:pt x="2475" y="230"/>
                  </a:lnTo>
                  <a:lnTo>
                    <a:pt x="2528" y="224"/>
                  </a:lnTo>
                  <a:lnTo>
                    <a:pt x="2582" y="135"/>
                  </a:lnTo>
                  <a:lnTo>
                    <a:pt x="2629" y="106"/>
                  </a:lnTo>
                  <a:lnTo>
                    <a:pt x="2629" y="82"/>
                  </a:lnTo>
                  <a:lnTo>
                    <a:pt x="2640" y="58"/>
                  </a:lnTo>
                  <a:lnTo>
                    <a:pt x="2629" y="28"/>
                  </a:lnTo>
                  <a:lnTo>
                    <a:pt x="2640" y="0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</a:t>
              </a:r>
            </a:p>
            <a:p>
              <a:pPr marL="0" marR="0" lvl="0" indent="0" defTabSz="5442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       0.8%</a:t>
              </a:r>
            </a:p>
          </p:txBody>
        </p:sp>
      </p:grpSp>
      <p:sp>
        <p:nvSpPr>
          <p:cNvPr id="136" name="Title 134">
            <a:extLst>
              <a:ext uri="{FF2B5EF4-FFF2-40B4-BE49-F238E27FC236}">
                <a16:creationId xmlns:a16="http://schemas.microsoft.com/office/drawing/2014/main" id="{CFF474C6-9666-463A-A465-BB9A0B29D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135" y="205971"/>
            <a:ext cx="8821051" cy="589995"/>
          </a:xfrm>
          <a:noFill/>
        </p:spPr>
        <p:txBody>
          <a:bodyPr>
            <a:noAutofit/>
          </a:bodyPr>
          <a:lstStyle/>
          <a:p>
            <a:r>
              <a:rPr lang="en-US" sz="2200" b="1" dirty="0"/>
              <a:t>Population change by state</a:t>
            </a:r>
            <a:r>
              <a:rPr lang="en-US" sz="2200" b="0" dirty="0"/>
              <a:t>, July 2019–July 2020 </a:t>
            </a:r>
            <a:r>
              <a:rPr lang="en-US" sz="2200" b="1" dirty="0"/>
              <a:t> (U.S.: 0.35%)</a:t>
            </a:r>
          </a:p>
        </p:txBody>
      </p:sp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3A9EE256-25EA-4A18-B98A-1F4996E09294}"/>
              </a:ext>
            </a:extLst>
          </p:cNvPr>
          <p:cNvGraphicFramePr>
            <a:graphicFrameLocks noGrp="1"/>
          </p:cNvGraphicFramePr>
          <p:nvPr/>
        </p:nvGraphicFramePr>
        <p:xfrm>
          <a:off x="578116" y="1811677"/>
          <a:ext cx="1777158" cy="1781266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888579">
                  <a:extLst>
                    <a:ext uri="{9D8B030D-6E8A-4147-A177-3AD203B41FA5}">
                      <a16:colId xmlns:a16="http://schemas.microsoft.com/office/drawing/2014/main" val="2950003120"/>
                    </a:ext>
                  </a:extLst>
                </a:gridCol>
                <a:gridCol w="888579">
                  <a:extLst>
                    <a:ext uri="{9D8B030D-6E8A-4147-A177-3AD203B41FA5}">
                      <a16:colId xmlns:a16="http://schemas.microsoft.com/office/drawing/2014/main" val="986437356"/>
                    </a:ext>
                  </a:extLst>
                </a:gridCol>
              </a:tblGrid>
              <a:tr h="368703">
                <a:tc gridSpan="2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Top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1430" marR="11430" marT="114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170403"/>
                  </a:ext>
                </a:extLst>
              </a:tr>
              <a:tr h="2952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493017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4271889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576315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UT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1.5%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236603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latin typeface="+mn-lt"/>
                        </a:rPr>
                        <a:t>TX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latin typeface="+mn-lt"/>
                        </a:rPr>
                        <a:t>1.3%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4315936"/>
                  </a:ext>
                </a:extLst>
              </a:tr>
            </a:tbl>
          </a:graphicData>
        </a:graphic>
      </p:graphicFrame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D497A236-14D1-49BB-A10D-A3759F8B3CFA}"/>
              </a:ext>
            </a:extLst>
          </p:cNvPr>
          <p:cNvGraphicFramePr>
            <a:graphicFrameLocks noGrp="1"/>
          </p:cNvGraphicFramePr>
          <p:nvPr/>
        </p:nvGraphicFramePr>
        <p:xfrm>
          <a:off x="578115" y="3873037"/>
          <a:ext cx="1715036" cy="1952531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857518">
                  <a:extLst>
                    <a:ext uri="{9D8B030D-6E8A-4147-A177-3AD203B41FA5}">
                      <a16:colId xmlns:a16="http://schemas.microsoft.com/office/drawing/2014/main" val="2950003120"/>
                    </a:ext>
                  </a:extLst>
                </a:gridCol>
                <a:gridCol w="857518">
                  <a:extLst>
                    <a:ext uri="{9D8B030D-6E8A-4147-A177-3AD203B41FA5}">
                      <a16:colId xmlns:a16="http://schemas.microsoft.com/office/drawing/2014/main" val="986437356"/>
                    </a:ext>
                  </a:extLst>
                </a:gridCol>
              </a:tblGrid>
              <a:tr h="407806">
                <a:tc gridSpan="2"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Bottom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1430" marR="11430" marT="114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170403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NY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2888960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239731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486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6624375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4747100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MS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-0.4%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61341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D9E7CB9A-C35F-854F-8041-D3374FB3A1F8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117887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84DA2-CE5A-4B00-874A-C0050F0A8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58" y="1699141"/>
            <a:ext cx="7847512" cy="4229130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Arial Narrow" panose="020B0606020202030204" pitchFamily="34" charset="0"/>
              </a:rPr>
              <a:t>The Data </a:t>
            </a:r>
            <a:r>
              <a:rPr lang="en-US" sz="2000" i="1" dirty="0" err="1">
                <a:latin typeface="Arial Narrow" panose="020B0606020202030204" pitchFamily="34" charset="0"/>
              </a:rPr>
              <a:t>DIGest</a:t>
            </a:r>
            <a:r>
              <a:rPr lang="en-US" sz="2000" dirty="0">
                <a:latin typeface="Arial Narrow" panose="020B0606020202030204" pitchFamily="34" charset="0"/>
              </a:rPr>
              <a:t>: weekly 1-page email (subscribe at </a:t>
            </a:r>
            <a:r>
              <a:rPr lang="en-US" sz="2000" dirty="0">
                <a:latin typeface="Arial Narrow" panose="020B0606020202030204" pitchFamily="34" charset="0"/>
                <a:hlinkClick r:id="rId2"/>
              </a:rPr>
              <a:t>http://store.agc.org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Construction Inflation </a:t>
            </a:r>
            <a:r>
              <a:rPr lang="en-US" sz="2000" i="1" dirty="0">
                <a:latin typeface="Arial Narrow" panose="020B0606020202030204" pitchFamily="34" charset="0"/>
                <a:hlinkClick r:id="rId3"/>
              </a:rPr>
              <a:t>Alert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</a:p>
          <a:p>
            <a:pPr marL="0" indent="0">
              <a:buNone/>
            </a:pPr>
            <a:r>
              <a:rPr lang="en-ZW" sz="2000" b="0" i="0" dirty="0">
                <a:effectLst/>
                <a:latin typeface="Arial Narrow" panose="020B0606020202030204" pitchFamily="34" charset="0"/>
                <a:hlinkClick r:id="rId3"/>
              </a:rPr>
              <a:t>https://www.agc.org/learn/construction-data/agc-construction-inflation-alert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 err="1">
                <a:latin typeface="Arial Narrow" panose="020B0606020202030204" pitchFamily="34" charset="0"/>
              </a:rPr>
              <a:t>ConsensusDocs</a:t>
            </a:r>
            <a:r>
              <a:rPr lang="en-US" sz="2000" dirty="0">
                <a:latin typeface="Arial Narrow" panose="020B0606020202030204" pitchFamily="34" charset="0"/>
              </a:rPr>
              <a:t> Price Escalation Resource </a:t>
            </a:r>
            <a:r>
              <a:rPr lang="en-US" sz="2000" dirty="0">
                <a:latin typeface="Arial Narrow" panose="020B0606020202030204" pitchFamily="34" charset="0"/>
                <a:hlinkClick r:id="rId4"/>
              </a:rPr>
              <a:t>Center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  <a:hlinkClick r:id="rId4"/>
              </a:rPr>
              <a:t>https://www.consensusdocs.org/price-escalation-clause/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Surveys, state and metro data, fact sheets: </a:t>
            </a:r>
            <a:r>
              <a:rPr lang="en-US" sz="1600" dirty="0">
                <a:latin typeface="Arial Narrow" panose="020B0606020202030204" pitchFamily="34" charset="0"/>
                <a:hlinkClick r:id="rId5"/>
              </a:rPr>
              <a:t>www.agc.org/learn/construction-data</a:t>
            </a:r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Monthly press releases: construction spending; producer price indexes; national, state, metro employment with rankings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BDFF-1CA2-412B-858D-2DDBB5AE9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169" y="461115"/>
            <a:ext cx="8534400" cy="897995"/>
          </a:xfrm>
        </p:spPr>
        <p:txBody>
          <a:bodyPr>
            <a:normAutofit/>
          </a:bodyPr>
          <a:lstStyle/>
          <a:p>
            <a:r>
              <a:rPr lang="en-US" sz="2400"/>
              <a:t>AGC economic resources</a:t>
            </a:r>
          </a:p>
          <a:p>
            <a:r>
              <a:rPr lang="en-US" sz="2400" b="0"/>
              <a:t>(email </a:t>
            </a:r>
            <a:r>
              <a:rPr lang="en-US" sz="2400" b="0">
                <a:hlinkClick r:id="rId6"/>
              </a:rPr>
              <a:t>ken.simonson@agc.org</a:t>
            </a:r>
            <a:r>
              <a:rPr lang="en-US" sz="2400" b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42ADF-7DBA-430C-9F23-BC6D08DAC9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72B3B-02F7-41B1-88E7-ED9F87399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003" y="1359110"/>
            <a:ext cx="3303524" cy="456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004FE-F934-3F43-93D1-76FAE71B740A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153553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3AAA6B-A918-EE44-9E37-0D22E806BF1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92002410"/>
              </p:ext>
            </p:extLst>
          </p:nvPr>
        </p:nvGraphicFramePr>
        <p:xfrm>
          <a:off x="1" y="1376999"/>
          <a:ext cx="9725244" cy="447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0" y="151839"/>
            <a:ext cx="9300754" cy="809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Total Nonfarm &amp; Construction Employment, Feb. 2020-July 2021</a:t>
            </a:r>
          </a:p>
          <a:p>
            <a:r>
              <a:rPr lang="en-US" sz="2000" b="0" dirty="0"/>
              <a:t>cumulative change (seasonally adjusted)</a:t>
            </a:r>
          </a:p>
          <a:p>
            <a:endParaRPr lang="en-US" sz="24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5493-7F4D-C54A-ACB5-D38BEBDD3C4C}"/>
              </a:ext>
            </a:extLst>
          </p:cNvPr>
          <p:cNvSpPr txBox="1"/>
          <p:nvPr/>
        </p:nvSpPr>
        <p:spPr>
          <a:xfrm>
            <a:off x="9398528" y="1920956"/>
            <a:ext cx="1531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accent1">
                    <a:lumMod val="75000"/>
                  </a:schemeClr>
                </a:solidFill>
              </a:rPr>
              <a:t>Residential 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43FBE-CB77-D24B-820B-4C248BCF2447}"/>
              </a:ext>
            </a:extLst>
          </p:cNvPr>
          <p:cNvSpPr txBox="1"/>
          <p:nvPr/>
        </p:nvSpPr>
        <p:spPr>
          <a:xfrm>
            <a:off x="9398528" y="3099803"/>
            <a:ext cx="1146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accent6">
                    <a:lumMod val="75000"/>
                  </a:schemeClr>
                </a:solidFill>
              </a:rPr>
              <a:t>Total Nonfarm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784C0-1419-3C4A-806A-831B08A32E46}"/>
              </a:ext>
            </a:extLst>
          </p:cNvPr>
          <p:cNvSpPr txBox="1"/>
          <p:nvPr/>
        </p:nvSpPr>
        <p:spPr>
          <a:xfrm>
            <a:off x="569835" y="5701220"/>
            <a:ext cx="8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2/20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60663-DBBA-204F-BE19-5B21D410CE3E}"/>
              </a:ext>
            </a:extLst>
          </p:cNvPr>
          <p:cNvSpPr txBox="1"/>
          <p:nvPr/>
        </p:nvSpPr>
        <p:spPr>
          <a:xfrm>
            <a:off x="1059514" y="5699826"/>
            <a:ext cx="8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3/20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DE0EA-0165-3848-BD9B-FB03FE3CDACD}"/>
              </a:ext>
            </a:extLst>
          </p:cNvPr>
          <p:cNvSpPr txBox="1"/>
          <p:nvPr/>
        </p:nvSpPr>
        <p:spPr>
          <a:xfrm>
            <a:off x="2060126" y="5708965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5/20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328D5-3074-8240-B3D9-5CCBF66284A9}"/>
              </a:ext>
            </a:extLst>
          </p:cNvPr>
          <p:cNvSpPr txBox="1"/>
          <p:nvPr/>
        </p:nvSpPr>
        <p:spPr>
          <a:xfrm>
            <a:off x="1558585" y="5708965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4/20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2798B-8582-604E-AC7C-F961D361714B}"/>
              </a:ext>
            </a:extLst>
          </p:cNvPr>
          <p:cNvSpPr txBox="1"/>
          <p:nvPr/>
        </p:nvSpPr>
        <p:spPr>
          <a:xfrm>
            <a:off x="2574260" y="5699821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BD7E0-16B8-B240-9D92-7FB8126E3E01}"/>
              </a:ext>
            </a:extLst>
          </p:cNvPr>
          <p:cNvSpPr txBox="1"/>
          <p:nvPr/>
        </p:nvSpPr>
        <p:spPr>
          <a:xfrm>
            <a:off x="3095148" y="5699821"/>
            <a:ext cx="66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7/20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CA414-1873-0D4F-8725-830861BF95A3}"/>
              </a:ext>
            </a:extLst>
          </p:cNvPr>
          <p:cNvSpPr txBox="1"/>
          <p:nvPr/>
        </p:nvSpPr>
        <p:spPr>
          <a:xfrm>
            <a:off x="3607867" y="5699821"/>
            <a:ext cx="66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8/20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4BB7B-5BC8-8544-976A-49325E7F264A}"/>
              </a:ext>
            </a:extLst>
          </p:cNvPr>
          <p:cNvSpPr txBox="1"/>
          <p:nvPr/>
        </p:nvSpPr>
        <p:spPr>
          <a:xfrm>
            <a:off x="4100184" y="5699811"/>
            <a:ext cx="66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9/20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7905EE-398A-4048-B227-364007BB1D63}"/>
              </a:ext>
            </a:extLst>
          </p:cNvPr>
          <p:cNvSpPr txBox="1"/>
          <p:nvPr/>
        </p:nvSpPr>
        <p:spPr>
          <a:xfrm>
            <a:off x="10102349" y="1184173"/>
            <a:ext cx="208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Change to 7/21 from: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106DC-67C2-D840-9B16-74D718DE4257}"/>
              </a:ext>
            </a:extLst>
          </p:cNvPr>
          <p:cNvSpPr txBox="1"/>
          <p:nvPr/>
        </p:nvSpPr>
        <p:spPr>
          <a:xfrm>
            <a:off x="10814302" y="1602625"/>
            <a:ext cx="646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/>
              <a:t>2/20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C4A00-65F5-6B45-B22F-8449FA648024}"/>
              </a:ext>
            </a:extLst>
          </p:cNvPr>
          <p:cNvSpPr txBox="1"/>
          <p:nvPr/>
        </p:nvSpPr>
        <p:spPr>
          <a:xfrm>
            <a:off x="11497964" y="1603816"/>
            <a:ext cx="646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7/20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8A33C3-6ADE-2F45-818A-6306C9C11DE5}"/>
              </a:ext>
            </a:extLst>
          </p:cNvPr>
          <p:cNvSpPr txBox="1"/>
          <p:nvPr/>
        </p:nvSpPr>
        <p:spPr>
          <a:xfrm>
            <a:off x="10816589" y="2184827"/>
            <a:ext cx="8477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2.0%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C164C-B29F-2E4C-A8CD-D34DDA56EA7D}"/>
              </a:ext>
            </a:extLst>
          </p:cNvPr>
          <p:cNvSpPr txBox="1"/>
          <p:nvPr/>
        </p:nvSpPr>
        <p:spPr>
          <a:xfrm>
            <a:off x="11461223" y="2189350"/>
            <a:ext cx="6782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6.0%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B928D4-964D-DC40-8328-0402312FDF9F}"/>
              </a:ext>
            </a:extLst>
          </p:cNvPr>
          <p:cNvSpPr txBox="1"/>
          <p:nvPr/>
        </p:nvSpPr>
        <p:spPr>
          <a:xfrm>
            <a:off x="10782627" y="3355779"/>
            <a:ext cx="8477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-3.7%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2A3F0B-961A-C14D-BDCF-E736E7D043C2}"/>
              </a:ext>
            </a:extLst>
          </p:cNvPr>
          <p:cNvSpPr txBox="1"/>
          <p:nvPr/>
        </p:nvSpPr>
        <p:spPr>
          <a:xfrm>
            <a:off x="11461224" y="3360302"/>
            <a:ext cx="6782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5.2%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A734A-B098-254D-AAC2-DDF6FC9271AF}"/>
              </a:ext>
            </a:extLst>
          </p:cNvPr>
          <p:cNvSpPr txBox="1"/>
          <p:nvPr/>
        </p:nvSpPr>
        <p:spPr>
          <a:xfrm>
            <a:off x="9398528" y="3574315"/>
            <a:ext cx="1622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rgbClr val="C00000"/>
                </a:solidFill>
              </a:rPr>
              <a:t>Nonresidential Construction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8AFBBC-E09F-B346-9687-5EE3BBDD2404}"/>
              </a:ext>
            </a:extLst>
          </p:cNvPr>
          <p:cNvSpPr txBox="1"/>
          <p:nvPr/>
        </p:nvSpPr>
        <p:spPr>
          <a:xfrm>
            <a:off x="10782627" y="3840858"/>
            <a:ext cx="7913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-6.1%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31AB42-D4DA-7D48-9189-7266599AE4A9}"/>
              </a:ext>
            </a:extLst>
          </p:cNvPr>
          <p:cNvSpPr txBox="1"/>
          <p:nvPr/>
        </p:nvSpPr>
        <p:spPr>
          <a:xfrm>
            <a:off x="11461224" y="3845381"/>
            <a:ext cx="6782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</a:rPr>
              <a:t>1.2%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1388E-40A3-834D-A74B-3BE3C1994009}"/>
              </a:ext>
            </a:extLst>
          </p:cNvPr>
          <p:cNvSpPr txBox="1"/>
          <p:nvPr/>
        </p:nvSpPr>
        <p:spPr>
          <a:xfrm>
            <a:off x="4528087" y="5699708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10/20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28E091-03FE-A34B-835A-775F88D96E9B}"/>
              </a:ext>
            </a:extLst>
          </p:cNvPr>
          <p:cNvSpPr txBox="1"/>
          <p:nvPr/>
        </p:nvSpPr>
        <p:spPr>
          <a:xfrm>
            <a:off x="5023149" y="5699811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11/20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BEF52-D403-084D-8835-3CB57C121927}"/>
              </a:ext>
            </a:extLst>
          </p:cNvPr>
          <p:cNvSpPr txBox="1"/>
          <p:nvPr/>
        </p:nvSpPr>
        <p:spPr>
          <a:xfrm>
            <a:off x="5549624" y="5699707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12/20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54351C-3428-CA4E-B187-60F0F4825F5F}"/>
              </a:ext>
            </a:extLst>
          </p:cNvPr>
          <p:cNvSpPr txBox="1"/>
          <p:nvPr/>
        </p:nvSpPr>
        <p:spPr>
          <a:xfrm>
            <a:off x="6137173" y="5690553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1/21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F12208-CECC-974F-9123-5AC63185B94C}"/>
              </a:ext>
            </a:extLst>
          </p:cNvPr>
          <p:cNvSpPr txBox="1"/>
          <p:nvPr/>
        </p:nvSpPr>
        <p:spPr>
          <a:xfrm>
            <a:off x="8371645" y="6497621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68BA5E-3D56-FA4D-8F4F-92E284ACE59A}"/>
              </a:ext>
            </a:extLst>
          </p:cNvPr>
          <p:cNvSpPr txBox="1"/>
          <p:nvPr/>
        </p:nvSpPr>
        <p:spPr>
          <a:xfrm>
            <a:off x="6663648" y="5699707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2/21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F26F0F-33C1-CA40-B006-18EA2E0585ED}"/>
              </a:ext>
            </a:extLst>
          </p:cNvPr>
          <p:cNvSpPr txBox="1"/>
          <p:nvPr/>
        </p:nvSpPr>
        <p:spPr>
          <a:xfrm>
            <a:off x="7148615" y="5699707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3/21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4F4DC-E789-6546-BE2C-E273B8D548C5}"/>
              </a:ext>
            </a:extLst>
          </p:cNvPr>
          <p:cNvSpPr txBox="1"/>
          <p:nvPr/>
        </p:nvSpPr>
        <p:spPr>
          <a:xfrm>
            <a:off x="7657566" y="5690667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4/21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B437EC-4FB7-8545-972A-2C45F334A800}"/>
              </a:ext>
            </a:extLst>
          </p:cNvPr>
          <p:cNvSpPr txBox="1"/>
          <p:nvPr/>
        </p:nvSpPr>
        <p:spPr>
          <a:xfrm>
            <a:off x="8186257" y="5708965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5/21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945769-2392-2F41-B404-937E2203DC97}"/>
              </a:ext>
            </a:extLst>
          </p:cNvPr>
          <p:cNvSpPr txBox="1"/>
          <p:nvPr/>
        </p:nvSpPr>
        <p:spPr>
          <a:xfrm>
            <a:off x="8705094" y="5708965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6/21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89F2F7-C2EA-7D4E-B5F3-5AC33653ED61}"/>
              </a:ext>
            </a:extLst>
          </p:cNvPr>
          <p:cNvSpPr txBox="1"/>
          <p:nvPr/>
        </p:nvSpPr>
        <p:spPr>
          <a:xfrm>
            <a:off x="9195974" y="5702665"/>
            <a:ext cx="78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7/21</a:t>
            </a:r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E244EC75-2943-4442-BD5C-BC7C87ED080F}"/>
              </a:ext>
            </a:extLst>
          </p:cNvPr>
          <p:cNvSpPr txBox="1">
            <a:spLocks/>
          </p:cNvSpPr>
          <p:nvPr/>
        </p:nvSpPr>
        <p:spPr>
          <a:xfrm>
            <a:off x="885471" y="6490085"/>
            <a:ext cx="6429425" cy="246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BLS current employment statistics, https://</a:t>
            </a:r>
            <a:r>
              <a:rPr lang="en-US" dirty="0" err="1"/>
              <a:t>www.bls.gov</a:t>
            </a:r>
            <a:r>
              <a:rPr lang="en-US" dirty="0"/>
              <a:t>/</a:t>
            </a:r>
            <a:r>
              <a:rPr lang="en-US" dirty="0" err="1"/>
              <a:t>ces</a:t>
            </a:r>
            <a:r>
              <a:rPr lang="en-US" dirty="0"/>
              <a:t>/ 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6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90FBB-54B1-3F46-9FCC-1E6D7F89F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84" y="394065"/>
            <a:ext cx="8613970" cy="3606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State construction employment change, Feb. 2020-June 2021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956C14-DB4A-094C-AF41-638A09CBEE2B}"/>
              </a:ext>
            </a:extLst>
          </p:cNvPr>
          <p:cNvSpPr txBox="1">
            <a:spLocks/>
          </p:cNvSpPr>
          <p:nvPr/>
        </p:nvSpPr>
        <p:spPr>
          <a:xfrm>
            <a:off x="324083" y="754746"/>
            <a:ext cx="8393588" cy="3606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11 states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up</a:t>
            </a:r>
            <a:r>
              <a:rPr lang="en-US" sz="2000" b="0" dirty="0"/>
              <a:t>, 39 states </a:t>
            </a:r>
            <a:r>
              <a:rPr lang="en-US" sz="2000" dirty="0">
                <a:solidFill>
                  <a:srgbClr val="963634"/>
                </a:solidFill>
              </a:rPr>
              <a:t>down</a:t>
            </a:r>
            <a:r>
              <a:rPr lang="en-US" sz="2000" b="0" dirty="0"/>
              <a:t> and DC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flat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963634"/>
                </a:solidFill>
              </a:rPr>
              <a:t> (U.S.: -3.1%)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DB3B79A-F6AB-8D49-B75C-A250AE1F52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4320" y="6460209"/>
            <a:ext cx="6429425" cy="246063"/>
          </a:xfrm>
        </p:spPr>
        <p:txBody>
          <a:bodyPr/>
          <a:lstStyle/>
          <a:p>
            <a:r>
              <a:rPr lang="en-US" dirty="0"/>
              <a:t>Note: Shading based on unrounded numbers         Source: BLS state and area employment, </a:t>
            </a:r>
            <a:r>
              <a:rPr lang="en-US" dirty="0">
                <a:hlinkClick r:id="rId2"/>
              </a:rPr>
              <a:t>www.bls.gov/sae</a:t>
            </a:r>
            <a:r>
              <a:rPr lang="en-US" dirty="0"/>
              <a:t> </a:t>
            </a:r>
          </a:p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EC7E712-58ED-144D-A5E5-614BCB64D6A7}"/>
              </a:ext>
            </a:extLst>
          </p:cNvPr>
          <p:cNvGraphicFramePr>
            <a:graphicFrameLocks noGrp="1"/>
          </p:cNvGraphicFramePr>
          <p:nvPr/>
        </p:nvGraphicFramePr>
        <p:xfrm>
          <a:off x="324083" y="1600388"/>
          <a:ext cx="2489200" cy="171431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82603">
                  <a:extLst>
                    <a:ext uri="{9D8B030D-6E8A-4147-A177-3AD203B41FA5}">
                      <a16:colId xmlns:a16="http://schemas.microsoft.com/office/drawing/2014/main" val="865219009"/>
                    </a:ext>
                  </a:extLst>
                </a:gridCol>
                <a:gridCol w="1206597">
                  <a:extLst>
                    <a:ext uri="{9D8B030D-6E8A-4147-A177-3AD203B41FA5}">
                      <a16:colId xmlns:a16="http://schemas.microsoft.com/office/drawing/2014/main" val="3148798131"/>
                    </a:ext>
                  </a:extLst>
                </a:gridCol>
              </a:tblGrid>
              <a:tr h="3401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Top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61089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8.0%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490479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248604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Rhode Island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400331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937612"/>
                  </a:ext>
                </a:extLst>
              </a:tr>
              <a:tr h="2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28536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DBEE8AE-2C84-064F-8710-3696AC3C0F5D}"/>
              </a:ext>
            </a:extLst>
          </p:cNvPr>
          <p:cNvGraphicFramePr>
            <a:graphicFrameLocks noGrp="1"/>
          </p:cNvGraphicFramePr>
          <p:nvPr/>
        </p:nvGraphicFramePr>
        <p:xfrm>
          <a:off x="324083" y="3539574"/>
          <a:ext cx="2489200" cy="171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603">
                  <a:extLst>
                    <a:ext uri="{9D8B030D-6E8A-4147-A177-3AD203B41FA5}">
                      <a16:colId xmlns:a16="http://schemas.microsoft.com/office/drawing/2014/main" val="2421435510"/>
                    </a:ext>
                  </a:extLst>
                </a:gridCol>
                <a:gridCol w="1206597">
                  <a:extLst>
                    <a:ext uri="{9D8B030D-6E8A-4147-A177-3AD203B41FA5}">
                      <a16:colId xmlns:a16="http://schemas.microsoft.com/office/drawing/2014/main" val="208152177"/>
                    </a:ext>
                  </a:extLst>
                </a:gridCol>
              </a:tblGrid>
              <a:tr h="3537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Bottom 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557580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-15.3%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666960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-15.1%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84176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-13.3%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1059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-11.0%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380051"/>
                  </a:ext>
                </a:extLst>
              </a:tr>
              <a:tr h="272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-9.9%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0561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9D78C8-886A-B046-A648-3DF4A562DE99}"/>
              </a:ext>
            </a:extLst>
          </p:cNvPr>
          <p:cNvSpPr txBox="1"/>
          <p:nvPr/>
        </p:nvSpPr>
        <p:spPr>
          <a:xfrm>
            <a:off x="8253112" y="6510735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B6F1C33-C532-AD4A-ADF0-8CB21E3A0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92"/>
          <a:stretch/>
        </p:blipFill>
        <p:spPr>
          <a:xfrm>
            <a:off x="3958816" y="1236133"/>
            <a:ext cx="7730223" cy="49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0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90FBB-54B1-3F46-9FCC-1E6D7F89F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84" y="394065"/>
            <a:ext cx="8613970" cy="3606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Metro construction employment change, Feb. 2020-June 2021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956C14-DB4A-094C-AF41-638A09CBEE2B}"/>
              </a:ext>
            </a:extLst>
          </p:cNvPr>
          <p:cNvSpPr txBox="1">
            <a:spLocks/>
          </p:cNvSpPr>
          <p:nvPr/>
        </p:nvSpPr>
        <p:spPr>
          <a:xfrm>
            <a:off x="324082" y="754746"/>
            <a:ext cx="8791637" cy="3606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257 metros </a:t>
            </a:r>
            <a:r>
              <a:rPr lang="en-US" sz="2000" dirty="0"/>
              <a:t>up</a:t>
            </a:r>
            <a:r>
              <a:rPr lang="en-US" sz="2000" b="0" dirty="0"/>
              <a:t>, 21 metros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unchanged</a:t>
            </a:r>
            <a:r>
              <a:rPr lang="en-US" sz="2000" b="0" dirty="0"/>
              <a:t>, 80 metros </a:t>
            </a:r>
            <a:r>
              <a:rPr lang="en-US" sz="2000" dirty="0">
                <a:solidFill>
                  <a:srgbClr val="EB0029"/>
                </a:solidFill>
              </a:rPr>
              <a:t>down </a:t>
            </a:r>
            <a:r>
              <a:rPr lang="en-US" sz="2000" dirty="0"/>
              <a:t>(U.S.: 4.3%)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DB3B79A-F6AB-8D49-B75C-A250AE1F52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4320" y="6460209"/>
            <a:ext cx="6429425" cy="246063"/>
          </a:xfrm>
        </p:spPr>
        <p:txBody>
          <a:bodyPr/>
          <a:lstStyle/>
          <a:p>
            <a:r>
              <a:rPr lang="en-US" dirty="0"/>
              <a:t>Note: Shading based on unrounded numbers         Source: BLS state and area employment, </a:t>
            </a:r>
            <a:r>
              <a:rPr lang="en-US" dirty="0">
                <a:hlinkClick r:id="rId2"/>
              </a:rPr>
              <a:t>www.bls.gov/sae</a:t>
            </a:r>
            <a:r>
              <a:rPr lang="en-US" dirty="0"/>
              <a:t>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D78C8-886A-B046-A648-3DF4A562DE99}"/>
              </a:ext>
            </a:extLst>
          </p:cNvPr>
          <p:cNvSpPr txBox="1"/>
          <p:nvPr/>
        </p:nvSpPr>
        <p:spPr>
          <a:xfrm>
            <a:off x="8371645" y="6497621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F6FA55C-560A-8A4C-9B73-CAC04134D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6" y="1476108"/>
            <a:ext cx="5796779" cy="4784518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CD5D470A-A92E-C749-B2CA-55C18F2E3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876" y="1476108"/>
            <a:ext cx="5954248" cy="47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6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552F16-E6C5-45AA-BEBB-FC7BCD162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83" y="1524000"/>
            <a:ext cx="11547565" cy="4662616"/>
          </a:xfrm>
          <a:noFill/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Total 5%; private residential 25% (single-family 36%; multi 19%);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private nonres -9%; public -7%</a:t>
            </a:r>
          </a:p>
          <a:p>
            <a:pPr marL="0" indent="0">
              <a:buNone/>
            </a:pPr>
            <a:r>
              <a:rPr lang="en-US" sz="2000" u="sng" dirty="0">
                <a:latin typeface="+mn-lt"/>
              </a:rPr>
              <a:t>Largest segments</a:t>
            </a:r>
            <a:r>
              <a:rPr lang="en-US" sz="2000" dirty="0">
                <a:latin typeface="+mn-lt"/>
              </a:rPr>
              <a:t> (in descending order of 2021 year-to-date spending)</a:t>
            </a:r>
            <a:endParaRPr lang="en-US" sz="2000" u="sng" dirty="0">
              <a:latin typeface="+mn-lt"/>
            </a:endParaRP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Power -6% (electric -3%; oil/gas fields &amp; pipelines -14%)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Education -11% (primary/secondary -7%; higher ed -18%)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Commercial -6% (</a:t>
            </a:r>
            <a:r>
              <a:rPr lang="en-US" sz="2000" dirty="0">
                <a:latin typeface="+mn-lt"/>
              </a:rPr>
              <a:t>warehouse 8%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; retail -22%)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Office -12% 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Highway and street -6%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Mfg. -5% (</a:t>
            </a:r>
            <a:r>
              <a:rPr lang="en-US" sz="2000" dirty="0">
                <a:latin typeface="+mn-lt"/>
              </a:rPr>
              <a:t>chemical 6%; transp. equip. 5%;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food/beverage/tobacco 11%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electronic/electric -19%)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Transportation -7% (air -12%; freight rail/trucking -5%; </a:t>
            </a:r>
            <a:r>
              <a:rPr lang="en-US" sz="2000" dirty="0">
                <a:latin typeface="+mn-lt"/>
              </a:rPr>
              <a:t>mass transit 5%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Health care -3% (</a:t>
            </a:r>
            <a:r>
              <a:rPr lang="en-US" sz="2000" dirty="0">
                <a:latin typeface="+mn-lt"/>
              </a:rPr>
              <a:t>hospital 3%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; medical building -8%; special care -5%)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Lodging -27%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CCFDC-D3B1-47FC-B28B-4ABA2526A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416" y="288323"/>
            <a:ext cx="8657968" cy="931949"/>
          </a:xfrm>
        </p:spPr>
        <p:txBody>
          <a:bodyPr>
            <a:noAutofit/>
          </a:bodyPr>
          <a:lstStyle/>
          <a:p>
            <a:r>
              <a:rPr lang="en-US" sz="2200" dirty="0"/>
              <a:t>Year-to-date construction spending: Jan-May 2021 vs. Jan-May 2020</a:t>
            </a:r>
            <a:r>
              <a:rPr lang="en-US" sz="2200" b="0" dirty="0"/>
              <a:t> </a:t>
            </a:r>
          </a:p>
          <a:p>
            <a:r>
              <a:rPr lang="en-US" sz="2000" b="0" dirty="0"/>
              <a:t>(not seasonally adjusted)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DC900-E1EC-4D40-B193-6ED6A7B57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4088" y="6473825"/>
            <a:ext cx="7514409" cy="238527"/>
          </a:xfrm>
        </p:spPr>
        <p:txBody>
          <a:bodyPr/>
          <a:lstStyle/>
          <a:p>
            <a:r>
              <a:rPr lang="en-US" dirty="0"/>
              <a:t>Source: U.S. Census Bureau, construction spending, </a:t>
            </a:r>
            <a:r>
              <a:rPr lang="en-US" dirty="0">
                <a:hlinkClick r:id="rId2"/>
              </a:rPr>
              <a:t>www.census.gov/constructionspending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10183-5F83-E64A-B956-7920C41CDFD9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274399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3AAA6B-A918-EE44-9E37-0D22E806BF1C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94209" y="1304144"/>
          <a:ext cx="10383916" cy="469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254524" y="338976"/>
            <a:ext cx="8831811" cy="886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Construction input and ‘bid price’ producer price indexes (PPIs)</a:t>
            </a:r>
          </a:p>
          <a:p>
            <a:r>
              <a:rPr lang="en-US" sz="1800" b="0" dirty="0"/>
              <a:t>cumulative change in PPIs, June 2020 -June 2021 (not seasonally adjusted)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5493-7F4D-C54A-ACB5-D38BEBDD3C4C}"/>
              </a:ext>
            </a:extLst>
          </p:cNvPr>
          <p:cNvSpPr txBox="1"/>
          <p:nvPr/>
        </p:nvSpPr>
        <p:spPr>
          <a:xfrm flipH="1">
            <a:off x="7572249" y="1752999"/>
            <a:ext cx="256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Inputs to construction June 20-June 21: 26.3%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784C0-1419-3C4A-806A-831B08A32E46}"/>
              </a:ext>
            </a:extLst>
          </p:cNvPr>
          <p:cNvSpPr txBox="1"/>
          <p:nvPr/>
        </p:nvSpPr>
        <p:spPr>
          <a:xfrm>
            <a:off x="663538" y="5813879"/>
            <a:ext cx="84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6/20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DE0EA-0165-3848-BD9B-FB03FE3CDACD}"/>
              </a:ext>
            </a:extLst>
          </p:cNvPr>
          <p:cNvSpPr txBox="1"/>
          <p:nvPr/>
        </p:nvSpPr>
        <p:spPr>
          <a:xfrm>
            <a:off x="2169127" y="5814330"/>
            <a:ext cx="660823" cy="37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328D5-3074-8240-B3D9-5CCBF66284A9}"/>
              </a:ext>
            </a:extLst>
          </p:cNvPr>
          <p:cNvSpPr txBox="1"/>
          <p:nvPr/>
        </p:nvSpPr>
        <p:spPr>
          <a:xfrm>
            <a:off x="1391908" y="5829184"/>
            <a:ext cx="782594" cy="37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BD7E0-16B8-B240-9D92-7FB8126E3E01}"/>
              </a:ext>
            </a:extLst>
          </p:cNvPr>
          <p:cNvSpPr txBox="1"/>
          <p:nvPr/>
        </p:nvSpPr>
        <p:spPr>
          <a:xfrm>
            <a:off x="2954610" y="5813879"/>
            <a:ext cx="66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F5A8E-9FD0-FC4B-9630-54FFA8C49A43}"/>
              </a:ext>
            </a:extLst>
          </p:cNvPr>
          <p:cNvSpPr txBox="1"/>
          <p:nvPr/>
        </p:nvSpPr>
        <p:spPr>
          <a:xfrm>
            <a:off x="585394" y="1301296"/>
            <a:ext cx="673374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6D140-5F83-5946-9462-4DFA4B0D4791}"/>
              </a:ext>
            </a:extLst>
          </p:cNvPr>
          <p:cNvSpPr txBox="1"/>
          <p:nvPr/>
        </p:nvSpPr>
        <p:spPr>
          <a:xfrm>
            <a:off x="3584198" y="5815742"/>
            <a:ext cx="7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427CAB-528B-3B4A-8028-2DACDA7BFC7B}"/>
              </a:ext>
            </a:extLst>
          </p:cNvPr>
          <p:cNvSpPr txBox="1"/>
          <p:nvPr/>
        </p:nvSpPr>
        <p:spPr>
          <a:xfrm rot="10800000" flipH="1" flipV="1">
            <a:off x="6678599" y="4048514"/>
            <a:ext cx="367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‘Bid price’ (new nonres building  construction) June 20-June 21: 3.4%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3456B-9133-CF43-AB40-250661EB0DEE}"/>
              </a:ext>
            </a:extLst>
          </p:cNvPr>
          <p:cNvSpPr txBox="1"/>
          <p:nvPr/>
        </p:nvSpPr>
        <p:spPr>
          <a:xfrm>
            <a:off x="4383913" y="5822976"/>
            <a:ext cx="77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11/20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1B4C2-B627-134E-A16D-44F315DA7402}"/>
              </a:ext>
            </a:extLst>
          </p:cNvPr>
          <p:cNvSpPr txBox="1"/>
          <p:nvPr/>
        </p:nvSpPr>
        <p:spPr>
          <a:xfrm>
            <a:off x="5211923" y="5818563"/>
            <a:ext cx="7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12/20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C7887-8F70-9640-BC6A-0ED3370C2082}"/>
              </a:ext>
            </a:extLst>
          </p:cNvPr>
          <p:cNvSpPr txBox="1"/>
          <p:nvPr/>
        </p:nvSpPr>
        <p:spPr>
          <a:xfrm>
            <a:off x="6019489" y="5833961"/>
            <a:ext cx="8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1/21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51AB3-4B17-FD4D-8A0F-BA8BDB72A63B}"/>
              </a:ext>
            </a:extLst>
          </p:cNvPr>
          <p:cNvSpPr txBox="1"/>
          <p:nvPr/>
        </p:nvSpPr>
        <p:spPr>
          <a:xfrm>
            <a:off x="6800859" y="5818563"/>
            <a:ext cx="8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2/21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48F6B4-12B6-AA4B-94BA-281CCD81EB1D}"/>
              </a:ext>
            </a:extLst>
          </p:cNvPr>
          <p:cNvSpPr txBox="1"/>
          <p:nvPr/>
        </p:nvSpPr>
        <p:spPr>
          <a:xfrm>
            <a:off x="7572249" y="5812967"/>
            <a:ext cx="8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3/21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228E4A-41F5-C247-B1A4-20B9ABCA320C}"/>
              </a:ext>
            </a:extLst>
          </p:cNvPr>
          <p:cNvSpPr txBox="1"/>
          <p:nvPr/>
        </p:nvSpPr>
        <p:spPr>
          <a:xfrm>
            <a:off x="8341523" y="5811443"/>
            <a:ext cx="66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4/21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7C1B58-0191-F849-B0D7-E685DE72D118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2D542D-B53A-AA41-A207-F60E8FC2CD65}"/>
              </a:ext>
            </a:extLst>
          </p:cNvPr>
          <p:cNvSpPr txBox="1"/>
          <p:nvPr/>
        </p:nvSpPr>
        <p:spPr>
          <a:xfrm>
            <a:off x="9851546" y="5799252"/>
            <a:ext cx="66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6/21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125234-AA0F-6040-858F-7D80662DC51C}"/>
              </a:ext>
            </a:extLst>
          </p:cNvPr>
          <p:cNvSpPr txBox="1"/>
          <p:nvPr/>
        </p:nvSpPr>
        <p:spPr>
          <a:xfrm>
            <a:off x="9115030" y="5799252"/>
            <a:ext cx="66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5/21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FC47770-BD22-E94F-8D53-BF01616F2F1C}"/>
              </a:ext>
            </a:extLst>
          </p:cNvPr>
          <p:cNvSpPr txBox="1">
            <a:spLocks/>
          </p:cNvSpPr>
          <p:nvPr/>
        </p:nvSpPr>
        <p:spPr>
          <a:xfrm>
            <a:off x="663538" y="6500947"/>
            <a:ext cx="7885754" cy="238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Source: Bureau of Labor Statistics, producer price indexes,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www.bls.gov/ppi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53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868745-2DDD-E046-A63A-7A6776DF7B4D}"/>
              </a:ext>
            </a:extLst>
          </p:cNvPr>
          <p:cNvSpPr txBox="1">
            <a:spLocks/>
          </p:cNvSpPr>
          <p:nvPr/>
        </p:nvSpPr>
        <p:spPr>
          <a:xfrm>
            <a:off x="585393" y="498462"/>
            <a:ext cx="8603139" cy="97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PPIs for construction and selected inputs</a:t>
            </a:r>
          </a:p>
          <a:p>
            <a:r>
              <a:rPr lang="en-US" sz="1800" b="0" dirty="0"/>
              <a:t>cumulative change in PPIs, June 2020 -June 2021 (not seasonally adjusted)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784C0-1419-3C4A-806A-831B08A32E46}"/>
              </a:ext>
            </a:extLst>
          </p:cNvPr>
          <p:cNvSpPr txBox="1"/>
          <p:nvPr/>
        </p:nvSpPr>
        <p:spPr>
          <a:xfrm>
            <a:off x="585394" y="5824011"/>
            <a:ext cx="67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6/20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DE0EA-0165-3848-BD9B-FB03FE3CDACD}"/>
              </a:ext>
            </a:extLst>
          </p:cNvPr>
          <p:cNvSpPr txBox="1"/>
          <p:nvPr/>
        </p:nvSpPr>
        <p:spPr>
          <a:xfrm>
            <a:off x="1975374" y="5825634"/>
            <a:ext cx="58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8/20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328D5-3074-8240-B3D9-5CCBF66284A9}"/>
              </a:ext>
            </a:extLst>
          </p:cNvPr>
          <p:cNvSpPr txBox="1"/>
          <p:nvPr/>
        </p:nvSpPr>
        <p:spPr>
          <a:xfrm>
            <a:off x="1256118" y="5825634"/>
            <a:ext cx="654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7/20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BD7E0-16B8-B240-9D92-7FB8126E3E01}"/>
              </a:ext>
            </a:extLst>
          </p:cNvPr>
          <p:cNvSpPr txBox="1"/>
          <p:nvPr/>
        </p:nvSpPr>
        <p:spPr>
          <a:xfrm>
            <a:off x="3280713" y="5828340"/>
            <a:ext cx="72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F5A8E-9FD0-FC4B-9630-54FFA8C49A43}"/>
              </a:ext>
            </a:extLst>
          </p:cNvPr>
          <p:cNvSpPr txBox="1"/>
          <p:nvPr/>
        </p:nvSpPr>
        <p:spPr>
          <a:xfrm>
            <a:off x="585394" y="1301296"/>
            <a:ext cx="673374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6D140-5F83-5946-9462-4DFA4B0D4791}"/>
              </a:ext>
            </a:extLst>
          </p:cNvPr>
          <p:cNvSpPr txBox="1"/>
          <p:nvPr/>
        </p:nvSpPr>
        <p:spPr>
          <a:xfrm>
            <a:off x="3993631" y="5830467"/>
            <a:ext cx="72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11/20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3456B-9133-CF43-AB40-250661EB0DEE}"/>
              </a:ext>
            </a:extLst>
          </p:cNvPr>
          <p:cNvSpPr txBox="1"/>
          <p:nvPr/>
        </p:nvSpPr>
        <p:spPr>
          <a:xfrm>
            <a:off x="4679267" y="5830467"/>
            <a:ext cx="686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12/20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1B4C2-B627-134E-A16D-44F315DA7402}"/>
              </a:ext>
            </a:extLst>
          </p:cNvPr>
          <p:cNvSpPr txBox="1"/>
          <p:nvPr/>
        </p:nvSpPr>
        <p:spPr>
          <a:xfrm>
            <a:off x="5451665" y="5825634"/>
            <a:ext cx="69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1/21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C7887-8F70-9640-BC6A-0ED3370C2082}"/>
              </a:ext>
            </a:extLst>
          </p:cNvPr>
          <p:cNvSpPr txBox="1"/>
          <p:nvPr/>
        </p:nvSpPr>
        <p:spPr>
          <a:xfrm>
            <a:off x="6132141" y="5818390"/>
            <a:ext cx="81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2/21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51AB3-4B17-FD4D-8A0F-BA8BDB72A63B}"/>
              </a:ext>
            </a:extLst>
          </p:cNvPr>
          <p:cNvSpPr txBox="1"/>
          <p:nvPr/>
        </p:nvSpPr>
        <p:spPr>
          <a:xfrm>
            <a:off x="6845059" y="5798651"/>
            <a:ext cx="812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3/21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B053F-1993-F140-BE30-EC58645360AF}"/>
              </a:ext>
            </a:extLst>
          </p:cNvPr>
          <p:cNvSpPr txBox="1"/>
          <p:nvPr/>
        </p:nvSpPr>
        <p:spPr>
          <a:xfrm>
            <a:off x="8226814" y="5798651"/>
            <a:ext cx="69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5/21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243CB-8705-F346-92AC-2FB9B3BC8D9E}"/>
              </a:ext>
            </a:extLst>
          </p:cNvPr>
          <p:cNvSpPr txBox="1"/>
          <p:nvPr/>
        </p:nvSpPr>
        <p:spPr>
          <a:xfrm>
            <a:off x="8215124" y="651902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5F099CD0-E27C-814E-9D93-864090937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578947"/>
              </p:ext>
            </p:extLst>
          </p:nvPr>
        </p:nvGraphicFramePr>
        <p:xfrm>
          <a:off x="17327" y="1630105"/>
          <a:ext cx="10091354" cy="416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1F81C39-37C7-B348-BFCA-66BD9BC0AB19}"/>
              </a:ext>
            </a:extLst>
          </p:cNvPr>
          <p:cNvSpPr txBox="1"/>
          <p:nvPr/>
        </p:nvSpPr>
        <p:spPr>
          <a:xfrm>
            <a:off x="11121588" y="1317116"/>
            <a:ext cx="1053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% change</a:t>
            </a:r>
          </a:p>
          <a:p>
            <a:r>
              <a:rPr lang="en-US" sz="1400" b="1" dirty="0"/>
              <a:t>June 2020-</a:t>
            </a:r>
          </a:p>
          <a:p>
            <a:r>
              <a:rPr lang="en-US" sz="1400" b="1" u="sng" dirty="0"/>
              <a:t>June 2021: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56EBC6-1E54-4E41-9A22-0AA512FF8D69}"/>
              </a:ext>
            </a:extLst>
          </p:cNvPr>
          <p:cNvSpPr txBox="1"/>
          <p:nvPr/>
        </p:nvSpPr>
        <p:spPr>
          <a:xfrm flipH="1">
            <a:off x="9188532" y="2353122"/>
            <a:ext cx="181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Lumber and plywood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DDE11-9ED4-D144-9356-D705AEEFEA74}"/>
              </a:ext>
            </a:extLst>
          </p:cNvPr>
          <p:cNvSpPr txBox="1"/>
          <p:nvPr/>
        </p:nvSpPr>
        <p:spPr>
          <a:xfrm flipH="1">
            <a:off x="11512750" y="2351131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101%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005D81-1FC2-B242-B760-9C565FB81584}"/>
              </a:ext>
            </a:extLst>
          </p:cNvPr>
          <p:cNvSpPr txBox="1"/>
          <p:nvPr/>
        </p:nvSpPr>
        <p:spPr>
          <a:xfrm flipH="1">
            <a:off x="11512749" y="4411602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22%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E220AE-5CFA-B448-AA66-61A9D06FE90D}"/>
              </a:ext>
            </a:extLst>
          </p:cNvPr>
          <p:cNvSpPr txBox="1"/>
          <p:nvPr/>
        </p:nvSpPr>
        <p:spPr>
          <a:xfrm flipH="1">
            <a:off x="9166069" y="4414685"/>
            <a:ext cx="248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Plastic construction products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13FF9D-22DB-4849-9567-92A71A1F467D}"/>
              </a:ext>
            </a:extLst>
          </p:cNvPr>
          <p:cNvSpPr txBox="1"/>
          <p:nvPr/>
        </p:nvSpPr>
        <p:spPr>
          <a:xfrm flipH="1">
            <a:off x="9173623" y="4936877"/>
            <a:ext cx="196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‘Bid price’ (new nonres building  construction)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03DC0A-1922-4B4B-824A-DA0807B361C5}"/>
              </a:ext>
            </a:extLst>
          </p:cNvPr>
          <p:cNvSpPr txBox="1"/>
          <p:nvPr/>
        </p:nvSpPr>
        <p:spPr>
          <a:xfrm flipH="1">
            <a:off x="11512751" y="4940211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3.4%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228C92-7487-714D-A722-FBEE8F254E7A}"/>
              </a:ext>
            </a:extLst>
          </p:cNvPr>
          <p:cNvSpPr txBox="1"/>
          <p:nvPr/>
        </p:nvSpPr>
        <p:spPr>
          <a:xfrm flipH="1">
            <a:off x="11512752" y="3370328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61%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3BC1C1-1FFC-7A47-9757-77232A542EEC}"/>
              </a:ext>
            </a:extLst>
          </p:cNvPr>
          <p:cNvSpPr txBox="1"/>
          <p:nvPr/>
        </p:nvSpPr>
        <p:spPr>
          <a:xfrm flipH="1">
            <a:off x="11512749" y="2732950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88%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8A1CC3-7ADB-D441-AF2E-6C0534261B57}"/>
              </a:ext>
            </a:extLst>
          </p:cNvPr>
          <p:cNvSpPr txBox="1"/>
          <p:nvPr/>
        </p:nvSpPr>
        <p:spPr>
          <a:xfrm flipH="1">
            <a:off x="9188533" y="3375017"/>
            <a:ext cx="18196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Copper and brass mill shapes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90AAC9-D070-3045-AC1E-82CD65E16A76}"/>
              </a:ext>
            </a:extLst>
          </p:cNvPr>
          <p:cNvSpPr txBox="1"/>
          <p:nvPr/>
        </p:nvSpPr>
        <p:spPr>
          <a:xfrm flipH="1">
            <a:off x="9188532" y="2707053"/>
            <a:ext cx="16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Steel mill products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63F8B4-35C8-E14E-A47A-DCE3154293F4}"/>
              </a:ext>
            </a:extLst>
          </p:cNvPr>
          <p:cNvSpPr txBox="1"/>
          <p:nvPr/>
        </p:nvSpPr>
        <p:spPr>
          <a:xfrm>
            <a:off x="8928850" y="5795347"/>
            <a:ext cx="69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6/21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C42DA7-3D4E-424B-BC8E-1E0D0A8DAD2D}"/>
              </a:ext>
            </a:extLst>
          </p:cNvPr>
          <p:cNvSpPr txBox="1"/>
          <p:nvPr/>
        </p:nvSpPr>
        <p:spPr>
          <a:xfrm>
            <a:off x="7537098" y="5798651"/>
            <a:ext cx="695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4/21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660EA-AA6C-D54C-9D7C-495D29118CA8}"/>
              </a:ext>
            </a:extLst>
          </p:cNvPr>
          <p:cNvSpPr txBox="1"/>
          <p:nvPr/>
        </p:nvSpPr>
        <p:spPr>
          <a:xfrm>
            <a:off x="2666809" y="5820221"/>
            <a:ext cx="636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9/20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FE8D7A-8FD6-0D40-93AC-49EC83768D1B}"/>
              </a:ext>
            </a:extLst>
          </p:cNvPr>
          <p:cNvSpPr txBox="1"/>
          <p:nvPr/>
        </p:nvSpPr>
        <p:spPr>
          <a:xfrm flipH="1">
            <a:off x="9164329" y="4565055"/>
            <a:ext cx="16081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Gypsum products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745364-82E1-9948-86FC-BA9DED9353C1}"/>
              </a:ext>
            </a:extLst>
          </p:cNvPr>
          <p:cNvSpPr txBox="1"/>
          <p:nvPr/>
        </p:nvSpPr>
        <p:spPr>
          <a:xfrm flipH="1">
            <a:off x="11512749" y="4565054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18%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31F907-71C3-F249-9C4A-19E0BF929919}"/>
              </a:ext>
            </a:extLst>
          </p:cNvPr>
          <p:cNvSpPr txBox="1"/>
          <p:nvPr/>
        </p:nvSpPr>
        <p:spPr>
          <a:xfrm flipH="1">
            <a:off x="9173623" y="4134863"/>
            <a:ext cx="248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Aluminum mill shapes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A14F45-F6E6-AB48-8EBB-EB1129374C4A}"/>
              </a:ext>
            </a:extLst>
          </p:cNvPr>
          <p:cNvSpPr txBox="1"/>
          <p:nvPr/>
        </p:nvSpPr>
        <p:spPr>
          <a:xfrm flipH="1">
            <a:off x="11512749" y="4134862"/>
            <a:ext cx="66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33%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01318160-F114-2F4E-BA11-8781FE7D9154}"/>
              </a:ext>
            </a:extLst>
          </p:cNvPr>
          <p:cNvSpPr txBox="1">
            <a:spLocks/>
          </p:cNvSpPr>
          <p:nvPr/>
        </p:nvSpPr>
        <p:spPr>
          <a:xfrm>
            <a:off x="736390" y="6498458"/>
            <a:ext cx="7885754" cy="238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Source: Bureau of Labor Statistics, producer price indexes,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www.bls.gov/ppi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48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D5236DF-7F9C-1C42-911F-FE84BBFAC8FC}"/>
              </a:ext>
            </a:extLst>
          </p:cNvPr>
          <p:cNvSpPr txBox="1">
            <a:spLocks/>
          </p:cNvSpPr>
          <p:nvPr/>
        </p:nvSpPr>
        <p:spPr>
          <a:xfrm>
            <a:off x="973239" y="364100"/>
            <a:ext cx="9112045" cy="3857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Cost squeeze on contractors can last two years or more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7DF286-589E-784B-98E8-078E7AFE2BF6}"/>
              </a:ext>
            </a:extLst>
          </p:cNvPr>
          <p:cNvSpPr txBox="1">
            <a:spLocks/>
          </p:cNvSpPr>
          <p:nvPr/>
        </p:nvSpPr>
        <p:spPr>
          <a:xfrm>
            <a:off x="978702" y="666435"/>
            <a:ext cx="9392944" cy="5025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Difference between year-over-year change in materials costs vs. bid prices, Jan 2006-June 2021</a:t>
            </a:r>
            <a:br>
              <a:rPr lang="en-US" sz="1800" dirty="0">
                <a:solidFill>
                  <a:prstClr val="black"/>
                </a:solidFill>
                <a:latin typeface="Calibri"/>
              </a:rPr>
            </a:br>
            <a:endParaRPr lang="en-US" sz="18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D4D3BB8-B9FC-7C44-96F4-AC7D57A28195}"/>
              </a:ext>
            </a:extLst>
          </p:cNvPr>
          <p:cNvSpPr txBox="1">
            <a:spLocks/>
          </p:cNvSpPr>
          <p:nvPr/>
        </p:nvSpPr>
        <p:spPr>
          <a:xfrm>
            <a:off x="462449" y="6012873"/>
            <a:ext cx="9632896" cy="661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tx1"/>
                </a:solidFill>
                <a:latin typeface="Nunito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Source: Bureau of Labor Statistics,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www.bls.gov/ppi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producer price indexes for goods inputs to nonresidential construction (material costs) and new warehouse construction (bid prices)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C8C9A361-C4C0-6A49-B2F3-0FFA9ED50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12332"/>
              </p:ext>
            </p:extLst>
          </p:nvPr>
        </p:nvGraphicFramePr>
        <p:xfrm>
          <a:off x="402863" y="960365"/>
          <a:ext cx="10035111" cy="491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197CB5A-DFC2-D840-88DB-8C4CCD41D862}"/>
              </a:ext>
            </a:extLst>
          </p:cNvPr>
          <p:cNvSpPr txBox="1"/>
          <p:nvPr/>
        </p:nvSpPr>
        <p:spPr>
          <a:xfrm>
            <a:off x="2739321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2009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BD2B83-4A83-654E-B1A3-CDF36748887F}"/>
              </a:ext>
            </a:extLst>
          </p:cNvPr>
          <p:cNvSpPr txBox="1"/>
          <p:nvPr/>
        </p:nvSpPr>
        <p:spPr>
          <a:xfrm>
            <a:off x="8032301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25A91D-A575-5F4C-872B-A572E4B22A15}"/>
              </a:ext>
            </a:extLst>
          </p:cNvPr>
          <p:cNvSpPr txBox="1"/>
          <p:nvPr/>
        </p:nvSpPr>
        <p:spPr>
          <a:xfrm>
            <a:off x="9790747" y="5452280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985DED-09DF-344E-9560-817DAFE75121}"/>
              </a:ext>
            </a:extLst>
          </p:cNvPr>
          <p:cNvSpPr txBox="1"/>
          <p:nvPr/>
        </p:nvSpPr>
        <p:spPr>
          <a:xfrm>
            <a:off x="5091315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F63CA1-AFB8-E645-BCDF-4963990A8100}"/>
              </a:ext>
            </a:extLst>
          </p:cNvPr>
          <p:cNvSpPr txBox="1"/>
          <p:nvPr/>
        </p:nvSpPr>
        <p:spPr>
          <a:xfrm>
            <a:off x="6302351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F1BFB-1789-974C-972B-BC7E065CFE20}"/>
              </a:ext>
            </a:extLst>
          </p:cNvPr>
          <p:cNvSpPr txBox="1"/>
          <p:nvPr/>
        </p:nvSpPr>
        <p:spPr>
          <a:xfrm>
            <a:off x="4499978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6CEA4-AAA6-9D4F-95C4-A458066EAF5B}"/>
              </a:ext>
            </a:extLst>
          </p:cNvPr>
          <p:cNvSpPr txBox="1"/>
          <p:nvPr/>
        </p:nvSpPr>
        <p:spPr>
          <a:xfrm>
            <a:off x="3879745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C4CBF-3B90-CF44-B43F-C7AD3E314469}"/>
              </a:ext>
            </a:extLst>
          </p:cNvPr>
          <p:cNvSpPr txBox="1"/>
          <p:nvPr/>
        </p:nvSpPr>
        <p:spPr>
          <a:xfrm>
            <a:off x="3313846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2518F3-D4B2-D24F-A3FD-4E7DE01169F0}"/>
              </a:ext>
            </a:extLst>
          </p:cNvPr>
          <p:cNvSpPr txBox="1"/>
          <p:nvPr/>
        </p:nvSpPr>
        <p:spPr>
          <a:xfrm>
            <a:off x="7451402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2DB4D3-D1DC-CF42-948A-000794CAF36F}"/>
              </a:ext>
            </a:extLst>
          </p:cNvPr>
          <p:cNvSpPr txBox="1"/>
          <p:nvPr/>
        </p:nvSpPr>
        <p:spPr>
          <a:xfrm>
            <a:off x="6878312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43369-2478-5C4E-99AD-46EBC315358E}"/>
              </a:ext>
            </a:extLst>
          </p:cNvPr>
          <p:cNvSpPr txBox="1"/>
          <p:nvPr/>
        </p:nvSpPr>
        <p:spPr>
          <a:xfrm>
            <a:off x="5667276" y="5452279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70C79A-E768-6D45-B9A0-6854D4EF66C6}"/>
              </a:ext>
            </a:extLst>
          </p:cNvPr>
          <p:cNvSpPr txBox="1"/>
          <p:nvPr/>
        </p:nvSpPr>
        <p:spPr>
          <a:xfrm>
            <a:off x="8645694" y="5452280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081EFC-BB26-3A49-82D8-C1590BD7F221}"/>
              </a:ext>
            </a:extLst>
          </p:cNvPr>
          <p:cNvSpPr txBox="1"/>
          <p:nvPr/>
        </p:nvSpPr>
        <p:spPr>
          <a:xfrm>
            <a:off x="9243337" y="5452280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A6414-5A58-B845-802E-5402467C8D67}"/>
              </a:ext>
            </a:extLst>
          </p:cNvPr>
          <p:cNvSpPr txBox="1"/>
          <p:nvPr/>
        </p:nvSpPr>
        <p:spPr>
          <a:xfrm>
            <a:off x="963664" y="5455597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2006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AB016-9531-7D48-95B5-FFD599797A19}"/>
              </a:ext>
            </a:extLst>
          </p:cNvPr>
          <p:cNvSpPr txBox="1"/>
          <p:nvPr/>
        </p:nvSpPr>
        <p:spPr>
          <a:xfrm>
            <a:off x="1540079" y="5452278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2007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57A5A7-CD05-1C45-B472-4D32D80730A8}"/>
              </a:ext>
            </a:extLst>
          </p:cNvPr>
          <p:cNvSpPr txBox="1"/>
          <p:nvPr/>
        </p:nvSpPr>
        <p:spPr>
          <a:xfrm>
            <a:off x="2138755" y="5454300"/>
            <a:ext cx="580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2008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38EAA0-10D2-3548-A97C-B588DCFF7EE6}"/>
              </a:ext>
            </a:extLst>
          </p:cNvPr>
          <p:cNvSpPr/>
          <p:nvPr/>
        </p:nvSpPr>
        <p:spPr>
          <a:xfrm>
            <a:off x="10278246" y="2111999"/>
            <a:ext cx="93400" cy="902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0107C1-14DB-E74B-9B96-66C10F2E7644}"/>
              </a:ext>
            </a:extLst>
          </p:cNvPr>
          <p:cNvSpPr txBox="1"/>
          <p:nvPr/>
        </p:nvSpPr>
        <p:spPr>
          <a:xfrm>
            <a:off x="10471785" y="2022764"/>
            <a:ext cx="11018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= period when change in costs exceeded change in bid price</a:t>
            </a:r>
          </a:p>
        </p:txBody>
      </p:sp>
    </p:spTree>
    <p:extLst>
      <p:ext uri="{BB962C8B-B14F-4D97-AF65-F5344CB8AC3E}">
        <p14:creationId xmlns:p14="http://schemas.microsoft.com/office/powerpoint/2010/main" val="380042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552F16-E6C5-45AA-BEBB-FC7BCD162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84" y="1792941"/>
            <a:ext cx="11023168" cy="3602844"/>
          </a:xfrm>
        </p:spPr>
        <p:txBody>
          <a:bodyPr>
            <a:noAutofit/>
          </a:bodyPr>
          <a:lstStyle/>
          <a:p>
            <a:r>
              <a:rPr lang="en-US" sz="2000" i="1" dirty="0">
                <a:latin typeface="Arial Narrow" panose="020B0606020202030204" pitchFamily="34" charset="0"/>
              </a:rPr>
              <a:t>Construction Inflation </a:t>
            </a:r>
            <a:r>
              <a:rPr lang="en-US" sz="2000" i="1" dirty="0">
                <a:latin typeface="Arial Narrow" panose="020B0606020202030204" pitchFamily="34" charset="0"/>
                <a:hlinkClick r:id="rId2"/>
              </a:rPr>
              <a:t>Alert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ZW" sz="2000" b="0" i="0" dirty="0">
                <a:effectLst/>
                <a:latin typeface="Arial Narrow" panose="020B0606020202030204" pitchFamily="34" charset="0"/>
                <a:hlinkClick r:id="rId2"/>
              </a:rPr>
              <a:t>https://www.agc.org/learn/construction-data/agc-construction-inflation-alert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 err="1">
                <a:latin typeface="Arial Narrow" panose="020B0606020202030204" pitchFamily="34" charset="0"/>
              </a:rPr>
              <a:t>ConsensusDocs</a:t>
            </a:r>
            <a:r>
              <a:rPr lang="en-US" sz="2000" dirty="0">
                <a:latin typeface="Arial Narrow" panose="020B0606020202030204" pitchFamily="34" charset="0"/>
              </a:rPr>
              <a:t> Price Escalation Resource </a:t>
            </a:r>
            <a:r>
              <a:rPr lang="en-US" sz="2000" dirty="0">
                <a:latin typeface="Arial Narrow" panose="020B0606020202030204" pitchFamily="34" charset="0"/>
                <a:hlinkClick r:id="rId3"/>
              </a:rPr>
              <a:t>Center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  <a:hlinkClick r:id="rId3"/>
              </a:rPr>
              <a:t>https://www.consensusdocs.org/price-escalation-clause/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000" dirty="0">
                <a:latin typeface="+mn-lt"/>
                <a:hlinkClick r:id="rId4"/>
              </a:rPr>
              <a:t>Recording</a:t>
            </a:r>
            <a:r>
              <a:rPr lang="en-US" sz="2000" dirty="0">
                <a:latin typeface="+mn-lt"/>
              </a:rPr>
              <a:t> of webinar on “Soaring Material and Supply-Chain Costs and Delays”: </a:t>
            </a:r>
            <a:r>
              <a:rPr lang="en-ZW" sz="20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https://store.agc.org/Store/CSI/Store/Product_List_WebEds.aspx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Presentations to government contracting officials and owner groups</a:t>
            </a:r>
          </a:p>
          <a:p>
            <a:r>
              <a:rPr lang="en-US" sz="2000" dirty="0">
                <a:latin typeface="+mn-lt"/>
              </a:rPr>
              <a:t>Lobbying for tariff relief on lumber, steel, aluminum, and products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- Presentation to National Economic Council, VP’s chief economist, Commerce chief economist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- Presentations in coalitions to counselor to Commerce secretary, Senate &amp; House trade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CCFDC-D3B1-47FC-B28B-4ABA2526A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416" y="461114"/>
            <a:ext cx="8324635" cy="819046"/>
          </a:xfrm>
        </p:spPr>
        <p:txBody>
          <a:bodyPr>
            <a:noAutofit/>
          </a:bodyPr>
          <a:lstStyle/>
          <a:p>
            <a:r>
              <a:rPr lang="en-US" sz="2400" dirty="0"/>
              <a:t>AGC’s responses to material cost </a:t>
            </a:r>
          </a:p>
          <a:p>
            <a:r>
              <a:rPr lang="en-US" sz="2400" dirty="0"/>
              <a:t>and supply-chain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DC900-E1EC-4D40-B193-6ED6A7B575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Source: Author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D642A-9E75-1C4F-8315-D1D6BE326F32}"/>
              </a:ext>
            </a:extLst>
          </p:cNvPr>
          <p:cNvSpPr txBox="1"/>
          <p:nvPr/>
        </p:nvSpPr>
        <p:spPr>
          <a:xfrm>
            <a:off x="8549291" y="6490344"/>
            <a:ext cx="3467395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>
                <a:latin typeface="Times New Roman" charset="0"/>
                <a:ea typeface="Times New Roman" charset="0"/>
                <a:cs typeface="Times New Roman" charset="0"/>
              </a:rPr>
              <a:t>©2021 The Associated General Contractors of America, Inc. </a:t>
            </a:r>
          </a:p>
        </p:txBody>
      </p:sp>
    </p:spTree>
    <p:extLst>
      <p:ext uri="{BB962C8B-B14F-4D97-AF65-F5344CB8AC3E}">
        <p14:creationId xmlns:p14="http://schemas.microsoft.com/office/powerpoint/2010/main" val="239797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BE55EFE376B4CB252B6631EFDF1CD" ma:contentTypeVersion="13" ma:contentTypeDescription="Create a new document." ma:contentTypeScope="" ma:versionID="93c1fe38ec51b5d0b53371b6fec5a492">
  <xsd:schema xmlns:xsd="http://www.w3.org/2001/XMLSchema" xmlns:xs="http://www.w3.org/2001/XMLSchema" xmlns:p="http://schemas.microsoft.com/office/2006/metadata/properties" xmlns:ns3="b2614f45-e450-4993-a7c6-7bbf9d4ae850" xmlns:ns4="b8aad867-6d36-4bb2-8b6a-6a22d071eec2" targetNamespace="http://schemas.microsoft.com/office/2006/metadata/properties" ma:root="true" ma:fieldsID="d74de54c8843f617a8766828f5b20bb5" ns3:_="" ns4:_="">
    <xsd:import namespace="b2614f45-e450-4993-a7c6-7bbf9d4ae850"/>
    <xsd:import namespace="b8aad867-6d36-4bb2-8b6a-6a22d071ee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14f45-e450-4993-a7c6-7bbf9d4ae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ad867-6d36-4bb2-8b6a-6a22d071ee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DC81C-DE15-4165-9DF8-FBF3C125B2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96767-2279-475B-B620-F00E1DE071E8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b8aad867-6d36-4bb2-8b6a-6a22d071eec2"/>
    <ds:schemaRef ds:uri="b2614f45-e450-4993-a7c6-7bbf9d4ae85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290AD3-0FC1-4B6C-A099-C29A27D6A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14f45-e450-4993-a7c6-7bbf9d4ae850"/>
    <ds:schemaRef ds:uri="b8aad867-6d36-4bb2-8b6a-6a22d071e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245508</TotalTime>
  <Words>1639</Words>
  <Application>Microsoft Macintosh PowerPoint</Application>
  <PresentationFormat>Widescreen</PresentationFormat>
  <Paragraphs>324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Calibri  </vt:lpstr>
      <vt:lpstr>Calibri Light</vt:lpstr>
      <vt:lpstr>Nunito</vt:lpstr>
      <vt:lpstr>Nunito ExtraLight</vt:lpstr>
      <vt:lpstr>Nunito Light</vt:lpstr>
      <vt:lpstr>Poppins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Hoffman</dc:creator>
  <cp:lastModifiedBy>Macrina Wilkins</cp:lastModifiedBy>
  <cp:revision>616</cp:revision>
  <cp:lastPrinted>2021-07-14T14:15:02Z</cp:lastPrinted>
  <dcterms:created xsi:type="dcterms:W3CDTF">2019-05-30T18:50:33Z</dcterms:created>
  <dcterms:modified xsi:type="dcterms:W3CDTF">2021-08-06T19:26:37Z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0x0101005F5BE55EFE376B4CB252B6631EFDF1CD</vt:lpwstr>
  </property>
</Properties>
</file>