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68" r:id="rId6"/>
    <p:sldId id="287" r:id="rId7"/>
    <p:sldId id="286" r:id="rId8"/>
    <p:sldId id="285" r:id="rId9"/>
    <p:sldId id="284" r:id="rId10"/>
    <p:sldId id="283" r:id="rId11"/>
    <p:sldId id="282" r:id="rId12"/>
    <p:sldId id="281" r:id="rId13"/>
    <p:sldId id="280" r:id="rId14"/>
    <p:sldId id="258" r:id="rId15"/>
    <p:sldId id="273" r:id="rId16"/>
    <p:sldId id="343" r:id="rId17"/>
    <p:sldId id="342" r:id="rId18"/>
    <p:sldId id="341" r:id="rId19"/>
    <p:sldId id="337" r:id="rId20"/>
    <p:sldId id="340" r:id="rId21"/>
    <p:sldId id="259" r:id="rId22"/>
    <p:sldId id="271" r:id="rId23"/>
    <p:sldId id="345" r:id="rId24"/>
    <p:sldId id="344" r:id="rId25"/>
    <p:sldId id="298" r:id="rId26"/>
    <p:sldId id="297" r:id="rId27"/>
    <p:sldId id="260" r:id="rId28"/>
    <p:sldId id="269" r:id="rId29"/>
    <p:sldId id="350" r:id="rId30"/>
    <p:sldId id="349" r:id="rId31"/>
    <p:sldId id="348" r:id="rId32"/>
    <p:sldId id="346" r:id="rId33"/>
    <p:sldId id="262" r:id="rId34"/>
    <p:sldId id="270" r:id="rId35"/>
    <p:sldId id="303" r:id="rId36"/>
    <p:sldId id="347" r:id="rId37"/>
    <p:sldId id="306" r:id="rId38"/>
    <p:sldId id="302" r:id="rId39"/>
    <p:sldId id="307" r:id="rId40"/>
    <p:sldId id="261" r:id="rId41"/>
    <p:sldId id="272" r:id="rId42"/>
    <p:sldId id="314" r:id="rId43"/>
    <p:sldId id="313" r:id="rId44"/>
    <p:sldId id="312" r:id="rId45"/>
    <p:sldId id="311" r:id="rId46"/>
    <p:sldId id="310" r:id="rId47"/>
    <p:sldId id="309" r:id="rId48"/>
    <p:sldId id="263" r:id="rId49"/>
    <p:sldId id="274" r:id="rId50"/>
    <p:sldId id="354" r:id="rId51"/>
    <p:sldId id="353" r:id="rId52"/>
    <p:sldId id="355" r:id="rId53"/>
    <p:sldId id="356" r:id="rId54"/>
    <p:sldId id="264" r:id="rId55"/>
    <p:sldId id="275" r:id="rId56"/>
    <p:sldId id="365" r:id="rId57"/>
    <p:sldId id="364" r:id="rId58"/>
    <p:sldId id="327" r:id="rId59"/>
    <p:sldId id="328" r:id="rId60"/>
    <p:sldId id="357" r:id="rId61"/>
    <p:sldId id="363" r:id="rId62"/>
    <p:sldId id="374" r:id="rId63"/>
    <p:sldId id="265" r:id="rId64"/>
    <p:sldId id="276" r:id="rId65"/>
    <p:sldId id="326" r:id="rId66"/>
    <p:sldId id="358" r:id="rId67"/>
    <p:sldId id="318" r:id="rId68"/>
    <p:sldId id="366" r:id="rId69"/>
    <p:sldId id="367" r:id="rId70"/>
    <p:sldId id="368" r:id="rId71"/>
    <p:sldId id="369" r:id="rId72"/>
    <p:sldId id="370" r:id="rId73"/>
    <p:sldId id="371" r:id="rId74"/>
    <p:sldId id="373" r:id="rId75"/>
    <p:sldId id="266" r:id="rId76"/>
    <p:sldId id="267" r:id="rId77"/>
    <p:sldId id="333" r:id="rId78"/>
    <p:sldId id="372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628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769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865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595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730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050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896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924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228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612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269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865DF-7756-C147-B4CD-E730965BF447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4FCA-64D1-7F41-90B0-CCA2D651A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967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067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on the Job </a:t>
            </a:r>
            <a:br>
              <a:rPr lang="en-US" dirty="0" smtClean="0"/>
            </a:br>
            <a:r>
              <a:rPr lang="en-US" dirty="0" smtClean="0"/>
              <a:t>What You Learned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Jobsite Assignment</a:t>
            </a:r>
            <a:endParaRPr lang="en-US" sz="3000" dirty="0" smtClean="0"/>
          </a:p>
          <a:p>
            <a:pPr marL="469900" lvl="1" indent="-177800">
              <a:buFontTx/>
              <a:buChar char="–"/>
            </a:pPr>
            <a:r>
              <a:rPr lang="en-US" sz="1800" dirty="0" smtClean="0"/>
              <a:t>How might you do some things differently to help improve profits?</a:t>
            </a:r>
          </a:p>
          <a:p>
            <a:pPr marL="469900" lvl="1" indent="-177800">
              <a:buFontTx/>
              <a:buChar char="–"/>
            </a:pPr>
            <a:r>
              <a:rPr lang="en-US" sz="1800" dirty="0" smtClean="0"/>
              <a:t>Select one specific concept from this session that you believe you can improve this week.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1-</a:t>
            </a:r>
            <a:fld id="{2D704FCA-64D1-7F41-90B0-CCA2D651A94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9027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Role of the Construction Supervisor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80000"/>
              </a:lnSpc>
              <a:buFontTx/>
              <a:buNone/>
            </a:pPr>
            <a:r>
              <a:rPr lang="en-US" sz="2800" dirty="0" smtClean="0"/>
              <a:t>Learning Goals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000" dirty="0" smtClean="0"/>
              <a:t>Role of the construction supervisor as a leader, communicator and motivator</a:t>
            </a:r>
            <a:endParaRPr lang="en-US" sz="2400" dirty="0" smtClean="0"/>
          </a:p>
          <a:p>
            <a:pPr marL="177800" indent="-177800">
              <a:lnSpc>
                <a:spcPct val="80000"/>
              </a:lnSpc>
              <a:buFontTx/>
              <a:buNone/>
            </a:pPr>
            <a:r>
              <a:rPr lang="en-US" sz="2800" dirty="0" smtClean="0"/>
              <a:t>Learning Objectives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000" dirty="0" smtClean="0"/>
              <a:t>Explain the factors of supervisory leadership that motivate workers.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000" dirty="0" smtClean="0"/>
              <a:t>Describe communication mechanisms that motivate workers.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000" dirty="0" smtClean="0"/>
              <a:t>Describe how to assign work and delegate duties in order to improve crew performance.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000" dirty="0" smtClean="0"/>
              <a:t>Define processes for leading others to perform quality work.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000" dirty="0" smtClean="0"/>
              <a:t>Explain how company cultural values that improve on-site performance.</a:t>
            </a:r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2-2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Supervisory Leadership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 algn="just">
              <a:lnSpc>
                <a:spcPct val="90000"/>
              </a:lnSpc>
            </a:pPr>
            <a:r>
              <a:rPr lang="en-US" dirty="0" smtClean="0"/>
              <a:t>Effective leadership</a:t>
            </a:r>
          </a:p>
          <a:p>
            <a:pPr marL="177800" indent="-177800" algn="just">
              <a:lnSpc>
                <a:spcPct val="90000"/>
              </a:lnSpc>
            </a:pPr>
            <a:r>
              <a:rPr lang="en-US" dirty="0" smtClean="0"/>
              <a:t>Motivation</a:t>
            </a:r>
          </a:p>
          <a:p>
            <a:pPr marL="177800" indent="-177800" algn="just">
              <a:lnSpc>
                <a:spcPct val="90000"/>
              </a:lnSpc>
            </a:pPr>
            <a:r>
              <a:rPr lang="en-US" dirty="0" smtClean="0"/>
              <a:t>Effective communication</a:t>
            </a:r>
          </a:p>
          <a:p>
            <a:pPr marL="177800" indent="-177800" algn="just">
              <a:lnSpc>
                <a:spcPct val="90000"/>
              </a:lnSpc>
            </a:pPr>
            <a:r>
              <a:rPr lang="en-US" dirty="0" smtClean="0"/>
              <a:t>Planning</a:t>
            </a:r>
          </a:p>
          <a:p>
            <a:pPr marL="177800" indent="-177800" algn="just">
              <a:lnSpc>
                <a:spcPct val="90000"/>
              </a:lnSpc>
            </a:pPr>
            <a:r>
              <a:rPr lang="en-US" dirty="0" smtClean="0"/>
              <a:t>Organizing</a:t>
            </a:r>
          </a:p>
          <a:p>
            <a:pPr marL="177800" indent="-177800" algn="just">
              <a:lnSpc>
                <a:spcPct val="90000"/>
              </a:lnSpc>
            </a:pPr>
            <a:r>
              <a:rPr lang="en-US" dirty="0" smtClean="0"/>
              <a:t>Decision making</a:t>
            </a:r>
          </a:p>
          <a:p>
            <a:pPr marL="177800" indent="-177800" algn="just">
              <a:lnSpc>
                <a:spcPct val="90000"/>
              </a:lnSpc>
            </a:pPr>
            <a:r>
              <a:rPr lang="en-US" dirty="0" smtClean="0"/>
              <a:t>Knowledge of construction</a:t>
            </a:r>
          </a:p>
          <a:p>
            <a:pPr marL="177800" indent="-177800" algn="just">
              <a:lnSpc>
                <a:spcPct val="90000"/>
              </a:lnSpc>
            </a:pPr>
            <a:r>
              <a:rPr lang="en-US" dirty="0" smtClean="0"/>
              <a:t>Problem solving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2-3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Assigner and Delegator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Does some of the things a supervisor normally does.</a:t>
            </a:r>
          </a:p>
          <a:p>
            <a:pPr marL="177800" indent="-177800"/>
            <a:r>
              <a:rPr lang="en-US" dirty="0" smtClean="0"/>
              <a:t>Involves others in new and more challenging projects that are not part of regular work assignments.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2-4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Factors Contributing to Substandard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People work below standard for several reasons:</a:t>
            </a:r>
          </a:p>
          <a:p>
            <a:pPr marL="469900" lvl="1" indent="-177800"/>
            <a:r>
              <a:rPr lang="en-US" sz="2400" dirty="0" smtClean="0"/>
              <a:t>Not enough information</a:t>
            </a:r>
          </a:p>
          <a:p>
            <a:pPr marL="469900" lvl="1" indent="-177800"/>
            <a:r>
              <a:rPr lang="en-US" sz="2400" dirty="0" smtClean="0"/>
              <a:t>Poor training</a:t>
            </a:r>
          </a:p>
          <a:p>
            <a:pPr marL="469900" lvl="1" indent="-177800"/>
            <a:r>
              <a:rPr lang="en-US" sz="2400" dirty="0" smtClean="0"/>
              <a:t>Need for retraining</a:t>
            </a:r>
          </a:p>
          <a:p>
            <a:pPr marL="469900" lvl="1" indent="-177800"/>
            <a:r>
              <a:rPr lang="en-US" sz="2400" dirty="0" smtClean="0"/>
              <a:t>False expectations about the job</a:t>
            </a:r>
          </a:p>
          <a:p>
            <a:pPr marL="469900" lvl="1" indent="-177800"/>
            <a:r>
              <a:rPr lang="en-US" sz="2400" dirty="0" smtClean="0"/>
              <a:t>Work environment is inhibiting performance</a:t>
            </a:r>
          </a:p>
          <a:p>
            <a:pPr marL="469900" lvl="1" indent="-177800"/>
            <a:r>
              <a:rPr lang="en-US" sz="2400" dirty="0" smtClean="0"/>
              <a:t>Pressure from outside the job</a:t>
            </a:r>
          </a:p>
          <a:p>
            <a:pPr marL="469900" lvl="1" indent="-177800"/>
            <a:r>
              <a:rPr lang="en-US" sz="2400" dirty="0" smtClean="0"/>
              <a:t>Poor attitude </a:t>
            </a:r>
          </a:p>
          <a:p>
            <a:pPr marL="469900" lvl="1" indent="-177800"/>
            <a:r>
              <a:rPr lang="en-US" sz="2400" dirty="0" smtClean="0"/>
              <a:t>Poor work habits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2-5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Examples of company cultures include:</a:t>
            </a:r>
          </a:p>
          <a:p>
            <a:pPr marL="469900" lvl="1" indent="-177800"/>
            <a:r>
              <a:rPr lang="en-US" sz="2400" dirty="0" smtClean="0"/>
              <a:t>People as the source of our strength</a:t>
            </a:r>
          </a:p>
          <a:p>
            <a:pPr marL="469900" lvl="1" indent="-177800"/>
            <a:r>
              <a:rPr lang="en-US" sz="2400" dirty="0" smtClean="0"/>
              <a:t>Products as the end result of our efforts (“We are about cars.”)</a:t>
            </a:r>
          </a:p>
          <a:p>
            <a:pPr marL="469900" lvl="1" indent="-177800"/>
            <a:r>
              <a:rPr lang="en-US" sz="2400" dirty="0" smtClean="0"/>
              <a:t>Profits as a necessary mean and measure of our success</a:t>
            </a:r>
          </a:p>
          <a:p>
            <a:pPr marL="469900" lvl="1" indent="-177800"/>
            <a:r>
              <a:rPr lang="en-US" sz="2400" dirty="0" smtClean="0"/>
              <a:t>Basic honesty and integrity</a:t>
            </a:r>
          </a:p>
          <a:p>
            <a:pPr marL="469900" lvl="1" indent="-177800"/>
            <a:r>
              <a:rPr lang="en-US" sz="2400" dirty="0" smtClean="0"/>
              <a:t>All people are important</a:t>
            </a:r>
          </a:p>
          <a:p>
            <a:pPr marL="469900" lvl="1" indent="-177800"/>
            <a:r>
              <a:rPr lang="en-US" sz="2400" dirty="0" smtClean="0"/>
              <a:t>People working together achieve more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2-6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on the Job </a:t>
            </a:r>
            <a:br>
              <a:rPr lang="en-US" dirty="0" smtClean="0"/>
            </a:br>
            <a:r>
              <a:rPr lang="en-US" dirty="0" smtClean="0"/>
              <a:t>What You Learned 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800" dirty="0" smtClean="0"/>
              <a:t>Jobsite Assignment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Write down the work role you are having the most trouble with.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2-7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3270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People Perform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dirty="0" smtClean="0"/>
              <a:t>Learning Goals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Role of the construction supervisor as a motivator</a:t>
            </a:r>
          </a:p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dirty="0" smtClean="0"/>
              <a:t>Learning Objectives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Define the four basic assumptions that form the basis for a worker’s performance.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List and use various supervisory leadership tools that will improve worker performance.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Describe how to set specific and measurable goals for your work crew.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Identify the positive and negative aspects of using competition as a motivational tool.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3-2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417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None/>
            </a:pPr>
            <a:r>
              <a:rPr lang="en-US" sz="2800" dirty="0" smtClean="0"/>
              <a:t>Purpose of the Course</a:t>
            </a:r>
          </a:p>
          <a:p>
            <a:pPr marL="469900" lvl="1" indent="-177800"/>
            <a:r>
              <a:rPr lang="en-US" sz="2400" dirty="0" smtClean="0"/>
              <a:t>Continue your ongoing career development</a:t>
            </a:r>
          </a:p>
          <a:p>
            <a:pPr marL="469900" lvl="1" indent="-177800"/>
            <a:r>
              <a:rPr lang="en-US" sz="2400" dirty="0" smtClean="0"/>
              <a:t>Elevate the level of productivity improvement awareness among construction supervisors</a:t>
            </a:r>
          </a:p>
          <a:p>
            <a:pPr marL="177800" indent="-177800">
              <a:buNone/>
            </a:pPr>
            <a:r>
              <a:rPr lang="en-US" sz="2800" dirty="0" smtClean="0"/>
              <a:t>Why study supervision?</a:t>
            </a:r>
          </a:p>
          <a:p>
            <a:pPr marL="469900" lvl="1" indent="-177800"/>
            <a:r>
              <a:rPr lang="en-US" sz="2400" dirty="0" smtClean="0"/>
              <a:t>Prepare to become a supervisor</a:t>
            </a:r>
          </a:p>
          <a:p>
            <a:pPr marL="469900" lvl="1" indent="-177800"/>
            <a:r>
              <a:rPr lang="en-US" sz="2400" dirty="0" smtClean="0"/>
              <a:t>Learn to walk the new line between craft worker and supervisor</a:t>
            </a:r>
          </a:p>
          <a:p>
            <a:pPr marL="469900" lvl="1" indent="-177800"/>
            <a:r>
              <a:rPr lang="en-US" sz="2400" dirty="0" smtClean="0"/>
              <a:t>Learn about more opportunities in your industry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57160" y="6356350"/>
            <a:ext cx="1386840" cy="365125"/>
          </a:xfrm>
        </p:spPr>
        <p:txBody>
          <a:bodyPr/>
          <a:lstStyle/>
          <a:p>
            <a:r>
              <a:rPr lang="en-US" dirty="0" smtClean="0"/>
              <a:t>1-</a:t>
            </a:r>
            <a:fld id="{2D704FCA-64D1-7F41-90B0-CCA2D651A94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Workers’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dirty="0" smtClean="0"/>
              <a:t>Assumptions about people</a:t>
            </a:r>
          </a:p>
          <a:p>
            <a:pPr marL="469900" lvl="1" indent="-177800"/>
            <a:r>
              <a:rPr lang="en-US" dirty="0" smtClean="0"/>
              <a:t>People are motivated.</a:t>
            </a:r>
          </a:p>
          <a:p>
            <a:pPr marL="469900" lvl="1" indent="-177800"/>
            <a:r>
              <a:rPr lang="en-US" dirty="0" smtClean="0"/>
              <a:t>Most people want to be the best they can be.</a:t>
            </a:r>
          </a:p>
          <a:p>
            <a:pPr marL="469900" lvl="1" indent="-177800"/>
            <a:r>
              <a:rPr lang="en-US" dirty="0" smtClean="0"/>
              <a:t>Most people like to receive positive feedback.</a:t>
            </a:r>
          </a:p>
          <a:p>
            <a:pPr marL="469900" lvl="1" indent="-177800"/>
            <a:r>
              <a:rPr lang="en-US" dirty="0" smtClean="0"/>
              <a:t>People want to be respected and feel empowered.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3-3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Performance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Performance = Motivation x Ability x Expectations</a:t>
            </a:r>
          </a:p>
          <a:p>
            <a:pPr marL="177800" indent="-177800">
              <a:buFontTx/>
              <a:buNone/>
            </a:pPr>
            <a:r>
              <a:rPr lang="en-US" sz="2800" dirty="0" smtClean="0"/>
              <a:t>A supervisor can:</a:t>
            </a:r>
          </a:p>
          <a:p>
            <a:pPr marL="469900" lvl="1" indent="-177800"/>
            <a:r>
              <a:rPr lang="en-US" sz="2400" dirty="0" smtClean="0"/>
              <a:t>Communicate respect for the individual</a:t>
            </a:r>
          </a:p>
          <a:p>
            <a:pPr marL="469900" lvl="1" indent="-177800"/>
            <a:r>
              <a:rPr lang="en-US" sz="2400" dirty="0" smtClean="0"/>
              <a:t>Set goals</a:t>
            </a:r>
          </a:p>
          <a:p>
            <a:pPr marL="469900" lvl="1" indent="-177800"/>
            <a:r>
              <a:rPr lang="en-US" sz="2400" dirty="0" smtClean="0"/>
              <a:t>Provide feedback</a:t>
            </a:r>
          </a:p>
          <a:p>
            <a:pPr marL="469900" lvl="1" indent="-177800"/>
            <a:r>
              <a:rPr lang="en-US" sz="2400" dirty="0" smtClean="0"/>
              <a:t>Encourage competition</a:t>
            </a:r>
          </a:p>
          <a:p>
            <a:pPr marL="469900" lvl="1" indent="-177800"/>
            <a:r>
              <a:rPr lang="en-US" sz="2400" dirty="0" smtClean="0"/>
              <a:t>Deliver timely training and information</a:t>
            </a:r>
          </a:p>
          <a:p>
            <a:pPr marL="469900" lvl="1" indent="-177800"/>
            <a:r>
              <a:rPr lang="en-US" sz="2400" dirty="0" smtClean="0"/>
              <a:t>Establish self-responsibility and control</a:t>
            </a:r>
          </a:p>
          <a:p>
            <a:pPr marL="469900" lvl="1" indent="-177800"/>
            <a:r>
              <a:rPr lang="en-US" sz="2400" dirty="0" smtClean="0"/>
              <a:t>Set positive expectations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3-4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Encouraging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Between crew members and crews</a:t>
            </a:r>
          </a:p>
          <a:p>
            <a:pPr marL="177800" indent="-177800"/>
            <a:r>
              <a:rPr lang="en-US" dirty="0" smtClean="0"/>
              <a:t>With outside competitors</a:t>
            </a:r>
          </a:p>
          <a:p>
            <a:pPr marL="177800" indent="-177800"/>
            <a:r>
              <a:rPr lang="en-US" dirty="0" smtClean="0"/>
              <a:t>To improve self-development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3-5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on the Job </a:t>
            </a:r>
            <a:br>
              <a:rPr lang="en-US" dirty="0" smtClean="0"/>
            </a:br>
            <a:r>
              <a:rPr lang="en-US" dirty="0" smtClean="0"/>
              <a:t>What You Learned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800" dirty="0" smtClean="0"/>
              <a:t>Jobsite Assignment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Set one job goal you will accomplish in the upcoming week.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Evaluate how well you accomplished your goal.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3-6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52612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Learning Goals</a:t>
            </a:r>
          </a:p>
          <a:p>
            <a:pPr marL="469900" lvl="1" indent="-177800"/>
            <a:r>
              <a:rPr lang="en-US" sz="2400" dirty="0" smtClean="0"/>
              <a:t>Motivational strategies that will improve the performance of your crews</a:t>
            </a:r>
          </a:p>
          <a:p>
            <a:pPr marL="177800" indent="-177800">
              <a:buFontTx/>
              <a:buNone/>
            </a:pPr>
            <a:r>
              <a:rPr lang="en-US" sz="2800" dirty="0" smtClean="0"/>
              <a:t>Learning Objectives</a:t>
            </a:r>
          </a:p>
          <a:p>
            <a:pPr marL="469900" lvl="1" indent="-177800"/>
            <a:r>
              <a:rPr lang="en-US" sz="2400" dirty="0" smtClean="0"/>
              <a:t>Identify three general motivation strategies.</a:t>
            </a:r>
          </a:p>
          <a:p>
            <a:pPr marL="469900" lvl="1" indent="-177800"/>
            <a:r>
              <a:rPr lang="en-US" sz="2400" dirty="0" smtClean="0"/>
              <a:t>List specific items that motivate most workers.</a:t>
            </a:r>
          </a:p>
          <a:p>
            <a:pPr marL="469900" lvl="1" indent="-177800"/>
            <a:r>
              <a:rPr lang="en-US" sz="2400" dirty="0" smtClean="0"/>
              <a:t>Identify various personality types.</a:t>
            </a:r>
          </a:p>
          <a:p>
            <a:pPr marL="469900" lvl="1" indent="-177800"/>
            <a:r>
              <a:rPr lang="en-US" sz="2400" dirty="0" smtClean="0"/>
              <a:t>Describe various strategies that capitalize on personality traits.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4-2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Motivational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Force</a:t>
            </a:r>
          </a:p>
          <a:p>
            <a:pPr marL="469900" lvl="1" indent="-177800"/>
            <a:r>
              <a:rPr lang="en-US" sz="2000" dirty="0" smtClean="0"/>
              <a:t>Use coercive power.</a:t>
            </a:r>
          </a:p>
          <a:p>
            <a:pPr marL="469900" lvl="1" indent="-177800"/>
            <a:r>
              <a:rPr lang="en-US" sz="2000" dirty="0" smtClean="0"/>
              <a:t>Not the best way to motivate people.</a:t>
            </a:r>
            <a:endParaRPr lang="en-US" sz="2400" dirty="0" smtClean="0"/>
          </a:p>
          <a:p>
            <a:pPr marL="177800" indent="-177800">
              <a:buFontTx/>
              <a:buNone/>
            </a:pPr>
            <a:r>
              <a:rPr lang="en-US" sz="2800" dirty="0" smtClean="0"/>
              <a:t>Enticement</a:t>
            </a:r>
          </a:p>
          <a:p>
            <a:pPr marL="469900" lvl="1" indent="-177800"/>
            <a:r>
              <a:rPr lang="en-US" sz="2000" dirty="0" smtClean="0"/>
              <a:t>Have some reward power.</a:t>
            </a:r>
          </a:p>
          <a:p>
            <a:pPr marL="177800" indent="-177800">
              <a:buFontTx/>
              <a:buNone/>
            </a:pPr>
            <a:r>
              <a:rPr lang="en-US" sz="2800" dirty="0" smtClean="0"/>
              <a:t>Internal Motivation</a:t>
            </a:r>
          </a:p>
          <a:p>
            <a:pPr marL="469900" lvl="1" indent="-177800"/>
            <a:r>
              <a:rPr lang="en-US" sz="2000" dirty="0" smtClean="0"/>
              <a:t>Comes from within a person.</a:t>
            </a:r>
          </a:p>
          <a:p>
            <a:pPr marL="469900" lvl="1" indent="-177800"/>
            <a:r>
              <a:rPr lang="en-US" sz="2000" dirty="0" smtClean="0"/>
              <a:t>The same concepts will not internally motivate everyone.</a:t>
            </a:r>
          </a:p>
          <a:p>
            <a:pPr marL="469900" lvl="1" indent="-177800"/>
            <a:r>
              <a:rPr lang="en-US" sz="2000" dirty="0" smtClean="0"/>
              <a:t>An effective supervisor can determine what internally motivates each crew member.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4-3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Personality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The Take-Charge type</a:t>
            </a:r>
          </a:p>
          <a:p>
            <a:pPr marL="469900" lvl="1" indent="-177800"/>
            <a:r>
              <a:rPr lang="en-US" sz="2000" dirty="0" smtClean="0"/>
              <a:t>Readily accepts challenges, is creative, accepts authority, solves problems, etc.</a:t>
            </a:r>
            <a:endParaRPr lang="en-US" sz="2400" dirty="0" smtClean="0"/>
          </a:p>
          <a:p>
            <a:pPr marL="177800" indent="-177800">
              <a:buFontTx/>
              <a:buNone/>
            </a:pPr>
            <a:r>
              <a:rPr lang="en-US" sz="2800" dirty="0" smtClean="0"/>
              <a:t>The Cooperative type</a:t>
            </a:r>
          </a:p>
          <a:p>
            <a:pPr marL="469900" lvl="1" indent="-177800"/>
            <a:r>
              <a:rPr lang="en-US" sz="2000" dirty="0" smtClean="0"/>
              <a:t>Cooperates with everyone and focuses on getting the job done</a:t>
            </a:r>
            <a:endParaRPr lang="en-US" sz="2400" dirty="0" smtClean="0"/>
          </a:p>
          <a:p>
            <a:pPr marL="177800" indent="-177800">
              <a:buFontTx/>
              <a:buNone/>
            </a:pPr>
            <a:r>
              <a:rPr lang="en-US" sz="2800" dirty="0" smtClean="0"/>
              <a:t>The Happy-Go-Lucky type</a:t>
            </a:r>
          </a:p>
          <a:p>
            <a:pPr marL="469900" lvl="1" indent="-177800"/>
            <a:r>
              <a:rPr lang="en-US" sz="2000" dirty="0" smtClean="0"/>
              <a:t>Enthusiastic, friendly, perpetually optimistic</a:t>
            </a:r>
          </a:p>
          <a:p>
            <a:pPr marL="177800" indent="-177800">
              <a:buFontTx/>
              <a:buNone/>
            </a:pPr>
            <a:r>
              <a:rPr lang="en-US" sz="2800" dirty="0" smtClean="0"/>
              <a:t>The Steady-Eddie type</a:t>
            </a:r>
          </a:p>
          <a:p>
            <a:pPr marL="469900" lvl="1" indent="-177800"/>
            <a:r>
              <a:rPr lang="en-US" sz="2000" dirty="0" smtClean="0"/>
              <a:t>Shows up every day, does the job, performs at a high level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4-4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Motivational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Capitalize on strengths</a:t>
            </a:r>
          </a:p>
          <a:p>
            <a:pPr marL="177800" indent="-177800"/>
            <a:r>
              <a:rPr lang="en-US" dirty="0" smtClean="0"/>
              <a:t>Address weaknesses</a:t>
            </a:r>
          </a:p>
          <a:p>
            <a:pPr marL="177800" indent="-177800"/>
            <a:r>
              <a:rPr lang="en-US" dirty="0" smtClean="0"/>
              <a:t>Don’t overextend strengths</a:t>
            </a:r>
          </a:p>
          <a:p>
            <a:pPr marL="177800" indent="-177800"/>
            <a:r>
              <a:rPr lang="en-US" dirty="0" smtClean="0"/>
              <a:t>Job enlargement and enrichment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4-5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on the Job </a:t>
            </a:r>
            <a:br>
              <a:rPr lang="en-US" dirty="0" smtClean="0"/>
            </a:br>
            <a:r>
              <a:rPr lang="en-US" dirty="0" smtClean="0"/>
              <a:t>What You Learned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800" dirty="0" smtClean="0"/>
              <a:t>Jobsite Assignment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Identify one person with whom you have had some motivational problems on the job. Analyze that person using the information from this session.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4-6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STP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80000"/>
              </a:lnSpc>
            </a:pPr>
            <a:r>
              <a:rPr lang="en-US" sz="2800" dirty="0" smtClean="0"/>
              <a:t>Supervisory Training Program Courses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Unit 1: Leadership and Motivation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Unit 2: Communication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Unit 3: Planning and Scheduling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Unit 4: Contract Documents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Unit 5: Improving Productivity and Managing Project Costs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Unit 6: Risk Management and Problem Solving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1-</a:t>
            </a:r>
            <a:fld id="{2D704FCA-64D1-7F41-90B0-CCA2D651A94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725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Learning Goals</a:t>
            </a:r>
          </a:p>
          <a:p>
            <a:pPr marL="469900" lvl="1" indent="-177800"/>
            <a:r>
              <a:rPr lang="en-US" sz="2000" dirty="0" smtClean="0"/>
              <a:t>Different leadership styles can be applied to various situations.</a:t>
            </a:r>
          </a:p>
          <a:p>
            <a:pPr marL="177800" indent="-177800">
              <a:buFontTx/>
              <a:buNone/>
            </a:pPr>
            <a:r>
              <a:rPr lang="en-US" sz="2800" dirty="0" smtClean="0"/>
              <a:t>Learning Objectives</a:t>
            </a:r>
          </a:p>
          <a:p>
            <a:pPr marL="469900" lvl="1" indent="-177800"/>
            <a:r>
              <a:rPr lang="en-US" sz="2000" dirty="0" smtClean="0"/>
              <a:t>Describe consistent supervisory skills.</a:t>
            </a:r>
          </a:p>
          <a:p>
            <a:pPr marL="469900" lvl="1" indent="-177800"/>
            <a:r>
              <a:rPr lang="en-US" sz="2000" dirty="0" smtClean="0"/>
              <a:t>Identify core values. </a:t>
            </a:r>
          </a:p>
          <a:p>
            <a:pPr marL="469900" lvl="1" indent="-177800"/>
            <a:r>
              <a:rPr lang="en-US" sz="2000" dirty="0" smtClean="0"/>
              <a:t>Explain the need for long- and short-term goals.</a:t>
            </a:r>
          </a:p>
          <a:p>
            <a:pPr marL="469900" lvl="1" indent="-177800"/>
            <a:r>
              <a:rPr lang="en-US" sz="2000" dirty="0" smtClean="0"/>
              <a:t>Describe best practices for corrective discipline.</a:t>
            </a:r>
          </a:p>
          <a:p>
            <a:pPr marL="469900" lvl="1" indent="-177800"/>
            <a:r>
              <a:rPr lang="en-US" sz="2000" dirty="0" smtClean="0"/>
              <a:t>Explain requirements for implementing company policies.</a:t>
            </a:r>
          </a:p>
          <a:p>
            <a:pPr marL="469900" lvl="1" indent="-177800"/>
            <a:r>
              <a:rPr lang="en-US" sz="2000" dirty="0" smtClean="0"/>
              <a:t>Identify effective leadership styles for different situations.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5-2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</a:pPr>
            <a:r>
              <a:rPr lang="en-US" dirty="0" smtClean="0"/>
              <a:t>Core values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Bonding agents that hold the culture together</a:t>
            </a:r>
          </a:p>
          <a:p>
            <a:pPr marL="177800" indent="-177800">
              <a:lnSpc>
                <a:spcPct val="90000"/>
              </a:lnSpc>
            </a:pPr>
            <a:r>
              <a:rPr lang="en-US" dirty="0" smtClean="0"/>
              <a:t>Long-term goals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Help to provide consistency</a:t>
            </a:r>
          </a:p>
          <a:p>
            <a:pPr marL="177800" indent="-177800">
              <a:lnSpc>
                <a:spcPct val="90000"/>
              </a:lnSpc>
            </a:pPr>
            <a:r>
              <a:rPr lang="en-US" dirty="0" smtClean="0"/>
              <a:t>Corrective discipline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Consistent, fair, and progressive discipline</a:t>
            </a:r>
          </a:p>
          <a:p>
            <a:pPr marL="177800" indent="-177800">
              <a:lnSpc>
                <a:spcPct val="90000"/>
              </a:lnSpc>
            </a:pPr>
            <a:r>
              <a:rPr lang="en-US" dirty="0" smtClean="0"/>
              <a:t>Company policies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Guidelines that allow the company to operate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5-3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 algn="just">
              <a:lnSpc>
                <a:spcPct val="90000"/>
              </a:lnSpc>
              <a:buFontTx/>
              <a:buNone/>
            </a:pPr>
            <a:r>
              <a:rPr lang="en-US" sz="2800" dirty="0" smtClean="0"/>
              <a:t>Tell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Supervisor makes the decision and then tells the crew members what they should do.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Useful for situations in which the follower has high motivation and willingness but is weak in ability.</a:t>
            </a:r>
          </a:p>
          <a:p>
            <a:pPr marL="177800" indent="-177800" algn="just">
              <a:lnSpc>
                <a:spcPct val="90000"/>
              </a:lnSpc>
              <a:buFontTx/>
              <a:buNone/>
            </a:pPr>
            <a:r>
              <a:rPr lang="en-US" sz="2800" dirty="0" smtClean="0"/>
              <a:t>Sell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Supervisor decides on a course of action and then communicates the benefits of the approach to the followers.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Works well if you have a motivated employee with ability who needs some confidence or convincing.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5-4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Leadership Styles </a:t>
            </a:r>
            <a:br>
              <a:rPr lang="en-US" dirty="0" smtClean="0"/>
            </a:b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800" dirty="0" smtClean="0"/>
              <a:t>Consult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Supervisor gets input from his or her crew members before he or she (the supervisor) makes a decision about what option or action to implement.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Used when a crewmember has moderate ability to do the job and is moderately or highly motivated.</a:t>
            </a:r>
          </a:p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800" dirty="0" smtClean="0"/>
              <a:t>Join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Supervisor makes the decision with the crew.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Used when the individual or group has high ability and knowledge about the job at hand.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5-5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Leadership Styles </a:t>
            </a:r>
            <a:br>
              <a:rPr lang="en-US" dirty="0" smtClean="0"/>
            </a:b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3560"/>
            <a:ext cx="8229600" cy="4099560"/>
          </a:xfrm>
        </p:spPr>
        <p:txBody>
          <a:bodyPr/>
          <a:lstStyle/>
          <a:p>
            <a:pPr marL="177800" indent="-177800">
              <a:buFontTx/>
              <a:buNone/>
            </a:pPr>
            <a:r>
              <a:rPr lang="en-US" dirty="0" smtClean="0"/>
              <a:t>Delegate</a:t>
            </a:r>
          </a:p>
          <a:p>
            <a:pPr marL="469900" lvl="1" indent="-177800"/>
            <a:r>
              <a:rPr lang="en-US" dirty="0" smtClean="0"/>
              <a:t>Crew member is given broad discretion and freedom to go ahead and get the job done.</a:t>
            </a:r>
          </a:p>
          <a:p>
            <a:pPr marL="469900" lvl="1" indent="-177800"/>
            <a:r>
              <a:rPr lang="en-US" dirty="0" smtClean="0"/>
              <a:t>Works well when you have highly motivated crew members who have a great deal of experience and ability to get a job or project completed.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5-6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on the Job </a:t>
            </a:r>
            <a:br>
              <a:rPr lang="en-US" dirty="0" smtClean="0"/>
            </a:br>
            <a:r>
              <a:rPr lang="en-US" dirty="0" smtClean="0"/>
              <a:t>What You Learned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800" dirty="0" smtClean="0"/>
              <a:t>Jobsite Assignment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Employ a different leadership style for each day of the upcoming week.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5-7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9538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Get What You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sz="2800" dirty="0" smtClean="0"/>
              <a:t>Learning Goals</a:t>
            </a:r>
          </a:p>
          <a:p>
            <a:pPr marL="469900" lvl="1" indent="-177800"/>
            <a:r>
              <a:rPr lang="en-US" sz="2000" dirty="0" smtClean="0"/>
              <a:t>Develop awareness about how your actions create reactions in others and develop positive expectations.</a:t>
            </a:r>
          </a:p>
          <a:p>
            <a:pPr marL="177800" indent="-177800"/>
            <a:r>
              <a:rPr lang="en-US" sz="2800" dirty="0" smtClean="0"/>
              <a:t>Learning Objectives</a:t>
            </a:r>
          </a:p>
          <a:p>
            <a:pPr marL="469900" lvl="1" indent="-177800"/>
            <a:r>
              <a:rPr lang="en-US" sz="2000" dirty="0" smtClean="0"/>
              <a:t>Identify desired supervisory characteristics and behaviors.</a:t>
            </a:r>
          </a:p>
          <a:p>
            <a:pPr marL="469900" lvl="1" indent="-177800"/>
            <a:r>
              <a:rPr lang="en-US" sz="2000" dirty="0" smtClean="0"/>
              <a:t>Identify how workers respond to supervisors’ behaviors.</a:t>
            </a:r>
          </a:p>
          <a:p>
            <a:pPr marL="469900" lvl="1" indent="-177800"/>
            <a:r>
              <a:rPr lang="en-US" sz="2000" dirty="0" smtClean="0"/>
              <a:t>Describe how to show respect for your crew and have positive assumptions about them.</a:t>
            </a:r>
          </a:p>
          <a:p>
            <a:pPr marL="469900" lvl="1" indent="-177800"/>
            <a:r>
              <a:rPr lang="en-US" sz="2000" dirty="0" smtClean="0"/>
              <a:t>Identify how to develop activities that will help workers set positive expectations.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6-2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Workers Respond to Your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23360"/>
          </a:xfrm>
        </p:spPr>
        <p:txBody>
          <a:bodyPr/>
          <a:lstStyle/>
          <a:p>
            <a:pPr marL="177800" indent="-177800" algn="just"/>
            <a:r>
              <a:rPr lang="en-US" dirty="0" smtClean="0"/>
              <a:t>Did your worst leader’s behavior affect your behavior at work? </a:t>
            </a:r>
          </a:p>
          <a:p>
            <a:pPr marL="177800" indent="-177800" algn="just"/>
            <a:r>
              <a:rPr lang="en-US" dirty="0" smtClean="0"/>
              <a:t>Did your best leader’s behavior affect your behavior at work?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6-3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This Course is Organized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None/>
            </a:pPr>
            <a:r>
              <a:rPr lang="en-US" sz="2800" dirty="0" smtClean="0"/>
              <a:t>Session Breakdown</a:t>
            </a:r>
          </a:p>
          <a:p>
            <a:pPr marL="469900" lvl="1" indent="-177800"/>
            <a:r>
              <a:rPr lang="en-US" sz="1800" dirty="0" smtClean="0"/>
              <a:t>Dollars and Sense of People and Construction</a:t>
            </a:r>
          </a:p>
          <a:p>
            <a:pPr marL="469900" lvl="1" indent="-177800"/>
            <a:r>
              <a:rPr lang="en-US" sz="1800" dirty="0" smtClean="0"/>
              <a:t>The Role of the Construction Supervisor</a:t>
            </a:r>
          </a:p>
          <a:p>
            <a:pPr marL="469900" lvl="1" indent="-177800"/>
            <a:r>
              <a:rPr lang="en-US" sz="1800" dirty="0" smtClean="0"/>
              <a:t>Helping People Perform Better</a:t>
            </a:r>
          </a:p>
          <a:p>
            <a:pPr marL="469900" lvl="1" indent="-177800"/>
            <a:r>
              <a:rPr lang="en-US" sz="1800" dirty="0" smtClean="0"/>
              <a:t>Motivation</a:t>
            </a:r>
          </a:p>
          <a:p>
            <a:pPr marL="469900" lvl="1" indent="-177800"/>
            <a:r>
              <a:rPr lang="en-US" sz="1800" dirty="0" smtClean="0"/>
              <a:t>Leading Others</a:t>
            </a:r>
          </a:p>
          <a:p>
            <a:pPr marL="469900" lvl="1" indent="-177800"/>
            <a:r>
              <a:rPr lang="en-US" sz="1800" dirty="0" smtClean="0"/>
              <a:t>You Get What You Expect</a:t>
            </a:r>
          </a:p>
          <a:p>
            <a:pPr marL="469900" lvl="1" indent="-177800"/>
            <a:r>
              <a:rPr lang="en-US" sz="1800" dirty="0" smtClean="0"/>
              <a:t>Positive Feedback</a:t>
            </a:r>
          </a:p>
          <a:p>
            <a:pPr marL="469900" lvl="1" indent="-177800"/>
            <a:r>
              <a:rPr lang="en-US" sz="1800" dirty="0" smtClean="0"/>
              <a:t>Training and Orienting Crew Members</a:t>
            </a:r>
          </a:p>
          <a:p>
            <a:pPr marL="469900" lvl="1" indent="-177800"/>
            <a:r>
              <a:rPr lang="en-US" sz="1800" dirty="0" smtClean="0"/>
              <a:t>Teams and Team Building</a:t>
            </a:r>
          </a:p>
          <a:p>
            <a:pPr marL="469900" lvl="1" indent="-177800"/>
            <a:r>
              <a:rPr lang="en-US" sz="1800" dirty="0" smtClean="0"/>
              <a:t>Leadership Skills in Action</a:t>
            </a:r>
          </a:p>
          <a:p>
            <a:endParaRPr lang="en-US" dirty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1-</a:t>
            </a:r>
            <a:fld id="{2D704FCA-64D1-7F41-90B0-CCA2D651A94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The Self-Fulfilling Prophecy</a:t>
            </a:r>
          </a:p>
          <a:p>
            <a:pPr marL="469900" lvl="1" indent="-177800">
              <a:buFontTx/>
              <a:buNone/>
            </a:pPr>
            <a:r>
              <a:rPr lang="en-US" sz="2000" dirty="0" smtClean="0"/>
              <a:t>1. Supervisor does not respect people and has negative assumptions about people</a:t>
            </a:r>
          </a:p>
          <a:p>
            <a:pPr marL="762000" lvl="2" indent="-177800"/>
            <a:r>
              <a:rPr lang="en-US" sz="2000" dirty="0" smtClean="0"/>
              <a:t>This leads to...</a:t>
            </a:r>
          </a:p>
          <a:p>
            <a:pPr marL="469900" lvl="1" indent="-177800">
              <a:buFontTx/>
              <a:buNone/>
            </a:pPr>
            <a:r>
              <a:rPr lang="en-US" sz="2000" dirty="0" smtClean="0"/>
              <a:t>2. Leading and supervising people in a negative style</a:t>
            </a:r>
          </a:p>
          <a:p>
            <a:pPr marL="762000" lvl="2" indent="-177800"/>
            <a:r>
              <a:rPr lang="en-US" sz="2000" dirty="0" smtClean="0"/>
              <a:t>Which leads to...</a:t>
            </a:r>
          </a:p>
          <a:p>
            <a:pPr marL="469900" lvl="1" indent="-177800">
              <a:buFontTx/>
              <a:buNone/>
            </a:pPr>
            <a:r>
              <a:rPr lang="en-US" sz="2000" dirty="0" smtClean="0"/>
              <a:t>3. People responding to the supervisor’s leadership in a negative way</a:t>
            </a:r>
          </a:p>
          <a:p>
            <a:pPr marL="762000" lvl="2" indent="-177800"/>
            <a:r>
              <a:rPr lang="en-US" sz="2000" dirty="0" smtClean="0"/>
              <a:t>Which leads to...</a:t>
            </a:r>
          </a:p>
          <a:p>
            <a:pPr marL="469900" lvl="1" indent="-177800">
              <a:buFontTx/>
              <a:buNone/>
            </a:pPr>
            <a:r>
              <a:rPr lang="en-US" sz="2000" dirty="0" smtClean="0"/>
              <a:t>4. Lower performance, which reinforces the supervisor’s negative assumptions about people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6-4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 X and 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dirty="0" smtClean="0"/>
              <a:t>Theory X</a:t>
            </a:r>
          </a:p>
          <a:p>
            <a:pPr marL="469900" lvl="1" indent="-177800"/>
            <a:r>
              <a:rPr lang="en-US" dirty="0" smtClean="0"/>
              <a:t>Inherent dislike for work</a:t>
            </a:r>
          </a:p>
          <a:p>
            <a:pPr marL="469900" lvl="1" indent="-177800"/>
            <a:r>
              <a:rPr lang="en-US" dirty="0" smtClean="0"/>
              <a:t>Must be coerced, controlled, directed, or threatened</a:t>
            </a:r>
          </a:p>
          <a:p>
            <a:pPr marL="469900" lvl="1" indent="-177800"/>
            <a:r>
              <a:rPr lang="en-US" dirty="0" smtClean="0"/>
              <a:t>Typical person prefers to be directed, avoids responsibility, has little ambition, and wants security above 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6-5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Theories X and Y</a:t>
            </a:r>
            <a:br>
              <a:rPr lang="en-US" dirty="0" smtClean="0"/>
            </a:b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80000"/>
              </a:lnSpc>
              <a:buFontTx/>
              <a:buNone/>
            </a:pPr>
            <a:r>
              <a:rPr lang="en-US" sz="2800" dirty="0" smtClean="0"/>
              <a:t>Theory Y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Physical and mental effort in work is natural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Will exercise self-direction and self-control in the service of objectives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Commitment to objectives is a function of the rewards associated with achievement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Typical person learns -- under proper conditions -- not to accept but to seek responsibility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High degree of imagination, ingenuity, and creativity in the solution of organizational problems</a:t>
            </a:r>
          </a:p>
          <a:p>
            <a:pPr marL="469900" lvl="1" indent="-177800">
              <a:lnSpc>
                <a:spcPct val="80000"/>
              </a:lnSpc>
            </a:pPr>
            <a:r>
              <a:rPr lang="en-US" sz="2400" dirty="0" smtClean="0"/>
              <a:t>Intellectual potential of the average person far exceeds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6-6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the Theories to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To create a positive work climate for your crew:</a:t>
            </a:r>
          </a:p>
          <a:p>
            <a:pPr marL="469900" lvl="1" indent="-177800"/>
            <a:r>
              <a:rPr lang="en-US" sz="2000" dirty="0" smtClean="0"/>
              <a:t>Set clear goals and expectations that are realistic, but reasonably high.</a:t>
            </a:r>
          </a:p>
          <a:p>
            <a:pPr marL="469900" lvl="1" indent="-177800"/>
            <a:r>
              <a:rPr lang="en-US" sz="2000" dirty="0" smtClean="0"/>
              <a:t>Provide the training and information people will need to reach these expectations.</a:t>
            </a:r>
          </a:p>
          <a:p>
            <a:pPr marL="469900" lvl="1" indent="-177800"/>
            <a:r>
              <a:rPr lang="en-US" sz="2000" dirty="0" smtClean="0"/>
              <a:t>Give positive feedback to reinforce the progress people are making.</a:t>
            </a:r>
          </a:p>
          <a:p>
            <a:pPr marL="469900" lvl="1" indent="-177800"/>
            <a:r>
              <a:rPr lang="en-US" sz="2000" dirty="0" smtClean="0"/>
              <a:t>Give constructive criticism to help people improve.</a:t>
            </a:r>
          </a:p>
          <a:p>
            <a:pPr marL="469900" lvl="1" indent="-177800"/>
            <a:r>
              <a:rPr lang="en-US" sz="2000" dirty="0" smtClean="0"/>
              <a:t>Provide a positive non-verbal climate that reinforces your belief in your crew’s capabilities and their ability to reach the expectations you have set.</a:t>
            </a:r>
          </a:p>
          <a:p>
            <a:endParaRPr lang="en-US" dirty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6-7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on the Job </a:t>
            </a:r>
            <a:br>
              <a:rPr lang="en-US" dirty="0" smtClean="0"/>
            </a:br>
            <a:r>
              <a:rPr lang="en-US" dirty="0" smtClean="0"/>
              <a:t>What You Learned 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98320"/>
            <a:ext cx="8229600" cy="4038600"/>
          </a:xfrm>
        </p:spPr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dirty="0" smtClean="0"/>
              <a:t>Jobsite Assignment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Identify something you are doing that might be interfering with your working relationships.</a:t>
            </a:r>
          </a:p>
          <a:p>
            <a:endParaRPr lang="en-US" dirty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6-8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61374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Learning Goals</a:t>
            </a:r>
          </a:p>
          <a:p>
            <a:pPr marL="469900" lvl="1" indent="-177800"/>
            <a:r>
              <a:rPr lang="en-US" sz="2000" dirty="0" smtClean="0"/>
              <a:t>Apply various positive feedback principles to various jobsite situations.</a:t>
            </a:r>
            <a:endParaRPr lang="en-US" sz="2400" dirty="0" smtClean="0"/>
          </a:p>
          <a:p>
            <a:pPr marL="177800" indent="-177800">
              <a:buFontTx/>
              <a:buNone/>
            </a:pPr>
            <a:r>
              <a:rPr lang="en-US" sz="2800" dirty="0" smtClean="0"/>
              <a:t>Learning Objectives</a:t>
            </a:r>
          </a:p>
          <a:p>
            <a:pPr marL="469900" lvl="1" indent="-177800"/>
            <a:r>
              <a:rPr lang="en-US" sz="2000" dirty="0" smtClean="0"/>
              <a:t>Explain the importance of feedback and its effect on workers.</a:t>
            </a:r>
          </a:p>
          <a:p>
            <a:pPr marL="469900" lvl="1" indent="-177800"/>
            <a:r>
              <a:rPr lang="en-US" sz="2000" dirty="0" smtClean="0"/>
              <a:t>Define the principles of communicating positive feedback.</a:t>
            </a:r>
          </a:p>
          <a:p>
            <a:pPr marL="469900" lvl="1" indent="-177800"/>
            <a:r>
              <a:rPr lang="en-US" sz="2000" dirty="0" smtClean="0"/>
              <a:t>Describe positive feedback that will encourage workers to improve performance.</a:t>
            </a:r>
          </a:p>
          <a:p>
            <a:pPr marL="469900" lvl="1" indent="-177800"/>
            <a:r>
              <a:rPr lang="en-US" sz="2000" dirty="0" smtClean="0"/>
              <a:t>Apply positive feedback principles to actual jobsite situations.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7-2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dirty="0" smtClean="0"/>
              <a:t>Our own experiences</a:t>
            </a:r>
          </a:p>
          <a:p>
            <a:pPr marL="469900" lvl="1" indent="-177800"/>
            <a:r>
              <a:rPr lang="en-US" dirty="0" smtClean="0"/>
              <a:t>We are conditioned to look for problems and correct them.</a:t>
            </a:r>
          </a:p>
          <a:p>
            <a:pPr marL="469900" lvl="1" indent="-177800"/>
            <a:r>
              <a:rPr lang="en-US" dirty="0" smtClean="0"/>
              <a:t>We should also be able to spot people who are doing good work.</a:t>
            </a:r>
          </a:p>
          <a:p>
            <a:pPr marL="469900" lvl="1" indent="-177800"/>
            <a:r>
              <a:rPr lang="en-US" dirty="0" smtClean="0"/>
              <a:t>Positive feedback reinforces good work practices.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7-3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Benefits of Giving Positive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5440"/>
            <a:ext cx="8229600" cy="4328161"/>
          </a:xfrm>
        </p:spPr>
        <p:txBody>
          <a:bodyPr/>
          <a:lstStyle/>
          <a:p>
            <a:pPr marL="177800" indent="-177800"/>
            <a:r>
              <a:rPr lang="en-US" dirty="0" smtClean="0"/>
              <a:t>Crew members begin to understand the specific things that make up good performance.</a:t>
            </a:r>
          </a:p>
          <a:p>
            <a:pPr marL="177800" indent="-177800"/>
            <a:r>
              <a:rPr lang="en-US" dirty="0" smtClean="0"/>
              <a:t>People will tend to repeat the things they are rewarded for.</a:t>
            </a:r>
          </a:p>
          <a:p>
            <a:pPr marL="177800" indent="-177800"/>
            <a:r>
              <a:rPr lang="en-US" dirty="0" smtClean="0"/>
              <a:t>Good feedback helps create a positive culture and open up positive communication.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7-4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Applying Positive </a:t>
            </a:r>
            <a:br>
              <a:rPr lang="en-US" dirty="0" smtClean="0"/>
            </a:br>
            <a:r>
              <a:rPr lang="en-US" dirty="0" smtClean="0"/>
              <a:t>Feedback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These seven principles should be followed when giving positive feedback</a:t>
            </a:r>
          </a:p>
          <a:p>
            <a:pPr marL="469900" lvl="1" indent="-177800"/>
            <a:r>
              <a:rPr lang="en-US" sz="2000" dirty="0" smtClean="0"/>
              <a:t>Give positive feedback for improvement and good work.</a:t>
            </a:r>
          </a:p>
          <a:p>
            <a:pPr marL="469900" lvl="1" indent="-177800"/>
            <a:r>
              <a:rPr lang="en-US" sz="2000" dirty="0" smtClean="0"/>
              <a:t>Be sure to give it often.</a:t>
            </a:r>
          </a:p>
          <a:p>
            <a:pPr marL="469900" lvl="1" indent="-177800"/>
            <a:r>
              <a:rPr lang="en-US" sz="2000" dirty="0" smtClean="0"/>
              <a:t>Communicate positive feedback quickly.</a:t>
            </a:r>
          </a:p>
          <a:p>
            <a:pPr marL="469900" lvl="1" indent="-177800"/>
            <a:r>
              <a:rPr lang="en-US" sz="2000" dirty="0" smtClean="0"/>
              <a:t>Some positive feedback should be specific.</a:t>
            </a:r>
          </a:p>
          <a:p>
            <a:pPr marL="469900" lvl="1" indent="-177800"/>
            <a:r>
              <a:rPr lang="en-US" sz="2000" dirty="0" smtClean="0"/>
              <a:t>Don’t overstate or understate positive reinforcement communication.</a:t>
            </a:r>
          </a:p>
          <a:p>
            <a:pPr marL="469900" lvl="1" indent="-177800"/>
            <a:r>
              <a:rPr lang="en-US" sz="2000" dirty="0" smtClean="0"/>
              <a:t>Keep your positive feedback natural.</a:t>
            </a:r>
          </a:p>
          <a:p>
            <a:pPr marL="469900" lvl="1" indent="-177800"/>
            <a:r>
              <a:rPr lang="en-US" sz="2000" dirty="0" smtClean="0"/>
              <a:t>Try to personalize some of your positive feedback.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7-5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Course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Add to your ongoing career development</a:t>
            </a:r>
          </a:p>
          <a:p>
            <a:pPr marL="177800" indent="-177800"/>
            <a:r>
              <a:rPr lang="en-US" dirty="0" smtClean="0"/>
              <a:t>Increase your awareness of different leadership styles</a:t>
            </a:r>
          </a:p>
          <a:p>
            <a:pPr marL="177800" indent="-177800"/>
            <a:r>
              <a:rPr lang="en-US" dirty="0" smtClean="0"/>
              <a:t>Increase your awareness of the motivational factors you can control and the motivational factors workers can control</a:t>
            </a:r>
          </a:p>
          <a:p>
            <a:endParaRPr lang="en-US" dirty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1-</a:t>
            </a:r>
            <a:fld id="{2D704FCA-64D1-7F41-90B0-CCA2D651A94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on the Job </a:t>
            </a:r>
            <a:br>
              <a:rPr lang="en-US" dirty="0" smtClean="0"/>
            </a:br>
            <a:r>
              <a:rPr lang="en-US" dirty="0" smtClean="0"/>
              <a:t>What You Learned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040"/>
            <a:ext cx="8229600" cy="4221480"/>
          </a:xfrm>
        </p:spPr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800" dirty="0" smtClean="0"/>
              <a:t>Jobsite Assignment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Write down one instance of positive feedback on your job and one instance of negative feedback.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7-6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341456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Training and Orienting </a:t>
            </a:r>
            <a:br>
              <a:rPr lang="en-US" dirty="0" smtClean="0"/>
            </a:br>
            <a:r>
              <a:rPr lang="en-US" dirty="0" smtClean="0"/>
              <a:t>Crew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600" dirty="0" smtClean="0"/>
              <a:t>Learning Goals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Discuss how techniques and ideas form the foundations for effective training and orienting.</a:t>
            </a:r>
          </a:p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600" dirty="0" smtClean="0"/>
              <a:t>Learning Objectives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300" dirty="0" smtClean="0"/>
              <a:t>Identify content for orientation activities for new workers.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300" dirty="0" smtClean="0"/>
              <a:t>Describe the process associated with on-the-job training 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300" dirty="0" smtClean="0"/>
              <a:t>Write training outlines to guide trainers who help workers learn new tasks.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300" dirty="0" smtClean="0"/>
              <a:t>Explain why proven training techniques must be applied during training sessions.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300" dirty="0" smtClean="0"/>
              <a:t>Describe how to evaluate training activities others conduct</a:t>
            </a:r>
            <a:r>
              <a:rPr lang="en-US" sz="22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8-2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 for New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Improve the new worker’s attitude toward the job.</a:t>
            </a:r>
          </a:p>
          <a:p>
            <a:pPr marL="177800" indent="-177800"/>
            <a:r>
              <a:rPr lang="en-US" dirty="0" smtClean="0"/>
              <a:t>Improve quality.</a:t>
            </a:r>
          </a:p>
          <a:p>
            <a:pPr marL="177800" indent="-177800"/>
            <a:r>
              <a:rPr lang="en-US" dirty="0" smtClean="0"/>
              <a:t>Reduce waste, re-work and mistakes.</a:t>
            </a:r>
          </a:p>
          <a:p>
            <a:pPr marL="177800" indent="-177800"/>
            <a:r>
              <a:rPr lang="en-US" dirty="0" smtClean="0"/>
              <a:t>Help reduce turnover.</a:t>
            </a:r>
          </a:p>
          <a:p>
            <a:pPr marL="177800" indent="-177800"/>
            <a:r>
              <a:rPr lang="en-US" dirty="0" smtClean="0"/>
              <a:t>Reduce accidents.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8-3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the Training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Is there a need for training?</a:t>
            </a:r>
          </a:p>
          <a:p>
            <a:pPr marL="177800" indent="-177800"/>
            <a:r>
              <a:rPr lang="en-US" dirty="0" smtClean="0"/>
              <a:t>What is the readiness level of the trainee?</a:t>
            </a:r>
          </a:p>
          <a:p>
            <a:pPr marL="177800" indent="-177800"/>
            <a:r>
              <a:rPr lang="en-US" dirty="0" smtClean="0"/>
              <a:t>Is the training timely?</a:t>
            </a:r>
          </a:p>
          <a:p>
            <a:pPr marL="177800" indent="-177800"/>
            <a:r>
              <a:rPr lang="en-US" dirty="0" smtClean="0"/>
              <a:t>Is there a balance between cost-efficiency and training effectiveness?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8-4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Plan How to Best </a:t>
            </a:r>
            <a:br>
              <a:rPr lang="en-US" dirty="0" smtClean="0"/>
            </a:br>
            <a:r>
              <a:rPr lang="en-US" dirty="0" smtClean="0"/>
              <a:t>Deliver the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Create a basic outline</a:t>
            </a:r>
          </a:p>
          <a:p>
            <a:pPr marL="469900" lvl="1" indent="-177800"/>
            <a:r>
              <a:rPr lang="en-US" sz="2400" dirty="0" smtClean="0"/>
              <a:t>Organize the training session.</a:t>
            </a:r>
          </a:p>
          <a:p>
            <a:pPr marL="469900" lvl="1" indent="-177800"/>
            <a:r>
              <a:rPr lang="en-US" sz="2400" dirty="0" smtClean="0"/>
              <a:t>Think through the training session.</a:t>
            </a:r>
          </a:p>
          <a:p>
            <a:pPr marL="469900" lvl="1" indent="-177800"/>
            <a:r>
              <a:rPr lang="en-US" sz="2400" dirty="0" smtClean="0"/>
              <a:t>Planning improves learning.</a:t>
            </a:r>
          </a:p>
          <a:p>
            <a:pPr marL="469900" lvl="1" indent="-177800"/>
            <a:r>
              <a:rPr lang="en-US" sz="2400" dirty="0" smtClean="0"/>
              <a:t>Planning saves time in the long run.</a:t>
            </a:r>
          </a:p>
          <a:p>
            <a:pPr marL="177800" indent="-177800">
              <a:buFontTx/>
              <a:buNone/>
            </a:pPr>
            <a:r>
              <a:rPr lang="en-US" sz="2800" dirty="0" smtClean="0"/>
              <a:t>Create a step-by-step training outline</a:t>
            </a:r>
          </a:p>
          <a:p>
            <a:pPr marL="469900" lvl="1" indent="-177800"/>
            <a:r>
              <a:rPr lang="en-US" sz="2400" dirty="0" smtClean="0"/>
              <a:t>List the steps of training.</a:t>
            </a:r>
          </a:p>
          <a:p>
            <a:pPr marL="469900" lvl="1" indent="-177800"/>
            <a:r>
              <a:rPr lang="en-US" sz="2400" dirty="0" smtClean="0"/>
              <a:t>List the key points of the training.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8-5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Effectively Deliver the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Describe the job in a logical and orderly fashion.</a:t>
            </a:r>
          </a:p>
          <a:p>
            <a:pPr marL="177800" indent="-177800"/>
            <a:r>
              <a:rPr lang="en-US" dirty="0" smtClean="0"/>
              <a:t>Demonstrate the job.</a:t>
            </a:r>
          </a:p>
          <a:p>
            <a:pPr marL="177800" indent="-177800"/>
            <a:r>
              <a:rPr lang="en-US" dirty="0" smtClean="0"/>
              <a:t>Have the trainee try out the job and have him explain what he is doing.</a:t>
            </a:r>
          </a:p>
          <a:p>
            <a:pPr marL="177800" indent="-177800"/>
            <a:r>
              <a:rPr lang="en-US" dirty="0" smtClean="0"/>
              <a:t>Let the trainee try out the job on her own.</a:t>
            </a:r>
          </a:p>
          <a:p>
            <a:pPr marL="177800" indent="-177800"/>
            <a:r>
              <a:rPr lang="en-US" dirty="0" smtClean="0"/>
              <a:t>Check back frequently to see how he is doing.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8-6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Training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These 14 steps in the training checklist can help you evaluate your training effectiveness</a:t>
            </a:r>
          </a:p>
          <a:p>
            <a:pPr marL="469900" lvl="1" indent="-177800"/>
            <a:r>
              <a:rPr lang="en-US" sz="2000" dirty="0" smtClean="0"/>
              <a:t>Were the safety, quality and quantity expectations about the job made clear to the trainee?</a:t>
            </a:r>
          </a:p>
          <a:p>
            <a:pPr marL="469900" lvl="1" indent="-177800"/>
            <a:r>
              <a:rPr lang="en-US" sz="2000" dirty="0" smtClean="0"/>
              <a:t>Was the purpose and importance of the job explained?</a:t>
            </a:r>
          </a:p>
          <a:p>
            <a:pPr marL="469900" lvl="1" indent="-177800"/>
            <a:r>
              <a:rPr lang="en-US" sz="2000" dirty="0" smtClean="0"/>
              <a:t>Was the trainee put at ease?</a:t>
            </a:r>
          </a:p>
          <a:p>
            <a:pPr marL="469900" lvl="1" indent="-177800"/>
            <a:r>
              <a:rPr lang="en-US" sz="2000" dirty="0" smtClean="0"/>
              <a:t>Was the trainee reassured?</a:t>
            </a:r>
          </a:p>
          <a:p>
            <a:pPr marL="469900" lvl="1" indent="-177800"/>
            <a:r>
              <a:rPr lang="en-US" sz="2000" dirty="0" smtClean="0"/>
              <a:t>Did the supervisor use the first name of the trainee?</a:t>
            </a:r>
          </a:p>
          <a:p>
            <a:pPr marL="469900" lvl="1" indent="-177800"/>
            <a:r>
              <a:rPr lang="en-US" sz="2000" dirty="0" smtClean="0"/>
              <a:t>Did the supervisor explain any unusual terms?</a:t>
            </a:r>
          </a:p>
          <a:p>
            <a:pPr marL="469900" lvl="1" indent="-177800"/>
            <a:r>
              <a:rPr lang="en-US" sz="2000" dirty="0" smtClean="0"/>
              <a:t>Was the training session logical and step by step?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8-7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a Training </a:t>
            </a:r>
            <a:br>
              <a:rPr lang="en-US" dirty="0" smtClean="0"/>
            </a:br>
            <a:r>
              <a:rPr lang="en-US" dirty="0" smtClean="0"/>
              <a:t>Checklist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052253"/>
          </a:xfrm>
        </p:spPr>
        <p:txBody>
          <a:bodyPr/>
          <a:lstStyle/>
          <a:p>
            <a:pPr marL="469900" lvl="1" indent="-177800"/>
            <a:r>
              <a:rPr lang="en-US" sz="2000" dirty="0" smtClean="0"/>
              <a:t>Were key points covered and emphasized?</a:t>
            </a:r>
          </a:p>
          <a:p>
            <a:pPr marL="469900" lvl="1" indent="-177800"/>
            <a:r>
              <a:rPr lang="en-US" sz="2000" dirty="0" smtClean="0"/>
              <a:t>Was the trainee asked to explain the process as he or she was trying it out?</a:t>
            </a:r>
          </a:p>
          <a:p>
            <a:pPr marL="469900" lvl="1" indent="-177800"/>
            <a:r>
              <a:rPr lang="en-US" sz="2000" dirty="0" smtClean="0"/>
              <a:t>Was the trainee given any positive reinforcement or praise?</a:t>
            </a:r>
          </a:p>
          <a:p>
            <a:pPr marL="469900" lvl="1" indent="-177800"/>
            <a:r>
              <a:rPr lang="en-US" sz="2000" dirty="0" smtClean="0"/>
              <a:t>Did the supervisor correct errors in a constructive and patient manner?</a:t>
            </a:r>
          </a:p>
          <a:p>
            <a:pPr marL="469900" lvl="1" indent="-177800"/>
            <a:r>
              <a:rPr lang="en-US" sz="2000" dirty="0" smtClean="0"/>
              <a:t>Was the trainee encouraged to ask questions?</a:t>
            </a:r>
          </a:p>
          <a:p>
            <a:pPr marL="469900" lvl="1" indent="-177800"/>
            <a:r>
              <a:rPr lang="en-US" sz="2000" dirty="0" smtClean="0"/>
              <a:t>Did the supervisor use any questions or feedback techniques to check how much the trainee understands the task or job?</a:t>
            </a:r>
          </a:p>
          <a:p>
            <a:pPr marL="469900" lvl="1" indent="-177800"/>
            <a:r>
              <a:rPr lang="en-US" sz="2000" dirty="0" smtClean="0"/>
              <a:t>Did the trainer motivate the person to want to learn the job or task?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8-8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on the Job </a:t>
            </a:r>
            <a:br>
              <a:rPr lang="en-US" dirty="0" smtClean="0"/>
            </a:br>
            <a:r>
              <a:rPr lang="en-US" dirty="0" smtClean="0"/>
              <a:t>What You Learned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7339"/>
            <a:ext cx="8229600" cy="4052253"/>
          </a:xfrm>
        </p:spPr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800" dirty="0" smtClean="0"/>
              <a:t>Jobsite Assignment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If your company has a training/orientation program in place, compare the ideas presented in this course to your training/orientation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8-9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Dollars and Sense of People and Construction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052253"/>
          </a:xfrm>
        </p:spPr>
        <p:txBody>
          <a:bodyPr/>
          <a:lstStyle/>
          <a:p>
            <a:pPr marL="177800" indent="-177800">
              <a:lnSpc>
                <a:spcPct val="80000"/>
              </a:lnSpc>
            </a:pPr>
            <a:r>
              <a:rPr lang="en-US" sz="2800" dirty="0" smtClean="0"/>
              <a:t>Learning Goals for Session 1</a:t>
            </a:r>
            <a:endParaRPr lang="en-US" dirty="0" smtClean="0"/>
          </a:p>
          <a:p>
            <a:pPr marL="469900" lvl="1" indent="-177800">
              <a:lnSpc>
                <a:spcPct val="80000"/>
              </a:lnSpc>
              <a:buFontTx/>
              <a:buChar char="–"/>
            </a:pPr>
            <a:r>
              <a:rPr lang="en-US" sz="2000" dirty="0" smtClean="0"/>
              <a:t>Value of effective supervision of workers</a:t>
            </a:r>
          </a:p>
          <a:p>
            <a:pPr marL="177800" indent="-177800">
              <a:lnSpc>
                <a:spcPct val="80000"/>
              </a:lnSpc>
            </a:pPr>
            <a:r>
              <a:rPr lang="en-US" sz="2800" dirty="0" smtClean="0"/>
              <a:t>Learning Objectives</a:t>
            </a:r>
            <a:endParaRPr lang="en-US" dirty="0" smtClean="0"/>
          </a:p>
          <a:p>
            <a:pPr marL="469900" lvl="1" indent="-177800">
              <a:lnSpc>
                <a:spcPct val="80000"/>
              </a:lnSpc>
              <a:buFontTx/>
              <a:buChar char="–"/>
            </a:pPr>
            <a:r>
              <a:rPr lang="en-US" sz="2000" dirty="0" smtClean="0"/>
              <a:t>Explain the importance of people to the success of the organization.</a:t>
            </a:r>
          </a:p>
          <a:p>
            <a:pPr marL="469900" lvl="1" indent="-177800">
              <a:lnSpc>
                <a:spcPct val="80000"/>
              </a:lnSpc>
              <a:buFontTx/>
              <a:buChar char="–"/>
            </a:pPr>
            <a:r>
              <a:rPr lang="en-US" sz="2000" dirty="0" smtClean="0"/>
              <a:t>Identify factors associated with poor supervision practices.</a:t>
            </a:r>
          </a:p>
          <a:p>
            <a:pPr marL="469900" lvl="1" indent="-177800">
              <a:lnSpc>
                <a:spcPct val="80000"/>
              </a:lnSpc>
              <a:buFontTx/>
              <a:buChar char="–"/>
            </a:pPr>
            <a:r>
              <a:rPr lang="en-US" sz="2000" dirty="0" smtClean="0"/>
              <a:t>List causes of high personnel turnover.</a:t>
            </a:r>
          </a:p>
          <a:p>
            <a:pPr marL="469900" lvl="1" indent="-177800">
              <a:lnSpc>
                <a:spcPct val="80000"/>
              </a:lnSpc>
              <a:buFontTx/>
              <a:buChar char="–"/>
            </a:pPr>
            <a:r>
              <a:rPr lang="en-US" sz="2000" dirty="0" smtClean="0"/>
              <a:t>Identify costs associated with training new workers.</a:t>
            </a:r>
          </a:p>
          <a:p>
            <a:pPr marL="469900" lvl="1" indent="-177800">
              <a:lnSpc>
                <a:spcPct val="80000"/>
              </a:lnSpc>
              <a:buFontTx/>
              <a:buChar char="–"/>
            </a:pPr>
            <a:r>
              <a:rPr lang="en-US" sz="2000" dirty="0" smtClean="0"/>
              <a:t>List causes of communication breakdowns and their costs to a project.</a:t>
            </a:r>
          </a:p>
          <a:p>
            <a:pPr marL="469900" lvl="1" indent="-177800">
              <a:lnSpc>
                <a:spcPct val="80000"/>
              </a:lnSpc>
              <a:buFontTx/>
              <a:buChar char="–"/>
            </a:pPr>
            <a:r>
              <a:rPr lang="en-US" sz="2000" dirty="0" smtClean="0"/>
              <a:t>Describe how low trust, poor teamwork, and lack of cooperation cost money.</a:t>
            </a:r>
            <a:endParaRPr lang="en-US" dirty="0" smtClean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1-</a:t>
            </a:r>
            <a:fld id="{2D704FCA-64D1-7F41-90B0-CCA2D651A94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479076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 and Team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Learning Goals</a:t>
            </a:r>
          </a:p>
          <a:p>
            <a:pPr marL="469900" lvl="1" indent="-177800"/>
            <a:r>
              <a:rPr lang="en-US" sz="2000" dirty="0" smtClean="0"/>
              <a:t>Discuss different types of teams and which team type is the best fit for various situations.</a:t>
            </a:r>
            <a:endParaRPr lang="en-US" sz="2400" dirty="0" smtClean="0"/>
          </a:p>
          <a:p>
            <a:pPr marL="177800" indent="-177800">
              <a:buFontTx/>
              <a:buNone/>
            </a:pPr>
            <a:r>
              <a:rPr lang="en-US" sz="2800" dirty="0" smtClean="0"/>
              <a:t>Learning Objectives</a:t>
            </a:r>
          </a:p>
          <a:p>
            <a:pPr marL="469900" lvl="1" indent="-177800"/>
            <a:r>
              <a:rPr lang="en-US" sz="2000" dirty="0" smtClean="0"/>
              <a:t>Define characteristics of good teams and bad teams.</a:t>
            </a:r>
          </a:p>
          <a:p>
            <a:pPr marL="469900" lvl="1" indent="-177800"/>
            <a:r>
              <a:rPr lang="en-US" sz="2000" dirty="0" smtClean="0"/>
              <a:t>Identify the different types of teams and identify the advantages and disadvantages of each.</a:t>
            </a:r>
          </a:p>
          <a:p>
            <a:pPr marL="469900" lvl="1" indent="-177800"/>
            <a:r>
              <a:rPr lang="en-US" sz="2000" dirty="0" smtClean="0"/>
              <a:t>Describe the different stages of team development.</a:t>
            </a:r>
          </a:p>
          <a:p>
            <a:pPr marL="469900" lvl="1" indent="-177800"/>
            <a:r>
              <a:rPr lang="en-US" sz="2000" dirty="0" smtClean="0"/>
              <a:t>Explain the supervisory skills needed in each of the four stages of team development to enable the team to develop and function.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9-2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Teamwork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</a:pPr>
            <a:r>
              <a:rPr lang="en-US" dirty="0" smtClean="0"/>
              <a:t>Develops trust</a:t>
            </a:r>
          </a:p>
          <a:p>
            <a:pPr marL="177800" indent="-177800">
              <a:lnSpc>
                <a:spcPct val="90000"/>
              </a:lnSpc>
            </a:pPr>
            <a:r>
              <a:rPr lang="en-US" dirty="0" smtClean="0"/>
              <a:t>Poor relationships are the number one cause of turnover</a:t>
            </a:r>
          </a:p>
          <a:p>
            <a:pPr marL="177800" indent="-177800">
              <a:lnSpc>
                <a:spcPct val="90000"/>
              </a:lnSpc>
            </a:pPr>
            <a:r>
              <a:rPr lang="en-US" dirty="0" smtClean="0"/>
              <a:t>Helps with cross-training</a:t>
            </a:r>
          </a:p>
          <a:p>
            <a:pPr marL="177800" indent="-177800">
              <a:lnSpc>
                <a:spcPct val="90000"/>
              </a:lnSpc>
            </a:pPr>
            <a:r>
              <a:rPr lang="en-US" dirty="0" smtClean="0"/>
              <a:t>Teams can take on some of the supervisor’s work</a:t>
            </a:r>
          </a:p>
          <a:p>
            <a:pPr marL="177800" indent="-177800">
              <a:lnSpc>
                <a:spcPct val="90000"/>
              </a:lnSpc>
            </a:pPr>
            <a:r>
              <a:rPr lang="en-US" dirty="0" smtClean="0"/>
              <a:t>Frees up the supervisor to do more planning, coaching, etc.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9-3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Natural Work Team</a:t>
            </a:r>
          </a:p>
          <a:p>
            <a:pPr marL="469900" lvl="1" indent="-177800"/>
            <a:r>
              <a:rPr lang="en-US" sz="2400" dirty="0" smtClean="0"/>
              <a:t>Integrated into the work situation; is an ongoing team situation.</a:t>
            </a:r>
          </a:p>
          <a:p>
            <a:pPr marL="469900" lvl="1" indent="-177800"/>
            <a:r>
              <a:rPr lang="en-US" sz="2400" dirty="0" smtClean="0"/>
              <a:t>High level of information exchange and problem solving occurs within the normal flow of the work situation.</a:t>
            </a:r>
          </a:p>
          <a:p>
            <a:pPr marL="469900" lvl="1" indent="-177800"/>
            <a:r>
              <a:rPr lang="en-US" sz="2400" dirty="0" smtClean="0"/>
              <a:t>The supervisor uses a range of leadership styles to develop the team.</a:t>
            </a:r>
          </a:p>
          <a:p>
            <a:pPr marL="469900" lvl="1" indent="-177800"/>
            <a:r>
              <a:rPr lang="en-US" sz="2400" dirty="0" smtClean="0"/>
              <a:t>The supervisor facilitates communication among team members.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9-4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Types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dirty="0" smtClean="0"/>
              <a:t>Natural Work Team </a:t>
            </a:r>
            <a:r>
              <a:rPr lang="en-US" sz="2000" dirty="0" smtClean="0"/>
              <a:t>(continued)</a:t>
            </a:r>
          </a:p>
          <a:p>
            <a:pPr marL="469900" lvl="1" indent="-177800"/>
            <a:r>
              <a:rPr lang="en-US" dirty="0" smtClean="0"/>
              <a:t>Supervisor facilitates communication, seeks ideas, asks key questions, helps the crew analyze the situation, summarizes needed actions and delegates needed actions.</a:t>
            </a:r>
          </a:p>
          <a:p>
            <a:pPr marL="177800" indent="-177800"/>
            <a:r>
              <a:rPr lang="en-US" dirty="0" smtClean="0"/>
              <a:t>Advantages of the natural work team</a:t>
            </a:r>
          </a:p>
          <a:p>
            <a:pPr marL="177800" indent="-177800"/>
            <a:r>
              <a:rPr lang="en-US" dirty="0" smtClean="0"/>
              <a:t>Disadvantages of the natural work team</a:t>
            </a:r>
          </a:p>
          <a:p>
            <a:endParaRPr lang="en-US" dirty="0"/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Types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dirty="0" smtClean="0"/>
              <a:t>Self-Directed Team</a:t>
            </a:r>
          </a:p>
          <a:p>
            <a:pPr marL="469900" lvl="1" indent="-177800"/>
            <a:r>
              <a:rPr lang="en-US" dirty="0" smtClean="0"/>
              <a:t>Crew members take on even more responsibility.</a:t>
            </a:r>
          </a:p>
          <a:p>
            <a:pPr marL="469900" lvl="1" indent="-177800"/>
            <a:r>
              <a:rPr lang="en-US" dirty="0" smtClean="0"/>
              <a:t>Team members do some of the things a crew supervisor would normally do.</a:t>
            </a:r>
          </a:p>
          <a:p>
            <a:pPr marL="469900" lvl="1" indent="-177800"/>
            <a:r>
              <a:rPr lang="en-US" dirty="0" smtClean="0"/>
              <a:t>Team members work together to achieve even more.</a:t>
            </a:r>
          </a:p>
          <a:p>
            <a:pPr marL="469900" lvl="1" indent="-177800"/>
            <a:r>
              <a:rPr lang="en-US" dirty="0" smtClean="0"/>
              <a:t>Crew members know when to take actions that resolve problems and capitalize on opportunities</a:t>
            </a:r>
          </a:p>
          <a:p>
            <a:endParaRPr lang="en-US" dirty="0"/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Types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dirty="0" smtClean="0"/>
              <a:t>Self-Directed Team </a:t>
            </a:r>
            <a:r>
              <a:rPr lang="en-US" sz="2000" dirty="0" smtClean="0"/>
              <a:t>(continued)</a:t>
            </a:r>
            <a:endParaRPr lang="en-US" dirty="0" smtClean="0"/>
          </a:p>
          <a:p>
            <a:pPr marL="469900" lvl="1" indent="-177800"/>
            <a:r>
              <a:rPr lang="en-US" dirty="0" smtClean="0"/>
              <a:t>Team has more knowledge of the management functions.</a:t>
            </a:r>
          </a:p>
          <a:p>
            <a:pPr marL="469900" lvl="1" indent="-177800"/>
            <a:r>
              <a:rPr lang="en-US" dirty="0" smtClean="0"/>
              <a:t>Supervisor’s role is to coach and advise as needed.</a:t>
            </a:r>
          </a:p>
          <a:p>
            <a:pPr marL="177800" indent="-177800"/>
            <a:r>
              <a:rPr lang="en-US" dirty="0" smtClean="0"/>
              <a:t>Advantages of the Self-Directed Team</a:t>
            </a:r>
          </a:p>
          <a:p>
            <a:pPr marL="177800" indent="-177800"/>
            <a:r>
              <a:rPr lang="en-US" dirty="0" smtClean="0"/>
              <a:t>Disadvantages of the Self-Directed Team</a:t>
            </a:r>
          </a:p>
          <a:p>
            <a:endParaRPr lang="en-US" dirty="0"/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9-7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Types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dirty="0" smtClean="0"/>
              <a:t>Task Team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Cross-functional team that meets to solve specific problems.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Formed to work on a specific project.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Once that project has been resolved, the Task Team is disbanded.</a:t>
            </a:r>
          </a:p>
          <a:p>
            <a:pPr marL="177800" indent="-177800">
              <a:lnSpc>
                <a:spcPct val="90000"/>
              </a:lnSpc>
            </a:pPr>
            <a:r>
              <a:rPr lang="en-US" dirty="0" smtClean="0"/>
              <a:t>Advantages of task teams</a:t>
            </a:r>
          </a:p>
          <a:p>
            <a:pPr marL="177800" indent="-177800">
              <a:lnSpc>
                <a:spcPct val="90000"/>
              </a:lnSpc>
            </a:pPr>
            <a:r>
              <a:rPr lang="en-US" dirty="0" smtClean="0"/>
              <a:t>Disadvantages of task teams</a:t>
            </a:r>
          </a:p>
          <a:p>
            <a:endParaRPr lang="en-US" dirty="0"/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Types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dirty="0" smtClean="0"/>
              <a:t>Quality Circle</a:t>
            </a:r>
          </a:p>
          <a:p>
            <a:pPr marL="469900" lvl="1" indent="-177800"/>
            <a:r>
              <a:rPr lang="en-US" dirty="0" smtClean="0"/>
              <a:t>Group of 3 to12 people from a department who meet a few hours per week to identify and analyze work-related problems, then develop possible solutions</a:t>
            </a:r>
          </a:p>
          <a:p>
            <a:pPr marL="177800" indent="-177800"/>
            <a:r>
              <a:rPr lang="en-US" dirty="0" smtClean="0"/>
              <a:t>Advantages of the quality circle</a:t>
            </a:r>
          </a:p>
          <a:p>
            <a:pPr marL="177800" indent="-177800"/>
            <a:r>
              <a:rPr lang="en-US" dirty="0" smtClean="0"/>
              <a:t>Disadvantages of the quality circle</a:t>
            </a:r>
          </a:p>
          <a:p>
            <a:endParaRPr lang="en-US" dirty="0"/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9-9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Team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Phase One – Start-up</a:t>
            </a:r>
          </a:p>
          <a:p>
            <a:pPr marL="469900" lvl="1" indent="-177800"/>
            <a:r>
              <a:rPr lang="en-US" sz="2400" dirty="0" smtClean="0"/>
              <a:t>Team members are positive.</a:t>
            </a:r>
          </a:p>
          <a:p>
            <a:pPr marL="469900" lvl="1" indent="-177800"/>
            <a:r>
              <a:rPr lang="en-US" sz="2400" dirty="0" smtClean="0"/>
              <a:t>Team members are willing to get along.</a:t>
            </a:r>
          </a:p>
          <a:p>
            <a:pPr marL="177800" indent="-177800">
              <a:buFontTx/>
              <a:buNone/>
            </a:pPr>
            <a:r>
              <a:rPr lang="en-US" sz="2800" dirty="0" smtClean="0"/>
              <a:t>Phase Two – Conflict and Uncertainty</a:t>
            </a:r>
          </a:p>
          <a:p>
            <a:pPr marL="469900" lvl="1" indent="-177800"/>
            <a:r>
              <a:rPr lang="en-US" sz="2400" dirty="0" smtClean="0"/>
              <a:t>Team improves ability to work together.</a:t>
            </a:r>
          </a:p>
          <a:p>
            <a:pPr marL="469900" lvl="1" indent="-177800"/>
            <a:r>
              <a:rPr lang="en-US" sz="2400" dirty="0" smtClean="0"/>
              <a:t>However, the morale of the team begins to decline.</a:t>
            </a:r>
          </a:p>
          <a:p>
            <a:pPr marL="469900" lvl="1" indent="-177800"/>
            <a:r>
              <a:rPr lang="en-US" sz="2400" dirty="0" smtClean="0"/>
              <a:t>Crew members begin to question value of teamwork.</a:t>
            </a:r>
          </a:p>
          <a:p>
            <a:pPr marL="469900" lvl="1" indent="-177800"/>
            <a:r>
              <a:rPr lang="en-US" sz="2400" dirty="0" smtClean="0"/>
              <a:t>Cliques may form.</a:t>
            </a:r>
          </a:p>
          <a:p>
            <a:endParaRPr lang="en-US" dirty="0"/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Associated With Turnover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High rate of accidents</a:t>
            </a:r>
          </a:p>
          <a:p>
            <a:pPr marL="177800" indent="-177800"/>
            <a:r>
              <a:rPr lang="en-US" dirty="0" smtClean="0"/>
              <a:t>Slow rate of learning new tasks, jobs, and skills</a:t>
            </a:r>
          </a:p>
          <a:p>
            <a:pPr marL="177800" indent="-177800"/>
            <a:r>
              <a:rPr lang="en-US" dirty="0" smtClean="0"/>
              <a:t>Low trust and communication breakdown</a:t>
            </a:r>
          </a:p>
          <a:p>
            <a:pPr marL="177800" indent="-177800"/>
            <a:r>
              <a:rPr lang="en-US" dirty="0" smtClean="0"/>
              <a:t>Poor teamwork and cooperation</a:t>
            </a:r>
          </a:p>
          <a:p>
            <a:endParaRPr lang="en-US" dirty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1-</a:t>
            </a:r>
            <a:fld id="{2D704FCA-64D1-7F41-90B0-CCA2D651A94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Phases of Team </a:t>
            </a:r>
            <a:br>
              <a:rPr lang="en-US" dirty="0" smtClean="0"/>
            </a:br>
            <a:r>
              <a:rPr lang="en-US" dirty="0" smtClean="0"/>
              <a:t>Development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spcBef>
                <a:spcPct val="0"/>
              </a:spcBef>
              <a:buFontTx/>
              <a:buNone/>
            </a:pPr>
            <a:r>
              <a:rPr lang="en-US" dirty="0" smtClean="0"/>
              <a:t>Phase Three – Productive</a:t>
            </a:r>
          </a:p>
          <a:p>
            <a:pPr marL="469900" lvl="1" indent="-177800">
              <a:spcBef>
                <a:spcPct val="0"/>
              </a:spcBef>
            </a:pPr>
            <a:r>
              <a:rPr lang="en-US" dirty="0" smtClean="0"/>
              <a:t>The team has resolved major differences.</a:t>
            </a:r>
          </a:p>
          <a:p>
            <a:pPr marL="469900" lvl="1" indent="-177800">
              <a:spcBef>
                <a:spcPct val="0"/>
              </a:spcBef>
            </a:pPr>
            <a:r>
              <a:rPr lang="en-US" dirty="0" smtClean="0"/>
              <a:t>The team has a more realistic understanding of its function.</a:t>
            </a:r>
          </a:p>
          <a:p>
            <a:pPr marL="177800" indent="-177800">
              <a:spcBef>
                <a:spcPct val="0"/>
              </a:spcBef>
              <a:buFontTx/>
              <a:buNone/>
            </a:pPr>
            <a:r>
              <a:rPr lang="en-US" dirty="0" smtClean="0"/>
              <a:t>Phase Four – High Performing</a:t>
            </a:r>
          </a:p>
          <a:p>
            <a:pPr marL="469900" lvl="1" indent="-177800">
              <a:spcBef>
                <a:spcPct val="0"/>
              </a:spcBef>
            </a:pPr>
            <a:r>
              <a:rPr lang="en-US" dirty="0" smtClean="0"/>
              <a:t>Team is truly self-directed</a:t>
            </a:r>
          </a:p>
          <a:p>
            <a:pPr marL="469900" lvl="1" indent="-177800">
              <a:spcBef>
                <a:spcPct val="0"/>
              </a:spcBef>
            </a:pPr>
            <a:r>
              <a:rPr lang="en-US" dirty="0" smtClean="0"/>
              <a:t>Able to work through barriers and problems</a:t>
            </a:r>
          </a:p>
          <a:p>
            <a:pPr marL="469900" lvl="1" indent="-177800">
              <a:spcBef>
                <a:spcPct val="0"/>
              </a:spcBef>
            </a:pPr>
            <a:r>
              <a:rPr lang="en-US" dirty="0" smtClean="0"/>
              <a:t>Has a clear understanding of its purpose</a:t>
            </a:r>
          </a:p>
          <a:p>
            <a:pPr marL="469900" lvl="1" indent="-177800">
              <a:spcBef>
                <a:spcPct val="0"/>
              </a:spcBef>
            </a:pPr>
            <a:r>
              <a:rPr lang="en-US" dirty="0" smtClean="0"/>
              <a:t>Willing to take on new challenges</a:t>
            </a:r>
          </a:p>
          <a:p>
            <a:endParaRPr lang="en-US" dirty="0"/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9-11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on the Job </a:t>
            </a:r>
            <a:br>
              <a:rPr lang="en-US" dirty="0" smtClean="0"/>
            </a:br>
            <a:r>
              <a:rPr lang="en-US" dirty="0" smtClean="0"/>
              <a:t>What You Learned 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01078"/>
            <a:ext cx="8229600" cy="3939209"/>
          </a:xfrm>
        </p:spPr>
        <p:txBody>
          <a:bodyPr/>
          <a:lstStyle/>
          <a:p>
            <a:pPr marL="177800" indent="-177800">
              <a:buFontTx/>
              <a:buNone/>
            </a:pPr>
            <a:r>
              <a:rPr lang="en-US" sz="2800" dirty="0" smtClean="0"/>
              <a:t>Jobsite Assignment</a:t>
            </a:r>
          </a:p>
          <a:p>
            <a:pPr marL="469900" lvl="1" indent="-177800"/>
            <a:r>
              <a:rPr lang="en-US" sz="2400" dirty="0" smtClean="0"/>
              <a:t>Identify what type of team you are part of, describe the team and why you believe it is the type you have identified.</a:t>
            </a:r>
          </a:p>
          <a:p>
            <a:pPr marL="469900" lvl="1" indent="-177800"/>
            <a:r>
              <a:rPr lang="en-US" sz="2400" dirty="0" smtClean="0"/>
              <a:t>Identify the stage of development your team is in.</a:t>
            </a:r>
          </a:p>
          <a:p>
            <a:endParaRPr lang="en-US" dirty="0"/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414687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Skills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400" dirty="0" smtClean="0"/>
              <a:t>Learning Goals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100" dirty="0" smtClean="0"/>
              <a:t>Recognize the value of effective supervision to both the contractor and to workers.</a:t>
            </a:r>
            <a:endParaRPr lang="en-US" sz="2000" dirty="0" smtClean="0"/>
          </a:p>
          <a:p>
            <a:pPr marL="177800" indent="-177800">
              <a:lnSpc>
                <a:spcPct val="90000"/>
              </a:lnSpc>
              <a:buFontTx/>
              <a:buNone/>
            </a:pPr>
            <a:r>
              <a:rPr lang="en-US" sz="2400" dirty="0" smtClean="0"/>
              <a:t>Learning Objectives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100" dirty="0" smtClean="0"/>
              <a:t>Identify company practices that could hinder productivity.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100" dirty="0" smtClean="0"/>
              <a:t>Analyze work situations and recommend supervisory practices that improve productivity.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10-2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</a:pPr>
            <a:r>
              <a:rPr lang="en-US" sz="2800" dirty="0" smtClean="0"/>
              <a:t>Each group will review two sessions.</a:t>
            </a:r>
          </a:p>
          <a:p>
            <a:pPr marL="177800" indent="-177800">
              <a:lnSpc>
                <a:spcPct val="90000"/>
              </a:lnSpc>
            </a:pPr>
            <a:r>
              <a:rPr lang="en-US" sz="2800" dirty="0" smtClean="0"/>
              <a:t>You will have 10 minutes to prepare your presentations.</a:t>
            </a:r>
          </a:p>
          <a:p>
            <a:pPr marL="177800" indent="-177800">
              <a:lnSpc>
                <a:spcPct val="90000"/>
              </a:lnSpc>
            </a:pPr>
            <a:r>
              <a:rPr lang="en-US" sz="2800" dirty="0" smtClean="0"/>
              <a:t>You will have four minutes to present each session review:  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1 minute to reinforce key points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2 minutes to tell how you plan to apply — on-the-job — the ideas and skills from this session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sz="2400" dirty="0" smtClean="0"/>
              <a:t>1 minute for other participants to tell how they plan to apply — on-the-job — these ideas and skills.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10-3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Sessions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US" dirty="0" smtClean="0"/>
              <a:t>Registration and Evaluation</a:t>
            </a:r>
          </a:p>
          <a:p>
            <a:pPr marL="469900" lvl="1" indent="-177800"/>
            <a:r>
              <a:rPr lang="en-US" dirty="0" smtClean="0"/>
              <a:t>Register course completion for the STP and database</a:t>
            </a:r>
          </a:p>
          <a:p>
            <a:pPr marL="469900" lvl="1" indent="-177800"/>
            <a:r>
              <a:rPr lang="en-US" dirty="0" smtClean="0"/>
              <a:t>Provide feedback</a:t>
            </a:r>
          </a:p>
          <a:p>
            <a:pPr marL="177800" indent="-177800"/>
            <a:r>
              <a:rPr lang="en-US" dirty="0" smtClean="0"/>
              <a:t>Action Plan</a:t>
            </a:r>
          </a:p>
          <a:p>
            <a:pPr marL="469900" lvl="1" indent="-177800"/>
            <a:r>
              <a:rPr lang="en-US" dirty="0" smtClean="0"/>
              <a:t>How you will apply what you have learned?</a:t>
            </a:r>
          </a:p>
          <a:p>
            <a:pPr marL="177800" indent="-177800"/>
            <a:r>
              <a:rPr lang="en-US" dirty="0" smtClean="0"/>
              <a:t>Award Certificates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10-4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Turnover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90000"/>
              </a:lnSpc>
              <a:buNone/>
            </a:pPr>
            <a:r>
              <a:rPr lang="en-US" dirty="0" smtClean="0"/>
              <a:t>Reasons for turnover might include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Poor initial job match with the individual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False role expectations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Not fitting in with the crew or work culture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The job conflicts with outside interests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Information overload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Poor training, slow skill development</a:t>
            </a:r>
          </a:p>
          <a:p>
            <a:pPr marL="469900" lvl="1" indent="-177800">
              <a:lnSpc>
                <a:spcPct val="90000"/>
              </a:lnSpc>
            </a:pPr>
            <a:r>
              <a:rPr lang="en-US" dirty="0" smtClean="0"/>
              <a:t>Not enough information or untimely feedback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1-</a:t>
            </a:r>
            <a:fld id="{2D704FCA-64D1-7F41-90B0-CCA2D651A94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Low Trust and </a:t>
            </a:r>
            <a:br>
              <a:rPr lang="en-US" dirty="0" smtClean="0"/>
            </a:br>
            <a:r>
              <a:rPr lang="en-US" dirty="0" smtClean="0"/>
              <a:t>Communication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This tends to prevent or inhibit accurate and timely exchange of information.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1-</a:t>
            </a:r>
            <a:fld id="{2D704FCA-64D1-7F41-90B0-CCA2D651A94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991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8286CEFCC034DB9A35041FC642776" ma:contentTypeVersion="0" ma:contentTypeDescription="Create a new document." ma:contentTypeScope="" ma:versionID="bf7ab87cb011e152279a4cfecf6d94b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70DAC3-B221-4F4F-A968-97839D895B8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6B7D4A0-C102-4085-AF0C-475BB2EB44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06899E9-EE4D-40C3-AA8A-C83CB12061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3103</Words>
  <Application>Microsoft Office PowerPoint</Application>
  <PresentationFormat>On-screen Show (4:3)</PresentationFormat>
  <Paragraphs>498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Slide 1</vt:lpstr>
      <vt:lpstr>Introduction</vt:lpstr>
      <vt:lpstr>Introduction to STP</vt:lpstr>
      <vt:lpstr>How This Course is Organized</vt:lpstr>
      <vt:lpstr>Purpose of the Course</vt:lpstr>
      <vt:lpstr>Dollars and Sense of People and Construction</vt:lpstr>
      <vt:lpstr>Costs Associated With Turnover</vt:lpstr>
      <vt:lpstr>Causes of Turnover</vt:lpstr>
      <vt:lpstr>Low Trust and  Communication Breakdown</vt:lpstr>
      <vt:lpstr>Using on the Job  What You Learned Today</vt:lpstr>
      <vt:lpstr>Slide 11</vt:lpstr>
      <vt:lpstr>Role of the Construction Supervisor</vt:lpstr>
      <vt:lpstr>Supervisory Leadership Model</vt:lpstr>
      <vt:lpstr>Work Assigner and Delegator</vt:lpstr>
      <vt:lpstr>Factors Contributing to Substandard Work</vt:lpstr>
      <vt:lpstr>Company Culture</vt:lpstr>
      <vt:lpstr>Using on the Job  What You Learned Today</vt:lpstr>
      <vt:lpstr>Slide 18</vt:lpstr>
      <vt:lpstr>Helping People Perform Better</vt:lpstr>
      <vt:lpstr>Workers’ Performance</vt:lpstr>
      <vt:lpstr>The Performance Equation</vt:lpstr>
      <vt:lpstr>Encouraging Competition</vt:lpstr>
      <vt:lpstr>Using on the Job  What You Learned Today</vt:lpstr>
      <vt:lpstr>Slide 24</vt:lpstr>
      <vt:lpstr>Motivation</vt:lpstr>
      <vt:lpstr>General Motivational Strategies</vt:lpstr>
      <vt:lpstr>Recognizing Personality Types</vt:lpstr>
      <vt:lpstr>Internal Motivational Techniques</vt:lpstr>
      <vt:lpstr>Using on the Job  What You Learned Today</vt:lpstr>
      <vt:lpstr>Slide 30</vt:lpstr>
      <vt:lpstr>Leading Others</vt:lpstr>
      <vt:lpstr>Providing Consistency</vt:lpstr>
      <vt:lpstr>Leadership Styles</vt:lpstr>
      <vt:lpstr>Leadership Styles  (continued)</vt:lpstr>
      <vt:lpstr>Leadership Styles  (continued)</vt:lpstr>
      <vt:lpstr>Using on the Job  What You Learned Today</vt:lpstr>
      <vt:lpstr>Slide 37</vt:lpstr>
      <vt:lpstr>You Get What You Expect</vt:lpstr>
      <vt:lpstr>How Workers Respond to Your Behavior</vt:lpstr>
      <vt:lpstr>Setting Expectations</vt:lpstr>
      <vt:lpstr>Theories X and Y</vt:lpstr>
      <vt:lpstr>Theories X and Y (continued)</vt:lpstr>
      <vt:lpstr>Putting the Theories to Work</vt:lpstr>
      <vt:lpstr>Using on the Job  What You Learned Today</vt:lpstr>
      <vt:lpstr>Slide 45</vt:lpstr>
      <vt:lpstr>Positive Feedback</vt:lpstr>
      <vt:lpstr>Positive Feedback</vt:lpstr>
      <vt:lpstr>Benefits of Giving Positive Feedback</vt:lpstr>
      <vt:lpstr>Applying Positive  Feedback Principles</vt:lpstr>
      <vt:lpstr>Using on the Job  What You Learned Today</vt:lpstr>
      <vt:lpstr>Slide 51</vt:lpstr>
      <vt:lpstr>Training and Orienting  Crew Members</vt:lpstr>
      <vt:lpstr>Orientation for New Workers</vt:lpstr>
      <vt:lpstr>Assessing the Training Needs</vt:lpstr>
      <vt:lpstr>Plan How to Best  Deliver the Training</vt:lpstr>
      <vt:lpstr>Effectively Deliver the Training</vt:lpstr>
      <vt:lpstr>Using a Training Checklist</vt:lpstr>
      <vt:lpstr>Using a Training  Checklist (continued)</vt:lpstr>
      <vt:lpstr>Using on the Job  What You Learned Today</vt:lpstr>
      <vt:lpstr>Slide 60</vt:lpstr>
      <vt:lpstr>Teams and Team Building</vt:lpstr>
      <vt:lpstr>Why Teamwork Is Important</vt:lpstr>
      <vt:lpstr>Team Types</vt:lpstr>
      <vt:lpstr>Team Types (continued)</vt:lpstr>
      <vt:lpstr>Team Types (continued)</vt:lpstr>
      <vt:lpstr>Team Types (continued)</vt:lpstr>
      <vt:lpstr>Team Types (continued)</vt:lpstr>
      <vt:lpstr>Team Types (continued)</vt:lpstr>
      <vt:lpstr>Phases of Team Development</vt:lpstr>
      <vt:lpstr>Phases of Team  Development (continued)</vt:lpstr>
      <vt:lpstr>Using on the Job  What You Learned Today</vt:lpstr>
      <vt:lpstr>Slide 72</vt:lpstr>
      <vt:lpstr>Leadership Skills in Action</vt:lpstr>
      <vt:lpstr>Review of Sessions</vt:lpstr>
      <vt:lpstr>Closing Activities</vt:lpstr>
    </vt:vector>
  </TitlesOfParts>
  <Company>HBP,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 Dugan</dc:creator>
  <cp:lastModifiedBy>admin</cp:lastModifiedBy>
  <cp:revision>33</cp:revision>
  <dcterms:created xsi:type="dcterms:W3CDTF">2014-08-20T17:17:36Z</dcterms:created>
  <dcterms:modified xsi:type="dcterms:W3CDTF">2015-03-18T15:30:49Z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0x01010074E8286CEFCC034DB9A35041FC642776</vt:lpwstr>
  </property>
</Properties>
</file>