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xlsm" ContentType="application/vnd.ms-excel.sheet.macroEnabled.12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9" r:id="rId3"/>
    <p:sldId id="570" r:id="rId4"/>
    <p:sldId id="579" r:id="rId5"/>
    <p:sldId id="519" r:id="rId6"/>
    <p:sldId id="563" r:id="rId7"/>
    <p:sldId id="572" r:id="rId8"/>
    <p:sldId id="575" r:id="rId9"/>
    <p:sldId id="566" r:id="rId10"/>
    <p:sldId id="565" r:id="rId11"/>
    <p:sldId id="573" r:id="rId12"/>
    <p:sldId id="564" r:id="rId13"/>
    <p:sldId id="578" r:id="rId14"/>
    <p:sldId id="388" r:id="rId15"/>
    <p:sldId id="412" r:id="rId16"/>
    <p:sldId id="571" r:id="rId17"/>
    <p:sldId id="569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Geneva"/>
        <a:cs typeface="Geneva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Geneva"/>
        <a:cs typeface="Geneva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Geneva"/>
        <a:cs typeface="Geneva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Geneva"/>
        <a:cs typeface="Geneva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Geneva"/>
        <a:cs typeface="Genev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/>
        <a:ea typeface="Geneva"/>
        <a:cs typeface="Genev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/>
        <a:ea typeface="Geneva"/>
        <a:cs typeface="Genev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/>
        <a:ea typeface="Geneva"/>
        <a:cs typeface="Genev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/>
        <a:ea typeface="Geneva"/>
        <a:cs typeface="Genev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ckm" lastIdx="4" clrIdx="0"/>
  <p:cmAuthor id="1" name="Kathleen Root" initials="KR" lastIdx="2" clrIdx="1"/>
  <p:cmAuthor id="2" name="Abdelhamid, Tariq" initials="AT" lastIdx="10" clrIdx="2"/>
  <p:cmAuthor id="3" name="Lisa" initials="LC" lastIdx="36" clrIdx="3"/>
  <p:cmAuthor id="4" name="mullinss" initials="srm" lastIdx="5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38C"/>
    <a:srgbClr val="EDE9C9"/>
    <a:srgbClr val="94B2A4"/>
    <a:srgbClr val="63503F"/>
    <a:srgbClr val="8DA897"/>
    <a:srgbClr val="62030D"/>
    <a:srgbClr val="2F4F64"/>
    <a:srgbClr val="D7D087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89061" autoAdjust="0"/>
  </p:normalViewPr>
  <p:slideViewPr>
    <p:cSldViewPr>
      <p:cViewPr>
        <p:scale>
          <a:sx n="80" d="100"/>
          <a:sy n="80" d="100"/>
        </p:scale>
        <p:origin x="-2580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232" y="-12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Macro-Enabled_Worksheet1.xlsm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Macro-Enabled_Worksheet2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511408790619349"/>
          <c:h val="1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Waste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Waste</c:v>
                </c:pt>
                <c:pt idx="1">
                  <c:v>Productive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12</c:v>
                </c:pt>
                <c:pt idx="1">
                  <c:v>88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Productive</c:v>
                </c:pt>
              </c:strCache>
            </c:strRef>
          </c:tx>
          <c:spPr>
            <a:solidFill>
              <a:srgbClr val="DD2D32"/>
            </a:solidFill>
            <a:ln w="7468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63AAFE"/>
              </a:solidFill>
              <a:ln w="7468">
                <a:solidFill>
                  <a:srgbClr val="000000"/>
                </a:solidFill>
                <a:prstDash val="solid"/>
              </a:ln>
            </c:spPr>
          </c:dPt>
          <c:cat>
            <c:strRef>
              <c:f>Sheet1!$B$1:$C$1</c:f>
              <c:strCache>
                <c:ptCount val="2"/>
                <c:pt idx="0">
                  <c:v>Waste</c:v>
                </c:pt>
                <c:pt idx="1">
                  <c:v>Productive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F58C"/>
            </a:solidFill>
            <a:ln w="7468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63AAFE"/>
              </a:solidFill>
              <a:ln w="7468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DD2D32"/>
              </a:solidFill>
              <a:ln w="7468">
                <a:solidFill>
                  <a:srgbClr val="000000"/>
                </a:solidFill>
                <a:prstDash val="solid"/>
              </a:ln>
            </c:spPr>
          </c:dPt>
          <c:cat>
            <c:strRef>
              <c:f>Sheet1!$B$1:$C$1</c:f>
              <c:strCache>
                <c:ptCount val="2"/>
                <c:pt idx="0">
                  <c:v>Waste</c:v>
                </c:pt>
                <c:pt idx="1">
                  <c:v>Productive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</c:numCache>
            </c:numRef>
          </c:val>
        </c:ser>
        <c:firstSliceAng val="170"/>
      </c:pieChart>
      <c:spPr>
        <a:noFill/>
        <a:ln w="14936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367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"/>
          <c:y val="4.8543689320388423E-3"/>
          <c:w val="0.99514577899124756"/>
          <c:h val="0.9951457789912475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Waste</c:v>
                </c:pt>
              </c:strCache>
            </c:strRef>
          </c:tx>
          <c:dPt>
            <c:idx val="0"/>
            <c:explosion val="3"/>
          </c:dPt>
          <c:cat>
            <c:strRef>
              <c:f>Sheet1!$B$1:$C$1</c:f>
              <c:strCache>
                <c:ptCount val="2"/>
                <c:pt idx="0">
                  <c:v>Waste</c:v>
                </c:pt>
                <c:pt idx="1">
                  <c:v>Productive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57</c:v>
                </c:pt>
                <c:pt idx="1">
                  <c:v>43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Productive</c:v>
                </c:pt>
              </c:strCache>
            </c:strRef>
          </c:tx>
          <c:spPr>
            <a:solidFill>
              <a:srgbClr val="DD2D32"/>
            </a:solidFill>
            <a:ln w="11092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63AAFE"/>
              </a:solidFill>
              <a:ln w="11092">
                <a:solidFill>
                  <a:srgbClr val="000000"/>
                </a:solidFill>
                <a:prstDash val="solid"/>
              </a:ln>
            </c:spPr>
          </c:dPt>
          <c:cat>
            <c:strRef>
              <c:f>Sheet1!$B$1:$C$1</c:f>
              <c:strCache>
                <c:ptCount val="2"/>
                <c:pt idx="0">
                  <c:v>Waste</c:v>
                </c:pt>
                <c:pt idx="1">
                  <c:v>Productive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43</c:v>
                </c:pt>
                <c:pt idx="1">
                  <c:v>38.6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F58C"/>
            </a:solidFill>
            <a:ln w="11092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63AAFE"/>
              </a:solidFill>
              <a:ln w="11092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DD2D32"/>
              </a:solidFill>
              <a:ln w="11092">
                <a:solidFill>
                  <a:srgbClr val="000000"/>
                </a:solidFill>
                <a:prstDash val="solid"/>
              </a:ln>
            </c:spPr>
          </c:dPt>
          <c:cat>
            <c:strRef>
              <c:f>Sheet1!$B$1:$C$1</c:f>
              <c:strCache>
                <c:ptCount val="2"/>
                <c:pt idx="0">
                  <c:v>Waste</c:v>
                </c:pt>
                <c:pt idx="1">
                  <c:v>Productive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</c:numCache>
            </c:numRef>
          </c:val>
        </c:ser>
        <c:firstSliceAng val="170"/>
      </c:pieChart>
    </c:plotArea>
    <c:plotVisOnly val="1"/>
    <c:dispBlanksAs val="zero"/>
  </c:chart>
  <c:spPr>
    <a:noFill/>
    <a:ln>
      <a:noFill/>
    </a:ln>
  </c:spPr>
  <c:txPr>
    <a:bodyPr/>
    <a:lstStyle/>
    <a:p>
      <a:pPr>
        <a:defRPr sz="157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0.86542</cdr:x>
      <cdr:y>0.12107</cdr:y>
    </cdr:to>
    <cdr:sp macro="" textlink="">
      <cdr:nvSpPr>
        <cdr:cNvPr id="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2840038" cy="5286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solidFill>
                <a:schemeClr val="accent1"/>
              </a:solidFill>
            </a14:hiddenFill>
          </a:ext>
          <a:ext uri="{91240B29-F687-4F45-9708-019B960494DF}">
            <a14:hiddenLine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cdr:spPr>
      <cdr:txBody>
        <a:bodyPr xmlns:a="http://schemas.openxmlformats.org/drawingml/2006/main" lIns="81617" tIns="40808" rIns="81617" bIns="40808">
          <a:spAutoFit/>
        </a:bodyPr>
        <a:lstStyle xmlns:a="http://schemas.openxmlformats.org/drawingml/2006/main">
          <a:defPPr>
            <a:defRPr lang="en-US"/>
          </a:defPPr>
          <a:lvl1pPr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1pPr>
          <a:lvl2pPr marL="4572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2pPr>
          <a:lvl3pPr marL="9144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3pPr>
          <a:lvl4pPr marL="13716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4pPr>
          <a:lvl5pPr marL="18288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9pPr>
        </a:lstStyle>
        <a:p xmlns:a="http://schemas.openxmlformats.org/drawingml/2006/main">
          <a:pPr algn="ctr" eaLnBrk="0" hangingPunct="0">
            <a:spcBef>
              <a:spcPct val="50000"/>
            </a:spcBef>
          </a:pPr>
          <a:r>
            <a:rPr lang="en-US" sz="2900" dirty="0">
              <a:solidFill>
                <a:sysClr val="window" lastClr="FFFFFF"/>
              </a:solidFill>
              <a:cs typeface="Arial" charset="0"/>
            </a:rPr>
            <a:t>Manufacturing</a:t>
          </a:r>
        </a:p>
      </cdr:txBody>
    </cdr:sp>
  </cdr:relSizeAnchor>
  <cdr:relSizeAnchor xmlns:cdr="http://schemas.openxmlformats.org/drawingml/2006/chartDrawing">
    <cdr:from>
      <cdr:x>0.18189</cdr:x>
      <cdr:y>0.31604</cdr:y>
    </cdr:from>
    <cdr:to>
      <cdr:x>0.81511</cdr:x>
      <cdr:y>0.48998</cdr:y>
    </cdr:to>
    <cdr:sp macro="" textlink="">
      <cdr:nvSpPr>
        <cdr:cNvPr id="3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6900" y="1380066"/>
          <a:ext cx="2078037" cy="7595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solidFill>
                <a:schemeClr val="accent1"/>
              </a:solidFill>
            </a14:hiddenFill>
          </a:ext>
          <a:ext uri="{91240B29-F687-4F45-9708-019B960494DF}">
            <a14:hiddenLine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cdr:spPr>
      <cdr:txBody>
        <a:bodyPr xmlns:a="http://schemas.openxmlformats.org/drawingml/2006/main" lIns="81617" tIns="40808" rIns="81617" bIns="40808">
          <a:spAutoFit/>
        </a:bodyPr>
        <a:lstStyle xmlns:a="http://schemas.openxmlformats.org/drawingml/2006/main">
          <a:defPPr>
            <a:defRPr lang="en-US"/>
          </a:defPPr>
          <a:lvl1pPr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1pPr>
          <a:lvl2pPr marL="4572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2pPr>
          <a:lvl3pPr marL="9144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3pPr>
          <a:lvl4pPr marL="13716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4pPr>
          <a:lvl5pPr marL="18288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9pPr>
        </a:lstStyle>
        <a:p xmlns:a="http://schemas.openxmlformats.org/drawingml/2006/main">
          <a:pPr algn="ctr" eaLnBrk="0" hangingPunct="0">
            <a:spcBef>
              <a:spcPct val="50000"/>
            </a:spcBef>
          </a:pPr>
          <a:r>
            <a:rPr lang="en-US" sz="2200" b="1" dirty="0">
              <a:solidFill>
                <a:sysClr val="window" lastClr="FFFFFF"/>
              </a:solidFill>
              <a:cs typeface="Arial" charset="0"/>
            </a:rPr>
            <a:t>Productive Time</a:t>
          </a:r>
        </a:p>
      </cdr:txBody>
    </cdr:sp>
  </cdr:relSizeAnchor>
  <cdr:relSizeAnchor xmlns:cdr="http://schemas.openxmlformats.org/drawingml/2006/chartDrawing">
    <cdr:from>
      <cdr:x>0.27477</cdr:x>
      <cdr:y>0.6127</cdr:y>
    </cdr:from>
    <cdr:to>
      <cdr:x>0.62258</cdr:x>
      <cdr:y>0.7091</cdr:y>
    </cdr:to>
    <cdr:sp macro="" textlink="">
      <cdr:nvSpPr>
        <cdr:cNvPr id="4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01700" y="2675466"/>
          <a:ext cx="1141413" cy="420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solidFill>
                <a:schemeClr val="accent1"/>
              </a:solidFill>
            </a14:hiddenFill>
          </a:ext>
          <a:ext uri="{91240B29-F687-4F45-9708-019B960494DF}">
            <a14:hiddenLine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cdr:spPr>
      <cdr:txBody>
        <a:bodyPr xmlns:a="http://schemas.openxmlformats.org/drawingml/2006/main" lIns="81617" tIns="40808" rIns="81617" bIns="40808">
          <a:spAutoFit/>
        </a:bodyPr>
        <a:lstStyle xmlns:a="http://schemas.openxmlformats.org/drawingml/2006/main">
          <a:defPPr>
            <a:defRPr lang="en-US"/>
          </a:defPPr>
          <a:lvl1pPr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1pPr>
          <a:lvl2pPr marL="4572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2pPr>
          <a:lvl3pPr marL="9144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3pPr>
          <a:lvl4pPr marL="13716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4pPr>
          <a:lvl5pPr marL="18288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9pPr>
        </a:lstStyle>
        <a:p xmlns:a="http://schemas.openxmlformats.org/drawingml/2006/main">
          <a:pPr eaLnBrk="0" hangingPunct="0">
            <a:spcBef>
              <a:spcPct val="50000"/>
            </a:spcBef>
          </a:pPr>
          <a:r>
            <a:rPr lang="en-US" sz="2200" b="1" dirty="0">
              <a:solidFill>
                <a:sysClr val="window" lastClr="FFFFFF"/>
              </a:solidFill>
              <a:cs typeface="Arial" charset="0"/>
            </a:rPr>
            <a:t>Waste</a:t>
          </a:r>
        </a:p>
      </cdr:txBody>
    </cdr:sp>
  </cdr:relSizeAnchor>
  <cdr:relSizeAnchor xmlns:cdr="http://schemas.openxmlformats.org/drawingml/2006/chartDrawing">
    <cdr:from>
      <cdr:x>0.27477</cdr:x>
      <cdr:y>0.73485</cdr:y>
    </cdr:from>
    <cdr:to>
      <cdr:x>0.55969</cdr:x>
      <cdr:y>0.83126</cdr:y>
    </cdr:to>
    <cdr:sp macro="" textlink="">
      <cdr:nvSpPr>
        <cdr:cNvPr id="5" name="Text 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01700" y="3208866"/>
          <a:ext cx="935038" cy="420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solidFill>
                <a:schemeClr val="accent1"/>
              </a:solidFill>
            </a14:hiddenFill>
          </a:ext>
          <a:ext uri="{91240B29-F687-4F45-9708-019B960494DF}">
            <a14:hiddenLine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cdr:spPr>
      <cdr:txBody>
        <a:bodyPr xmlns:a="http://schemas.openxmlformats.org/drawingml/2006/main" lIns="81617" tIns="40808" rIns="81617" bIns="40808">
          <a:spAutoFit/>
        </a:bodyPr>
        <a:lstStyle xmlns:a="http://schemas.openxmlformats.org/drawingml/2006/main">
          <a:defPPr>
            <a:defRPr lang="en-US"/>
          </a:defPPr>
          <a:lvl1pPr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1pPr>
          <a:lvl2pPr marL="4572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2pPr>
          <a:lvl3pPr marL="9144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3pPr>
          <a:lvl4pPr marL="13716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4pPr>
          <a:lvl5pPr marL="18288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9pPr>
        </a:lstStyle>
        <a:p xmlns:a="http://schemas.openxmlformats.org/drawingml/2006/main">
          <a:pPr algn="ctr" eaLnBrk="0" hangingPunct="0">
            <a:spcBef>
              <a:spcPct val="50000"/>
            </a:spcBef>
          </a:pPr>
          <a:r>
            <a:rPr lang="en-US" sz="2200" b="1" dirty="0">
              <a:solidFill>
                <a:sysClr val="window" lastClr="FFFFFF"/>
              </a:solidFill>
              <a:cs typeface="Arial" charset="0"/>
            </a:rPr>
            <a:t>12%</a:t>
          </a:r>
        </a:p>
      </cdr:txBody>
    </cdr:sp>
  </cdr:relSizeAnchor>
  <cdr:relSizeAnchor xmlns:cdr="http://schemas.openxmlformats.org/drawingml/2006/chartDrawing">
    <cdr:from>
      <cdr:x>0.20511</cdr:x>
      <cdr:y>0.14154</cdr:y>
    </cdr:from>
    <cdr:to>
      <cdr:x>0.92492</cdr:x>
      <cdr:y>0.22879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73100" y="618066"/>
          <a:ext cx="23622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0.08901</cdr:x>
      <cdr:y>0</cdr:y>
    </cdr:from>
    <cdr:to>
      <cdr:x>0.9017</cdr:x>
      <cdr:y>0.1396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92100" y="-67734"/>
          <a:ext cx="26670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chemeClr val="accent1">
                  <a:lumMod val="75000"/>
                </a:schemeClr>
              </a:solidFill>
            </a:rPr>
            <a:t>Manufacturing</a:t>
          </a:r>
          <a:endParaRPr lang="en-US" sz="28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0.12083</cdr:y>
    </cdr:to>
    <cdr:sp macro="" textlink="">
      <cdr:nvSpPr>
        <cdr:cNvPr id="2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3281680" cy="5286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solidFill>
                <a:schemeClr val="accent1"/>
              </a:solidFill>
            </a14:hiddenFill>
          </a:ext>
          <a:ext uri="{91240B29-F687-4F45-9708-019B960494DF}">
            <a14:hiddenLine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cdr:spPr>
      <cdr:txBody>
        <a:bodyPr xmlns:a="http://schemas.openxmlformats.org/drawingml/2006/main" wrap="square" lIns="81617" tIns="40808" rIns="81617" bIns="40808">
          <a:spAutoFit/>
        </a:bodyPr>
        <a:lstStyle xmlns:a="http://schemas.openxmlformats.org/drawingml/2006/main">
          <a:defPPr>
            <a:defRPr lang="en-US"/>
          </a:defPPr>
          <a:lvl1pPr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1pPr>
          <a:lvl2pPr marL="4572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2pPr>
          <a:lvl3pPr marL="9144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3pPr>
          <a:lvl4pPr marL="13716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4pPr>
          <a:lvl5pPr marL="18288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9pPr>
        </a:lstStyle>
        <a:p xmlns:a="http://schemas.openxmlformats.org/drawingml/2006/main">
          <a:pPr algn="ctr" eaLnBrk="0" hangingPunct="0">
            <a:spcBef>
              <a:spcPct val="50000"/>
            </a:spcBef>
          </a:pPr>
          <a:r>
            <a:rPr lang="en-US" sz="2900" b="1" dirty="0" smtClean="0">
              <a:solidFill>
                <a:schemeClr val="accent1">
                  <a:lumMod val="75000"/>
                </a:schemeClr>
              </a:solidFill>
              <a:cs typeface="Arial" charset="0"/>
            </a:rPr>
            <a:t>Construction</a:t>
          </a:r>
          <a:endParaRPr lang="en-US" sz="2900" b="1" dirty="0">
            <a:solidFill>
              <a:schemeClr val="accent1">
                <a:lumMod val="75000"/>
              </a:schemeClr>
            </a:solidFill>
            <a:cs typeface="Arial" charset="0"/>
          </a:endParaRPr>
        </a:p>
      </cdr:txBody>
    </cdr:sp>
  </cdr:relSizeAnchor>
  <cdr:relSizeAnchor xmlns:cdr="http://schemas.openxmlformats.org/drawingml/2006/chartDrawing">
    <cdr:from>
      <cdr:x>0.34646</cdr:x>
      <cdr:y>0.40054</cdr:y>
    </cdr:from>
    <cdr:to>
      <cdr:x>1</cdr:x>
      <cdr:y>0.57412</cdr:y>
    </cdr:to>
    <cdr:sp macro="" textlink="">
      <cdr:nvSpPr>
        <cdr:cNvPr id="3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95400" y="1752600"/>
          <a:ext cx="2144709" cy="7595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solidFill>
                <a:schemeClr val="accent1"/>
              </a:solidFill>
            </a14:hiddenFill>
          </a:ext>
          <a:ext uri="{91240B29-F687-4F45-9708-019B960494DF}">
            <a14:hiddenLine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cdr:spPr>
      <cdr:txBody>
        <a:bodyPr xmlns:a="http://schemas.openxmlformats.org/drawingml/2006/main" lIns="81617" tIns="40808" rIns="81617" bIns="40808">
          <a:spAutoFit/>
        </a:bodyPr>
        <a:lstStyle xmlns:a="http://schemas.openxmlformats.org/drawingml/2006/main">
          <a:defPPr>
            <a:defRPr lang="en-US"/>
          </a:defPPr>
          <a:lvl1pPr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1pPr>
          <a:lvl2pPr marL="4572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2pPr>
          <a:lvl3pPr marL="9144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3pPr>
          <a:lvl4pPr marL="13716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4pPr>
          <a:lvl5pPr marL="18288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9pPr>
        </a:lstStyle>
        <a:p xmlns:a="http://schemas.openxmlformats.org/drawingml/2006/main">
          <a:pPr algn="ctr" eaLnBrk="0" hangingPunct="0">
            <a:spcBef>
              <a:spcPct val="50000"/>
            </a:spcBef>
          </a:pPr>
          <a:r>
            <a:rPr lang="en-US" sz="2200" b="1" dirty="0">
              <a:solidFill>
                <a:sysClr val="window" lastClr="FFFFFF"/>
              </a:solidFill>
              <a:cs typeface="Arial" charset="0"/>
            </a:rPr>
            <a:t>Productive Time</a:t>
          </a:r>
        </a:p>
      </cdr:txBody>
    </cdr:sp>
  </cdr:relSizeAnchor>
  <cdr:relSizeAnchor xmlns:cdr="http://schemas.openxmlformats.org/drawingml/2006/chartDrawing">
    <cdr:from>
      <cdr:x>0.05079</cdr:x>
      <cdr:y>0.387</cdr:y>
    </cdr:from>
    <cdr:to>
      <cdr:x>0.44408</cdr:x>
      <cdr:y>0.48321</cdr:y>
    </cdr:to>
    <cdr:sp macro="" textlink="">
      <cdr:nvSpPr>
        <cdr:cNvPr id="4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6687" y="1693333"/>
          <a:ext cx="1290638" cy="420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solidFill>
                <a:schemeClr val="accent1"/>
              </a:solidFill>
            </a14:hiddenFill>
          </a:ext>
          <a:ext uri="{91240B29-F687-4F45-9708-019B960494DF}">
            <a14:hiddenLine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cdr:spPr>
      <cdr:txBody>
        <a:bodyPr xmlns:a="http://schemas.openxmlformats.org/drawingml/2006/main" lIns="81617" tIns="40808" rIns="81617" bIns="40808">
          <a:spAutoFit/>
        </a:bodyPr>
        <a:lstStyle xmlns:a="http://schemas.openxmlformats.org/drawingml/2006/main">
          <a:defPPr>
            <a:defRPr lang="en-US"/>
          </a:defPPr>
          <a:lvl1pPr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1pPr>
          <a:lvl2pPr marL="4572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2pPr>
          <a:lvl3pPr marL="9144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3pPr>
          <a:lvl4pPr marL="13716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4pPr>
          <a:lvl5pPr marL="18288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9pPr>
        </a:lstStyle>
        <a:p xmlns:a="http://schemas.openxmlformats.org/drawingml/2006/main">
          <a:pPr eaLnBrk="0" hangingPunct="0">
            <a:spcBef>
              <a:spcPct val="50000"/>
            </a:spcBef>
          </a:pPr>
          <a:r>
            <a:rPr lang="en-US" sz="2200" b="1" dirty="0">
              <a:solidFill>
                <a:sysClr val="window" lastClr="FFFFFF"/>
              </a:solidFill>
              <a:cs typeface="Arial" charset="0"/>
            </a:rPr>
            <a:t>Waste</a:t>
          </a:r>
        </a:p>
      </cdr:txBody>
    </cdr:sp>
  </cdr:relSizeAnchor>
  <cdr:relSizeAnchor xmlns:cdr="http://schemas.openxmlformats.org/drawingml/2006/chartDrawing">
    <cdr:from>
      <cdr:x>0.09723</cdr:x>
      <cdr:y>0.52632</cdr:y>
    </cdr:from>
    <cdr:to>
      <cdr:x>0.39377</cdr:x>
      <cdr:y>0.62252</cdr:y>
    </cdr:to>
    <cdr:sp macro="" textlink="">
      <cdr:nvSpPr>
        <cdr:cNvPr id="5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9087" y="2302933"/>
          <a:ext cx="973138" cy="420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solidFill>
                <a:schemeClr val="accent1"/>
              </a:solidFill>
            </a14:hiddenFill>
          </a:ext>
          <a:ext uri="{91240B29-F687-4F45-9708-019B960494DF}">
            <a14:hiddenLine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lc="http://schemas.openxmlformats.org/drawingml/2006/lockedCanvas" xmlns:a14="http://schemas.microsoft.com/office/drawing/2010/main" xmlns:p="http://schemas.openxmlformats.org/presentationml/2006/main" xmlns:r="http://schemas.openxmlformats.org/officeDocument/2006/relationships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cdr:spPr>
      <cdr:txBody>
        <a:bodyPr xmlns:a="http://schemas.openxmlformats.org/drawingml/2006/main" lIns="81617" tIns="40808" rIns="81617" bIns="40808">
          <a:spAutoFit/>
        </a:bodyPr>
        <a:lstStyle xmlns:a="http://schemas.openxmlformats.org/drawingml/2006/main">
          <a:defPPr>
            <a:defRPr lang="en-US"/>
          </a:defPPr>
          <a:lvl1pPr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1pPr>
          <a:lvl2pPr marL="4572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2pPr>
          <a:lvl3pPr marL="9144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3pPr>
          <a:lvl4pPr marL="13716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4pPr>
          <a:lvl5pPr marL="1828800" algn="l" defTabSz="457200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ea typeface="ＭＳ Ｐゴシック" charset="-128"/>
            </a:defRPr>
          </a:lvl9pPr>
        </a:lstStyle>
        <a:p xmlns:a="http://schemas.openxmlformats.org/drawingml/2006/main">
          <a:pPr algn="ctr" eaLnBrk="0" hangingPunct="0">
            <a:spcBef>
              <a:spcPct val="50000"/>
            </a:spcBef>
          </a:pPr>
          <a:r>
            <a:rPr lang="en-US" sz="2200" b="1" dirty="0">
              <a:solidFill>
                <a:sysClr val="window" lastClr="FFFFFF"/>
              </a:solidFill>
              <a:cs typeface="Arial" charset="0"/>
            </a:rPr>
            <a:t>57%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eaLnBrk="0" hangingPunct="0">
              <a:defRPr sz="1300">
                <a:latin typeface="Lucida Grande" pitchFamily="28" charset="0"/>
                <a:ea typeface="Geneva" pitchFamily="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eaLnBrk="0" hangingPunct="0">
              <a:defRPr sz="1300">
                <a:latin typeface="Lucida Grande" pitchFamily="28" charset="0"/>
                <a:ea typeface="Geneva" pitchFamily="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eaLnBrk="0" hangingPunct="0">
              <a:defRPr sz="1300">
                <a:latin typeface="Lucida Grande" pitchFamily="28" charset="0"/>
                <a:ea typeface="Geneva" pitchFamily="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 eaLnBrk="0" hangingPunct="0">
              <a:defRPr sz="1300">
                <a:latin typeface="Lucida Grande" pitchFamily="28" charset="0"/>
                <a:ea typeface="Geneva" pitchFamily="28" charset="-128"/>
                <a:cs typeface="+mn-cs"/>
              </a:defRPr>
            </a:lvl1pPr>
          </a:lstStyle>
          <a:p>
            <a:pPr>
              <a:defRPr/>
            </a:pPr>
            <a:fld id="{F4FA59DD-EDB3-4A28-B5BC-198D365647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3464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eaLnBrk="0" hangingPunct="0">
              <a:defRPr sz="1300">
                <a:latin typeface="Lucida Grande" pitchFamily="28" charset="0"/>
                <a:ea typeface="Geneva" pitchFamily="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eaLnBrk="0" hangingPunct="0">
              <a:defRPr sz="1300">
                <a:latin typeface="Lucida Grande" pitchFamily="28" charset="0"/>
                <a:ea typeface="Geneva" pitchFamily="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eaLnBrk="0" hangingPunct="0">
              <a:defRPr sz="1300">
                <a:latin typeface="Lucida Grande" pitchFamily="28" charset="0"/>
                <a:ea typeface="Geneva" pitchFamily="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 eaLnBrk="0" hangingPunct="0">
              <a:defRPr sz="1300">
                <a:latin typeface="Lucida Grande" pitchFamily="28" charset="0"/>
                <a:ea typeface="Geneva" pitchFamily="28" charset="-128"/>
                <a:cs typeface="+mn-cs"/>
              </a:defRPr>
            </a:lvl1pPr>
          </a:lstStyle>
          <a:p>
            <a:pPr>
              <a:defRPr/>
            </a:pPr>
            <a:fld id="{9776165D-B52A-444F-BF94-2E7D02AA37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013660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6165D-B52A-444F-BF94-2E7D02AA374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F0CE71-77C7-4AC4-8B72-EA7C137AC02E}" type="slidenum">
              <a:rPr lang="en-US" smtClean="0">
                <a:latin typeface="Lucida Grande"/>
                <a:ea typeface="Geneva"/>
                <a:cs typeface="Geneva"/>
              </a:rPr>
              <a:pPr/>
              <a:t>2</a:t>
            </a:fld>
            <a:endParaRPr lang="en-US" dirty="0" smtClean="0">
              <a:latin typeface="Lucida Grande"/>
              <a:ea typeface="Geneva"/>
              <a:cs typeface="Geneva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6165D-B52A-444F-BF94-2E7D02AA374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6165D-B52A-444F-BF94-2E7D02AA374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6120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6165D-B52A-444F-BF94-2E7D02AA374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76165D-B52A-444F-BF94-2E7D02AA374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76165D-B52A-444F-BF94-2E7D02AA374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093029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u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8966"/>
            <a:ext cx="82296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>
            <a:lvl1pPr>
              <a:buClr>
                <a:srgbClr val="63503F"/>
              </a:buClr>
              <a:buSzPct val="110000"/>
              <a:defRPr>
                <a:solidFill>
                  <a:schemeClr val="tx1"/>
                </a:solidFill>
              </a:defRPr>
            </a:lvl1pPr>
            <a:lvl2pPr>
              <a:buClr>
                <a:srgbClr val="00638C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94B2A4"/>
              </a:buClr>
              <a:buSzPct val="110000"/>
              <a:defRPr>
                <a:solidFill>
                  <a:schemeClr val="tx1"/>
                </a:solidFill>
              </a:defRPr>
            </a:lvl3pPr>
            <a:lvl4pPr>
              <a:buClr>
                <a:srgbClr val="63503F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00638C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533400" y="304800"/>
            <a:ext cx="685800" cy="685800"/>
            <a:chOff x="432" y="192"/>
            <a:chExt cx="624" cy="624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2" y="192"/>
              <a:ext cx="624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32" y="192"/>
              <a:ext cx="624" cy="624"/>
            </a:xfrm>
            <a:custGeom>
              <a:avLst/>
              <a:gdLst/>
              <a:ahLst/>
              <a:cxnLst>
                <a:cxn ang="0">
                  <a:pos x="1155" y="623"/>
                </a:cxn>
                <a:cxn ang="0">
                  <a:pos x="1152" y="679"/>
                </a:cxn>
                <a:cxn ang="0">
                  <a:pos x="1113" y="832"/>
                </a:cxn>
                <a:cxn ang="0">
                  <a:pos x="1033" y="963"/>
                </a:cxn>
                <a:cxn ang="0">
                  <a:pos x="921" y="1066"/>
                </a:cxn>
                <a:cxn ang="0">
                  <a:pos x="782" y="1132"/>
                </a:cxn>
                <a:cxn ang="0">
                  <a:pos x="625" y="1156"/>
                </a:cxn>
                <a:cxn ang="0">
                  <a:pos x="546" y="1150"/>
                </a:cxn>
                <a:cxn ang="0">
                  <a:pos x="469" y="1132"/>
                </a:cxn>
                <a:cxn ang="0">
                  <a:pos x="398" y="1104"/>
                </a:cxn>
                <a:cxn ang="0">
                  <a:pos x="330" y="1066"/>
                </a:cxn>
                <a:cxn ang="0">
                  <a:pos x="268" y="1017"/>
                </a:cxn>
                <a:cxn ang="0">
                  <a:pos x="182" y="919"/>
                </a:cxn>
                <a:cxn ang="0">
                  <a:pos x="115" y="780"/>
                </a:cxn>
                <a:cxn ang="0">
                  <a:pos x="93" y="624"/>
                </a:cxn>
                <a:cxn ang="0">
                  <a:pos x="115" y="470"/>
                </a:cxn>
                <a:cxn ang="0">
                  <a:pos x="182" y="329"/>
                </a:cxn>
                <a:cxn ang="0">
                  <a:pos x="268" y="231"/>
                </a:cxn>
                <a:cxn ang="0">
                  <a:pos x="330" y="182"/>
                </a:cxn>
                <a:cxn ang="0">
                  <a:pos x="398" y="144"/>
                </a:cxn>
                <a:cxn ang="0">
                  <a:pos x="469" y="116"/>
                </a:cxn>
                <a:cxn ang="0">
                  <a:pos x="546" y="98"/>
                </a:cxn>
                <a:cxn ang="0">
                  <a:pos x="625" y="92"/>
                </a:cxn>
                <a:cxn ang="0">
                  <a:pos x="703" y="98"/>
                </a:cxn>
                <a:cxn ang="0">
                  <a:pos x="779" y="116"/>
                </a:cxn>
                <a:cxn ang="0">
                  <a:pos x="851" y="144"/>
                </a:cxn>
                <a:cxn ang="0">
                  <a:pos x="918" y="182"/>
                </a:cxn>
                <a:cxn ang="0">
                  <a:pos x="980" y="231"/>
                </a:cxn>
                <a:cxn ang="0">
                  <a:pos x="1001" y="250"/>
                </a:cxn>
                <a:cxn ang="0">
                  <a:pos x="1067" y="185"/>
                </a:cxn>
                <a:cxn ang="0">
                  <a:pos x="1066" y="184"/>
                </a:cxn>
                <a:cxn ang="0">
                  <a:pos x="1019" y="141"/>
                </a:cxn>
                <a:cxn ang="0">
                  <a:pos x="945" y="87"/>
                </a:cxn>
                <a:cxn ang="0">
                  <a:pos x="863" y="46"/>
                </a:cxn>
                <a:cxn ang="0">
                  <a:pos x="777" y="18"/>
                </a:cxn>
                <a:cxn ang="0">
                  <a:pos x="687" y="3"/>
                </a:cxn>
                <a:cxn ang="0">
                  <a:pos x="561" y="3"/>
                </a:cxn>
                <a:cxn ang="0">
                  <a:pos x="382" y="49"/>
                </a:cxn>
                <a:cxn ang="0">
                  <a:pos x="228" y="142"/>
                </a:cxn>
                <a:cxn ang="0">
                  <a:pos x="107" y="276"/>
                </a:cxn>
                <a:cxn ang="0">
                  <a:pos x="28" y="439"/>
                </a:cxn>
                <a:cxn ang="0">
                  <a:pos x="0" y="624"/>
                </a:cxn>
                <a:cxn ang="0">
                  <a:pos x="27" y="806"/>
                </a:cxn>
                <a:cxn ang="0">
                  <a:pos x="104" y="971"/>
                </a:cxn>
                <a:cxn ang="0">
                  <a:pos x="204" y="1088"/>
                </a:cxn>
                <a:cxn ang="0">
                  <a:pos x="278" y="1144"/>
                </a:cxn>
                <a:cxn ang="0">
                  <a:pos x="357" y="1189"/>
                </a:cxn>
                <a:cxn ang="0">
                  <a:pos x="443" y="1221"/>
                </a:cxn>
                <a:cxn ang="0">
                  <a:pos x="531" y="1242"/>
                </a:cxn>
                <a:cxn ang="0">
                  <a:pos x="625" y="1248"/>
                </a:cxn>
                <a:cxn ang="0">
                  <a:pos x="717" y="1242"/>
                </a:cxn>
                <a:cxn ang="0">
                  <a:pos x="805" y="1221"/>
                </a:cxn>
                <a:cxn ang="0">
                  <a:pos x="891" y="1189"/>
                </a:cxn>
                <a:cxn ang="0">
                  <a:pos x="970" y="1144"/>
                </a:cxn>
                <a:cxn ang="0">
                  <a:pos x="1042" y="1088"/>
                </a:cxn>
                <a:cxn ang="0">
                  <a:pos x="1143" y="971"/>
                </a:cxn>
                <a:cxn ang="0">
                  <a:pos x="1221" y="806"/>
                </a:cxn>
                <a:cxn ang="0">
                  <a:pos x="1248" y="624"/>
                </a:cxn>
                <a:cxn ang="0">
                  <a:pos x="1248" y="623"/>
                </a:cxn>
              </a:cxnLst>
              <a:rect l="0" t="0" r="r" b="b"/>
              <a:pathLst>
                <a:path w="1248" h="1248">
                  <a:moveTo>
                    <a:pt x="1155" y="621"/>
                  </a:moveTo>
                  <a:lnTo>
                    <a:pt x="1155" y="623"/>
                  </a:lnTo>
                  <a:lnTo>
                    <a:pt x="1155" y="623"/>
                  </a:lnTo>
                  <a:lnTo>
                    <a:pt x="1155" y="624"/>
                  </a:lnTo>
                  <a:lnTo>
                    <a:pt x="1155" y="624"/>
                  </a:lnTo>
                  <a:lnTo>
                    <a:pt x="1152" y="679"/>
                  </a:lnTo>
                  <a:lnTo>
                    <a:pt x="1144" y="732"/>
                  </a:lnTo>
                  <a:lnTo>
                    <a:pt x="1131" y="783"/>
                  </a:lnTo>
                  <a:lnTo>
                    <a:pt x="1113" y="832"/>
                  </a:lnTo>
                  <a:lnTo>
                    <a:pt x="1091" y="877"/>
                  </a:lnTo>
                  <a:lnTo>
                    <a:pt x="1064" y="922"/>
                  </a:lnTo>
                  <a:lnTo>
                    <a:pt x="1033" y="963"/>
                  </a:lnTo>
                  <a:lnTo>
                    <a:pt x="999" y="1000"/>
                  </a:lnTo>
                  <a:lnTo>
                    <a:pt x="961" y="1035"/>
                  </a:lnTo>
                  <a:lnTo>
                    <a:pt x="921" y="1066"/>
                  </a:lnTo>
                  <a:lnTo>
                    <a:pt x="876" y="1092"/>
                  </a:lnTo>
                  <a:lnTo>
                    <a:pt x="831" y="1115"/>
                  </a:lnTo>
                  <a:lnTo>
                    <a:pt x="782" y="1132"/>
                  </a:lnTo>
                  <a:lnTo>
                    <a:pt x="731" y="1146"/>
                  </a:lnTo>
                  <a:lnTo>
                    <a:pt x="678" y="1153"/>
                  </a:lnTo>
                  <a:lnTo>
                    <a:pt x="625" y="1156"/>
                  </a:lnTo>
                  <a:lnTo>
                    <a:pt x="598" y="1156"/>
                  </a:lnTo>
                  <a:lnTo>
                    <a:pt x="571" y="1153"/>
                  </a:lnTo>
                  <a:lnTo>
                    <a:pt x="546" y="1150"/>
                  </a:lnTo>
                  <a:lnTo>
                    <a:pt x="520" y="1146"/>
                  </a:lnTo>
                  <a:lnTo>
                    <a:pt x="494" y="1140"/>
                  </a:lnTo>
                  <a:lnTo>
                    <a:pt x="469" y="1132"/>
                  </a:lnTo>
                  <a:lnTo>
                    <a:pt x="446" y="1125"/>
                  </a:lnTo>
                  <a:lnTo>
                    <a:pt x="422" y="1115"/>
                  </a:lnTo>
                  <a:lnTo>
                    <a:pt x="398" y="1104"/>
                  </a:lnTo>
                  <a:lnTo>
                    <a:pt x="375" y="1092"/>
                  </a:lnTo>
                  <a:lnTo>
                    <a:pt x="352" y="1081"/>
                  </a:lnTo>
                  <a:lnTo>
                    <a:pt x="330" y="1066"/>
                  </a:lnTo>
                  <a:lnTo>
                    <a:pt x="308" y="1051"/>
                  </a:lnTo>
                  <a:lnTo>
                    <a:pt x="289" y="1035"/>
                  </a:lnTo>
                  <a:lnTo>
                    <a:pt x="268" y="1017"/>
                  </a:lnTo>
                  <a:lnTo>
                    <a:pt x="249" y="999"/>
                  </a:lnTo>
                  <a:lnTo>
                    <a:pt x="213" y="960"/>
                  </a:lnTo>
                  <a:lnTo>
                    <a:pt x="182" y="919"/>
                  </a:lnTo>
                  <a:lnTo>
                    <a:pt x="155" y="874"/>
                  </a:lnTo>
                  <a:lnTo>
                    <a:pt x="133" y="829"/>
                  </a:lnTo>
                  <a:lnTo>
                    <a:pt x="115" y="780"/>
                  </a:lnTo>
                  <a:lnTo>
                    <a:pt x="104" y="729"/>
                  </a:lnTo>
                  <a:lnTo>
                    <a:pt x="96" y="677"/>
                  </a:lnTo>
                  <a:lnTo>
                    <a:pt x="93" y="624"/>
                  </a:lnTo>
                  <a:lnTo>
                    <a:pt x="96" y="572"/>
                  </a:lnTo>
                  <a:lnTo>
                    <a:pt x="104" y="520"/>
                  </a:lnTo>
                  <a:lnTo>
                    <a:pt x="115" y="470"/>
                  </a:lnTo>
                  <a:lnTo>
                    <a:pt x="133" y="421"/>
                  </a:lnTo>
                  <a:lnTo>
                    <a:pt x="155" y="374"/>
                  </a:lnTo>
                  <a:lnTo>
                    <a:pt x="182" y="329"/>
                  </a:lnTo>
                  <a:lnTo>
                    <a:pt x="213" y="288"/>
                  </a:lnTo>
                  <a:lnTo>
                    <a:pt x="249" y="249"/>
                  </a:lnTo>
                  <a:lnTo>
                    <a:pt x="268" y="231"/>
                  </a:lnTo>
                  <a:lnTo>
                    <a:pt x="289" y="213"/>
                  </a:lnTo>
                  <a:lnTo>
                    <a:pt x="308" y="197"/>
                  </a:lnTo>
                  <a:lnTo>
                    <a:pt x="330" y="182"/>
                  </a:lnTo>
                  <a:lnTo>
                    <a:pt x="352" y="167"/>
                  </a:lnTo>
                  <a:lnTo>
                    <a:pt x="375" y="156"/>
                  </a:lnTo>
                  <a:lnTo>
                    <a:pt x="398" y="144"/>
                  </a:lnTo>
                  <a:lnTo>
                    <a:pt x="422" y="132"/>
                  </a:lnTo>
                  <a:lnTo>
                    <a:pt x="446" y="123"/>
                  </a:lnTo>
                  <a:lnTo>
                    <a:pt x="469" y="116"/>
                  </a:lnTo>
                  <a:lnTo>
                    <a:pt x="494" y="108"/>
                  </a:lnTo>
                  <a:lnTo>
                    <a:pt x="520" y="102"/>
                  </a:lnTo>
                  <a:lnTo>
                    <a:pt x="546" y="98"/>
                  </a:lnTo>
                  <a:lnTo>
                    <a:pt x="571" y="95"/>
                  </a:lnTo>
                  <a:lnTo>
                    <a:pt x="598" y="92"/>
                  </a:lnTo>
                  <a:lnTo>
                    <a:pt x="625" y="92"/>
                  </a:lnTo>
                  <a:lnTo>
                    <a:pt x="651" y="92"/>
                  </a:lnTo>
                  <a:lnTo>
                    <a:pt x="677" y="95"/>
                  </a:lnTo>
                  <a:lnTo>
                    <a:pt x="703" y="98"/>
                  </a:lnTo>
                  <a:lnTo>
                    <a:pt x="728" y="102"/>
                  </a:lnTo>
                  <a:lnTo>
                    <a:pt x="754" y="108"/>
                  </a:lnTo>
                  <a:lnTo>
                    <a:pt x="779" y="116"/>
                  </a:lnTo>
                  <a:lnTo>
                    <a:pt x="802" y="123"/>
                  </a:lnTo>
                  <a:lnTo>
                    <a:pt x="828" y="132"/>
                  </a:lnTo>
                  <a:lnTo>
                    <a:pt x="851" y="144"/>
                  </a:lnTo>
                  <a:lnTo>
                    <a:pt x="873" y="156"/>
                  </a:lnTo>
                  <a:lnTo>
                    <a:pt x="896" y="167"/>
                  </a:lnTo>
                  <a:lnTo>
                    <a:pt x="918" y="182"/>
                  </a:lnTo>
                  <a:lnTo>
                    <a:pt x="940" y="197"/>
                  </a:lnTo>
                  <a:lnTo>
                    <a:pt x="961" y="213"/>
                  </a:lnTo>
                  <a:lnTo>
                    <a:pt x="980" y="231"/>
                  </a:lnTo>
                  <a:lnTo>
                    <a:pt x="999" y="249"/>
                  </a:lnTo>
                  <a:lnTo>
                    <a:pt x="1001" y="249"/>
                  </a:lnTo>
                  <a:lnTo>
                    <a:pt x="1001" y="250"/>
                  </a:lnTo>
                  <a:lnTo>
                    <a:pt x="1001" y="250"/>
                  </a:lnTo>
                  <a:lnTo>
                    <a:pt x="1002" y="252"/>
                  </a:lnTo>
                  <a:lnTo>
                    <a:pt x="1067" y="185"/>
                  </a:lnTo>
                  <a:lnTo>
                    <a:pt x="1067" y="185"/>
                  </a:lnTo>
                  <a:lnTo>
                    <a:pt x="1066" y="184"/>
                  </a:lnTo>
                  <a:lnTo>
                    <a:pt x="1066" y="184"/>
                  </a:lnTo>
                  <a:lnTo>
                    <a:pt x="1064" y="182"/>
                  </a:lnTo>
                  <a:lnTo>
                    <a:pt x="1042" y="160"/>
                  </a:lnTo>
                  <a:lnTo>
                    <a:pt x="1019" y="141"/>
                  </a:lnTo>
                  <a:lnTo>
                    <a:pt x="995" y="122"/>
                  </a:lnTo>
                  <a:lnTo>
                    <a:pt x="970" y="104"/>
                  </a:lnTo>
                  <a:lnTo>
                    <a:pt x="945" y="87"/>
                  </a:lnTo>
                  <a:lnTo>
                    <a:pt x="918" y="73"/>
                  </a:lnTo>
                  <a:lnTo>
                    <a:pt x="891" y="59"/>
                  </a:lnTo>
                  <a:lnTo>
                    <a:pt x="863" y="46"/>
                  </a:lnTo>
                  <a:lnTo>
                    <a:pt x="835" y="36"/>
                  </a:lnTo>
                  <a:lnTo>
                    <a:pt x="805" y="27"/>
                  </a:lnTo>
                  <a:lnTo>
                    <a:pt x="777" y="18"/>
                  </a:lnTo>
                  <a:lnTo>
                    <a:pt x="748" y="12"/>
                  </a:lnTo>
                  <a:lnTo>
                    <a:pt x="717" y="6"/>
                  </a:lnTo>
                  <a:lnTo>
                    <a:pt x="687" y="3"/>
                  </a:lnTo>
                  <a:lnTo>
                    <a:pt x="656" y="1"/>
                  </a:lnTo>
                  <a:lnTo>
                    <a:pt x="625" y="0"/>
                  </a:lnTo>
                  <a:lnTo>
                    <a:pt x="561" y="3"/>
                  </a:lnTo>
                  <a:lnTo>
                    <a:pt x="499" y="13"/>
                  </a:lnTo>
                  <a:lnTo>
                    <a:pt x="440" y="28"/>
                  </a:lnTo>
                  <a:lnTo>
                    <a:pt x="382" y="49"/>
                  </a:lnTo>
                  <a:lnTo>
                    <a:pt x="327" y="76"/>
                  </a:lnTo>
                  <a:lnTo>
                    <a:pt x="275" y="107"/>
                  </a:lnTo>
                  <a:lnTo>
                    <a:pt x="228" y="142"/>
                  </a:lnTo>
                  <a:lnTo>
                    <a:pt x="184" y="182"/>
                  </a:lnTo>
                  <a:lnTo>
                    <a:pt x="142" y="227"/>
                  </a:lnTo>
                  <a:lnTo>
                    <a:pt x="107" y="276"/>
                  </a:lnTo>
                  <a:lnTo>
                    <a:pt x="76" y="328"/>
                  </a:lnTo>
                  <a:lnTo>
                    <a:pt x="49" y="381"/>
                  </a:lnTo>
                  <a:lnTo>
                    <a:pt x="28" y="439"/>
                  </a:lnTo>
                  <a:lnTo>
                    <a:pt x="13" y="498"/>
                  </a:lnTo>
                  <a:lnTo>
                    <a:pt x="3" y="560"/>
                  </a:lnTo>
                  <a:lnTo>
                    <a:pt x="0" y="624"/>
                  </a:lnTo>
                  <a:lnTo>
                    <a:pt x="3" y="686"/>
                  </a:lnTo>
                  <a:lnTo>
                    <a:pt x="12" y="747"/>
                  </a:lnTo>
                  <a:lnTo>
                    <a:pt x="27" y="806"/>
                  </a:lnTo>
                  <a:lnTo>
                    <a:pt x="47" y="864"/>
                  </a:lnTo>
                  <a:lnTo>
                    <a:pt x="73" y="919"/>
                  </a:lnTo>
                  <a:lnTo>
                    <a:pt x="104" y="971"/>
                  </a:lnTo>
                  <a:lnTo>
                    <a:pt x="141" y="1020"/>
                  </a:lnTo>
                  <a:lnTo>
                    <a:pt x="182" y="1066"/>
                  </a:lnTo>
                  <a:lnTo>
                    <a:pt x="204" y="1088"/>
                  </a:lnTo>
                  <a:lnTo>
                    <a:pt x="228" y="1107"/>
                  </a:lnTo>
                  <a:lnTo>
                    <a:pt x="253" y="1126"/>
                  </a:lnTo>
                  <a:lnTo>
                    <a:pt x="278" y="1144"/>
                  </a:lnTo>
                  <a:lnTo>
                    <a:pt x="303" y="1161"/>
                  </a:lnTo>
                  <a:lnTo>
                    <a:pt x="330" y="1175"/>
                  </a:lnTo>
                  <a:lnTo>
                    <a:pt x="357" y="1189"/>
                  </a:lnTo>
                  <a:lnTo>
                    <a:pt x="385" y="1201"/>
                  </a:lnTo>
                  <a:lnTo>
                    <a:pt x="413" y="1212"/>
                  </a:lnTo>
                  <a:lnTo>
                    <a:pt x="443" y="1221"/>
                  </a:lnTo>
                  <a:lnTo>
                    <a:pt x="472" y="1230"/>
                  </a:lnTo>
                  <a:lnTo>
                    <a:pt x="502" y="1236"/>
                  </a:lnTo>
                  <a:lnTo>
                    <a:pt x="531" y="1242"/>
                  </a:lnTo>
                  <a:lnTo>
                    <a:pt x="563" y="1245"/>
                  </a:lnTo>
                  <a:lnTo>
                    <a:pt x="594" y="1247"/>
                  </a:lnTo>
                  <a:lnTo>
                    <a:pt x="625" y="1248"/>
                  </a:lnTo>
                  <a:lnTo>
                    <a:pt x="656" y="1247"/>
                  </a:lnTo>
                  <a:lnTo>
                    <a:pt x="687" y="1245"/>
                  </a:lnTo>
                  <a:lnTo>
                    <a:pt x="717" y="1242"/>
                  </a:lnTo>
                  <a:lnTo>
                    <a:pt x="748" y="1236"/>
                  </a:lnTo>
                  <a:lnTo>
                    <a:pt x="777" y="1230"/>
                  </a:lnTo>
                  <a:lnTo>
                    <a:pt x="805" y="1221"/>
                  </a:lnTo>
                  <a:lnTo>
                    <a:pt x="835" y="1212"/>
                  </a:lnTo>
                  <a:lnTo>
                    <a:pt x="863" y="1201"/>
                  </a:lnTo>
                  <a:lnTo>
                    <a:pt x="891" y="1189"/>
                  </a:lnTo>
                  <a:lnTo>
                    <a:pt x="918" y="1175"/>
                  </a:lnTo>
                  <a:lnTo>
                    <a:pt x="945" y="1161"/>
                  </a:lnTo>
                  <a:lnTo>
                    <a:pt x="970" y="1144"/>
                  </a:lnTo>
                  <a:lnTo>
                    <a:pt x="995" y="1126"/>
                  </a:lnTo>
                  <a:lnTo>
                    <a:pt x="1019" y="1107"/>
                  </a:lnTo>
                  <a:lnTo>
                    <a:pt x="1042" y="1088"/>
                  </a:lnTo>
                  <a:lnTo>
                    <a:pt x="1064" y="1066"/>
                  </a:lnTo>
                  <a:lnTo>
                    <a:pt x="1106" y="1020"/>
                  </a:lnTo>
                  <a:lnTo>
                    <a:pt x="1143" y="971"/>
                  </a:lnTo>
                  <a:lnTo>
                    <a:pt x="1174" y="919"/>
                  </a:lnTo>
                  <a:lnTo>
                    <a:pt x="1201" y="864"/>
                  </a:lnTo>
                  <a:lnTo>
                    <a:pt x="1221" y="806"/>
                  </a:lnTo>
                  <a:lnTo>
                    <a:pt x="1236" y="747"/>
                  </a:lnTo>
                  <a:lnTo>
                    <a:pt x="1245" y="686"/>
                  </a:lnTo>
                  <a:lnTo>
                    <a:pt x="1248" y="624"/>
                  </a:lnTo>
                  <a:lnTo>
                    <a:pt x="1248" y="624"/>
                  </a:lnTo>
                  <a:lnTo>
                    <a:pt x="1248" y="623"/>
                  </a:lnTo>
                  <a:lnTo>
                    <a:pt x="1248" y="623"/>
                  </a:lnTo>
                  <a:lnTo>
                    <a:pt x="1248" y="621"/>
                  </a:lnTo>
                  <a:lnTo>
                    <a:pt x="1155" y="6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909" y="259"/>
              <a:ext cx="129" cy="128"/>
            </a:xfrm>
            <a:custGeom>
              <a:avLst/>
              <a:gdLst/>
              <a:ahLst/>
              <a:cxnLst>
                <a:cxn ang="0">
                  <a:pos x="164" y="0"/>
                </a:cxn>
                <a:cxn ang="0">
                  <a:pos x="257" y="257"/>
                </a:cxn>
                <a:cxn ang="0">
                  <a:pos x="0" y="165"/>
                </a:cxn>
                <a:cxn ang="0">
                  <a:pos x="164" y="0"/>
                </a:cxn>
              </a:cxnLst>
              <a:rect l="0" t="0" r="r" b="b"/>
              <a:pathLst>
                <a:path w="257" h="257">
                  <a:moveTo>
                    <a:pt x="164" y="0"/>
                  </a:moveTo>
                  <a:lnTo>
                    <a:pt x="257" y="257"/>
                  </a:lnTo>
                  <a:lnTo>
                    <a:pt x="0" y="165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569" y="329"/>
              <a:ext cx="346" cy="347"/>
            </a:xfrm>
            <a:custGeom>
              <a:avLst/>
              <a:gdLst/>
              <a:ahLst/>
              <a:cxnLst>
                <a:cxn ang="0">
                  <a:pos x="500" y="317"/>
                </a:cxn>
                <a:cxn ang="0">
                  <a:pos x="502" y="332"/>
                </a:cxn>
                <a:cxn ang="0">
                  <a:pos x="499" y="372"/>
                </a:cxn>
                <a:cxn ang="0">
                  <a:pos x="475" y="429"/>
                </a:cxn>
                <a:cxn ang="0">
                  <a:pos x="434" y="470"/>
                </a:cxn>
                <a:cxn ang="0">
                  <a:pos x="379" y="494"/>
                </a:cxn>
                <a:cxn ang="0">
                  <a:pos x="317" y="494"/>
                </a:cxn>
                <a:cxn ang="0">
                  <a:pos x="260" y="470"/>
                </a:cxn>
                <a:cxn ang="0">
                  <a:pos x="219" y="429"/>
                </a:cxn>
                <a:cxn ang="0">
                  <a:pos x="195" y="372"/>
                </a:cxn>
                <a:cxn ang="0">
                  <a:pos x="195" y="310"/>
                </a:cxn>
                <a:cxn ang="0">
                  <a:pos x="219" y="254"/>
                </a:cxn>
                <a:cxn ang="0">
                  <a:pos x="260" y="212"/>
                </a:cxn>
                <a:cxn ang="0">
                  <a:pos x="317" y="188"/>
                </a:cxn>
                <a:cxn ang="0">
                  <a:pos x="374" y="188"/>
                </a:cxn>
                <a:cxn ang="0">
                  <a:pos x="425" y="206"/>
                </a:cxn>
                <a:cxn ang="0">
                  <a:pos x="465" y="239"/>
                </a:cxn>
                <a:cxn ang="0">
                  <a:pos x="491" y="285"/>
                </a:cxn>
                <a:cxn ang="0">
                  <a:pos x="690" y="310"/>
                </a:cxn>
                <a:cxn ang="0">
                  <a:pos x="676" y="246"/>
                </a:cxn>
                <a:cxn ang="0">
                  <a:pos x="653" y="188"/>
                </a:cxn>
                <a:cxn ang="0">
                  <a:pos x="620" y="135"/>
                </a:cxn>
                <a:cxn ang="0">
                  <a:pos x="577" y="89"/>
                </a:cxn>
                <a:cxn ang="0">
                  <a:pos x="528" y="52"/>
                </a:cxn>
                <a:cxn ang="0">
                  <a:pos x="472" y="24"/>
                </a:cxn>
                <a:cxn ang="0">
                  <a:pos x="413" y="6"/>
                </a:cxn>
                <a:cxn ang="0">
                  <a:pos x="348" y="0"/>
                </a:cxn>
                <a:cxn ang="0">
                  <a:pos x="278" y="8"/>
                </a:cxn>
                <a:cxn ang="0">
                  <a:pos x="212" y="27"/>
                </a:cxn>
                <a:cxn ang="0">
                  <a:pos x="154" y="59"/>
                </a:cxn>
                <a:cxn ang="0">
                  <a:pos x="102" y="102"/>
                </a:cxn>
                <a:cxn ang="0">
                  <a:pos x="59" y="153"/>
                </a:cxn>
                <a:cxn ang="0">
                  <a:pos x="27" y="212"/>
                </a:cxn>
                <a:cxn ang="0">
                  <a:pos x="7" y="277"/>
                </a:cxn>
                <a:cxn ang="0">
                  <a:pos x="0" y="347"/>
                </a:cxn>
                <a:cxn ang="0">
                  <a:pos x="7" y="417"/>
                </a:cxn>
                <a:cxn ang="0">
                  <a:pos x="27" y="482"/>
                </a:cxn>
                <a:cxn ang="0">
                  <a:pos x="59" y="541"/>
                </a:cxn>
                <a:cxn ang="0">
                  <a:pos x="102" y="592"/>
                </a:cxn>
                <a:cxn ang="0">
                  <a:pos x="154" y="635"/>
                </a:cxn>
                <a:cxn ang="0">
                  <a:pos x="212" y="667"/>
                </a:cxn>
                <a:cxn ang="0">
                  <a:pos x="278" y="686"/>
                </a:cxn>
                <a:cxn ang="0">
                  <a:pos x="348" y="694"/>
                </a:cxn>
                <a:cxn ang="0">
                  <a:pos x="417" y="686"/>
                </a:cxn>
                <a:cxn ang="0">
                  <a:pos x="481" y="667"/>
                </a:cxn>
                <a:cxn ang="0">
                  <a:pos x="540" y="635"/>
                </a:cxn>
                <a:cxn ang="0">
                  <a:pos x="592" y="592"/>
                </a:cxn>
                <a:cxn ang="0">
                  <a:pos x="634" y="541"/>
                </a:cxn>
                <a:cxn ang="0">
                  <a:pos x="666" y="482"/>
                </a:cxn>
                <a:cxn ang="0">
                  <a:pos x="685" y="417"/>
                </a:cxn>
                <a:cxn ang="0">
                  <a:pos x="693" y="347"/>
                </a:cxn>
                <a:cxn ang="0">
                  <a:pos x="691" y="328"/>
                </a:cxn>
                <a:cxn ang="0">
                  <a:pos x="690" y="310"/>
                </a:cxn>
              </a:cxnLst>
              <a:rect l="0" t="0" r="r" b="b"/>
              <a:pathLst>
                <a:path w="693" h="694">
                  <a:moveTo>
                    <a:pt x="499" y="310"/>
                  </a:moveTo>
                  <a:lnTo>
                    <a:pt x="500" y="317"/>
                  </a:lnTo>
                  <a:lnTo>
                    <a:pt x="500" y="325"/>
                  </a:lnTo>
                  <a:lnTo>
                    <a:pt x="502" y="332"/>
                  </a:lnTo>
                  <a:lnTo>
                    <a:pt x="502" y="341"/>
                  </a:lnTo>
                  <a:lnTo>
                    <a:pt x="499" y="372"/>
                  </a:lnTo>
                  <a:lnTo>
                    <a:pt x="490" y="402"/>
                  </a:lnTo>
                  <a:lnTo>
                    <a:pt x="475" y="429"/>
                  </a:lnTo>
                  <a:lnTo>
                    <a:pt x="456" y="451"/>
                  </a:lnTo>
                  <a:lnTo>
                    <a:pt x="434" y="470"/>
                  </a:lnTo>
                  <a:lnTo>
                    <a:pt x="407" y="485"/>
                  </a:lnTo>
                  <a:lnTo>
                    <a:pt x="379" y="494"/>
                  </a:lnTo>
                  <a:lnTo>
                    <a:pt x="348" y="497"/>
                  </a:lnTo>
                  <a:lnTo>
                    <a:pt x="317" y="494"/>
                  </a:lnTo>
                  <a:lnTo>
                    <a:pt x="287" y="485"/>
                  </a:lnTo>
                  <a:lnTo>
                    <a:pt x="260" y="470"/>
                  </a:lnTo>
                  <a:lnTo>
                    <a:pt x="238" y="451"/>
                  </a:lnTo>
                  <a:lnTo>
                    <a:pt x="219" y="429"/>
                  </a:lnTo>
                  <a:lnTo>
                    <a:pt x="204" y="402"/>
                  </a:lnTo>
                  <a:lnTo>
                    <a:pt x="195" y="372"/>
                  </a:lnTo>
                  <a:lnTo>
                    <a:pt x="192" y="341"/>
                  </a:lnTo>
                  <a:lnTo>
                    <a:pt x="195" y="310"/>
                  </a:lnTo>
                  <a:lnTo>
                    <a:pt x="204" y="280"/>
                  </a:lnTo>
                  <a:lnTo>
                    <a:pt x="219" y="254"/>
                  </a:lnTo>
                  <a:lnTo>
                    <a:pt x="238" y="231"/>
                  </a:lnTo>
                  <a:lnTo>
                    <a:pt x="260" y="212"/>
                  </a:lnTo>
                  <a:lnTo>
                    <a:pt x="287" y="197"/>
                  </a:lnTo>
                  <a:lnTo>
                    <a:pt x="317" y="188"/>
                  </a:lnTo>
                  <a:lnTo>
                    <a:pt x="348" y="185"/>
                  </a:lnTo>
                  <a:lnTo>
                    <a:pt x="374" y="188"/>
                  </a:lnTo>
                  <a:lnTo>
                    <a:pt x="401" y="194"/>
                  </a:lnTo>
                  <a:lnTo>
                    <a:pt x="425" y="206"/>
                  </a:lnTo>
                  <a:lnTo>
                    <a:pt x="445" y="221"/>
                  </a:lnTo>
                  <a:lnTo>
                    <a:pt x="465" y="239"/>
                  </a:lnTo>
                  <a:lnTo>
                    <a:pt x="480" y="261"/>
                  </a:lnTo>
                  <a:lnTo>
                    <a:pt x="491" y="285"/>
                  </a:lnTo>
                  <a:lnTo>
                    <a:pt x="499" y="310"/>
                  </a:lnTo>
                  <a:lnTo>
                    <a:pt x="690" y="310"/>
                  </a:lnTo>
                  <a:lnTo>
                    <a:pt x="685" y="277"/>
                  </a:lnTo>
                  <a:lnTo>
                    <a:pt x="676" y="246"/>
                  </a:lnTo>
                  <a:lnTo>
                    <a:pt x="666" y="217"/>
                  </a:lnTo>
                  <a:lnTo>
                    <a:pt x="653" y="188"/>
                  </a:lnTo>
                  <a:lnTo>
                    <a:pt x="638" y="160"/>
                  </a:lnTo>
                  <a:lnTo>
                    <a:pt x="620" y="135"/>
                  </a:lnTo>
                  <a:lnTo>
                    <a:pt x="599" y="111"/>
                  </a:lnTo>
                  <a:lnTo>
                    <a:pt x="577" y="89"/>
                  </a:lnTo>
                  <a:lnTo>
                    <a:pt x="554" y="70"/>
                  </a:lnTo>
                  <a:lnTo>
                    <a:pt x="528" y="52"/>
                  </a:lnTo>
                  <a:lnTo>
                    <a:pt x="502" y="37"/>
                  </a:lnTo>
                  <a:lnTo>
                    <a:pt x="472" y="24"/>
                  </a:lnTo>
                  <a:lnTo>
                    <a:pt x="443" y="14"/>
                  </a:lnTo>
                  <a:lnTo>
                    <a:pt x="413" y="6"/>
                  </a:lnTo>
                  <a:lnTo>
                    <a:pt x="380" y="2"/>
                  </a:lnTo>
                  <a:lnTo>
                    <a:pt x="348" y="0"/>
                  </a:lnTo>
                  <a:lnTo>
                    <a:pt x="312" y="2"/>
                  </a:lnTo>
                  <a:lnTo>
                    <a:pt x="278" y="8"/>
                  </a:lnTo>
                  <a:lnTo>
                    <a:pt x="244" y="17"/>
                  </a:lnTo>
                  <a:lnTo>
                    <a:pt x="212" y="27"/>
                  </a:lnTo>
                  <a:lnTo>
                    <a:pt x="182" y="42"/>
                  </a:lnTo>
                  <a:lnTo>
                    <a:pt x="154" y="59"/>
                  </a:lnTo>
                  <a:lnTo>
                    <a:pt x="126" y="80"/>
                  </a:lnTo>
                  <a:lnTo>
                    <a:pt x="102" y="102"/>
                  </a:lnTo>
                  <a:lnTo>
                    <a:pt x="80" y="126"/>
                  </a:lnTo>
                  <a:lnTo>
                    <a:pt x="59" y="153"/>
                  </a:lnTo>
                  <a:lnTo>
                    <a:pt x="41" y="183"/>
                  </a:lnTo>
                  <a:lnTo>
                    <a:pt x="27" y="212"/>
                  </a:lnTo>
                  <a:lnTo>
                    <a:pt x="16" y="245"/>
                  </a:lnTo>
                  <a:lnTo>
                    <a:pt x="7" y="277"/>
                  </a:lnTo>
                  <a:lnTo>
                    <a:pt x="1" y="311"/>
                  </a:lnTo>
                  <a:lnTo>
                    <a:pt x="0" y="347"/>
                  </a:lnTo>
                  <a:lnTo>
                    <a:pt x="1" y="383"/>
                  </a:lnTo>
                  <a:lnTo>
                    <a:pt x="7" y="417"/>
                  </a:lnTo>
                  <a:lnTo>
                    <a:pt x="16" y="449"/>
                  </a:lnTo>
                  <a:lnTo>
                    <a:pt x="27" y="482"/>
                  </a:lnTo>
                  <a:lnTo>
                    <a:pt x="41" y="512"/>
                  </a:lnTo>
                  <a:lnTo>
                    <a:pt x="59" y="541"/>
                  </a:lnTo>
                  <a:lnTo>
                    <a:pt x="80" y="568"/>
                  </a:lnTo>
                  <a:lnTo>
                    <a:pt x="102" y="592"/>
                  </a:lnTo>
                  <a:lnTo>
                    <a:pt x="126" y="614"/>
                  </a:lnTo>
                  <a:lnTo>
                    <a:pt x="154" y="635"/>
                  </a:lnTo>
                  <a:lnTo>
                    <a:pt x="182" y="652"/>
                  </a:lnTo>
                  <a:lnTo>
                    <a:pt x="212" y="667"/>
                  </a:lnTo>
                  <a:lnTo>
                    <a:pt x="244" y="678"/>
                  </a:lnTo>
                  <a:lnTo>
                    <a:pt x="278" y="686"/>
                  </a:lnTo>
                  <a:lnTo>
                    <a:pt x="312" y="692"/>
                  </a:lnTo>
                  <a:lnTo>
                    <a:pt x="348" y="694"/>
                  </a:lnTo>
                  <a:lnTo>
                    <a:pt x="383" y="692"/>
                  </a:lnTo>
                  <a:lnTo>
                    <a:pt x="417" y="686"/>
                  </a:lnTo>
                  <a:lnTo>
                    <a:pt x="450" y="678"/>
                  </a:lnTo>
                  <a:lnTo>
                    <a:pt x="481" y="667"/>
                  </a:lnTo>
                  <a:lnTo>
                    <a:pt x="512" y="652"/>
                  </a:lnTo>
                  <a:lnTo>
                    <a:pt x="540" y="635"/>
                  </a:lnTo>
                  <a:lnTo>
                    <a:pt x="567" y="614"/>
                  </a:lnTo>
                  <a:lnTo>
                    <a:pt x="592" y="592"/>
                  </a:lnTo>
                  <a:lnTo>
                    <a:pt x="614" y="568"/>
                  </a:lnTo>
                  <a:lnTo>
                    <a:pt x="634" y="541"/>
                  </a:lnTo>
                  <a:lnTo>
                    <a:pt x="651" y="512"/>
                  </a:lnTo>
                  <a:lnTo>
                    <a:pt x="666" y="482"/>
                  </a:lnTo>
                  <a:lnTo>
                    <a:pt x="676" y="449"/>
                  </a:lnTo>
                  <a:lnTo>
                    <a:pt x="685" y="417"/>
                  </a:lnTo>
                  <a:lnTo>
                    <a:pt x="691" y="383"/>
                  </a:lnTo>
                  <a:lnTo>
                    <a:pt x="693" y="347"/>
                  </a:lnTo>
                  <a:lnTo>
                    <a:pt x="693" y="338"/>
                  </a:lnTo>
                  <a:lnTo>
                    <a:pt x="691" y="328"/>
                  </a:lnTo>
                  <a:lnTo>
                    <a:pt x="691" y="319"/>
                  </a:lnTo>
                  <a:lnTo>
                    <a:pt x="690" y="310"/>
                  </a:lnTo>
                  <a:lnTo>
                    <a:pt x="499" y="3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8966"/>
            <a:ext cx="82296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>
            <a:lvl1pPr>
              <a:buClr>
                <a:srgbClr val="63503F"/>
              </a:buClr>
              <a:buSzPct val="110000"/>
              <a:defRPr>
                <a:solidFill>
                  <a:schemeClr val="tx1"/>
                </a:solidFill>
              </a:defRPr>
            </a:lvl1pPr>
            <a:lvl2pPr>
              <a:buClr>
                <a:srgbClr val="00638C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94B2A4"/>
              </a:buClr>
              <a:buSzPct val="110000"/>
              <a:defRPr>
                <a:solidFill>
                  <a:schemeClr val="tx1"/>
                </a:solidFill>
              </a:defRPr>
            </a:lvl3pPr>
            <a:lvl4pPr>
              <a:buClr>
                <a:srgbClr val="63503F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00638C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81000" y="152400"/>
            <a:ext cx="83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6000" dirty="0" smtClean="0">
                <a:latin typeface="Wingdings 3" pitchFamily="18" charset="2"/>
                <a:ea typeface="Calibri" pitchFamily="34" charset="0"/>
                <a:cs typeface="Times New Roman" pitchFamily="18" charset="0"/>
              </a:rPr>
              <a:t>Q</a:t>
            </a:r>
            <a:endParaRPr lang="en-US" sz="6000" dirty="0" smtClean="0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27243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>
            <a:lvl1pPr>
              <a:defRPr sz="3600">
                <a:solidFill>
                  <a:srgbClr val="00638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>
            <a:lvl1pPr>
              <a:buClr>
                <a:srgbClr val="63503F"/>
              </a:buClr>
              <a:buSzPct val="110000"/>
              <a:defRPr>
                <a:solidFill>
                  <a:schemeClr val="tx1"/>
                </a:solidFill>
              </a:defRPr>
            </a:lvl1pPr>
            <a:lvl2pPr>
              <a:buClr>
                <a:srgbClr val="00638C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94B2A4"/>
              </a:buClr>
              <a:buSzPct val="110000"/>
              <a:defRPr>
                <a:solidFill>
                  <a:schemeClr val="tx1"/>
                </a:solidFill>
              </a:defRPr>
            </a:lvl3pPr>
            <a:lvl4pPr>
              <a:buClr>
                <a:srgbClr val="63503F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00638C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ssion Intro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966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96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>
            <a:grpSpLocks noChangeAspect="1"/>
          </p:cNvGrpSpPr>
          <p:nvPr userDrawn="1"/>
        </p:nvGrpSpPr>
        <p:grpSpPr bwMode="auto">
          <a:xfrm>
            <a:off x="533400" y="304800"/>
            <a:ext cx="685800" cy="685800"/>
            <a:chOff x="4191000" y="1447800"/>
            <a:chExt cx="2743200" cy="2743200"/>
          </a:xfrm>
        </p:grpSpPr>
        <p:sp>
          <p:nvSpPr>
            <p:cNvPr id="4" name="Oval 3"/>
            <p:cNvSpPr>
              <a:spLocks noChangeAspect="1"/>
            </p:cNvSpPr>
            <p:nvPr/>
          </p:nvSpPr>
          <p:spPr>
            <a:xfrm>
              <a:off x="4191000" y="1447800"/>
              <a:ext cx="2743200" cy="2743200"/>
            </a:xfrm>
            <a:prstGeom prst="ellipse">
              <a:avLst/>
            </a:prstGeom>
            <a:solidFill>
              <a:srgbClr val="2F4F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4417121" y="1673921"/>
              <a:ext cx="2290958" cy="229095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4649190" y="1905990"/>
              <a:ext cx="1826820" cy="1826820"/>
            </a:xfrm>
            <a:prstGeom prst="ellipse">
              <a:avLst/>
            </a:prstGeom>
            <a:solidFill>
              <a:srgbClr val="2F4F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4875311" y="2132111"/>
              <a:ext cx="1374578" cy="137457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5107384" y="2364184"/>
              <a:ext cx="910432" cy="910432"/>
            </a:xfrm>
            <a:prstGeom prst="ellipse">
              <a:avLst/>
            </a:prstGeom>
            <a:solidFill>
              <a:srgbClr val="2F4F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5333505" y="2590305"/>
              <a:ext cx="458190" cy="45819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5446563" y="2703363"/>
              <a:ext cx="232073" cy="232073"/>
            </a:xfrm>
            <a:prstGeom prst="ellipse">
              <a:avLst/>
            </a:prstGeom>
            <a:solidFill>
              <a:srgbClr val="6203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7896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>
            <a:lvl1pPr>
              <a:buClr>
                <a:srgbClr val="63503F"/>
              </a:buClr>
              <a:buSzPct val="110000"/>
              <a:defRPr>
                <a:solidFill>
                  <a:schemeClr val="tx1"/>
                </a:solidFill>
              </a:defRPr>
            </a:lvl1pPr>
            <a:lvl2pPr>
              <a:buClr>
                <a:srgbClr val="00638C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94B2A4"/>
              </a:buClr>
              <a:buSzPct val="110000"/>
              <a:defRPr>
                <a:solidFill>
                  <a:schemeClr val="tx1"/>
                </a:solidFill>
              </a:defRPr>
            </a:lvl3pPr>
            <a:lvl4pPr>
              <a:buClr>
                <a:srgbClr val="63503F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00638C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896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4" name="Group 16"/>
          <p:cNvGrpSpPr>
            <a:grpSpLocks noChangeAspect="1"/>
          </p:cNvGrpSpPr>
          <p:nvPr userDrawn="1"/>
        </p:nvGrpSpPr>
        <p:grpSpPr bwMode="auto">
          <a:xfrm>
            <a:off x="533401" y="304801"/>
            <a:ext cx="609600" cy="634954"/>
            <a:chOff x="3429000" y="2209800"/>
            <a:chExt cx="1828800" cy="1905000"/>
          </a:xfrm>
        </p:grpSpPr>
        <p:sp>
          <p:nvSpPr>
            <p:cNvPr id="5" name="Cube 4"/>
            <p:cNvSpPr/>
            <p:nvPr/>
          </p:nvSpPr>
          <p:spPr>
            <a:xfrm>
              <a:off x="4189622" y="2209800"/>
              <a:ext cx="992116" cy="992188"/>
            </a:xfrm>
            <a:prstGeom prst="cub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  <p:sp>
          <p:nvSpPr>
            <p:cNvPr id="6" name="Cube 5"/>
            <p:cNvSpPr/>
            <p:nvPr/>
          </p:nvSpPr>
          <p:spPr>
            <a:xfrm>
              <a:off x="3429000" y="2361935"/>
              <a:ext cx="992116" cy="992188"/>
            </a:xfrm>
            <a:prstGeom prst="cube">
              <a:avLst/>
            </a:prstGeom>
            <a:noFill/>
            <a:ln>
              <a:solidFill>
                <a:srgbClr val="2F4F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  <p:sp>
          <p:nvSpPr>
            <p:cNvPr id="7" name="Cube 6"/>
            <p:cNvSpPr/>
            <p:nvPr/>
          </p:nvSpPr>
          <p:spPr>
            <a:xfrm>
              <a:off x="3809310" y="2742275"/>
              <a:ext cx="992116" cy="992188"/>
            </a:xfrm>
            <a:prstGeom prst="cube">
              <a:avLst/>
            </a:prstGeom>
            <a:noFill/>
            <a:ln>
              <a:solidFill>
                <a:srgbClr val="D7D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  <p:sp>
          <p:nvSpPr>
            <p:cNvPr id="8" name="Cube 7"/>
            <p:cNvSpPr/>
            <p:nvPr/>
          </p:nvSpPr>
          <p:spPr>
            <a:xfrm>
              <a:off x="4265684" y="3122613"/>
              <a:ext cx="992116" cy="992188"/>
            </a:xfrm>
            <a:prstGeom prst="cube">
              <a:avLst/>
            </a:prstGeom>
            <a:noFill/>
            <a:ln>
              <a:solidFill>
                <a:srgbClr val="6203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</p:grp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>
            <a:lvl1pPr>
              <a:buClr>
                <a:srgbClr val="63503F"/>
              </a:buClr>
              <a:buSzPct val="110000"/>
              <a:defRPr>
                <a:solidFill>
                  <a:schemeClr val="tx1"/>
                </a:solidFill>
              </a:defRPr>
            </a:lvl1pPr>
            <a:lvl2pPr>
              <a:buClr>
                <a:srgbClr val="00638C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94B2A4"/>
              </a:buClr>
              <a:buSzPct val="110000"/>
              <a:defRPr>
                <a:solidFill>
                  <a:schemeClr val="tx1"/>
                </a:solidFill>
              </a:defRPr>
            </a:lvl3pPr>
            <a:lvl4pPr>
              <a:buClr>
                <a:srgbClr val="63503F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00638C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896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2" name="Group 16"/>
          <p:cNvGrpSpPr>
            <a:grpSpLocks noChangeAspect="1"/>
          </p:cNvGrpSpPr>
          <p:nvPr userDrawn="1"/>
        </p:nvGrpSpPr>
        <p:grpSpPr bwMode="auto">
          <a:xfrm>
            <a:off x="533401" y="304801"/>
            <a:ext cx="609600" cy="634954"/>
            <a:chOff x="3429000" y="2209800"/>
            <a:chExt cx="1828800" cy="1905000"/>
          </a:xfrm>
        </p:grpSpPr>
        <p:sp>
          <p:nvSpPr>
            <p:cNvPr id="5" name="Cube 4"/>
            <p:cNvSpPr/>
            <p:nvPr/>
          </p:nvSpPr>
          <p:spPr>
            <a:xfrm>
              <a:off x="4189622" y="2209800"/>
              <a:ext cx="992116" cy="992188"/>
            </a:xfrm>
            <a:prstGeom prst="cub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  <p:sp>
          <p:nvSpPr>
            <p:cNvPr id="6" name="Cube 5"/>
            <p:cNvSpPr/>
            <p:nvPr/>
          </p:nvSpPr>
          <p:spPr>
            <a:xfrm>
              <a:off x="3429000" y="2361935"/>
              <a:ext cx="992116" cy="992188"/>
            </a:xfrm>
            <a:prstGeom prst="cube">
              <a:avLst/>
            </a:prstGeom>
            <a:noFill/>
            <a:ln>
              <a:solidFill>
                <a:srgbClr val="2F4F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  <p:sp>
          <p:nvSpPr>
            <p:cNvPr id="7" name="Cube 6"/>
            <p:cNvSpPr/>
            <p:nvPr/>
          </p:nvSpPr>
          <p:spPr>
            <a:xfrm>
              <a:off x="3809310" y="2742275"/>
              <a:ext cx="992116" cy="992188"/>
            </a:xfrm>
            <a:prstGeom prst="cube">
              <a:avLst/>
            </a:prstGeom>
            <a:noFill/>
            <a:ln>
              <a:solidFill>
                <a:srgbClr val="D7D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  <p:sp>
          <p:nvSpPr>
            <p:cNvPr id="8" name="Cube 7"/>
            <p:cNvSpPr/>
            <p:nvPr/>
          </p:nvSpPr>
          <p:spPr>
            <a:xfrm>
              <a:off x="4265684" y="3122613"/>
              <a:ext cx="992116" cy="992188"/>
            </a:xfrm>
            <a:prstGeom prst="cube">
              <a:avLst/>
            </a:prstGeom>
            <a:noFill/>
            <a:ln>
              <a:solidFill>
                <a:srgbClr val="6203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endParaRPr lang="en-US" dirty="0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 Solution 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8966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2" name="Group 5"/>
          <p:cNvGrpSpPr>
            <a:grpSpLocks noChangeAspect="1"/>
          </p:cNvGrpSpPr>
          <p:nvPr userDrawn="1"/>
        </p:nvGrpSpPr>
        <p:grpSpPr bwMode="auto">
          <a:xfrm>
            <a:off x="533400" y="304800"/>
            <a:ext cx="609600" cy="634954"/>
            <a:chOff x="6553200" y="2438400"/>
            <a:chExt cx="1828800" cy="1905000"/>
          </a:xfrm>
        </p:grpSpPr>
        <p:sp>
          <p:nvSpPr>
            <p:cNvPr id="5" name="Cube 4"/>
            <p:cNvSpPr/>
            <p:nvPr/>
          </p:nvSpPr>
          <p:spPr>
            <a:xfrm>
              <a:off x="7313822" y="2438400"/>
              <a:ext cx="992115" cy="992188"/>
            </a:xfrm>
            <a:prstGeom prst="cube">
              <a:avLst/>
            </a:prstGeom>
            <a:solidFill>
              <a:srgbClr val="8DA8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lnSpc>
                  <a:spcPct val="80000"/>
                </a:lnSpc>
                <a:spcBef>
                  <a:spcPct val="30000"/>
                </a:spcBef>
                <a:spcAft>
                  <a:spcPct val="0"/>
                </a:spcAft>
                <a:defRPr/>
              </a:pP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6" name="Cube 5"/>
            <p:cNvSpPr/>
            <p:nvPr/>
          </p:nvSpPr>
          <p:spPr>
            <a:xfrm>
              <a:off x="6553200" y="2590535"/>
              <a:ext cx="992115" cy="992188"/>
            </a:xfrm>
            <a:prstGeom prst="cube">
              <a:avLst/>
            </a:prstGeom>
            <a:solidFill>
              <a:srgbClr val="2F4F64"/>
            </a:solidFill>
            <a:ln>
              <a:solidFill>
                <a:srgbClr val="2F4F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lnSpc>
                  <a:spcPct val="80000"/>
                </a:lnSpc>
                <a:spcBef>
                  <a:spcPct val="30000"/>
                </a:spcBef>
                <a:spcAft>
                  <a:spcPct val="0"/>
                </a:spcAft>
                <a:defRPr/>
              </a:pP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7" name="Cube 6"/>
            <p:cNvSpPr/>
            <p:nvPr/>
          </p:nvSpPr>
          <p:spPr>
            <a:xfrm>
              <a:off x="6933512" y="2970875"/>
              <a:ext cx="992115" cy="992188"/>
            </a:xfrm>
            <a:prstGeom prst="cube">
              <a:avLst/>
            </a:prstGeom>
            <a:solidFill>
              <a:srgbClr val="D7D087"/>
            </a:solidFill>
            <a:ln>
              <a:solidFill>
                <a:srgbClr val="D7D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lnSpc>
                  <a:spcPct val="80000"/>
                </a:lnSpc>
                <a:spcBef>
                  <a:spcPct val="30000"/>
                </a:spcBef>
                <a:spcAft>
                  <a:spcPct val="0"/>
                </a:spcAft>
                <a:defRPr/>
              </a:pP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8" name="Cube 7"/>
            <p:cNvSpPr/>
            <p:nvPr/>
          </p:nvSpPr>
          <p:spPr>
            <a:xfrm>
              <a:off x="7389885" y="3351213"/>
              <a:ext cx="992115" cy="992188"/>
            </a:xfrm>
            <a:prstGeom prst="cube">
              <a:avLst/>
            </a:prstGeom>
            <a:solidFill>
              <a:srgbClr val="62030D"/>
            </a:solidFill>
            <a:ln>
              <a:solidFill>
                <a:srgbClr val="6203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lnSpc>
                  <a:spcPct val="80000"/>
                </a:lnSpc>
                <a:spcBef>
                  <a:spcPct val="30000"/>
                </a:spcBef>
                <a:spcAft>
                  <a:spcPct val="0"/>
                </a:spcAft>
                <a:defRPr/>
              </a:pPr>
              <a:endParaRPr lang="en-US" sz="2400" dirty="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Text Box 10"/>
          <p:cNvSpPr txBox="1">
            <a:spLocks noChangeArrowheads="1"/>
          </p:cNvSpPr>
          <p:nvPr userDrawn="1"/>
        </p:nvSpPr>
        <p:spPr bwMode="auto">
          <a:xfrm>
            <a:off x="8291065" y="6096000"/>
            <a:ext cx="3417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lnSpc>
                <a:spcPct val="80000"/>
              </a:lnSpc>
              <a:spcBef>
                <a:spcPct val="30000"/>
              </a:spcBef>
              <a:defRPr/>
            </a:pPr>
            <a:fld id="{77775669-9BDE-4EBE-9199-3436697A95EF}" type="slidenum">
              <a:rPr lang="en-US" sz="1000" smtClean="0">
                <a:solidFill>
                  <a:schemeClr val="bg1"/>
                </a:solidFill>
                <a:latin typeface="+mn-lt"/>
                <a:ea typeface="Geneva" pitchFamily="28" charset="-128"/>
                <a:cs typeface="+mn-cs"/>
              </a:rPr>
              <a:pPr algn="r" eaLnBrk="0" hangingPunct="0">
                <a:lnSpc>
                  <a:spcPct val="80000"/>
                </a:lnSpc>
                <a:spcBef>
                  <a:spcPct val="30000"/>
                </a:spcBef>
                <a:defRPr/>
              </a:pPr>
              <a:t>‹#›</a:t>
            </a:fld>
            <a:endParaRPr lang="en-US" sz="1000" dirty="0">
              <a:solidFill>
                <a:schemeClr val="bg1"/>
              </a:solidFill>
              <a:latin typeface="+mn-lt"/>
              <a:ea typeface="Geneva" pitchFamily="28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31" r:id="rId3"/>
    <p:sldLayoutId id="2147483723" r:id="rId4"/>
    <p:sldLayoutId id="2147483725" r:id="rId5"/>
    <p:sldLayoutId id="2147483732" r:id="rId6"/>
    <p:sldLayoutId id="2147483733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63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2F4F6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2F4F6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2F4F6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2F4F64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3503F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3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B2A4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3503F"/>
        </a:buClr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38C"/>
        </a:buClr>
        <a:buFont typeface="Arial" pitchFamily="34" charset="0"/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c.org/lean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gcleanforum.org/" TargetMode="External"/><Relationship Id="rId4" Type="http://schemas.openxmlformats.org/officeDocument/2006/relationships/hyperlink" Target="mailto:curriculum@agc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1816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Lean Construction for Executives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Lean Executives 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should the Executive look for as she/he completes a project/department Gemba walk - to assess how Lean their organization is?</a:t>
            </a:r>
          </a:p>
          <a:p>
            <a:endParaRPr lang="en-US" dirty="0" smtClean="0"/>
          </a:p>
          <a:p>
            <a:r>
              <a:rPr lang="en-US" dirty="0" smtClean="0"/>
              <a:t>Speaking of back office departments, what advice do you have for implementing Lean for those who support the project delivery?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[Tell your own story]</a:t>
            </a:r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[Describe your lean journey in as many slides as needed</a:t>
            </a:r>
          </a:p>
          <a:p>
            <a:r>
              <a:rPr lang="en-US" i="1" dirty="0" smtClean="0"/>
              <a:t>The presentation is designed to be a personal story that describes your experience with lean construction.</a:t>
            </a:r>
          </a:p>
          <a:p>
            <a:r>
              <a:rPr lang="en-US" i="1" dirty="0" smtClean="0"/>
              <a:t>Explain what prompted you to implement Lean</a:t>
            </a:r>
          </a:p>
          <a:p>
            <a:r>
              <a:rPr lang="en-US" i="1" dirty="0" smtClean="0"/>
              <a:t>How did you get started?]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[Lean Successes]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[Describe successful use of lean in company projects</a:t>
            </a:r>
          </a:p>
          <a:p>
            <a:r>
              <a:rPr lang="en-US" i="1" dirty="0" smtClean="0"/>
              <a:t>Take as many or few slides as you need]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Challenges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Be sure to tell how about challenges your company overcame or struggle to meet</a:t>
            </a:r>
          </a:p>
          <a:p>
            <a:endParaRPr lang="en-US" i="1" dirty="0" smtClean="0"/>
          </a:p>
          <a:p>
            <a:r>
              <a:rPr lang="en-US" i="1" dirty="0" smtClean="0"/>
              <a:t>Change can be difficult</a:t>
            </a:r>
          </a:p>
          <a:p>
            <a:r>
              <a:rPr lang="en-US" i="1" dirty="0" smtClean="0"/>
              <a:t>Training (staff, subcontractors, owners, etc.) </a:t>
            </a:r>
          </a:p>
          <a:p>
            <a:r>
              <a:rPr lang="en-US" i="1" dirty="0" smtClean="0"/>
              <a:t>Developing a new planning/scheduling culture </a:t>
            </a:r>
          </a:p>
          <a:p>
            <a:r>
              <a:rPr lang="en-US" i="1" dirty="0" smtClean="0"/>
              <a:t>Personnel resistance </a:t>
            </a:r>
          </a:p>
          <a:p>
            <a:r>
              <a:rPr lang="en-US" i="1" dirty="0" smtClean="0"/>
              <a:t>Learning curve]</a:t>
            </a:r>
            <a:endParaRPr lang="en-US" dirty="0" smtClean="0"/>
          </a:p>
          <a:p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Course Summary</a:t>
            </a:r>
            <a:endParaRPr lang="en-US" sz="4000" b="1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Should provide a summary to each of the session objectives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Q &amp; 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Presenter and panel discussion</a:t>
            </a:r>
          </a:p>
        </p:txBody>
      </p:sp>
    </p:spTree>
    <p:extLst>
      <p:ext uri="{BB962C8B-B14F-4D97-AF65-F5344CB8AC3E}">
        <p14:creationId xmlns:p14="http://schemas.microsoft.com/office/powerpoint/2010/main" xmlns="" val="1960169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dirty="0" smtClean="0"/>
              <a:t>AGC’s Lean Construction </a:t>
            </a:r>
            <a:br>
              <a:rPr lang="en-US" dirty="0" smtClean="0"/>
            </a:br>
            <a:r>
              <a:rPr lang="en-US" dirty="0" smtClean="0"/>
              <a:t>Education Program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962400"/>
          </a:xfrm>
        </p:spPr>
        <p:txBody>
          <a:bodyPr/>
          <a:lstStyle/>
          <a:p>
            <a:r>
              <a:rPr lang="en-US" dirty="0" smtClean="0"/>
              <a:t>The overall aims of the LCEP are to:</a:t>
            </a:r>
          </a:p>
          <a:p>
            <a:pPr lvl="1"/>
            <a:r>
              <a:rPr lang="en-US" sz="2800" dirty="0" smtClean="0"/>
              <a:t>Develop Lean Construction champions within construction firms</a:t>
            </a:r>
          </a:p>
          <a:p>
            <a:pPr lvl="1"/>
            <a:r>
              <a:rPr lang="en-US" sz="2800" dirty="0" smtClean="0"/>
              <a:t>Advance the use of lean practices in construction through development of a consistent nomenclature and practices</a:t>
            </a:r>
          </a:p>
          <a:p>
            <a:pPr lvl="1"/>
            <a:r>
              <a:rPr lang="en-US" sz="2800" dirty="0" smtClean="0"/>
              <a:t>Provide an industry-recognized credential that creates a common standard of knowledge</a:t>
            </a:r>
          </a:p>
        </p:txBody>
      </p:sp>
    </p:spTree>
    <p:extLst>
      <p:ext uri="{BB962C8B-B14F-4D97-AF65-F5344CB8AC3E}">
        <p14:creationId xmlns="" xmlns:p14="http://schemas.microsoft.com/office/powerpoint/2010/main" val="414447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200" dirty="0" smtClean="0"/>
              <a:t>To learn more about AGC’s Lean Construction Education Program visit </a:t>
            </a:r>
            <a:r>
              <a:rPr lang="en-US" sz="3200" dirty="0" smtClean="0">
                <a:hlinkClick r:id="rId3"/>
              </a:rPr>
              <a:t>www.agc.org/lean</a:t>
            </a:r>
            <a:r>
              <a:rPr lang="en-US" sz="3200" dirty="0" smtClean="0"/>
              <a:t> or email </a:t>
            </a:r>
            <a:r>
              <a:rPr lang="en-US" sz="3200" dirty="0" smtClean="0">
                <a:hlinkClick r:id="rId4"/>
              </a:rPr>
              <a:t>curriculum@agc.org</a:t>
            </a:r>
            <a:endParaRPr lang="en-US" sz="3200" dirty="0" smtClean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Be sure to join AGC’s Lean Construction </a:t>
            </a:r>
          </a:p>
          <a:p>
            <a:pPr marL="0" indent="0" algn="ctr">
              <a:buNone/>
            </a:pPr>
            <a:r>
              <a:rPr lang="en-US" sz="3200" dirty="0" smtClean="0"/>
              <a:t>Forum at </a:t>
            </a:r>
            <a:r>
              <a:rPr lang="en-US" sz="3200" dirty="0" smtClean="0">
                <a:hlinkClick r:id="rId5"/>
              </a:rPr>
              <a:t>www.agcleanforum.org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Welcome to </a:t>
            </a:r>
            <a:r>
              <a:rPr lang="en-US" sz="4000" i="1" dirty="0" smtClean="0"/>
              <a:t>[Presentation Name]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400"/>
          </a:xfrm>
        </p:spPr>
        <p:txBody>
          <a:bodyPr/>
          <a:lstStyle/>
          <a:p>
            <a:r>
              <a:rPr lang="en-US" sz="2400" dirty="0" smtClean="0"/>
              <a:t>Your name</a:t>
            </a:r>
          </a:p>
          <a:p>
            <a:r>
              <a:rPr lang="en-US" sz="2400" dirty="0" smtClean="0"/>
              <a:t>Participant introductions</a:t>
            </a:r>
          </a:p>
          <a:p>
            <a:pPr lvl="1"/>
            <a:r>
              <a:rPr lang="en-US" sz="2000" dirty="0" smtClean="0"/>
              <a:t>Your name, company, and position</a:t>
            </a:r>
          </a:p>
          <a:p>
            <a:pPr lvl="1"/>
            <a:r>
              <a:rPr lang="en-US" sz="2000" dirty="0" smtClean="0"/>
              <a:t>Lean Construction experience?</a:t>
            </a:r>
          </a:p>
          <a:p>
            <a:pPr lvl="1"/>
            <a:r>
              <a:rPr lang="en-US" sz="2000" dirty="0" smtClean="0"/>
              <a:t>What you want attendees to get out of this course?</a:t>
            </a:r>
          </a:p>
          <a:p>
            <a:r>
              <a:rPr lang="en-US" sz="2400" dirty="0" smtClean="0"/>
              <a:t>Q and A after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Lean Construction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of Lean Construction is create predictable workflow by eliminating: </a:t>
            </a:r>
          </a:p>
          <a:p>
            <a:pPr lvl="1"/>
            <a:r>
              <a:rPr lang="en-US" dirty="0" smtClean="0"/>
              <a:t>Workers waiting for work</a:t>
            </a:r>
          </a:p>
          <a:p>
            <a:pPr lvl="1"/>
            <a:r>
              <a:rPr lang="en-US" dirty="0" smtClean="0"/>
              <a:t>Work waiting for workers</a:t>
            </a:r>
          </a:p>
          <a:p>
            <a:r>
              <a:rPr lang="en-US" dirty="0" smtClean="0"/>
              <a:t>The way to do this is to: </a:t>
            </a:r>
          </a:p>
          <a:p>
            <a:pPr lvl="1"/>
            <a:r>
              <a:rPr lang="en-US" dirty="0" smtClean="0"/>
              <a:t>Reduce </a:t>
            </a:r>
            <a:r>
              <a:rPr lang="en-US" dirty="0" smtClean="0">
                <a:solidFill>
                  <a:srgbClr val="FF0000"/>
                </a:solidFill>
              </a:rPr>
              <a:t>variation</a:t>
            </a:r>
          </a:p>
          <a:p>
            <a:pPr lvl="1"/>
            <a:r>
              <a:rPr lang="en-US" dirty="0" smtClean="0"/>
              <a:t>Eliminate waste</a:t>
            </a:r>
          </a:p>
          <a:p>
            <a:pPr lvl="1"/>
            <a:r>
              <a:rPr lang="en-US" dirty="0" smtClean="0"/>
              <a:t>Improve workflow </a:t>
            </a:r>
            <a:r>
              <a:rPr lang="en-US" dirty="0" smtClean="0">
                <a:solidFill>
                  <a:srgbClr val="FF0000"/>
                </a:solidFill>
              </a:rPr>
              <a:t>reliability</a:t>
            </a:r>
          </a:p>
          <a:p>
            <a:r>
              <a:rPr lang="en-US" dirty="0" smtClean="0"/>
              <a:t>The result is maximized value for the entire project team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of Implementing Lean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Companies that have implemented Lean report:</a:t>
            </a:r>
          </a:p>
          <a:p>
            <a:r>
              <a:rPr lang="en-US" dirty="0" smtClean="0"/>
              <a:t>Improved safety</a:t>
            </a:r>
          </a:p>
          <a:p>
            <a:r>
              <a:rPr lang="en-US" dirty="0" smtClean="0"/>
              <a:t>Higher quality construction</a:t>
            </a:r>
          </a:p>
          <a:p>
            <a:r>
              <a:rPr lang="en-US" dirty="0" smtClean="0"/>
              <a:t>Greater customer satisfaction</a:t>
            </a:r>
          </a:p>
          <a:p>
            <a:r>
              <a:rPr lang="en-US" dirty="0" smtClean="0"/>
              <a:t>Greater productivity</a:t>
            </a:r>
          </a:p>
          <a:p>
            <a:r>
              <a:rPr lang="en-US" dirty="0" smtClean="0"/>
              <a:t>Reduced costs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/>
              <a:t>Source: McGraw Hill 2013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Efficiency Must be Improved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2209800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55373518"/>
              </p:ext>
            </p:extLst>
          </p:nvPr>
        </p:nvGraphicFramePr>
        <p:xfrm>
          <a:off x="698500" y="1591734"/>
          <a:ext cx="3281680" cy="4366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Object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15747179"/>
              </p:ext>
            </p:extLst>
          </p:nvPr>
        </p:nvGraphicFramePr>
        <p:xfrm>
          <a:off x="5105400" y="1600200"/>
          <a:ext cx="3281680" cy="4375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61722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bg1"/>
                </a:solidFill>
                <a:latin typeface="+mn-lt"/>
                <a:cs typeface="Arial" charset="0"/>
              </a:rPr>
              <a:t>Source: Construction Industry Institute 2004</a:t>
            </a:r>
            <a:endParaRPr lang="en-US" sz="1200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6238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/>
          <a:lstStyle/>
          <a:p>
            <a:r>
              <a:rPr lang="en-US" b="1" dirty="0" smtClean="0"/>
              <a:t>Efficiency of Construction Processes</a:t>
            </a:r>
            <a:endParaRPr lang="en-US" b="1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752600"/>
            <a:ext cx="8305800" cy="32262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Compare Traditional and </a:t>
            </a:r>
            <a:br>
              <a:rPr lang="en-US" dirty="0" smtClean="0"/>
            </a:br>
            <a:r>
              <a:rPr lang="en-US" dirty="0" smtClean="0"/>
              <a:t>Lean Construction</a:t>
            </a:r>
            <a:endParaRPr lang="en-US" dirty="0"/>
          </a:p>
        </p:txBody>
      </p:sp>
      <p:sp>
        <p:nvSpPr>
          <p:cNvPr id="3" name="Content Placeholder 11"/>
          <p:cNvSpPr txBox="1">
            <a:spLocks/>
          </p:cNvSpPr>
          <p:nvPr/>
        </p:nvSpPr>
        <p:spPr>
          <a:xfrm>
            <a:off x="152400" y="1828801"/>
            <a:ext cx="4267200" cy="4267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3503F"/>
              </a:buClr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Focus on speed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3503F"/>
              </a:buClr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Activities are performed as soon as possible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3503F"/>
              </a:buClr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Managers are empowered to be the sole planners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3503F"/>
              </a:buClr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Decisions are made sequentially by specialists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3503F"/>
              </a:buClr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Maintenance and construction react to design</a:t>
            </a:r>
          </a:p>
        </p:txBody>
      </p:sp>
      <p:sp>
        <p:nvSpPr>
          <p:cNvPr id="4" name="Content Placeholder 12"/>
          <p:cNvSpPr txBox="1">
            <a:spLocks/>
          </p:cNvSpPr>
          <p:nvPr/>
        </p:nvSpPr>
        <p:spPr>
          <a:xfrm>
            <a:off x="4648200" y="1828800"/>
            <a:ext cx="4343400" cy="4267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3503F"/>
              </a:buClr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Focus on reliable workflow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3503F"/>
              </a:buClr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Activities are performed at the last responsible moment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3503F"/>
              </a:buClr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The executers of the work are the planners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3503F"/>
              </a:buClr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Downstream workers are involved in upstream decisions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3503F"/>
              </a:buClr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Maintenance and construction inform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Integrated Project Delivery (IPD)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Lean construction is part of the IPD method</a:t>
            </a:r>
          </a:p>
          <a:p>
            <a:r>
              <a:rPr lang="en-US" dirty="0" smtClean="0"/>
              <a:t>It emphasizes: </a:t>
            </a:r>
          </a:p>
          <a:p>
            <a:pPr lvl="1"/>
            <a:r>
              <a:rPr lang="en-US" dirty="0" smtClean="0"/>
              <a:t>Collaboration</a:t>
            </a:r>
          </a:p>
          <a:p>
            <a:pPr lvl="1"/>
            <a:r>
              <a:rPr lang="en-US" dirty="0" smtClean="0"/>
              <a:t>Mutual respect</a:t>
            </a:r>
          </a:p>
          <a:p>
            <a:pPr lvl="1"/>
            <a:r>
              <a:rPr lang="en-US" dirty="0" smtClean="0"/>
              <a:t>Trust</a:t>
            </a:r>
          </a:p>
          <a:p>
            <a:pPr lvl="1"/>
            <a:r>
              <a:rPr lang="en-US" dirty="0" smtClean="0"/>
              <a:t>Bringing stakeholders in earlier at the very beginning</a:t>
            </a:r>
          </a:p>
          <a:p>
            <a:pPr lvl="1"/>
            <a:r>
              <a:rPr lang="en-US" dirty="0" smtClean="0"/>
              <a:t>Intensified planning</a:t>
            </a:r>
          </a:p>
          <a:p>
            <a:pPr lvl="1"/>
            <a:r>
              <a:rPr lang="en-US" dirty="0" smtClean="0"/>
              <a:t>Technology</a:t>
            </a:r>
          </a:p>
          <a:p>
            <a:pPr lvl="1"/>
            <a:r>
              <a:rPr lang="en-US" smtClean="0"/>
              <a:t>Communication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Lean Considerations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 smtClean="0"/>
              <a:t>[Be careful to not send an unintended message - Lean can only be implemented in an Integrated Project Delivery environment.  IPD, as a delivery method, is still rarely used.   Many in the audience will see IPD in the same light as unicorns and fairies - mythical at best, not important to my world.]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i="1" dirty="0" smtClean="0"/>
              <a:t>[What  can those in the audience expect when working on CM@R and Design-Build projects?  How can elements of the integrated approach still be realized.] </a:t>
            </a:r>
            <a:endParaRPr lang="en-US" sz="24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CEP">
  <a:themeElements>
    <a:clrScheme name="LCEP Branding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38C"/>
      </a:accent1>
      <a:accent2>
        <a:srgbClr val="8EB0C7"/>
      </a:accent2>
      <a:accent3>
        <a:srgbClr val="94B2A4"/>
      </a:accent3>
      <a:accent4>
        <a:srgbClr val="63503F"/>
      </a:accent4>
      <a:accent5>
        <a:srgbClr val="EDE9CC"/>
      </a:accent5>
      <a:accent6>
        <a:srgbClr val="760001"/>
      </a:accent6>
      <a:hlink>
        <a:srgbClr val="276070"/>
      </a:hlink>
      <a:folHlink>
        <a:srgbClr val="27607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AGC Unit 2 BIM Technology Session1 Module1</Template>
  <TotalTime>14486</TotalTime>
  <Words>584</Words>
  <Application>Microsoft Office PowerPoint</Application>
  <PresentationFormat>On-screen Show (4:3)</PresentationFormat>
  <Paragraphs>106</Paragraphs>
  <Slides>17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LCEP</vt:lpstr>
      <vt:lpstr>Slide 1</vt:lpstr>
      <vt:lpstr>Welcome to [Presentation Name]</vt:lpstr>
      <vt:lpstr>Lean Construction</vt:lpstr>
      <vt:lpstr>Benefits of Implementing Lean</vt:lpstr>
      <vt:lpstr>Efficiency Must be Improved</vt:lpstr>
      <vt:lpstr>Efficiency of Construction Processes</vt:lpstr>
      <vt:lpstr>Compare Traditional and  Lean Construction</vt:lpstr>
      <vt:lpstr>Integrated Project Delivery (IPD)</vt:lpstr>
      <vt:lpstr>Lean Considerations</vt:lpstr>
      <vt:lpstr>Lean Executives </vt:lpstr>
      <vt:lpstr>[Tell your own story]</vt:lpstr>
      <vt:lpstr>[Lean Successes]</vt:lpstr>
      <vt:lpstr>Challenges</vt:lpstr>
      <vt:lpstr>Course Summary</vt:lpstr>
      <vt:lpstr>Q &amp; A</vt:lpstr>
      <vt:lpstr>AGC’s Lean Construction  Education Program Overview</vt:lpstr>
      <vt:lpstr>Thank You!</vt:lpstr>
    </vt:vector>
  </TitlesOfParts>
  <Company>HBP,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Root</dc:creator>
  <cp:lastModifiedBy>admin</cp:lastModifiedBy>
  <cp:revision>912</cp:revision>
  <dcterms:created xsi:type="dcterms:W3CDTF">2010-05-20T16:50:58Z</dcterms:created>
  <dcterms:modified xsi:type="dcterms:W3CDTF">2015-04-01T16:21:23Z</dcterms:modified>
</cp:coreProperties>
</file>